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6858000" cx="9144000"/>
  <p:notesSz cx="6858000" cy="9144000"/>
  <p:embeddedFontLst>
    <p:embeddedFont>
      <p:font typeface="Robo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6D207E-94E0-468C-9BCC-20964058BE4F}">
  <a:tblStyle styleId="{3C6D207E-94E0-468C-9BCC-20964058BE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e78f46d40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78f46d40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5e78f46d40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3b0002ee0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3b0002ee0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g63b0002ee0_0_2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3b0002ee0_0_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3b0002ee0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5" name="Google Shape;235;g63b0002ee0_0_1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63b0002ee0_0_2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3b0002ee0_0_2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g63b0002ee0_0_2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4b9d702e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4b9d702e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g64b9d702e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4b9d702e9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4b9d702e9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g64b9d702e9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4b9d702e9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4b9d702e9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g64b9d702e9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4b9d702e9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4b9d702e9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g64b9d702e9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4b9d702e9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4b9d702e9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g64b9d702e9_0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64b9d702e9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4b9d702e9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g64b9d702e9_0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64b9d702e9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4b9d702e9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g64b9d702e9_0_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e78f46d40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78f46d40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5e78f46d40_0_1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64b9d702e9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4b9d702e9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2" name="Google Shape;362;g64b9d702e9_0_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3b0002ee0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3b0002ee0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g63b0002ee0_0_2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63b0002ee0_0_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3b0002ee0_0_2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g63b0002ee0_0_2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63b0002ee0_0_3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3b0002ee0_0_3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g63b0002ee0_0_3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63b0002ee0_0_3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3b0002ee0_0_3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1" name="Google Shape;401;g63b0002ee0_0_3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63b0002ee0_0_3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3b0002ee0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g63b0002ee0_0_3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3b0002ee0_0_3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3b0002ee0_0_3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g63b0002ee0_0_3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3b0002ee0_0_3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3b0002ee0_0_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7" name="Google Shape;447;g63b0002ee0_0_3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63b0002ee0_0_3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3b0002ee0_0_3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0" name="Google Shape;470;g63b0002ee0_0_3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63b0002ee0_0_4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3b0002ee0_0_4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g63b0002ee0_0_4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1d720041c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d720041c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61d720041c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63b0002ee0_0_4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3b0002ee0_0_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g63b0002ee0_0_4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63b0002ee0_0_4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3b0002ee0_0_4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2" name="Google Shape;522;g63b0002ee0_0_4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3b0002ee0_0_4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3b0002ee0_0_4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0" name="Google Shape;540;g63b0002ee0_0_4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63b0002ee0_0_5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3b0002ee0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4" name="Google Shape;564;g63b0002ee0_0_5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4bfed327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4bfed327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2" name="Google Shape;572;g64bfed327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64bfed327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4bfed3270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0" name="Google Shape;580;g64bfed3270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4bfed3270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4bfed3270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8" name="Google Shape;588;g64bfed3270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63b0002ee0_0_4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63b0002ee0_0_4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9" name="Google Shape;599;g63b0002ee0_0_4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63b0002ee0_0_4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3b0002ee0_0_4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7" name="Google Shape;607;g63b0002ee0_0_4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1d720041c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1d720041c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g61d720041c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1d720041c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1d720041c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g61d720041c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1d720041c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1d720041c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g61d720041c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1d720041c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1d720041c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g61d720041c_0_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3b0002ee0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3b0002ee0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g63b0002ee0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3b0002ee0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3b0002ee0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g63b0002ee0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id="23" name="Google Shape;23;p2"/>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24" name="Google Shape;24;p2"/>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5" name="Google Shape;25;p2"/>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6" name="Google Shape;26;p2"/>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7" name="Google Shape;27;p2"/>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8" name="Google Shape;28;p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28600"/>
            <a:ext cx="8229600" cy="990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a:off x="457200" y="1524000"/>
            <a:ext cx="8229600" cy="4343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1"/>
              </a:buClr>
              <a:buSzPts val="2400"/>
              <a:buFont typeface="Times New Roman"/>
              <a:buChar char="o"/>
              <a:defRPr b="0" i="0" sz="2400" u="none" cap="none" strike="noStrike">
                <a:solidFill>
                  <a:schemeClr val="dk1"/>
                </a:solidFill>
                <a:latin typeface="Times New Roman"/>
                <a:ea typeface="Times New Roman"/>
                <a:cs typeface="Times New Roman"/>
                <a:sym typeface="Times New Roman"/>
              </a:defRPr>
            </a:lvl3pPr>
            <a:lvl4pPr indent="-311150" lvl="3" marL="1828800" marR="0" rtl="0" algn="l">
              <a:spcBef>
                <a:spcPts val="400"/>
              </a:spcBef>
              <a:spcAft>
                <a:spcPts val="0"/>
              </a:spcAft>
              <a:buClr>
                <a:schemeClr val="accent1"/>
              </a:buClr>
              <a:buSzPts val="13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1"/>
          <p:cNvSpPr txBox="1"/>
          <p:nvPr>
            <p:ph idx="11" type="ftr"/>
          </p:nvPr>
        </p:nvSpPr>
        <p:spPr>
          <a:xfrm>
            <a:off x="457200" y="6553200"/>
            <a:ext cx="8229600" cy="3048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8" name="Google Shape;68;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pic>
        <p:nvPicPr>
          <p:cNvPr id="83" name="Google Shape;83;p13"/>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84" name="Google Shape;84;p13"/>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85" name="Google Shape;85;p13"/>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6" name="Google Shape;86;p13"/>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87" name="Google Shape;87;p13"/>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rtl="0" algn="ctr">
              <a:spcBef>
                <a:spcPts val="600"/>
              </a:spcBef>
              <a:spcAft>
                <a:spcPts val="0"/>
              </a:spcAft>
              <a:buNone/>
              <a:defRPr/>
            </a:lvl9pPr>
          </a:lstStyle>
          <a:p/>
        </p:txBody>
      </p:sp>
      <p:sp>
        <p:nvSpPr>
          <p:cNvPr id="88" name="Google Shape;88;p1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1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2" name="Google Shape;92;p14"/>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1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94" name="Shape 94"/>
        <p:cNvGrpSpPr/>
        <p:nvPr/>
      </p:nvGrpSpPr>
      <p:grpSpPr>
        <a:xfrm>
          <a:off x="0" y="0"/>
          <a:ext cx="0" cy="0"/>
          <a:chOff x="0" y="0"/>
          <a:chExt cx="0" cy="0"/>
        </a:xfrm>
      </p:grpSpPr>
      <p:sp>
        <p:nvSpPr>
          <p:cNvPr id="95" name="Google Shape;95;p1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7" name="Google Shape;97;p15"/>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8" name="Google Shape;98;p1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01" name="Google Shape;101;p1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3" name="Google Shape;103;p16"/>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4" name="Google Shape;104;p16"/>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5" name="Google Shape;105;p16"/>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08" name="Google Shape;108;p17"/>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8"/>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12" name="Google Shape;112;p1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13" name="Google Shape;113;p18"/>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6" name="Shape 116"/>
        <p:cNvGrpSpPr/>
        <p:nvPr/>
      </p:nvGrpSpPr>
      <p:grpSpPr>
        <a:xfrm>
          <a:off x="0" y="0"/>
          <a:ext cx="0" cy="0"/>
          <a:chOff x="0" y="0"/>
          <a:chExt cx="0" cy="0"/>
        </a:xfrm>
      </p:grpSpPr>
      <p:sp>
        <p:nvSpPr>
          <p:cNvPr id="117" name="Google Shape;117;p20"/>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8" name="Google Shape;118;p20"/>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3"/>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4" name="Shape 34"/>
        <p:cNvGrpSpPr/>
        <p:nvPr/>
      </p:nvGrpSpPr>
      <p:grpSpPr>
        <a:xfrm>
          <a:off x="0" y="0"/>
          <a:ext cx="0" cy="0"/>
          <a:chOff x="0" y="0"/>
          <a:chExt cx="0" cy="0"/>
        </a:xfrm>
      </p:grpSpPr>
      <p:sp>
        <p:nvSpPr>
          <p:cNvPr id="35" name="Google Shape;35;p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3" name="Google Shape;43;p5"/>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5"/>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5" name="Google Shape;45;p5"/>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7"/>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2" name="Google Shape;52;p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7"/>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9"/>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9"/>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60" name="Shape 60"/>
        <p:cNvGrpSpPr/>
        <p:nvPr/>
      </p:nvGrpSpPr>
      <p:grpSpPr>
        <a:xfrm>
          <a:off x="0" y="0"/>
          <a:ext cx="0" cy="0"/>
          <a:chOff x="0" y="0"/>
          <a:chExt cx="0" cy="0"/>
        </a:xfrm>
      </p:grpSpPr>
      <p:sp>
        <p:nvSpPr>
          <p:cNvPr id="61" name="Google Shape;61;p10"/>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0"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12" name="Google Shape;12;p1"/>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13" name="Google Shape;13;p1"/>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B-Trees</a:t>
            </a:r>
            <a:endParaRPr sz="1100">
              <a:solidFill>
                <a:srgbClr val="005EF6"/>
              </a:solidFill>
            </a:endParaRPr>
          </a:p>
        </p:txBody>
      </p:sp>
      <p:sp>
        <p:nvSpPr>
          <p:cNvPr id="14" name="Google Shape;14;p1"/>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September 1, 2019</a:t>
            </a:r>
            <a:endParaRPr sz="1100">
              <a:solidFill>
                <a:srgbClr val="005EF6"/>
              </a:solidFill>
              <a:latin typeface="Open Sans"/>
              <a:ea typeface="Open Sans"/>
              <a:cs typeface="Open Sans"/>
              <a:sym typeface="Open Sans"/>
            </a:endParaRPr>
          </a:p>
        </p:txBody>
      </p:sp>
      <p:sp>
        <p:nvSpPr>
          <p:cNvPr id="19" name="Google Shape;19;p1"/>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20" name="Google Shape;20;p1"/>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21" name="Google Shape;21;p1"/>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1" name="Google Shape;71;p12"/>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72" name="Google Shape;72;p12"/>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73" name="Google Shape;73;p12"/>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B-Trees</a:t>
            </a:r>
            <a:endParaRPr sz="1100">
              <a:solidFill>
                <a:srgbClr val="005EF6"/>
              </a:solidFill>
            </a:endParaRPr>
          </a:p>
        </p:txBody>
      </p:sp>
      <p:sp>
        <p:nvSpPr>
          <p:cNvPr id="74" name="Google Shape;74;p12"/>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rtl="0" algn="ctr">
              <a:buNone/>
              <a:defRPr sz="1100">
                <a:solidFill>
                  <a:srgbClr val="005EF6"/>
                </a:solidFill>
                <a:latin typeface="Open Sans"/>
                <a:ea typeface="Open Sans"/>
                <a:cs typeface="Open Sans"/>
                <a:sym typeface="Open Sans"/>
              </a:defRPr>
            </a:lvl1pPr>
            <a:lvl2pPr lvl="1" rtl="0" algn="ctr">
              <a:buNone/>
              <a:defRPr sz="1100">
                <a:solidFill>
                  <a:srgbClr val="005EF6"/>
                </a:solidFill>
                <a:latin typeface="Open Sans"/>
                <a:ea typeface="Open Sans"/>
                <a:cs typeface="Open Sans"/>
                <a:sym typeface="Open Sans"/>
              </a:defRPr>
            </a:lvl2pPr>
            <a:lvl3pPr lvl="2" rtl="0" algn="ctr">
              <a:buNone/>
              <a:defRPr sz="1100">
                <a:solidFill>
                  <a:srgbClr val="005EF6"/>
                </a:solidFill>
                <a:latin typeface="Open Sans"/>
                <a:ea typeface="Open Sans"/>
                <a:cs typeface="Open Sans"/>
                <a:sym typeface="Open Sans"/>
              </a:defRPr>
            </a:lvl3pPr>
            <a:lvl4pPr lvl="3" rtl="0" algn="ctr">
              <a:buNone/>
              <a:defRPr sz="1100">
                <a:solidFill>
                  <a:srgbClr val="005EF6"/>
                </a:solidFill>
                <a:latin typeface="Open Sans"/>
                <a:ea typeface="Open Sans"/>
                <a:cs typeface="Open Sans"/>
                <a:sym typeface="Open Sans"/>
              </a:defRPr>
            </a:lvl4pPr>
            <a:lvl5pPr lvl="4" rtl="0" algn="ctr">
              <a:buNone/>
              <a:defRPr sz="1100">
                <a:solidFill>
                  <a:srgbClr val="005EF6"/>
                </a:solidFill>
                <a:latin typeface="Open Sans"/>
                <a:ea typeface="Open Sans"/>
                <a:cs typeface="Open Sans"/>
                <a:sym typeface="Open Sans"/>
              </a:defRPr>
            </a:lvl5pPr>
            <a:lvl6pPr lvl="5" rtl="0" algn="ctr">
              <a:buNone/>
              <a:defRPr sz="1100">
                <a:solidFill>
                  <a:srgbClr val="005EF6"/>
                </a:solidFill>
                <a:latin typeface="Open Sans"/>
                <a:ea typeface="Open Sans"/>
                <a:cs typeface="Open Sans"/>
                <a:sym typeface="Open Sans"/>
              </a:defRPr>
            </a:lvl6pPr>
            <a:lvl7pPr lvl="6" rtl="0" algn="ctr">
              <a:buNone/>
              <a:defRPr sz="1100">
                <a:solidFill>
                  <a:srgbClr val="005EF6"/>
                </a:solidFill>
                <a:latin typeface="Open Sans"/>
                <a:ea typeface="Open Sans"/>
                <a:cs typeface="Open Sans"/>
                <a:sym typeface="Open Sans"/>
              </a:defRPr>
            </a:lvl7pPr>
            <a:lvl8pPr lvl="7" rtl="0" algn="ctr">
              <a:buNone/>
              <a:defRPr sz="1100">
                <a:solidFill>
                  <a:srgbClr val="005EF6"/>
                </a:solidFill>
                <a:latin typeface="Open Sans"/>
                <a:ea typeface="Open Sans"/>
                <a:cs typeface="Open Sans"/>
                <a:sym typeface="Open Sans"/>
              </a:defRPr>
            </a:lvl8pPr>
            <a:lvl9pPr lvl="8" rtl="0"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2"/>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July 22, 2019</a:t>
            </a:r>
            <a:endParaRPr sz="1100">
              <a:solidFill>
                <a:srgbClr val="005EF6"/>
              </a:solidFill>
              <a:latin typeface="Open Sans"/>
              <a:ea typeface="Open Sans"/>
              <a:cs typeface="Open Sans"/>
              <a:sym typeface="Open Sans"/>
            </a:endParaRPr>
          </a:p>
        </p:txBody>
      </p:sp>
      <p:sp>
        <p:nvSpPr>
          <p:cNvPr id="79" name="Google Shape;79;p12"/>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80" name="Google Shape;80;p12"/>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81" name="Google Shape;81;p12"/>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ce.uwaterloo.ca/~dwharder/aads/" TargetMode="External"/><Relationship Id="rId4" Type="http://schemas.openxmlformats.org/officeDocument/2006/relationships/hyperlink" Target="https://ocw.mit.edu/courses/electrical-engineering-and-computer-science/6-046j-design-and-analysis-of-algorithms-spring-2015/recitation-notes/MIT6_046JS15_Recitation2.pdf" TargetMode="External"/><Relationship Id="rId5" Type="http://schemas.openxmlformats.org/officeDocument/2006/relationships/hyperlink" Target="https://www.udemy.com/user/mohammed-abdul-bari-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hyperlink" Target="http://www.sakshieducation.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ctrTitle"/>
          </p:nvPr>
        </p:nvSpPr>
        <p:spPr>
          <a:xfrm>
            <a:off x="685800" y="1066800"/>
            <a:ext cx="7772400" cy="14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B-Trees</a:t>
            </a:r>
            <a:endParaRPr/>
          </a:p>
        </p:txBody>
      </p:sp>
      <p:sp>
        <p:nvSpPr>
          <p:cNvPr id="126" name="Google Shape;126;p21"/>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Chaklam Silpasuwanchai</a:t>
            </a:r>
            <a:endParaRPr/>
          </a:p>
        </p:txBody>
      </p:sp>
      <p:sp>
        <p:nvSpPr>
          <p:cNvPr id="127" name="Google Shape;127;p2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28" name="Google Shape;128;p21"/>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1"/>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a:t>July 15,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M-way search tree - formal definition</a:t>
            </a:r>
            <a:endParaRPr/>
          </a:p>
        </p:txBody>
      </p:sp>
      <p:sp>
        <p:nvSpPr>
          <p:cNvPr id="230" name="Google Shape;230;p3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231" name="Google Shape;231;p30"/>
          <p:cNvSpPr txBox="1"/>
          <p:nvPr/>
        </p:nvSpPr>
        <p:spPr>
          <a:xfrm>
            <a:off x="248175" y="1406950"/>
            <a:ext cx="8544000" cy="5033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We called a m-way search tree is a tree with degree m</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Each internal node has at most m children and at most m-1 key fields</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Suppose a node has m-1 keys.  Let k</a:t>
            </a:r>
            <a:r>
              <a:rPr baseline="-25000" lang="en-US" sz="2400">
                <a:latin typeface="Open Sans"/>
                <a:ea typeface="Open Sans"/>
                <a:cs typeface="Open Sans"/>
                <a:sym typeface="Open Sans"/>
              </a:rPr>
              <a:t>1</a:t>
            </a:r>
            <a:r>
              <a:rPr lang="en-US" sz="2400">
                <a:latin typeface="Open Sans"/>
                <a:ea typeface="Open Sans"/>
                <a:cs typeface="Open Sans"/>
                <a:sym typeface="Open Sans"/>
              </a:rPr>
              <a:t>, k</a:t>
            </a:r>
            <a:r>
              <a:rPr baseline="-25000" lang="en-US" sz="2400">
                <a:latin typeface="Open Sans"/>
                <a:ea typeface="Open Sans"/>
                <a:cs typeface="Open Sans"/>
                <a:sym typeface="Open Sans"/>
              </a:rPr>
              <a:t>2</a:t>
            </a:r>
            <a:r>
              <a:rPr lang="en-US" sz="2400">
                <a:latin typeface="Open Sans"/>
                <a:ea typeface="Open Sans"/>
                <a:cs typeface="Open Sans"/>
                <a:sym typeface="Open Sans"/>
              </a:rPr>
              <a:t>, ...k</a:t>
            </a:r>
            <a:r>
              <a:rPr baseline="-25000" lang="en-US" sz="2400">
                <a:latin typeface="Open Sans"/>
                <a:ea typeface="Open Sans"/>
                <a:cs typeface="Open Sans"/>
                <a:sym typeface="Open Sans"/>
              </a:rPr>
              <a:t>m-1</a:t>
            </a:r>
            <a:r>
              <a:rPr lang="en-US" sz="2400">
                <a:latin typeface="Open Sans"/>
                <a:ea typeface="Open Sans"/>
                <a:cs typeface="Open Sans"/>
                <a:sym typeface="Open Sans"/>
              </a:rPr>
              <a:t> be the keys. Then </a:t>
            </a:r>
            <a:r>
              <a:rPr lang="en-US" sz="2400">
                <a:solidFill>
                  <a:schemeClr val="dk1"/>
                </a:solidFill>
                <a:latin typeface="Open Sans"/>
                <a:ea typeface="Open Sans"/>
                <a:cs typeface="Open Sans"/>
                <a:sym typeface="Open Sans"/>
              </a:rPr>
              <a:t>k</a:t>
            </a:r>
            <a:r>
              <a:rPr baseline="-25000" lang="en-US" sz="2400">
                <a:solidFill>
                  <a:schemeClr val="dk1"/>
                </a:solidFill>
                <a:latin typeface="Open Sans"/>
                <a:ea typeface="Open Sans"/>
                <a:cs typeface="Open Sans"/>
                <a:sym typeface="Open Sans"/>
              </a:rPr>
              <a:t>1</a:t>
            </a:r>
            <a:r>
              <a:rPr lang="en-US" sz="2400">
                <a:solidFill>
                  <a:schemeClr val="dk1"/>
                </a:solidFill>
                <a:latin typeface="Open Sans"/>
                <a:ea typeface="Open Sans"/>
                <a:cs typeface="Open Sans"/>
                <a:sym typeface="Open Sans"/>
              </a:rPr>
              <a:t> &lt; k</a:t>
            </a:r>
            <a:r>
              <a:rPr baseline="-25000" lang="en-US" sz="2400">
                <a:solidFill>
                  <a:schemeClr val="dk1"/>
                </a:solidFill>
                <a:latin typeface="Open Sans"/>
                <a:ea typeface="Open Sans"/>
                <a:cs typeface="Open Sans"/>
                <a:sym typeface="Open Sans"/>
              </a:rPr>
              <a:t>2</a:t>
            </a:r>
            <a:r>
              <a:rPr lang="en-US" sz="2400">
                <a:solidFill>
                  <a:schemeClr val="dk1"/>
                </a:solidFill>
                <a:latin typeface="Open Sans"/>
                <a:ea typeface="Open Sans"/>
                <a:cs typeface="Open Sans"/>
                <a:sym typeface="Open Sans"/>
              </a:rPr>
              <a:t>, … &lt; k</a:t>
            </a:r>
            <a:r>
              <a:rPr baseline="-25000" lang="en-US" sz="2400">
                <a:solidFill>
                  <a:schemeClr val="dk1"/>
                </a:solidFill>
                <a:latin typeface="Open Sans"/>
                <a:ea typeface="Open Sans"/>
                <a:cs typeface="Open Sans"/>
                <a:sym typeface="Open Sans"/>
              </a:rPr>
              <a:t>m-1</a:t>
            </a:r>
            <a:r>
              <a:rPr lang="en-US" sz="2400">
                <a:solidFill>
                  <a:schemeClr val="dk1"/>
                </a:solidFill>
                <a:latin typeface="Open Sans"/>
                <a:ea typeface="Open Sans"/>
                <a:cs typeface="Open Sans"/>
                <a:sym typeface="Open Sans"/>
              </a:rPr>
              <a:t>.   Let c</a:t>
            </a:r>
            <a:r>
              <a:rPr baseline="-25000" lang="en-US" sz="2400">
                <a:solidFill>
                  <a:schemeClr val="dk1"/>
                </a:solidFill>
                <a:latin typeface="Open Sans"/>
                <a:ea typeface="Open Sans"/>
                <a:cs typeface="Open Sans"/>
                <a:sym typeface="Open Sans"/>
              </a:rPr>
              <a:t>1</a:t>
            </a:r>
            <a:r>
              <a:rPr lang="en-US" sz="2400">
                <a:solidFill>
                  <a:schemeClr val="dk1"/>
                </a:solidFill>
                <a:latin typeface="Open Sans"/>
                <a:ea typeface="Open Sans"/>
                <a:cs typeface="Open Sans"/>
                <a:sym typeface="Open Sans"/>
              </a:rPr>
              <a:t>, c</a:t>
            </a:r>
            <a:r>
              <a:rPr baseline="-25000" lang="en-US" sz="2400">
                <a:solidFill>
                  <a:schemeClr val="dk1"/>
                </a:solidFill>
                <a:latin typeface="Open Sans"/>
                <a:ea typeface="Open Sans"/>
                <a:cs typeface="Open Sans"/>
                <a:sym typeface="Open Sans"/>
              </a:rPr>
              <a:t>2</a:t>
            </a:r>
            <a:r>
              <a:rPr lang="en-US" sz="2400">
                <a:solidFill>
                  <a:schemeClr val="dk1"/>
                </a:solidFill>
                <a:latin typeface="Open Sans"/>
                <a:ea typeface="Open Sans"/>
                <a:cs typeface="Open Sans"/>
                <a:sym typeface="Open Sans"/>
              </a:rPr>
              <a:t>, ...c</a:t>
            </a:r>
            <a:r>
              <a:rPr baseline="-25000" lang="en-US" sz="2400">
                <a:solidFill>
                  <a:schemeClr val="dk1"/>
                </a:solidFill>
                <a:latin typeface="Open Sans"/>
                <a:ea typeface="Open Sans"/>
                <a:cs typeface="Open Sans"/>
                <a:sym typeface="Open Sans"/>
              </a:rPr>
              <a:t>m</a:t>
            </a:r>
            <a:r>
              <a:rPr lang="en-US" sz="2400">
                <a:solidFill>
                  <a:schemeClr val="dk1"/>
                </a:solidFill>
                <a:latin typeface="Open Sans"/>
                <a:ea typeface="Open Sans"/>
                <a:cs typeface="Open Sans"/>
                <a:sym typeface="Open Sans"/>
              </a:rPr>
              <a:t> be the m children of the node</a:t>
            </a:r>
            <a:endParaRPr sz="2400">
              <a:solidFill>
                <a:schemeClr val="dk1"/>
              </a:solidFill>
              <a:latin typeface="Open Sans"/>
              <a:ea typeface="Open Sans"/>
              <a:cs typeface="Open Sans"/>
              <a:sym typeface="Open Sans"/>
            </a:endParaRPr>
          </a:p>
          <a:p>
            <a:pPr indent="-381000" lvl="1" marL="914400" rtl="0" algn="l">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The elements in the subtree with root c</a:t>
            </a:r>
            <a:r>
              <a:rPr baseline="-25000" lang="en-US" sz="2400">
                <a:solidFill>
                  <a:schemeClr val="dk1"/>
                </a:solidFill>
                <a:latin typeface="Open Sans"/>
                <a:ea typeface="Open Sans"/>
                <a:cs typeface="Open Sans"/>
                <a:sym typeface="Open Sans"/>
              </a:rPr>
              <a:t>1 </a:t>
            </a:r>
            <a:r>
              <a:rPr lang="en-US" sz="2400">
                <a:solidFill>
                  <a:schemeClr val="dk1"/>
                </a:solidFill>
                <a:latin typeface="Open Sans"/>
                <a:ea typeface="Open Sans"/>
                <a:cs typeface="Open Sans"/>
                <a:sym typeface="Open Sans"/>
              </a:rPr>
              <a:t>have keys smaller than k</a:t>
            </a:r>
            <a:r>
              <a:rPr baseline="-25000" lang="en-US" sz="2400">
                <a:solidFill>
                  <a:schemeClr val="dk1"/>
                </a:solidFill>
                <a:latin typeface="Open Sans"/>
                <a:ea typeface="Open Sans"/>
                <a:cs typeface="Open Sans"/>
                <a:sym typeface="Open Sans"/>
              </a:rPr>
              <a:t>1</a:t>
            </a:r>
            <a:endParaRPr baseline="-25000" sz="2400">
              <a:solidFill>
                <a:schemeClr val="dk1"/>
              </a:solidFill>
              <a:latin typeface="Open Sans"/>
              <a:ea typeface="Open Sans"/>
              <a:cs typeface="Open Sans"/>
              <a:sym typeface="Open Sans"/>
            </a:endParaRPr>
          </a:p>
          <a:p>
            <a:pPr indent="-381000" lvl="1" marL="914400" rtl="0" algn="l">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The elements in the subtree with root c</a:t>
            </a:r>
            <a:r>
              <a:rPr baseline="-25000" lang="en-US" sz="2400">
                <a:solidFill>
                  <a:schemeClr val="dk1"/>
                </a:solidFill>
                <a:latin typeface="Open Sans"/>
                <a:ea typeface="Open Sans"/>
                <a:cs typeface="Open Sans"/>
                <a:sym typeface="Open Sans"/>
              </a:rPr>
              <a:t>i </a:t>
            </a:r>
            <a:r>
              <a:rPr lang="en-US" sz="2400">
                <a:solidFill>
                  <a:schemeClr val="dk1"/>
                </a:solidFill>
                <a:latin typeface="Open Sans"/>
                <a:ea typeface="Open Sans"/>
                <a:cs typeface="Open Sans"/>
                <a:sym typeface="Open Sans"/>
              </a:rPr>
              <a:t>have keys larger than k</a:t>
            </a:r>
            <a:r>
              <a:rPr baseline="-25000" lang="en-US" sz="2400">
                <a:solidFill>
                  <a:schemeClr val="dk1"/>
                </a:solidFill>
                <a:latin typeface="Open Sans"/>
                <a:ea typeface="Open Sans"/>
                <a:cs typeface="Open Sans"/>
                <a:sym typeface="Open Sans"/>
              </a:rPr>
              <a:t>i-1 </a:t>
            </a:r>
            <a:r>
              <a:rPr lang="en-US" sz="2400">
                <a:solidFill>
                  <a:schemeClr val="dk1"/>
                </a:solidFill>
                <a:latin typeface="Open Sans"/>
                <a:ea typeface="Open Sans"/>
                <a:cs typeface="Open Sans"/>
                <a:sym typeface="Open Sans"/>
              </a:rPr>
              <a:t>and smaller than k</a:t>
            </a:r>
            <a:r>
              <a:rPr baseline="-25000" lang="en-US" sz="2400">
                <a:solidFill>
                  <a:schemeClr val="dk1"/>
                </a:solidFill>
                <a:latin typeface="Open Sans"/>
                <a:ea typeface="Open Sans"/>
                <a:cs typeface="Open Sans"/>
                <a:sym typeface="Open Sans"/>
              </a:rPr>
              <a:t>i</a:t>
            </a:r>
            <a:r>
              <a:rPr lang="en-US" sz="2400">
                <a:solidFill>
                  <a:schemeClr val="dk1"/>
                </a:solidFill>
                <a:latin typeface="Open Sans"/>
                <a:ea typeface="Open Sans"/>
                <a:cs typeface="Open Sans"/>
                <a:sym typeface="Open Sans"/>
              </a:rPr>
              <a:t>, 1 &lt; i &lt; m</a:t>
            </a:r>
            <a:endParaRPr sz="2400">
              <a:solidFill>
                <a:schemeClr val="dk1"/>
              </a:solidFill>
              <a:latin typeface="Open Sans"/>
              <a:ea typeface="Open Sans"/>
              <a:cs typeface="Open Sans"/>
              <a:sym typeface="Open Sans"/>
            </a:endParaRPr>
          </a:p>
          <a:p>
            <a:pPr indent="-381000" lvl="1" marL="914400" rtl="0" algn="l">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The elements in the subtree rooted at c</a:t>
            </a:r>
            <a:r>
              <a:rPr baseline="-25000" lang="en-US" sz="2400">
                <a:solidFill>
                  <a:schemeClr val="dk1"/>
                </a:solidFill>
                <a:latin typeface="Open Sans"/>
                <a:ea typeface="Open Sans"/>
                <a:cs typeface="Open Sans"/>
                <a:sym typeface="Open Sans"/>
              </a:rPr>
              <a:t>m</a:t>
            </a:r>
            <a:r>
              <a:rPr lang="en-US" sz="2400">
                <a:solidFill>
                  <a:schemeClr val="dk1"/>
                </a:solidFill>
                <a:latin typeface="Open Sans"/>
                <a:ea typeface="Open Sans"/>
                <a:cs typeface="Open Sans"/>
                <a:sym typeface="Open Sans"/>
              </a:rPr>
              <a:t> have keys larger than k</a:t>
            </a:r>
            <a:r>
              <a:rPr baseline="-25000" lang="en-US" sz="2400">
                <a:solidFill>
                  <a:schemeClr val="dk1"/>
                </a:solidFill>
                <a:latin typeface="Open Sans"/>
                <a:ea typeface="Open Sans"/>
                <a:cs typeface="Open Sans"/>
                <a:sym typeface="Open Sans"/>
              </a:rPr>
              <a:t>m-1</a:t>
            </a:r>
            <a:endParaRPr baseline="-25000" sz="24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M-way search tree - node structure</a:t>
            </a:r>
            <a:endParaRPr/>
          </a:p>
        </p:txBody>
      </p:sp>
      <p:sp>
        <p:nvSpPr>
          <p:cNvPr id="238" name="Google Shape;238;p3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cxnSp>
        <p:nvCxnSpPr>
          <p:cNvPr id="239" name="Google Shape;239;p31"/>
          <p:cNvCxnSpPr>
            <a:stCxn id="240" idx="2"/>
            <a:endCxn id="241" idx="0"/>
          </p:cNvCxnSpPr>
          <p:nvPr/>
        </p:nvCxnSpPr>
        <p:spPr>
          <a:xfrm flipH="1">
            <a:off x="2397002" y="2112500"/>
            <a:ext cx="152400" cy="3780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1"/>
          <p:cNvCxnSpPr>
            <a:stCxn id="243" idx="2"/>
            <a:endCxn id="244" idx="0"/>
          </p:cNvCxnSpPr>
          <p:nvPr/>
        </p:nvCxnSpPr>
        <p:spPr>
          <a:xfrm>
            <a:off x="5328602" y="2112500"/>
            <a:ext cx="930900" cy="1141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1"/>
          <p:cNvCxnSpPr>
            <a:stCxn id="246" idx="2"/>
            <a:endCxn id="247" idx="0"/>
          </p:cNvCxnSpPr>
          <p:nvPr/>
        </p:nvCxnSpPr>
        <p:spPr>
          <a:xfrm flipH="1">
            <a:off x="2702402" y="2112475"/>
            <a:ext cx="1236600" cy="1864200"/>
          </a:xfrm>
          <a:prstGeom prst="straightConnector1">
            <a:avLst/>
          </a:prstGeom>
          <a:noFill/>
          <a:ln cap="flat" cmpd="sng" w="9525">
            <a:solidFill>
              <a:schemeClr val="dk2"/>
            </a:solidFill>
            <a:prstDash val="solid"/>
            <a:round/>
            <a:headEnd len="med" w="med" type="none"/>
            <a:tailEnd len="med" w="med" type="none"/>
          </a:ln>
        </p:spPr>
      </p:cxnSp>
      <p:grpSp>
        <p:nvGrpSpPr>
          <p:cNvPr id="248" name="Google Shape;248;p31"/>
          <p:cNvGrpSpPr/>
          <p:nvPr/>
        </p:nvGrpSpPr>
        <p:grpSpPr>
          <a:xfrm>
            <a:off x="2313152" y="1592875"/>
            <a:ext cx="4641300" cy="519638"/>
            <a:chOff x="2313152" y="1592875"/>
            <a:chExt cx="4641300" cy="519638"/>
          </a:xfrm>
        </p:grpSpPr>
        <p:sp>
          <p:nvSpPr>
            <p:cNvPr id="240" name="Google Shape;240;p31"/>
            <p:cNvSpPr txBox="1"/>
            <p:nvPr/>
          </p:nvSpPr>
          <p:spPr>
            <a:xfrm>
              <a:off x="2313152" y="1592900"/>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49" name="Google Shape;249;p31"/>
            <p:cNvSpPr txBox="1"/>
            <p:nvPr/>
          </p:nvSpPr>
          <p:spPr>
            <a:xfrm>
              <a:off x="2785651" y="1592900"/>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a:t>
              </a:r>
              <a:endParaRPr baseline="-25000" sz="1600">
                <a:latin typeface="Open Sans"/>
                <a:ea typeface="Open Sans"/>
                <a:cs typeface="Open Sans"/>
                <a:sym typeface="Open Sans"/>
              </a:endParaRPr>
            </a:p>
          </p:txBody>
        </p:sp>
        <p:sp>
          <p:nvSpPr>
            <p:cNvPr id="246" name="Google Shape;246;p31"/>
            <p:cNvSpPr txBox="1"/>
            <p:nvPr/>
          </p:nvSpPr>
          <p:spPr>
            <a:xfrm>
              <a:off x="3702752" y="15928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50" name="Google Shape;250;p31"/>
            <p:cNvSpPr txBox="1"/>
            <p:nvPr/>
          </p:nvSpPr>
          <p:spPr>
            <a:xfrm>
              <a:off x="4175251" y="1592875"/>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20</a:t>
              </a:r>
              <a:endParaRPr baseline="-25000" sz="1600">
                <a:latin typeface="Open Sans"/>
                <a:ea typeface="Open Sans"/>
                <a:cs typeface="Open Sans"/>
                <a:sym typeface="Open Sans"/>
              </a:endParaRPr>
            </a:p>
          </p:txBody>
        </p:sp>
        <p:sp>
          <p:nvSpPr>
            <p:cNvPr id="243" name="Google Shape;243;p31"/>
            <p:cNvSpPr txBox="1"/>
            <p:nvPr/>
          </p:nvSpPr>
          <p:spPr>
            <a:xfrm>
              <a:off x="5092352" y="1592900"/>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51" name="Google Shape;251;p31"/>
            <p:cNvSpPr txBox="1"/>
            <p:nvPr/>
          </p:nvSpPr>
          <p:spPr>
            <a:xfrm>
              <a:off x="5564851" y="1592888"/>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30</a:t>
              </a:r>
              <a:endParaRPr baseline="-25000" sz="1600">
                <a:latin typeface="Open Sans"/>
                <a:ea typeface="Open Sans"/>
                <a:cs typeface="Open Sans"/>
                <a:sym typeface="Open Sans"/>
              </a:endParaRPr>
            </a:p>
          </p:txBody>
        </p:sp>
        <p:sp>
          <p:nvSpPr>
            <p:cNvPr id="252" name="Google Shape;252;p31"/>
            <p:cNvSpPr txBox="1"/>
            <p:nvPr/>
          </p:nvSpPr>
          <p:spPr>
            <a:xfrm>
              <a:off x="6481952" y="1592913"/>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grpSp>
      <p:grpSp>
        <p:nvGrpSpPr>
          <p:cNvPr id="253" name="Google Shape;253;p31"/>
          <p:cNvGrpSpPr/>
          <p:nvPr/>
        </p:nvGrpSpPr>
        <p:grpSpPr>
          <a:xfrm>
            <a:off x="76352" y="2490450"/>
            <a:ext cx="4641300" cy="519638"/>
            <a:chOff x="228752" y="5143650"/>
            <a:chExt cx="4641300" cy="519638"/>
          </a:xfrm>
        </p:grpSpPr>
        <p:sp>
          <p:nvSpPr>
            <p:cNvPr id="254" name="Google Shape;254;p31"/>
            <p:cNvSpPr txBox="1"/>
            <p:nvPr/>
          </p:nvSpPr>
          <p:spPr>
            <a:xfrm>
              <a:off x="2287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55" name="Google Shape;255;p31"/>
            <p:cNvSpPr txBox="1"/>
            <p:nvPr/>
          </p:nvSpPr>
          <p:spPr>
            <a:xfrm>
              <a:off x="701251" y="5143675"/>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9</a:t>
              </a:r>
              <a:endParaRPr baseline="-25000" sz="1600">
                <a:latin typeface="Open Sans"/>
                <a:ea typeface="Open Sans"/>
                <a:cs typeface="Open Sans"/>
                <a:sym typeface="Open Sans"/>
              </a:endParaRPr>
            </a:p>
          </p:txBody>
        </p:sp>
        <p:sp>
          <p:nvSpPr>
            <p:cNvPr id="256" name="Google Shape;256;p31"/>
            <p:cNvSpPr txBox="1"/>
            <p:nvPr/>
          </p:nvSpPr>
          <p:spPr>
            <a:xfrm>
              <a:off x="1618352" y="5143650"/>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41" name="Google Shape;241;p31"/>
            <p:cNvSpPr txBox="1"/>
            <p:nvPr/>
          </p:nvSpPr>
          <p:spPr>
            <a:xfrm>
              <a:off x="2090851" y="5143650"/>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a:t>
              </a:r>
              <a:endParaRPr baseline="-25000" sz="1600">
                <a:latin typeface="Open Sans"/>
                <a:ea typeface="Open Sans"/>
                <a:cs typeface="Open Sans"/>
                <a:sym typeface="Open Sans"/>
              </a:endParaRPr>
            </a:p>
          </p:txBody>
        </p:sp>
        <p:sp>
          <p:nvSpPr>
            <p:cNvPr id="257" name="Google Shape;257;p31"/>
            <p:cNvSpPr txBox="1"/>
            <p:nvPr/>
          </p:nvSpPr>
          <p:spPr>
            <a:xfrm>
              <a:off x="30079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58" name="Google Shape;258;p31"/>
            <p:cNvSpPr txBox="1"/>
            <p:nvPr/>
          </p:nvSpPr>
          <p:spPr>
            <a:xfrm>
              <a:off x="3480451" y="5143663"/>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a:t>
              </a:r>
              <a:endParaRPr baseline="-25000" sz="1600">
                <a:latin typeface="Open Sans"/>
                <a:ea typeface="Open Sans"/>
                <a:cs typeface="Open Sans"/>
                <a:sym typeface="Open Sans"/>
              </a:endParaRPr>
            </a:p>
          </p:txBody>
        </p:sp>
        <p:sp>
          <p:nvSpPr>
            <p:cNvPr id="259" name="Google Shape;259;p31"/>
            <p:cNvSpPr txBox="1"/>
            <p:nvPr/>
          </p:nvSpPr>
          <p:spPr>
            <a:xfrm>
              <a:off x="4397552" y="5143688"/>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grpSp>
      <p:grpSp>
        <p:nvGrpSpPr>
          <p:cNvPr id="260" name="Google Shape;260;p31"/>
          <p:cNvGrpSpPr/>
          <p:nvPr/>
        </p:nvGrpSpPr>
        <p:grpSpPr>
          <a:xfrm>
            <a:off x="381627" y="3976550"/>
            <a:ext cx="4641300" cy="519638"/>
            <a:chOff x="228752" y="5143650"/>
            <a:chExt cx="4641300" cy="519638"/>
          </a:xfrm>
        </p:grpSpPr>
        <p:sp>
          <p:nvSpPr>
            <p:cNvPr id="261" name="Google Shape;261;p31"/>
            <p:cNvSpPr txBox="1"/>
            <p:nvPr/>
          </p:nvSpPr>
          <p:spPr>
            <a:xfrm>
              <a:off x="2287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62" name="Google Shape;262;p31"/>
            <p:cNvSpPr txBox="1"/>
            <p:nvPr/>
          </p:nvSpPr>
          <p:spPr>
            <a:xfrm>
              <a:off x="701251" y="5143675"/>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12</a:t>
              </a:r>
              <a:endParaRPr baseline="-25000" sz="1600">
                <a:latin typeface="Open Sans"/>
                <a:ea typeface="Open Sans"/>
                <a:cs typeface="Open Sans"/>
                <a:sym typeface="Open Sans"/>
              </a:endParaRPr>
            </a:p>
          </p:txBody>
        </p:sp>
        <p:sp>
          <p:nvSpPr>
            <p:cNvPr id="263" name="Google Shape;263;p31"/>
            <p:cNvSpPr txBox="1"/>
            <p:nvPr/>
          </p:nvSpPr>
          <p:spPr>
            <a:xfrm>
              <a:off x="1618352" y="5143650"/>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47" name="Google Shape;247;p31"/>
            <p:cNvSpPr txBox="1"/>
            <p:nvPr/>
          </p:nvSpPr>
          <p:spPr>
            <a:xfrm>
              <a:off x="2090851" y="5143650"/>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15</a:t>
              </a:r>
              <a:endParaRPr baseline="-25000" sz="1600">
                <a:latin typeface="Open Sans"/>
                <a:ea typeface="Open Sans"/>
                <a:cs typeface="Open Sans"/>
                <a:sym typeface="Open Sans"/>
              </a:endParaRPr>
            </a:p>
          </p:txBody>
        </p:sp>
        <p:sp>
          <p:nvSpPr>
            <p:cNvPr id="264" name="Google Shape;264;p31"/>
            <p:cNvSpPr txBox="1"/>
            <p:nvPr/>
          </p:nvSpPr>
          <p:spPr>
            <a:xfrm>
              <a:off x="30079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65" name="Google Shape;265;p31"/>
            <p:cNvSpPr txBox="1"/>
            <p:nvPr/>
          </p:nvSpPr>
          <p:spPr>
            <a:xfrm>
              <a:off x="3480451" y="5143663"/>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18</a:t>
              </a:r>
              <a:endParaRPr baseline="-25000" sz="1600">
                <a:latin typeface="Open Sans"/>
                <a:ea typeface="Open Sans"/>
                <a:cs typeface="Open Sans"/>
                <a:sym typeface="Open Sans"/>
              </a:endParaRPr>
            </a:p>
          </p:txBody>
        </p:sp>
        <p:sp>
          <p:nvSpPr>
            <p:cNvPr id="266" name="Google Shape;266;p31"/>
            <p:cNvSpPr txBox="1"/>
            <p:nvPr/>
          </p:nvSpPr>
          <p:spPr>
            <a:xfrm>
              <a:off x="4397552" y="5143688"/>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grpSp>
      <p:grpSp>
        <p:nvGrpSpPr>
          <p:cNvPr id="267" name="Google Shape;267;p31"/>
          <p:cNvGrpSpPr/>
          <p:nvPr/>
        </p:nvGrpSpPr>
        <p:grpSpPr>
          <a:xfrm>
            <a:off x="3939002" y="3254000"/>
            <a:ext cx="4641300" cy="519638"/>
            <a:chOff x="228752" y="5143650"/>
            <a:chExt cx="4641300" cy="519638"/>
          </a:xfrm>
        </p:grpSpPr>
        <p:sp>
          <p:nvSpPr>
            <p:cNvPr id="268" name="Google Shape;268;p31"/>
            <p:cNvSpPr txBox="1"/>
            <p:nvPr/>
          </p:nvSpPr>
          <p:spPr>
            <a:xfrm>
              <a:off x="2287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69" name="Google Shape;269;p31"/>
            <p:cNvSpPr txBox="1"/>
            <p:nvPr/>
          </p:nvSpPr>
          <p:spPr>
            <a:xfrm>
              <a:off x="701251" y="5143675"/>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22</a:t>
              </a:r>
              <a:endParaRPr baseline="-25000" sz="1600">
                <a:latin typeface="Open Sans"/>
                <a:ea typeface="Open Sans"/>
                <a:cs typeface="Open Sans"/>
                <a:sym typeface="Open Sans"/>
              </a:endParaRPr>
            </a:p>
          </p:txBody>
        </p:sp>
        <p:sp>
          <p:nvSpPr>
            <p:cNvPr id="270" name="Google Shape;270;p31"/>
            <p:cNvSpPr txBox="1"/>
            <p:nvPr/>
          </p:nvSpPr>
          <p:spPr>
            <a:xfrm>
              <a:off x="1618352" y="5143650"/>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44" name="Google Shape;244;p31"/>
            <p:cNvSpPr txBox="1"/>
            <p:nvPr/>
          </p:nvSpPr>
          <p:spPr>
            <a:xfrm>
              <a:off x="2090851" y="5143650"/>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25</a:t>
              </a:r>
              <a:endParaRPr baseline="-25000" sz="1600">
                <a:latin typeface="Open Sans"/>
                <a:ea typeface="Open Sans"/>
                <a:cs typeface="Open Sans"/>
                <a:sym typeface="Open Sans"/>
              </a:endParaRPr>
            </a:p>
          </p:txBody>
        </p:sp>
        <p:sp>
          <p:nvSpPr>
            <p:cNvPr id="271" name="Google Shape;271;p31"/>
            <p:cNvSpPr txBox="1"/>
            <p:nvPr/>
          </p:nvSpPr>
          <p:spPr>
            <a:xfrm>
              <a:off x="30079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72" name="Google Shape;272;p31"/>
            <p:cNvSpPr txBox="1"/>
            <p:nvPr/>
          </p:nvSpPr>
          <p:spPr>
            <a:xfrm>
              <a:off x="3480451" y="5143663"/>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a:t>
              </a:r>
              <a:endParaRPr baseline="-25000" sz="1600">
                <a:latin typeface="Open Sans"/>
                <a:ea typeface="Open Sans"/>
                <a:cs typeface="Open Sans"/>
                <a:sym typeface="Open Sans"/>
              </a:endParaRPr>
            </a:p>
          </p:txBody>
        </p:sp>
        <p:sp>
          <p:nvSpPr>
            <p:cNvPr id="273" name="Google Shape;273;p31"/>
            <p:cNvSpPr txBox="1"/>
            <p:nvPr/>
          </p:nvSpPr>
          <p:spPr>
            <a:xfrm>
              <a:off x="4397552" y="5143688"/>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grpSp>
      <p:cxnSp>
        <p:nvCxnSpPr>
          <p:cNvPr id="274" name="Google Shape;274;p31"/>
          <p:cNvCxnSpPr>
            <a:stCxn id="252" idx="2"/>
          </p:cNvCxnSpPr>
          <p:nvPr/>
        </p:nvCxnSpPr>
        <p:spPr>
          <a:xfrm>
            <a:off x="6718202" y="2112513"/>
            <a:ext cx="995700" cy="9120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31"/>
          <p:cNvSpPr txBox="1"/>
          <p:nvPr/>
        </p:nvSpPr>
        <p:spPr>
          <a:xfrm>
            <a:off x="7649300" y="2825250"/>
            <a:ext cx="11019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a:t>
            </a:r>
            <a:endParaRPr>
              <a:latin typeface="Open Sans"/>
              <a:ea typeface="Open Sans"/>
              <a:cs typeface="Open Sans"/>
              <a:sym typeface="Open Sans"/>
            </a:endParaRPr>
          </a:p>
        </p:txBody>
      </p:sp>
      <p:sp>
        <p:nvSpPr>
          <p:cNvPr id="276" name="Google Shape;276;p31"/>
          <p:cNvSpPr txBox="1"/>
          <p:nvPr/>
        </p:nvSpPr>
        <p:spPr>
          <a:xfrm>
            <a:off x="515825" y="5718900"/>
            <a:ext cx="79485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Open Sans"/>
                <a:ea typeface="Open Sans"/>
                <a:cs typeface="Open Sans"/>
                <a:sym typeface="Open Sans"/>
              </a:rPr>
              <a:t>Example of node structure for 4-way search tree</a:t>
            </a:r>
            <a:endParaRPr b="1" sz="1600">
              <a:latin typeface="Open Sans"/>
              <a:ea typeface="Open Sans"/>
              <a:cs typeface="Open Sans"/>
              <a:sym typeface="Open Sans"/>
            </a:endParaRPr>
          </a:p>
          <a:p>
            <a:pPr indent="0" lvl="0" marL="0" rtl="0" algn="ctr">
              <a:spcBef>
                <a:spcPts val="0"/>
              </a:spcBef>
              <a:spcAft>
                <a:spcPts val="0"/>
              </a:spcAft>
              <a:buNone/>
            </a:pPr>
            <a:r>
              <a:rPr lang="en-US" sz="1600">
                <a:latin typeface="Open Sans"/>
                <a:ea typeface="Open Sans"/>
                <a:cs typeface="Open Sans"/>
                <a:sym typeface="Open Sans"/>
              </a:rPr>
              <a:t>Note: If we are using M-way search trees  with database tables, </a:t>
            </a:r>
            <a:endParaRPr sz="1600">
              <a:latin typeface="Open Sans"/>
              <a:ea typeface="Open Sans"/>
              <a:cs typeface="Open Sans"/>
              <a:sym typeface="Open Sans"/>
            </a:endParaRPr>
          </a:p>
          <a:p>
            <a:pPr indent="0" lvl="0" marL="0" rtl="0" algn="ctr">
              <a:spcBef>
                <a:spcPts val="0"/>
              </a:spcBef>
              <a:spcAft>
                <a:spcPts val="0"/>
              </a:spcAft>
              <a:buNone/>
            </a:pPr>
            <a:r>
              <a:rPr lang="en-US" sz="1600">
                <a:latin typeface="Open Sans"/>
                <a:ea typeface="Open Sans"/>
                <a:cs typeface="Open Sans"/>
                <a:sym typeface="Open Sans"/>
              </a:rPr>
              <a:t>we add an additional pointer per key</a:t>
            </a:r>
            <a:endParaRPr sz="1600">
              <a:latin typeface="Open Sans"/>
              <a:ea typeface="Open Sans"/>
              <a:cs typeface="Open Sans"/>
              <a:sym typeface="Open Sans"/>
            </a:endParaRPr>
          </a:p>
        </p:txBody>
      </p:sp>
      <p:cxnSp>
        <p:nvCxnSpPr>
          <p:cNvPr id="277" name="Google Shape;277;p31"/>
          <p:cNvCxnSpPr>
            <a:stCxn id="264" idx="2"/>
            <a:endCxn id="278" idx="0"/>
          </p:cNvCxnSpPr>
          <p:nvPr/>
        </p:nvCxnSpPr>
        <p:spPr>
          <a:xfrm>
            <a:off x="3397077" y="4496175"/>
            <a:ext cx="723600" cy="669000"/>
          </a:xfrm>
          <a:prstGeom prst="straightConnector1">
            <a:avLst/>
          </a:prstGeom>
          <a:noFill/>
          <a:ln cap="flat" cmpd="sng" w="9525">
            <a:solidFill>
              <a:schemeClr val="dk2"/>
            </a:solidFill>
            <a:prstDash val="solid"/>
            <a:round/>
            <a:headEnd len="med" w="med" type="none"/>
            <a:tailEnd len="med" w="med" type="none"/>
          </a:ln>
        </p:spPr>
      </p:cxnSp>
      <p:grpSp>
        <p:nvGrpSpPr>
          <p:cNvPr id="279" name="Google Shape;279;p31"/>
          <p:cNvGrpSpPr/>
          <p:nvPr/>
        </p:nvGrpSpPr>
        <p:grpSpPr>
          <a:xfrm>
            <a:off x="1800102" y="5165175"/>
            <a:ext cx="4641300" cy="519638"/>
            <a:chOff x="228752" y="5143650"/>
            <a:chExt cx="4641300" cy="519638"/>
          </a:xfrm>
        </p:grpSpPr>
        <p:sp>
          <p:nvSpPr>
            <p:cNvPr id="280" name="Google Shape;280;p31"/>
            <p:cNvSpPr txBox="1"/>
            <p:nvPr/>
          </p:nvSpPr>
          <p:spPr>
            <a:xfrm>
              <a:off x="2287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81" name="Google Shape;281;p31"/>
            <p:cNvSpPr txBox="1"/>
            <p:nvPr/>
          </p:nvSpPr>
          <p:spPr>
            <a:xfrm>
              <a:off x="701251" y="5143675"/>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17</a:t>
              </a:r>
              <a:endParaRPr baseline="-25000" sz="1600">
                <a:latin typeface="Open Sans"/>
                <a:ea typeface="Open Sans"/>
                <a:cs typeface="Open Sans"/>
                <a:sym typeface="Open Sans"/>
              </a:endParaRPr>
            </a:p>
          </p:txBody>
        </p:sp>
        <p:sp>
          <p:nvSpPr>
            <p:cNvPr id="282" name="Google Shape;282;p31"/>
            <p:cNvSpPr txBox="1"/>
            <p:nvPr/>
          </p:nvSpPr>
          <p:spPr>
            <a:xfrm>
              <a:off x="1618352" y="5143650"/>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78" name="Google Shape;278;p31"/>
            <p:cNvSpPr txBox="1"/>
            <p:nvPr/>
          </p:nvSpPr>
          <p:spPr>
            <a:xfrm>
              <a:off x="2090851" y="5143650"/>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a:t>
              </a:r>
              <a:endParaRPr baseline="-25000" sz="1600">
                <a:latin typeface="Open Sans"/>
                <a:ea typeface="Open Sans"/>
                <a:cs typeface="Open Sans"/>
                <a:sym typeface="Open Sans"/>
              </a:endParaRPr>
            </a:p>
          </p:txBody>
        </p:sp>
        <p:sp>
          <p:nvSpPr>
            <p:cNvPr id="283" name="Google Shape;283;p31"/>
            <p:cNvSpPr txBox="1"/>
            <p:nvPr/>
          </p:nvSpPr>
          <p:spPr>
            <a:xfrm>
              <a:off x="3007952" y="5143675"/>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sp>
          <p:nvSpPr>
            <p:cNvPr id="284" name="Google Shape;284;p31"/>
            <p:cNvSpPr txBox="1"/>
            <p:nvPr/>
          </p:nvSpPr>
          <p:spPr>
            <a:xfrm>
              <a:off x="3480451" y="5143663"/>
              <a:ext cx="9171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a:t>
              </a:r>
              <a:endParaRPr baseline="-25000" sz="1600">
                <a:latin typeface="Open Sans"/>
                <a:ea typeface="Open Sans"/>
                <a:cs typeface="Open Sans"/>
                <a:sym typeface="Open Sans"/>
              </a:endParaRPr>
            </a:p>
          </p:txBody>
        </p:sp>
        <p:sp>
          <p:nvSpPr>
            <p:cNvPr id="285" name="Google Shape;285;p31"/>
            <p:cNvSpPr txBox="1"/>
            <p:nvPr/>
          </p:nvSpPr>
          <p:spPr>
            <a:xfrm>
              <a:off x="4397552" y="5143688"/>
              <a:ext cx="4725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M-way search tree problem</a:t>
            </a:r>
            <a:endParaRPr/>
          </a:p>
        </p:txBody>
      </p:sp>
      <p:sp>
        <p:nvSpPr>
          <p:cNvPr id="292" name="Google Shape;292;p32"/>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US" sz="2800"/>
              <a:t>The m-way tree has the potential to greatly reduce the height of a tree.  M-way tree also resembled the multi-level index in the block access problem.  However, it is </a:t>
            </a:r>
            <a:r>
              <a:rPr b="1" lang="en-US" sz="2800" u="sng"/>
              <a:t>not balanced</a:t>
            </a:r>
            <a:endParaRPr b="1" sz="2800" u="sng"/>
          </a:p>
          <a:p>
            <a:pPr indent="-406400" lvl="0" marL="457200" rtl="0" algn="l">
              <a:spcBef>
                <a:spcPts val="0"/>
              </a:spcBef>
              <a:spcAft>
                <a:spcPts val="0"/>
              </a:spcAft>
              <a:buSzPts val="2800"/>
              <a:buChar char="●"/>
            </a:pPr>
            <a:r>
              <a:rPr lang="en-US" sz="2800"/>
              <a:t>Recall our database problem, we want to make sure our system automatically adjust the balance between number of records and number of high-level index.   </a:t>
            </a:r>
            <a:endParaRPr sz="2800"/>
          </a:p>
          <a:p>
            <a:pPr indent="-406400" lvl="0" marL="457200" rtl="0" algn="l">
              <a:spcBef>
                <a:spcPts val="0"/>
              </a:spcBef>
              <a:spcAft>
                <a:spcPts val="0"/>
              </a:spcAft>
              <a:buSzPts val="2800"/>
              <a:buChar char="●"/>
            </a:pPr>
            <a:r>
              <a:rPr lang="en-US" sz="2800"/>
              <a:t>In order to make m-way tree balanced, we impose some rules where m-way tree with these rules are </a:t>
            </a:r>
            <a:r>
              <a:rPr lang="en-US" sz="2800"/>
              <a:t>called</a:t>
            </a:r>
            <a:r>
              <a:rPr lang="en-US" sz="2800"/>
              <a:t> </a:t>
            </a:r>
            <a:r>
              <a:rPr b="1" lang="en-US" sz="2800" u="sng"/>
              <a:t>B-tree</a:t>
            </a:r>
            <a:endParaRPr b="1" sz="2800" u="sng"/>
          </a:p>
        </p:txBody>
      </p:sp>
      <p:sp>
        <p:nvSpPr>
          <p:cNvPr id="293" name="Google Shape;293;p3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a:t>
            </a:r>
            <a:endParaRPr/>
          </a:p>
        </p:txBody>
      </p:sp>
      <p:sp>
        <p:nvSpPr>
          <p:cNvPr id="300" name="Google Shape;300;p33"/>
          <p:cNvSpPr txBox="1"/>
          <p:nvPr>
            <p:ph idx="1" type="body"/>
          </p:nvPr>
        </p:nvSpPr>
        <p:spPr>
          <a:xfrm>
            <a:off x="228600" y="1447800"/>
            <a:ext cx="8763000" cy="49983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US" sz="1700"/>
              <a:t>B-tree T is a rooted tree should satisfy the following properties:</a:t>
            </a:r>
            <a:endParaRPr sz="1700"/>
          </a:p>
          <a:p>
            <a:pPr indent="-336550" lvl="1" marL="914400" rtl="0" algn="l">
              <a:spcBef>
                <a:spcPts val="0"/>
              </a:spcBef>
              <a:spcAft>
                <a:spcPts val="0"/>
              </a:spcAft>
              <a:buSzPts val="1700"/>
              <a:buChar char="○"/>
            </a:pPr>
            <a:r>
              <a:rPr lang="en-US" sz="1700"/>
              <a:t>Every node x has the following attributes</a:t>
            </a:r>
            <a:endParaRPr sz="1700"/>
          </a:p>
          <a:p>
            <a:pPr indent="-336550" lvl="2" marL="1371600" rtl="0" algn="l">
              <a:spcBef>
                <a:spcPts val="0"/>
              </a:spcBef>
              <a:spcAft>
                <a:spcPts val="0"/>
              </a:spcAft>
              <a:buSzPts val="1700"/>
              <a:buChar char="■"/>
            </a:pPr>
            <a:r>
              <a:rPr lang="en-US" sz="1700"/>
              <a:t>x.n, the number of keys currently stored in node x</a:t>
            </a:r>
            <a:endParaRPr sz="1700"/>
          </a:p>
          <a:p>
            <a:pPr indent="-361950" lvl="2" marL="1371600" rtl="0" algn="l">
              <a:spcBef>
                <a:spcPts val="0"/>
              </a:spcBef>
              <a:spcAft>
                <a:spcPts val="0"/>
              </a:spcAft>
              <a:buSzPts val="2100"/>
              <a:buChar char="■"/>
            </a:pPr>
            <a:r>
              <a:rPr lang="en-US" sz="1700"/>
              <a:t>x.n keys are stored in nondecreasing order, so that </a:t>
            </a:r>
            <a:r>
              <a:rPr lang="en-US" sz="2000"/>
              <a:t>k</a:t>
            </a:r>
            <a:r>
              <a:rPr baseline="-25000" lang="en-US" sz="2000"/>
              <a:t>1</a:t>
            </a:r>
            <a:r>
              <a:rPr lang="en-US" sz="1700"/>
              <a:t> ≤ </a:t>
            </a:r>
            <a:r>
              <a:rPr lang="en-US" sz="2000"/>
              <a:t>k</a:t>
            </a:r>
            <a:r>
              <a:rPr baseline="-25000" lang="en-US" sz="2000"/>
              <a:t>2</a:t>
            </a:r>
            <a:r>
              <a:rPr lang="en-US" sz="2000"/>
              <a:t>, …</a:t>
            </a:r>
            <a:r>
              <a:rPr lang="en-US" sz="1700"/>
              <a:t> ≤</a:t>
            </a:r>
            <a:r>
              <a:rPr lang="en-US" sz="2000"/>
              <a:t> k</a:t>
            </a:r>
            <a:r>
              <a:rPr baseline="-25000" lang="en-US" sz="2000"/>
              <a:t>x.n</a:t>
            </a:r>
            <a:endParaRPr baseline="-25000" sz="2000"/>
          </a:p>
          <a:p>
            <a:pPr indent="-336550" lvl="2" marL="1371600" rtl="0" algn="l">
              <a:spcBef>
                <a:spcPts val="0"/>
              </a:spcBef>
              <a:spcAft>
                <a:spcPts val="0"/>
              </a:spcAft>
              <a:buSzPts val="1700"/>
              <a:buChar char="■"/>
            </a:pPr>
            <a:r>
              <a:rPr lang="en-US" sz="1700"/>
              <a:t>x.leaf is TRUE if x  is a leaf, else false</a:t>
            </a:r>
            <a:endParaRPr sz="1700"/>
          </a:p>
          <a:p>
            <a:pPr indent="-336550" lvl="1" marL="914400" rtl="0" algn="l">
              <a:spcBef>
                <a:spcPts val="0"/>
              </a:spcBef>
              <a:spcAft>
                <a:spcPts val="0"/>
              </a:spcAft>
              <a:buSzPts val="1700"/>
              <a:buChar char="○"/>
            </a:pPr>
            <a:r>
              <a:rPr lang="en-US" sz="1700"/>
              <a:t>Every internal node x also contains x.n + 1 pointers to its children.   Leaf nodes have no children</a:t>
            </a:r>
            <a:endParaRPr sz="1700"/>
          </a:p>
          <a:p>
            <a:pPr indent="-336550" lvl="1" marL="914400" rtl="0" algn="l">
              <a:spcBef>
                <a:spcPts val="0"/>
              </a:spcBef>
              <a:spcAft>
                <a:spcPts val="0"/>
              </a:spcAft>
              <a:buSzPts val="1700"/>
              <a:buChar char="○"/>
            </a:pPr>
            <a:r>
              <a:rPr lang="en-US" sz="1700"/>
              <a:t>The subtree children are separated by the subranges of the parent keys, similar to m-way tree</a:t>
            </a:r>
            <a:endParaRPr sz="1700"/>
          </a:p>
          <a:p>
            <a:pPr indent="-336550" lvl="1" marL="914400" rtl="0" algn="l">
              <a:spcBef>
                <a:spcPts val="0"/>
              </a:spcBef>
              <a:spcAft>
                <a:spcPts val="0"/>
              </a:spcAft>
              <a:buSzPts val="1700"/>
              <a:buChar char="○"/>
            </a:pPr>
            <a:r>
              <a:rPr lang="en-US" sz="1700"/>
              <a:t>All leaves have same depth, which is the tree’s height h</a:t>
            </a:r>
            <a:endParaRPr sz="1700"/>
          </a:p>
          <a:p>
            <a:pPr indent="-336550" lvl="1" marL="914400" rtl="0" algn="l">
              <a:spcBef>
                <a:spcPts val="0"/>
              </a:spcBef>
              <a:spcAft>
                <a:spcPts val="0"/>
              </a:spcAft>
              <a:buSzPts val="1700"/>
              <a:buChar char="○"/>
            </a:pPr>
            <a:r>
              <a:rPr lang="en-US" sz="1700"/>
              <a:t>Nodes have upper and lower bound of keys, expressed as a fixed integer t ≥ 2 (called minimum degree)</a:t>
            </a:r>
            <a:endParaRPr sz="1700"/>
          </a:p>
          <a:p>
            <a:pPr indent="-336550" lvl="2" marL="1371600" rtl="0" algn="l">
              <a:spcBef>
                <a:spcPts val="0"/>
              </a:spcBef>
              <a:spcAft>
                <a:spcPts val="0"/>
              </a:spcAft>
              <a:buSzPts val="1700"/>
              <a:buChar char="■"/>
            </a:pPr>
            <a:r>
              <a:rPr lang="en-US" sz="1700"/>
              <a:t>Every node other than root must have at least t-1 keys, hence t children.  Root must have at least one key.</a:t>
            </a:r>
            <a:endParaRPr sz="1700"/>
          </a:p>
          <a:p>
            <a:pPr indent="-336550" lvl="2" marL="1371600" rtl="0" algn="l">
              <a:spcBef>
                <a:spcPts val="0"/>
              </a:spcBef>
              <a:spcAft>
                <a:spcPts val="0"/>
              </a:spcAft>
              <a:buSzPts val="1700"/>
              <a:buChar char="■"/>
            </a:pPr>
            <a:r>
              <a:rPr lang="en-US" sz="1700"/>
              <a:t>Every node may contain at most 2t-1 keys, hence 2t children.</a:t>
            </a:r>
            <a:endParaRPr sz="1700"/>
          </a:p>
          <a:p>
            <a:pPr indent="-336550" lvl="2" marL="1371600" rtl="0" algn="l">
              <a:spcBef>
                <a:spcPts val="0"/>
              </a:spcBef>
              <a:spcAft>
                <a:spcPts val="0"/>
              </a:spcAft>
              <a:buSzPts val="1700"/>
              <a:buChar char="■"/>
            </a:pPr>
            <a:r>
              <a:rPr lang="en-US" sz="1700"/>
              <a:t>E.g., t = 2, every internal node has either 2, 3, or 4 children, or we called it 2-3-4 tree.   </a:t>
            </a:r>
            <a:endParaRPr sz="1700"/>
          </a:p>
          <a:p>
            <a:pPr indent="-349250" lvl="1" marL="914400" rtl="0" algn="l">
              <a:spcBef>
                <a:spcPts val="0"/>
              </a:spcBef>
              <a:spcAft>
                <a:spcPts val="0"/>
              </a:spcAft>
              <a:buSzPts val="1900"/>
              <a:buChar char="○"/>
            </a:pPr>
            <a:r>
              <a:rPr lang="en-US" sz="1900"/>
              <a:t>In practice, root of the B-tree is always in main memory</a:t>
            </a:r>
            <a:endParaRPr sz="1900"/>
          </a:p>
        </p:txBody>
      </p:sp>
      <p:sp>
        <p:nvSpPr>
          <p:cNvPr id="301" name="Google Shape;301;p3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a:t>
            </a:r>
            <a:endParaRPr/>
          </a:p>
        </p:txBody>
      </p:sp>
      <p:sp>
        <p:nvSpPr>
          <p:cNvPr id="308" name="Google Shape;308;p34"/>
          <p:cNvSpPr txBox="1"/>
          <p:nvPr>
            <p:ph idx="1" type="body"/>
          </p:nvPr>
        </p:nvSpPr>
        <p:spPr>
          <a:xfrm>
            <a:off x="228600" y="2722825"/>
            <a:ext cx="8763000" cy="337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900"/>
              <a:t>Proof. The root contains at least one key.   All other nodes has at least t-1 keys.   At depth 1, there are at least 2t nodes, at depth 2, there are at least 2t</a:t>
            </a:r>
            <a:r>
              <a:rPr baseline="30000" lang="en-US" sz="1900"/>
              <a:t>2</a:t>
            </a:r>
            <a:r>
              <a:rPr lang="en-US" sz="1900"/>
              <a:t> nodes.   Let n be number of keys that satisfies the inequality:</a:t>
            </a:r>
            <a:endParaRPr sz="1900"/>
          </a:p>
        </p:txBody>
      </p:sp>
      <p:sp>
        <p:nvSpPr>
          <p:cNvPr id="309" name="Google Shape;309;p3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10" name="Google Shape;310;p34"/>
          <p:cNvPicPr preferRelativeResize="0"/>
          <p:nvPr/>
        </p:nvPicPr>
        <p:blipFill>
          <a:blip r:embed="rId3">
            <a:alphaModFix/>
          </a:blip>
          <a:stretch>
            <a:fillRect/>
          </a:stretch>
        </p:blipFill>
        <p:spPr>
          <a:xfrm>
            <a:off x="1366130" y="1357225"/>
            <a:ext cx="6718425" cy="1303775"/>
          </a:xfrm>
          <a:prstGeom prst="rect">
            <a:avLst/>
          </a:prstGeom>
          <a:noFill/>
          <a:ln cap="flat" cmpd="sng" w="9525">
            <a:solidFill>
              <a:schemeClr val="dk2"/>
            </a:solidFill>
            <a:prstDash val="solid"/>
            <a:round/>
            <a:headEnd len="sm" w="sm" type="none"/>
            <a:tailEnd len="sm" w="sm" type="none"/>
          </a:ln>
        </p:spPr>
      </p:pic>
      <p:pic>
        <p:nvPicPr>
          <p:cNvPr id="311" name="Google Shape;311;p34"/>
          <p:cNvPicPr preferRelativeResize="0"/>
          <p:nvPr/>
        </p:nvPicPr>
        <p:blipFill>
          <a:blip r:embed="rId4">
            <a:alphaModFix/>
          </a:blip>
          <a:stretch>
            <a:fillRect/>
          </a:stretch>
        </p:blipFill>
        <p:spPr>
          <a:xfrm>
            <a:off x="228588" y="3943663"/>
            <a:ext cx="5705475" cy="2152650"/>
          </a:xfrm>
          <a:prstGeom prst="rect">
            <a:avLst/>
          </a:prstGeom>
          <a:noFill/>
          <a:ln cap="flat" cmpd="sng" w="9525">
            <a:solidFill>
              <a:schemeClr val="dk2"/>
            </a:solidFill>
            <a:prstDash val="solid"/>
            <a:round/>
            <a:headEnd len="sm" w="sm" type="none"/>
            <a:tailEnd len="sm" w="sm" type="none"/>
          </a:ln>
        </p:spPr>
      </p:pic>
      <p:pic>
        <p:nvPicPr>
          <p:cNvPr id="312" name="Google Shape;312;p34"/>
          <p:cNvPicPr preferRelativeResize="0"/>
          <p:nvPr/>
        </p:nvPicPr>
        <p:blipFill>
          <a:blip r:embed="rId5">
            <a:alphaModFix/>
          </a:blip>
          <a:stretch>
            <a:fillRect/>
          </a:stretch>
        </p:blipFill>
        <p:spPr>
          <a:xfrm>
            <a:off x="6061606" y="4324681"/>
            <a:ext cx="3082400" cy="178751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Search</a:t>
            </a:r>
            <a:endParaRPr/>
          </a:p>
        </p:txBody>
      </p:sp>
      <p:sp>
        <p:nvSpPr>
          <p:cNvPr id="319" name="Google Shape;319;p35"/>
          <p:cNvSpPr txBox="1"/>
          <p:nvPr>
            <p:ph idx="1" type="body"/>
          </p:nvPr>
        </p:nvSpPr>
        <p:spPr>
          <a:xfrm>
            <a:off x="228600" y="1514300"/>
            <a:ext cx="8763000" cy="45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900"/>
              <a:t>Since x.n &lt; 2t, the w</a:t>
            </a:r>
            <a:r>
              <a:rPr lang="en-US" sz="1900"/>
              <a:t>hile loop of lines 2-3 takes O(t) time within each node.  </a:t>
            </a:r>
            <a:r>
              <a:rPr lang="en-US" sz="1900"/>
              <a:t>B-TREE-SEARCH in line 9 takes O(h) = O(log</a:t>
            </a:r>
            <a:r>
              <a:rPr baseline="-25000" lang="en-US" sz="1900"/>
              <a:t>t</a:t>
            </a:r>
            <a:r>
              <a:rPr lang="en-US" sz="1900"/>
              <a:t>n) disk pages, where h is the height of the B-tree, and n is the number of keys in the B-tree,</a:t>
            </a:r>
            <a:r>
              <a:rPr lang="en-US" sz="1900"/>
              <a:t> thus the total CPU time is O(th) = O(t </a:t>
            </a:r>
            <a:r>
              <a:rPr lang="en-US" sz="1900"/>
              <a:t>log</a:t>
            </a:r>
            <a:r>
              <a:rPr baseline="-25000" lang="en-US" sz="1900"/>
              <a:t>t</a:t>
            </a:r>
            <a:r>
              <a:rPr lang="en-US" sz="1900"/>
              <a:t>n)</a:t>
            </a:r>
            <a:endParaRPr sz="1900"/>
          </a:p>
        </p:txBody>
      </p:sp>
      <p:sp>
        <p:nvSpPr>
          <p:cNvPr id="320" name="Google Shape;320;p3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21" name="Google Shape;321;p35"/>
          <p:cNvPicPr preferRelativeResize="0"/>
          <p:nvPr/>
        </p:nvPicPr>
        <p:blipFill>
          <a:blip r:embed="rId3">
            <a:alphaModFix/>
          </a:blip>
          <a:stretch>
            <a:fillRect/>
          </a:stretch>
        </p:blipFill>
        <p:spPr>
          <a:xfrm>
            <a:off x="2396600" y="3052100"/>
            <a:ext cx="4623800" cy="3252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Creating an empty tree</a:t>
            </a:r>
            <a:endParaRPr/>
          </a:p>
        </p:txBody>
      </p:sp>
      <p:sp>
        <p:nvSpPr>
          <p:cNvPr id="328" name="Google Shape;328;p36"/>
          <p:cNvSpPr txBox="1"/>
          <p:nvPr>
            <p:ph idx="1" type="body"/>
          </p:nvPr>
        </p:nvSpPr>
        <p:spPr>
          <a:xfrm>
            <a:off x="228600" y="1514300"/>
            <a:ext cx="8763000" cy="45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2400"/>
              <a:t>ALLOCATE-NODE allocates one disk page to be used as a new node in O(1) time.  B-TREE-CREATE requires O(1) disk operations and O(1) CPU time</a:t>
            </a:r>
            <a:endParaRPr sz="2400"/>
          </a:p>
        </p:txBody>
      </p:sp>
      <p:sp>
        <p:nvSpPr>
          <p:cNvPr id="329" name="Google Shape;329;p3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30" name="Google Shape;330;p36"/>
          <p:cNvPicPr preferRelativeResize="0"/>
          <p:nvPr/>
        </p:nvPicPr>
        <p:blipFill>
          <a:blip r:embed="rId3">
            <a:alphaModFix/>
          </a:blip>
          <a:stretch>
            <a:fillRect/>
          </a:stretch>
        </p:blipFill>
        <p:spPr>
          <a:xfrm>
            <a:off x="1021332" y="3170300"/>
            <a:ext cx="6762025" cy="2289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Insertion</a:t>
            </a:r>
            <a:endParaRPr/>
          </a:p>
        </p:txBody>
      </p:sp>
      <p:sp>
        <p:nvSpPr>
          <p:cNvPr id="337" name="Google Shape;337;p37"/>
          <p:cNvSpPr txBox="1"/>
          <p:nvPr>
            <p:ph idx="1" type="body"/>
          </p:nvPr>
        </p:nvSpPr>
        <p:spPr>
          <a:xfrm>
            <a:off x="228600" y="1514300"/>
            <a:ext cx="8763000" cy="45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US"/>
              <a:t>Insertion</a:t>
            </a:r>
            <a:r>
              <a:rPr lang="en-US"/>
              <a:t> - search where the element would go and insert.   While there is overflow,a node has more than 2t -1 keys, then</a:t>
            </a:r>
            <a:endParaRPr/>
          </a:p>
          <a:p>
            <a:pPr indent="-393700" lvl="0" marL="457200" rtl="0" algn="l">
              <a:spcBef>
                <a:spcPts val="600"/>
              </a:spcBef>
              <a:spcAft>
                <a:spcPts val="0"/>
              </a:spcAft>
              <a:buSzPts val="2600"/>
              <a:buChar char="●"/>
            </a:pPr>
            <a:r>
              <a:rPr lang="en-US"/>
              <a:t>split the full node </a:t>
            </a:r>
            <a:r>
              <a:rPr i="1" lang="en-US"/>
              <a:t>y</a:t>
            </a:r>
            <a:r>
              <a:rPr lang="en-US"/>
              <a:t> into left node and right node around its median key </a:t>
            </a:r>
            <a:r>
              <a:rPr i="1" lang="en-US"/>
              <a:t>y.key</a:t>
            </a:r>
            <a:r>
              <a:rPr baseline="-25000" i="1" lang="en-US"/>
              <a:t>t</a:t>
            </a:r>
            <a:r>
              <a:rPr lang="en-US"/>
              <a:t>, each having only t-1 keys</a:t>
            </a:r>
            <a:endParaRPr/>
          </a:p>
          <a:p>
            <a:pPr indent="-393700" lvl="0" marL="457200" rtl="0" algn="l">
              <a:spcBef>
                <a:spcPts val="0"/>
              </a:spcBef>
              <a:spcAft>
                <a:spcPts val="0"/>
              </a:spcAft>
              <a:buSzPts val="2600"/>
              <a:buChar char="●"/>
            </a:pPr>
            <a:r>
              <a:rPr lang="en-US"/>
              <a:t>The median key </a:t>
            </a:r>
            <a:r>
              <a:rPr i="1" lang="en-US"/>
              <a:t>y.key</a:t>
            </a:r>
            <a:r>
              <a:rPr baseline="-25000" i="1" lang="en-US"/>
              <a:t>t</a:t>
            </a:r>
            <a:r>
              <a:rPr baseline="-25000" lang="en-US"/>
              <a:t> </a:t>
            </a:r>
            <a:r>
              <a:rPr lang="en-US"/>
              <a:t>is promoted into </a:t>
            </a:r>
            <a:r>
              <a:rPr i="1" lang="en-US"/>
              <a:t>y</a:t>
            </a:r>
            <a:r>
              <a:rPr lang="en-US"/>
              <a:t>’s parent as the new divider for the two new trees</a:t>
            </a:r>
            <a:endParaRPr/>
          </a:p>
          <a:p>
            <a:pPr indent="-355600" lvl="1" marL="914400" rtl="0" algn="l">
              <a:spcBef>
                <a:spcPts val="0"/>
              </a:spcBef>
              <a:spcAft>
                <a:spcPts val="0"/>
              </a:spcAft>
              <a:buSzPts val="2000"/>
              <a:buChar char="○"/>
            </a:pPr>
            <a:r>
              <a:rPr lang="en-US"/>
              <a:t>If y’s parent is full, we must again split it the same way.  It is possible we split all to the top</a:t>
            </a:r>
            <a:endParaRPr/>
          </a:p>
          <a:p>
            <a:pPr indent="-355600" lvl="1" marL="914400" rtl="0" algn="l">
              <a:spcBef>
                <a:spcPts val="0"/>
              </a:spcBef>
              <a:spcAft>
                <a:spcPts val="0"/>
              </a:spcAft>
              <a:buSzPts val="2000"/>
              <a:buChar char="○"/>
            </a:pPr>
            <a:r>
              <a:rPr lang="en-US"/>
              <a:t>If there is no parent y, simply create a node and promote the median key into the newly created node</a:t>
            </a:r>
            <a:endParaRPr/>
          </a:p>
        </p:txBody>
      </p:sp>
      <p:sp>
        <p:nvSpPr>
          <p:cNvPr id="338" name="Google Shape;338;p3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Splitting</a:t>
            </a:r>
            <a:endParaRPr/>
          </a:p>
        </p:txBody>
      </p:sp>
      <p:sp>
        <p:nvSpPr>
          <p:cNvPr id="345" name="Google Shape;345;p3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46" name="Google Shape;346;p38"/>
          <p:cNvPicPr preferRelativeResize="0"/>
          <p:nvPr/>
        </p:nvPicPr>
        <p:blipFill>
          <a:blip r:embed="rId3">
            <a:alphaModFix/>
          </a:blip>
          <a:stretch>
            <a:fillRect/>
          </a:stretch>
        </p:blipFill>
        <p:spPr>
          <a:xfrm>
            <a:off x="239775" y="1360450"/>
            <a:ext cx="3211075" cy="5120025"/>
          </a:xfrm>
          <a:prstGeom prst="rect">
            <a:avLst/>
          </a:prstGeom>
          <a:noFill/>
          <a:ln cap="flat" cmpd="sng" w="9525">
            <a:solidFill>
              <a:schemeClr val="dk2"/>
            </a:solidFill>
            <a:prstDash val="solid"/>
            <a:round/>
            <a:headEnd len="sm" w="sm" type="none"/>
            <a:tailEnd len="sm" w="sm" type="none"/>
          </a:ln>
        </p:spPr>
      </p:pic>
      <p:pic>
        <p:nvPicPr>
          <p:cNvPr id="347" name="Google Shape;347;p38"/>
          <p:cNvPicPr preferRelativeResize="0"/>
          <p:nvPr/>
        </p:nvPicPr>
        <p:blipFill>
          <a:blip r:embed="rId4">
            <a:alphaModFix/>
          </a:blip>
          <a:stretch>
            <a:fillRect/>
          </a:stretch>
        </p:blipFill>
        <p:spPr>
          <a:xfrm>
            <a:off x="3566100" y="1360450"/>
            <a:ext cx="5363601" cy="2381600"/>
          </a:xfrm>
          <a:prstGeom prst="rect">
            <a:avLst/>
          </a:prstGeom>
          <a:noFill/>
          <a:ln cap="flat" cmpd="sng" w="9525">
            <a:solidFill>
              <a:schemeClr val="dk2"/>
            </a:solidFill>
            <a:prstDash val="solid"/>
            <a:round/>
            <a:headEnd len="sm" w="sm" type="none"/>
            <a:tailEnd len="sm" w="sm" type="none"/>
          </a:ln>
        </p:spPr>
      </p:pic>
      <p:sp>
        <p:nvSpPr>
          <p:cNvPr id="348" name="Google Shape;348;p38"/>
          <p:cNvSpPr txBox="1"/>
          <p:nvPr/>
        </p:nvSpPr>
        <p:spPr>
          <a:xfrm>
            <a:off x="3596450" y="3829425"/>
            <a:ext cx="5329200" cy="260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2 -&gt; set y as x’s ith child</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3 -&gt; create z and set the leaf attribute as y</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4 -&gt; number of keys in z will be t-1</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5-6 -&gt; take t-1 largest keys from y</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7-9 -&gt; take t largest children from y</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10 -&gt; resize y</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11 - 13 -&gt; set x’s new children as z</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14-15 -&gt; change index</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16 -&gt; insert the median to position i</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Line 17 -&gt; increase number of keys in x</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US" sz="1500">
                <a:latin typeface="Open Sans"/>
                <a:ea typeface="Open Sans"/>
                <a:cs typeface="Open Sans"/>
                <a:sym typeface="Open Sans"/>
              </a:rPr>
              <a:t>Takes Θ(t) for CPU time, and O(1) for disk operations</a:t>
            </a:r>
            <a:endParaRPr sz="15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Insertion</a:t>
            </a:r>
            <a:endParaRPr/>
          </a:p>
        </p:txBody>
      </p:sp>
      <p:sp>
        <p:nvSpPr>
          <p:cNvPr id="355" name="Google Shape;355;p3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56" name="Google Shape;356;p39"/>
          <p:cNvSpPr txBox="1"/>
          <p:nvPr/>
        </p:nvSpPr>
        <p:spPr>
          <a:xfrm>
            <a:off x="152400" y="4280500"/>
            <a:ext cx="8839200" cy="2232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Open Sans"/>
              <a:buChar char="●"/>
            </a:pPr>
            <a:r>
              <a:rPr lang="en-US" sz="1600">
                <a:latin typeface="Open Sans"/>
                <a:ea typeface="Open Sans"/>
                <a:cs typeface="Open Sans"/>
                <a:sym typeface="Open Sans"/>
              </a:rPr>
              <a:t>We insert a key k into a B-tree T of height h in a single pass down the tree, requiring O(h) disk accesses. The CPU time required is O(th) = O (t log</a:t>
            </a:r>
            <a:r>
              <a:rPr baseline="-25000" lang="en-US" sz="1600">
                <a:latin typeface="Open Sans"/>
                <a:ea typeface="Open Sans"/>
                <a:cs typeface="Open Sans"/>
                <a:sym typeface="Open Sans"/>
              </a:rPr>
              <a:t>t</a:t>
            </a:r>
            <a:r>
              <a:rPr lang="en-US" sz="1600">
                <a:latin typeface="Open Sans"/>
                <a:ea typeface="Open Sans"/>
                <a:cs typeface="Open Sans"/>
                <a:sym typeface="Open Sans"/>
              </a:rPr>
              <a:t>n)</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US" sz="1600">
                <a:latin typeface="Open Sans"/>
                <a:ea typeface="Open Sans"/>
                <a:cs typeface="Open Sans"/>
                <a:sym typeface="Open Sans"/>
              </a:rPr>
              <a:t>Let’s look at case when there is only one root node and we want to insert</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US" sz="1600">
                <a:latin typeface="Open Sans"/>
                <a:ea typeface="Open Sans"/>
                <a:cs typeface="Open Sans"/>
                <a:sym typeface="Open Sans"/>
              </a:rPr>
              <a:t>If the keys are already 2t -1 , we will </a:t>
            </a:r>
            <a:endParaRPr sz="1600">
              <a:latin typeface="Open Sans"/>
              <a:ea typeface="Open Sans"/>
              <a:cs typeface="Open Sans"/>
              <a:sym typeface="Open Sans"/>
            </a:endParaRPr>
          </a:p>
          <a:p>
            <a:pPr indent="-330200" lvl="2" marL="1371600" rtl="0" algn="l">
              <a:spcBef>
                <a:spcPts val="0"/>
              </a:spcBef>
              <a:spcAft>
                <a:spcPts val="0"/>
              </a:spcAft>
              <a:buSzPts val="1600"/>
              <a:buFont typeface="Open Sans"/>
              <a:buChar char="■"/>
            </a:pPr>
            <a:r>
              <a:rPr lang="en-US" sz="1600">
                <a:latin typeface="Open Sans"/>
                <a:ea typeface="Open Sans"/>
                <a:cs typeface="Open Sans"/>
                <a:sym typeface="Open Sans"/>
              </a:rPr>
              <a:t>create new s which will be the new node and will become the root</a:t>
            </a:r>
            <a:endParaRPr sz="1600">
              <a:latin typeface="Open Sans"/>
              <a:ea typeface="Open Sans"/>
              <a:cs typeface="Open Sans"/>
              <a:sym typeface="Open Sans"/>
            </a:endParaRPr>
          </a:p>
          <a:p>
            <a:pPr indent="-330200" lvl="2" marL="1371600" rtl="0" algn="l">
              <a:spcBef>
                <a:spcPts val="0"/>
              </a:spcBef>
              <a:spcAft>
                <a:spcPts val="0"/>
              </a:spcAft>
              <a:buSzPts val="1600"/>
              <a:buFont typeface="Open Sans"/>
              <a:buChar char="■"/>
            </a:pPr>
            <a:r>
              <a:rPr lang="en-US" sz="1600">
                <a:latin typeface="Open Sans"/>
                <a:ea typeface="Open Sans"/>
                <a:cs typeface="Open Sans"/>
                <a:sym typeface="Open Sans"/>
              </a:rPr>
              <a:t>split child into two, then simply call INSERT-NONFULL(s, k)</a:t>
            </a:r>
            <a:endParaRPr sz="1600">
              <a:latin typeface="Open Sans"/>
              <a:ea typeface="Open Sans"/>
              <a:cs typeface="Open Sans"/>
              <a:sym typeface="Open Sans"/>
            </a:endParaRPr>
          </a:p>
          <a:p>
            <a:pPr indent="-330200" lvl="1" marL="914400" rtl="0" algn="l">
              <a:spcBef>
                <a:spcPts val="0"/>
              </a:spcBef>
              <a:spcAft>
                <a:spcPts val="0"/>
              </a:spcAft>
              <a:buSzPts val="1600"/>
              <a:buFont typeface="Open Sans"/>
              <a:buChar char="○"/>
            </a:pPr>
            <a:r>
              <a:rPr lang="en-US" sz="1600">
                <a:latin typeface="Open Sans"/>
                <a:ea typeface="Open Sans"/>
                <a:cs typeface="Open Sans"/>
                <a:sym typeface="Open Sans"/>
              </a:rPr>
              <a:t>Else, we simply call B-TREE-INSERT-NONFULL(r,k)</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pic>
        <p:nvPicPr>
          <p:cNvPr id="357" name="Google Shape;357;p39"/>
          <p:cNvPicPr preferRelativeResize="0"/>
          <p:nvPr/>
        </p:nvPicPr>
        <p:blipFill>
          <a:blip r:embed="rId3">
            <a:alphaModFix/>
          </a:blip>
          <a:stretch>
            <a:fillRect/>
          </a:stretch>
        </p:blipFill>
        <p:spPr>
          <a:xfrm>
            <a:off x="152400" y="1447800"/>
            <a:ext cx="3526328" cy="2680300"/>
          </a:xfrm>
          <a:prstGeom prst="rect">
            <a:avLst/>
          </a:prstGeom>
          <a:noFill/>
          <a:ln cap="flat" cmpd="sng" w="9525">
            <a:solidFill>
              <a:schemeClr val="dk2"/>
            </a:solidFill>
            <a:prstDash val="solid"/>
            <a:round/>
            <a:headEnd len="sm" w="sm" type="none"/>
            <a:tailEnd len="sm" w="sm" type="none"/>
          </a:ln>
        </p:spPr>
      </p:pic>
      <p:pic>
        <p:nvPicPr>
          <p:cNvPr id="358" name="Google Shape;358;p39"/>
          <p:cNvPicPr preferRelativeResize="0"/>
          <p:nvPr/>
        </p:nvPicPr>
        <p:blipFill>
          <a:blip r:embed="rId4">
            <a:alphaModFix/>
          </a:blip>
          <a:stretch>
            <a:fillRect/>
          </a:stretch>
        </p:blipFill>
        <p:spPr>
          <a:xfrm>
            <a:off x="3596449" y="1447800"/>
            <a:ext cx="5395150" cy="268030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Readings</a:t>
            </a:r>
            <a:endParaRPr/>
          </a:p>
        </p:txBody>
      </p:sp>
      <p:sp>
        <p:nvSpPr>
          <p:cNvPr id="136" name="Google Shape;136;p22"/>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b="1" lang="en-US" sz="2400">
                <a:highlight>
                  <a:schemeClr val="lt1"/>
                </a:highlight>
              </a:rPr>
              <a:t>Chapter 18-19</a:t>
            </a:r>
            <a:r>
              <a:rPr lang="en-US" sz="2400">
                <a:highlight>
                  <a:schemeClr val="lt1"/>
                </a:highlight>
              </a:rPr>
              <a:t>, </a:t>
            </a:r>
            <a:r>
              <a:rPr b="1" lang="en-US" sz="2400">
                <a:highlight>
                  <a:schemeClr val="lt1"/>
                </a:highlight>
              </a:rPr>
              <a:t>B-Trees</a:t>
            </a:r>
            <a:r>
              <a:rPr lang="en-US" sz="2400">
                <a:highlight>
                  <a:schemeClr val="lt1"/>
                </a:highlight>
              </a:rPr>
              <a:t>, Cormen et al. (2009).  </a:t>
            </a:r>
            <a:r>
              <a:rPr b="1" lang="en-US" sz="2400">
                <a:highlight>
                  <a:schemeClr val="lt1"/>
                </a:highlight>
              </a:rPr>
              <a:t>Introduction to Algorithms</a:t>
            </a:r>
            <a:r>
              <a:rPr lang="en-US" sz="2400">
                <a:highlight>
                  <a:schemeClr val="lt1"/>
                </a:highlight>
              </a:rPr>
              <a:t>, Third Edition (3rd ed.). The MIT Press.</a:t>
            </a:r>
            <a:endParaRPr sz="2400">
              <a:highlight>
                <a:schemeClr val="lt1"/>
              </a:highlight>
            </a:endParaRPr>
          </a:p>
          <a:p>
            <a:pPr indent="-381000" lvl="0" marL="457200" rtl="0" algn="l">
              <a:spcBef>
                <a:spcPts val="0"/>
              </a:spcBef>
              <a:spcAft>
                <a:spcPts val="0"/>
              </a:spcAft>
              <a:buSzPts val="2400"/>
              <a:buChar char="●"/>
            </a:pPr>
            <a:r>
              <a:rPr lang="en-US" sz="2400" u="sng">
                <a:solidFill>
                  <a:schemeClr val="hlink"/>
                </a:solidFill>
                <a:hlinkClick r:id="rId3"/>
              </a:rPr>
              <a:t>https://ece.uwaterloo.ca/~dwharder/aads/</a:t>
            </a:r>
            <a:endParaRPr sz="2400">
              <a:highlight>
                <a:schemeClr val="lt1"/>
              </a:highlight>
            </a:endParaRPr>
          </a:p>
          <a:p>
            <a:pPr indent="-381000" lvl="0" marL="457200" rtl="0" algn="l">
              <a:lnSpc>
                <a:spcPct val="90000"/>
              </a:lnSpc>
              <a:spcBef>
                <a:spcPts val="0"/>
              </a:spcBef>
              <a:spcAft>
                <a:spcPts val="0"/>
              </a:spcAft>
              <a:buSzPts val="2400"/>
              <a:buChar char="●"/>
            </a:pPr>
            <a:r>
              <a:rPr lang="en-US" sz="2400" u="sng">
                <a:solidFill>
                  <a:schemeClr val="hlink"/>
                </a:solidFill>
                <a:latin typeface="Arial"/>
                <a:ea typeface="Arial"/>
                <a:cs typeface="Arial"/>
                <a:sym typeface="Arial"/>
                <a:hlinkClick r:id="rId4"/>
              </a:rPr>
              <a:t>https://ocw.mit.edu/courses/electrical-engineering-and-computer-science/6-046j-design-and-analysis-of-algorithms-spring-2015/recitation-notes/MIT6_046JS15_Recitation2.pdf</a:t>
            </a:r>
            <a:endParaRPr sz="2400">
              <a:highlight>
                <a:schemeClr val="lt1"/>
              </a:highlight>
            </a:endParaRPr>
          </a:p>
          <a:p>
            <a:pPr indent="-381000" lvl="0" marL="457200" rtl="0" algn="l">
              <a:lnSpc>
                <a:spcPct val="90000"/>
              </a:lnSpc>
              <a:spcBef>
                <a:spcPts val="0"/>
              </a:spcBef>
              <a:spcAft>
                <a:spcPts val="0"/>
              </a:spcAft>
              <a:buSzPts val="2400"/>
              <a:buChar char="●"/>
            </a:pPr>
            <a:r>
              <a:rPr lang="en-US" sz="2400" u="sng">
                <a:solidFill>
                  <a:schemeClr val="hlink"/>
                </a:solidFill>
                <a:latin typeface="Arial"/>
                <a:ea typeface="Arial"/>
                <a:cs typeface="Arial"/>
                <a:sym typeface="Arial"/>
                <a:hlinkClick r:id="rId5"/>
              </a:rPr>
              <a:t>https://www.udemy.com/user/mohammed-abdul-bari-2/</a:t>
            </a:r>
            <a:endParaRPr sz="2400">
              <a:highlight>
                <a:schemeClr val="lt1"/>
              </a:highlight>
            </a:endParaRPr>
          </a:p>
        </p:txBody>
      </p:sp>
      <p:sp>
        <p:nvSpPr>
          <p:cNvPr id="137" name="Google Shape;137;p2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Insertion</a:t>
            </a:r>
            <a:endParaRPr/>
          </a:p>
        </p:txBody>
      </p:sp>
      <p:sp>
        <p:nvSpPr>
          <p:cNvPr id="365" name="Google Shape;365;p4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66" name="Google Shape;366;p40"/>
          <p:cNvPicPr preferRelativeResize="0"/>
          <p:nvPr/>
        </p:nvPicPr>
        <p:blipFill>
          <a:blip r:embed="rId3">
            <a:alphaModFix/>
          </a:blip>
          <a:stretch>
            <a:fillRect/>
          </a:stretch>
        </p:blipFill>
        <p:spPr>
          <a:xfrm>
            <a:off x="152400" y="1105750"/>
            <a:ext cx="3835200" cy="4271825"/>
          </a:xfrm>
          <a:prstGeom prst="rect">
            <a:avLst/>
          </a:prstGeom>
          <a:noFill/>
          <a:ln cap="flat" cmpd="sng" w="9525">
            <a:solidFill>
              <a:schemeClr val="dk2"/>
            </a:solidFill>
            <a:prstDash val="solid"/>
            <a:round/>
            <a:headEnd len="sm" w="sm" type="none"/>
            <a:tailEnd len="sm" w="sm" type="none"/>
          </a:ln>
        </p:spPr>
      </p:pic>
      <p:pic>
        <p:nvPicPr>
          <p:cNvPr id="367" name="Google Shape;367;p40"/>
          <p:cNvPicPr preferRelativeResize="0"/>
          <p:nvPr/>
        </p:nvPicPr>
        <p:blipFill>
          <a:blip r:embed="rId4">
            <a:alphaModFix/>
          </a:blip>
          <a:stretch>
            <a:fillRect/>
          </a:stretch>
        </p:blipFill>
        <p:spPr>
          <a:xfrm>
            <a:off x="4056350" y="3733"/>
            <a:ext cx="5087650" cy="661941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insertion with t = 2</a:t>
            </a:r>
            <a:endParaRPr/>
          </a:p>
        </p:txBody>
      </p:sp>
      <p:sp>
        <p:nvSpPr>
          <p:cNvPr id="374" name="Google Shape;374;p41"/>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keys →  {</a:t>
            </a:r>
            <a:r>
              <a:rPr lang="en-US">
                <a:solidFill>
                  <a:srgbClr val="FF0000"/>
                </a:solidFill>
              </a:rPr>
              <a:t>10</a:t>
            </a:r>
            <a:r>
              <a:rPr lang="en-US"/>
              <a:t>, 20, 40, 50}</a:t>
            </a:r>
            <a:endParaRPr/>
          </a:p>
        </p:txBody>
      </p:sp>
      <p:sp>
        <p:nvSpPr>
          <p:cNvPr id="375" name="Google Shape;375;p4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76" name="Google Shape;376;p41"/>
          <p:cNvSpPr txBox="1"/>
          <p:nvPr/>
        </p:nvSpPr>
        <p:spPr>
          <a:xfrm>
            <a:off x="3643698" y="24604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10</a:t>
            </a:r>
            <a:endParaRPr sz="1800">
              <a:solidFill>
                <a:srgbClr val="FF0000"/>
              </a:solidFill>
              <a:latin typeface="Open Sans"/>
              <a:ea typeface="Open Sans"/>
              <a:cs typeface="Open Sans"/>
              <a:sym typeface="Open Sans"/>
            </a:endParaRPr>
          </a:p>
        </p:txBody>
      </p:sp>
      <p:sp>
        <p:nvSpPr>
          <p:cNvPr id="377" name="Google Shape;377;p41"/>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900"/>
              <a:t>min children =  t  = 2</a:t>
            </a:r>
            <a:endParaRPr sz="1900"/>
          </a:p>
          <a:p>
            <a:pPr indent="0" lvl="0" marL="0" rtl="0" algn="l">
              <a:spcBef>
                <a:spcPts val="600"/>
              </a:spcBef>
              <a:spcAft>
                <a:spcPts val="0"/>
              </a:spcAft>
              <a:buNone/>
            </a:pPr>
            <a:r>
              <a:rPr lang="en-US" sz="1900"/>
              <a:t>max children = 2t = 4</a:t>
            </a:r>
            <a:endParaRPr sz="1900"/>
          </a:p>
          <a:p>
            <a:pPr indent="0" lvl="0" marL="0" rtl="0" algn="l">
              <a:spcBef>
                <a:spcPts val="600"/>
              </a:spcBef>
              <a:spcAft>
                <a:spcPts val="0"/>
              </a:spcAft>
              <a:buNone/>
            </a:pPr>
            <a:r>
              <a:rPr lang="en-US" sz="1900"/>
              <a:t>min keys = t -1 = 1</a:t>
            </a:r>
            <a:endParaRPr sz="1900"/>
          </a:p>
          <a:p>
            <a:pPr indent="0" lvl="0" marL="0" rtl="0" algn="l">
              <a:spcBef>
                <a:spcPts val="600"/>
              </a:spcBef>
              <a:spcAft>
                <a:spcPts val="0"/>
              </a:spcAft>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 insertion with t = 2</a:t>
            </a:r>
            <a:endParaRPr/>
          </a:p>
        </p:txBody>
      </p:sp>
      <p:sp>
        <p:nvSpPr>
          <p:cNvPr id="384" name="Google Shape;384;p42"/>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keys →  {</a:t>
            </a:r>
            <a:r>
              <a:rPr lang="en-US">
                <a:solidFill>
                  <a:srgbClr val="000000"/>
                </a:solidFill>
              </a:rPr>
              <a:t>10</a:t>
            </a:r>
            <a:r>
              <a:rPr lang="en-US"/>
              <a:t>, </a:t>
            </a:r>
            <a:r>
              <a:rPr lang="en-US">
                <a:solidFill>
                  <a:srgbClr val="FF0000"/>
                </a:solidFill>
              </a:rPr>
              <a:t>20</a:t>
            </a:r>
            <a:r>
              <a:rPr lang="en-US"/>
              <a:t>, 40, 50}</a:t>
            </a:r>
            <a:endParaRPr/>
          </a:p>
        </p:txBody>
      </p:sp>
      <p:sp>
        <p:nvSpPr>
          <p:cNvPr id="385" name="Google Shape;385;p4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86" name="Google Shape;386;p42"/>
          <p:cNvSpPr txBox="1"/>
          <p:nvPr/>
        </p:nvSpPr>
        <p:spPr>
          <a:xfrm>
            <a:off x="3643698" y="24604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a:t>
            </a:r>
            <a:r>
              <a:rPr lang="en-US" sz="1800">
                <a:solidFill>
                  <a:srgbClr val="FF0000"/>
                </a:solidFill>
                <a:latin typeface="Open Sans"/>
                <a:ea typeface="Open Sans"/>
                <a:cs typeface="Open Sans"/>
                <a:sym typeface="Open Sans"/>
              </a:rPr>
              <a:t>20</a:t>
            </a:r>
            <a:endParaRPr sz="1800">
              <a:solidFill>
                <a:srgbClr val="FF0000"/>
              </a:solidFill>
              <a:latin typeface="Open Sans"/>
              <a:ea typeface="Open Sans"/>
              <a:cs typeface="Open Sans"/>
              <a:sym typeface="Open Sans"/>
            </a:endParaRPr>
          </a:p>
        </p:txBody>
      </p:sp>
      <p:sp>
        <p:nvSpPr>
          <p:cNvPr id="387" name="Google Shape;387;p42"/>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394" name="Google Shape;394;p43"/>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keys →  {</a:t>
            </a:r>
            <a:r>
              <a:rPr lang="en-US">
                <a:solidFill>
                  <a:srgbClr val="000000"/>
                </a:solidFill>
              </a:rPr>
              <a:t>10</a:t>
            </a:r>
            <a:r>
              <a:rPr lang="en-US"/>
              <a:t>, </a:t>
            </a:r>
            <a:r>
              <a:rPr lang="en-US">
                <a:solidFill>
                  <a:srgbClr val="000000"/>
                </a:solidFill>
              </a:rPr>
              <a:t>20</a:t>
            </a:r>
            <a:r>
              <a:rPr lang="en-US"/>
              <a:t>, </a:t>
            </a:r>
            <a:r>
              <a:rPr lang="en-US">
                <a:solidFill>
                  <a:srgbClr val="FF0000"/>
                </a:solidFill>
              </a:rPr>
              <a:t>40</a:t>
            </a:r>
            <a:r>
              <a:rPr lang="en-US"/>
              <a:t>, 50}</a:t>
            </a:r>
            <a:endParaRPr/>
          </a:p>
        </p:txBody>
      </p:sp>
      <p:sp>
        <p:nvSpPr>
          <p:cNvPr id="395" name="Google Shape;395;p4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96" name="Google Shape;396;p43"/>
          <p:cNvSpPr txBox="1"/>
          <p:nvPr/>
        </p:nvSpPr>
        <p:spPr>
          <a:xfrm>
            <a:off x="3643698" y="24604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r>
              <a:rPr lang="en-US" sz="1800">
                <a:solidFill>
                  <a:srgbClr val="FF0000"/>
                </a:solidFill>
                <a:latin typeface="Open Sans"/>
                <a:ea typeface="Open Sans"/>
                <a:cs typeface="Open Sans"/>
                <a:sym typeface="Open Sans"/>
              </a:rPr>
              <a:t>  40</a:t>
            </a:r>
            <a:endParaRPr sz="1800">
              <a:solidFill>
                <a:srgbClr val="FF0000"/>
              </a:solidFill>
              <a:latin typeface="Open Sans"/>
              <a:ea typeface="Open Sans"/>
              <a:cs typeface="Open Sans"/>
              <a:sym typeface="Open Sans"/>
            </a:endParaRPr>
          </a:p>
        </p:txBody>
      </p:sp>
      <p:sp>
        <p:nvSpPr>
          <p:cNvPr id="397" name="Google Shape;397;p43"/>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404" name="Google Shape;404;p44"/>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keys →  {</a:t>
            </a:r>
            <a:r>
              <a:rPr lang="en-US">
                <a:solidFill>
                  <a:srgbClr val="000000"/>
                </a:solidFill>
              </a:rPr>
              <a:t>10</a:t>
            </a:r>
            <a:r>
              <a:rPr lang="en-US"/>
              <a:t>, </a:t>
            </a:r>
            <a:r>
              <a:rPr lang="en-US">
                <a:solidFill>
                  <a:srgbClr val="000000"/>
                </a:solidFill>
              </a:rPr>
              <a:t>20</a:t>
            </a:r>
            <a:r>
              <a:rPr lang="en-US"/>
              <a:t>, 40, </a:t>
            </a:r>
            <a:r>
              <a:rPr lang="en-US">
                <a:solidFill>
                  <a:srgbClr val="FF0000"/>
                </a:solidFill>
              </a:rPr>
              <a:t>50</a:t>
            </a:r>
            <a:r>
              <a:rPr lang="en-US"/>
              <a:t>}</a:t>
            </a:r>
            <a:endParaRPr/>
          </a:p>
        </p:txBody>
      </p:sp>
      <p:sp>
        <p:nvSpPr>
          <p:cNvPr id="405" name="Google Shape;405;p4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06" name="Google Shape;406;p44"/>
          <p:cNvSpPr txBox="1"/>
          <p:nvPr/>
        </p:nvSpPr>
        <p:spPr>
          <a:xfrm>
            <a:off x="3643698" y="24604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40</a:t>
            </a:r>
            <a:r>
              <a:rPr lang="en-US" sz="1800">
                <a:solidFill>
                  <a:srgbClr val="FF0000"/>
                </a:solidFill>
                <a:latin typeface="Open Sans"/>
                <a:ea typeface="Open Sans"/>
                <a:cs typeface="Open Sans"/>
                <a:sym typeface="Open Sans"/>
              </a:rPr>
              <a:t> 50</a:t>
            </a:r>
            <a:endParaRPr sz="1800">
              <a:solidFill>
                <a:srgbClr val="FF0000"/>
              </a:solidFill>
              <a:latin typeface="Open Sans"/>
              <a:ea typeface="Open Sans"/>
              <a:cs typeface="Open Sans"/>
              <a:sym typeface="Open Sans"/>
            </a:endParaRPr>
          </a:p>
        </p:txBody>
      </p:sp>
      <p:sp>
        <p:nvSpPr>
          <p:cNvPr id="407" name="Google Shape;407;p44"/>
          <p:cNvSpPr txBox="1"/>
          <p:nvPr/>
        </p:nvSpPr>
        <p:spPr>
          <a:xfrm>
            <a:off x="6307025" y="2461850"/>
            <a:ext cx="20163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0000"/>
                </a:solidFill>
                <a:latin typeface="Open Sans"/>
                <a:ea typeface="Open Sans"/>
                <a:cs typeface="Open Sans"/>
                <a:sym typeface="Open Sans"/>
              </a:rPr>
              <a:t>Overflow!</a:t>
            </a:r>
            <a:endParaRPr sz="2000">
              <a:solidFill>
                <a:srgbClr val="FF0000"/>
              </a:solidFill>
              <a:latin typeface="Open Sans"/>
              <a:ea typeface="Open Sans"/>
              <a:cs typeface="Open Sans"/>
              <a:sym typeface="Open Sans"/>
            </a:endParaRPr>
          </a:p>
        </p:txBody>
      </p:sp>
      <p:sp>
        <p:nvSpPr>
          <p:cNvPr id="408" name="Google Shape;408;p44"/>
          <p:cNvSpPr/>
          <p:nvPr/>
        </p:nvSpPr>
        <p:spPr>
          <a:xfrm>
            <a:off x="4412750" y="3373350"/>
            <a:ext cx="679800" cy="7971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txBox="1"/>
          <p:nvPr/>
        </p:nvSpPr>
        <p:spPr>
          <a:xfrm>
            <a:off x="2354098" y="51684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r>
              <a:rPr lang="en-US" sz="1800">
                <a:solidFill>
                  <a:srgbClr val="FF0000"/>
                </a:solidFill>
                <a:latin typeface="Open Sans"/>
                <a:ea typeface="Open Sans"/>
                <a:cs typeface="Open Sans"/>
                <a:sym typeface="Open Sans"/>
              </a:rPr>
              <a:t>  </a:t>
            </a:r>
            <a:endParaRPr sz="1800">
              <a:solidFill>
                <a:srgbClr val="FF0000"/>
              </a:solidFill>
              <a:latin typeface="Open Sans"/>
              <a:ea typeface="Open Sans"/>
              <a:cs typeface="Open Sans"/>
              <a:sym typeface="Open Sans"/>
            </a:endParaRPr>
          </a:p>
        </p:txBody>
      </p:sp>
      <p:sp>
        <p:nvSpPr>
          <p:cNvPr id="410" name="Google Shape;410;p44"/>
          <p:cNvSpPr txBox="1"/>
          <p:nvPr/>
        </p:nvSpPr>
        <p:spPr>
          <a:xfrm>
            <a:off x="4968348" y="51684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50</a:t>
            </a:r>
            <a:endParaRPr sz="1800">
              <a:solidFill>
                <a:srgbClr val="FF0000"/>
              </a:solidFill>
              <a:latin typeface="Open Sans"/>
              <a:ea typeface="Open Sans"/>
              <a:cs typeface="Open Sans"/>
              <a:sym typeface="Open Sans"/>
            </a:endParaRPr>
          </a:p>
        </p:txBody>
      </p:sp>
      <p:sp>
        <p:nvSpPr>
          <p:cNvPr id="411" name="Google Shape;411;p44"/>
          <p:cNvSpPr txBox="1"/>
          <p:nvPr/>
        </p:nvSpPr>
        <p:spPr>
          <a:xfrm>
            <a:off x="3643698" y="43275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40</a:t>
            </a:r>
            <a:endParaRPr sz="1800">
              <a:latin typeface="Open Sans"/>
              <a:ea typeface="Open Sans"/>
              <a:cs typeface="Open Sans"/>
              <a:sym typeface="Open Sans"/>
            </a:endParaRPr>
          </a:p>
        </p:txBody>
      </p:sp>
      <p:cxnSp>
        <p:nvCxnSpPr>
          <p:cNvPr id="412" name="Google Shape;412;p44"/>
          <p:cNvCxnSpPr>
            <a:stCxn id="409" idx="0"/>
            <a:endCxn id="411" idx="2"/>
          </p:cNvCxnSpPr>
          <p:nvPr/>
        </p:nvCxnSpPr>
        <p:spPr>
          <a:xfrm flipH="1" rot="10800000">
            <a:off x="3463048" y="4847150"/>
            <a:ext cx="1289700" cy="3213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44"/>
          <p:cNvCxnSpPr>
            <a:stCxn id="411" idx="2"/>
            <a:endCxn id="410" idx="0"/>
          </p:cNvCxnSpPr>
          <p:nvPr/>
        </p:nvCxnSpPr>
        <p:spPr>
          <a:xfrm>
            <a:off x="4752648" y="4847188"/>
            <a:ext cx="1324800" cy="321300"/>
          </a:xfrm>
          <a:prstGeom prst="straightConnector1">
            <a:avLst/>
          </a:prstGeom>
          <a:noFill/>
          <a:ln cap="flat" cmpd="sng" w="9525">
            <a:solidFill>
              <a:schemeClr val="dk2"/>
            </a:solidFill>
            <a:prstDash val="solid"/>
            <a:round/>
            <a:headEnd len="med" w="med" type="none"/>
            <a:tailEnd len="med" w="med" type="none"/>
          </a:ln>
        </p:spPr>
      </p:cxnSp>
      <p:sp>
        <p:nvSpPr>
          <p:cNvPr id="414" name="Google Shape;414;p44"/>
          <p:cNvSpPr txBox="1"/>
          <p:nvPr/>
        </p:nvSpPr>
        <p:spPr>
          <a:xfrm>
            <a:off x="6307025" y="3650850"/>
            <a:ext cx="20163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0000"/>
                </a:solidFill>
                <a:latin typeface="Open Sans"/>
                <a:ea typeface="Open Sans"/>
                <a:cs typeface="Open Sans"/>
                <a:sym typeface="Open Sans"/>
              </a:rPr>
              <a:t>Promote the mid key to top and split left the right</a:t>
            </a:r>
            <a:endParaRPr sz="2000">
              <a:solidFill>
                <a:srgbClr val="FF0000"/>
              </a:solidFill>
              <a:latin typeface="Open Sans"/>
              <a:ea typeface="Open Sans"/>
              <a:cs typeface="Open Sans"/>
              <a:sym typeface="Open Sans"/>
            </a:endParaRPr>
          </a:p>
        </p:txBody>
      </p:sp>
      <p:sp>
        <p:nvSpPr>
          <p:cNvPr id="415" name="Google Shape;415;p44"/>
          <p:cNvSpPr txBox="1"/>
          <p:nvPr>
            <p:ph idx="1" type="body"/>
          </p:nvPr>
        </p:nvSpPr>
        <p:spPr>
          <a:xfrm>
            <a:off x="6154750" y="8047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422" name="Google Shape;422;p45"/>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60</a:t>
            </a:r>
            <a:endParaRPr/>
          </a:p>
        </p:txBody>
      </p:sp>
      <p:sp>
        <p:nvSpPr>
          <p:cNvPr id="423" name="Google Shape;423;p4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24" name="Google Shape;424;p45"/>
          <p:cNvSpPr txBox="1"/>
          <p:nvPr/>
        </p:nvSpPr>
        <p:spPr>
          <a:xfrm>
            <a:off x="2354098" y="29586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r>
              <a:rPr lang="en-US" sz="1800">
                <a:solidFill>
                  <a:srgbClr val="FF0000"/>
                </a:solidFill>
                <a:latin typeface="Open Sans"/>
                <a:ea typeface="Open Sans"/>
                <a:cs typeface="Open Sans"/>
                <a:sym typeface="Open Sans"/>
              </a:rPr>
              <a:t>  </a:t>
            </a:r>
            <a:endParaRPr sz="1800">
              <a:solidFill>
                <a:srgbClr val="FF0000"/>
              </a:solidFill>
              <a:latin typeface="Open Sans"/>
              <a:ea typeface="Open Sans"/>
              <a:cs typeface="Open Sans"/>
              <a:sym typeface="Open Sans"/>
            </a:endParaRPr>
          </a:p>
        </p:txBody>
      </p:sp>
      <p:sp>
        <p:nvSpPr>
          <p:cNvPr id="425" name="Google Shape;425;p45"/>
          <p:cNvSpPr txBox="1"/>
          <p:nvPr/>
        </p:nvSpPr>
        <p:spPr>
          <a:xfrm>
            <a:off x="4968348" y="29586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60</a:t>
            </a:r>
            <a:endParaRPr sz="1800">
              <a:solidFill>
                <a:srgbClr val="FF0000"/>
              </a:solidFill>
              <a:latin typeface="Open Sans"/>
              <a:ea typeface="Open Sans"/>
              <a:cs typeface="Open Sans"/>
              <a:sym typeface="Open Sans"/>
            </a:endParaRPr>
          </a:p>
        </p:txBody>
      </p:sp>
      <p:sp>
        <p:nvSpPr>
          <p:cNvPr id="426" name="Google Shape;426;p45"/>
          <p:cNvSpPr txBox="1"/>
          <p:nvPr/>
        </p:nvSpPr>
        <p:spPr>
          <a:xfrm>
            <a:off x="3643698" y="21177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40</a:t>
            </a:r>
            <a:endParaRPr sz="1800">
              <a:latin typeface="Open Sans"/>
              <a:ea typeface="Open Sans"/>
              <a:cs typeface="Open Sans"/>
              <a:sym typeface="Open Sans"/>
            </a:endParaRPr>
          </a:p>
        </p:txBody>
      </p:sp>
      <p:cxnSp>
        <p:nvCxnSpPr>
          <p:cNvPr id="427" name="Google Shape;427;p45"/>
          <p:cNvCxnSpPr>
            <a:stCxn id="424" idx="0"/>
            <a:endCxn id="426" idx="2"/>
          </p:cNvCxnSpPr>
          <p:nvPr/>
        </p:nvCxnSpPr>
        <p:spPr>
          <a:xfrm flipH="1" rot="10800000">
            <a:off x="3463048" y="2637350"/>
            <a:ext cx="1289700" cy="3213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45"/>
          <p:cNvCxnSpPr>
            <a:stCxn id="426" idx="2"/>
            <a:endCxn id="425" idx="0"/>
          </p:cNvCxnSpPr>
          <p:nvPr/>
        </p:nvCxnSpPr>
        <p:spPr>
          <a:xfrm>
            <a:off x="4752648" y="2637388"/>
            <a:ext cx="1324800" cy="321300"/>
          </a:xfrm>
          <a:prstGeom prst="straightConnector1">
            <a:avLst/>
          </a:prstGeom>
          <a:noFill/>
          <a:ln cap="flat" cmpd="sng" w="9525">
            <a:solidFill>
              <a:schemeClr val="dk2"/>
            </a:solidFill>
            <a:prstDash val="solid"/>
            <a:round/>
            <a:headEnd len="med" w="med" type="none"/>
            <a:tailEnd len="med" w="med" type="none"/>
          </a:ln>
        </p:spPr>
      </p:cxnSp>
      <p:sp>
        <p:nvSpPr>
          <p:cNvPr id="429" name="Google Shape;429;p45"/>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436" name="Google Shape;436;p46"/>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70</a:t>
            </a:r>
            <a:endParaRPr/>
          </a:p>
        </p:txBody>
      </p:sp>
      <p:sp>
        <p:nvSpPr>
          <p:cNvPr id="437" name="Google Shape;437;p4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38" name="Google Shape;438;p46"/>
          <p:cNvSpPr txBox="1"/>
          <p:nvPr/>
        </p:nvSpPr>
        <p:spPr>
          <a:xfrm>
            <a:off x="2354098" y="29586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r>
              <a:rPr lang="en-US" sz="1800">
                <a:solidFill>
                  <a:srgbClr val="FF0000"/>
                </a:solidFill>
                <a:latin typeface="Open Sans"/>
                <a:ea typeface="Open Sans"/>
                <a:cs typeface="Open Sans"/>
                <a:sym typeface="Open Sans"/>
              </a:rPr>
              <a:t>  </a:t>
            </a:r>
            <a:endParaRPr sz="1800">
              <a:solidFill>
                <a:srgbClr val="FF0000"/>
              </a:solidFill>
              <a:latin typeface="Open Sans"/>
              <a:ea typeface="Open Sans"/>
              <a:cs typeface="Open Sans"/>
              <a:sym typeface="Open Sans"/>
            </a:endParaRPr>
          </a:p>
        </p:txBody>
      </p:sp>
      <p:sp>
        <p:nvSpPr>
          <p:cNvPr id="439" name="Google Shape;439;p46"/>
          <p:cNvSpPr txBox="1"/>
          <p:nvPr/>
        </p:nvSpPr>
        <p:spPr>
          <a:xfrm>
            <a:off x="4968348" y="29586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r>
              <a:rPr lang="en-US" sz="1800">
                <a:solidFill>
                  <a:srgbClr val="FF0000"/>
                </a:solidFill>
                <a:latin typeface="Open Sans"/>
                <a:ea typeface="Open Sans"/>
                <a:cs typeface="Open Sans"/>
                <a:sym typeface="Open Sans"/>
              </a:rPr>
              <a:t> 70</a:t>
            </a:r>
            <a:endParaRPr sz="1800">
              <a:solidFill>
                <a:srgbClr val="FF0000"/>
              </a:solidFill>
              <a:latin typeface="Open Sans"/>
              <a:ea typeface="Open Sans"/>
              <a:cs typeface="Open Sans"/>
              <a:sym typeface="Open Sans"/>
            </a:endParaRPr>
          </a:p>
        </p:txBody>
      </p:sp>
      <p:sp>
        <p:nvSpPr>
          <p:cNvPr id="440" name="Google Shape;440;p46"/>
          <p:cNvSpPr txBox="1"/>
          <p:nvPr/>
        </p:nvSpPr>
        <p:spPr>
          <a:xfrm>
            <a:off x="3643698" y="21177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40</a:t>
            </a:r>
            <a:endParaRPr sz="1800">
              <a:latin typeface="Open Sans"/>
              <a:ea typeface="Open Sans"/>
              <a:cs typeface="Open Sans"/>
              <a:sym typeface="Open Sans"/>
            </a:endParaRPr>
          </a:p>
        </p:txBody>
      </p:sp>
      <p:cxnSp>
        <p:nvCxnSpPr>
          <p:cNvPr id="441" name="Google Shape;441;p46"/>
          <p:cNvCxnSpPr>
            <a:stCxn id="438" idx="0"/>
            <a:endCxn id="440" idx="2"/>
          </p:cNvCxnSpPr>
          <p:nvPr/>
        </p:nvCxnSpPr>
        <p:spPr>
          <a:xfrm flipH="1" rot="10800000">
            <a:off x="3463048" y="2637350"/>
            <a:ext cx="1289700" cy="3213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46"/>
          <p:cNvCxnSpPr>
            <a:stCxn id="440" idx="2"/>
            <a:endCxn id="439" idx="0"/>
          </p:cNvCxnSpPr>
          <p:nvPr/>
        </p:nvCxnSpPr>
        <p:spPr>
          <a:xfrm>
            <a:off x="4752648" y="2637388"/>
            <a:ext cx="1324800" cy="321300"/>
          </a:xfrm>
          <a:prstGeom prst="straightConnector1">
            <a:avLst/>
          </a:prstGeom>
          <a:noFill/>
          <a:ln cap="flat" cmpd="sng" w="9525">
            <a:solidFill>
              <a:schemeClr val="dk2"/>
            </a:solidFill>
            <a:prstDash val="solid"/>
            <a:round/>
            <a:headEnd len="med" w="med" type="none"/>
            <a:tailEnd len="med" w="med" type="none"/>
          </a:ln>
        </p:spPr>
      </p:cxnSp>
      <p:sp>
        <p:nvSpPr>
          <p:cNvPr id="443" name="Google Shape;443;p46"/>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450" name="Google Shape;450;p47"/>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80</a:t>
            </a:r>
            <a:endParaRPr/>
          </a:p>
        </p:txBody>
      </p:sp>
      <p:sp>
        <p:nvSpPr>
          <p:cNvPr id="451" name="Google Shape;451;p4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52" name="Google Shape;452;p47"/>
          <p:cNvSpPr txBox="1"/>
          <p:nvPr/>
        </p:nvSpPr>
        <p:spPr>
          <a:xfrm>
            <a:off x="2354098" y="29586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r>
              <a:rPr lang="en-US" sz="1800">
                <a:solidFill>
                  <a:srgbClr val="FF0000"/>
                </a:solidFill>
                <a:latin typeface="Open Sans"/>
                <a:ea typeface="Open Sans"/>
                <a:cs typeface="Open Sans"/>
                <a:sym typeface="Open Sans"/>
              </a:rPr>
              <a:t>  </a:t>
            </a:r>
            <a:endParaRPr sz="1800">
              <a:solidFill>
                <a:srgbClr val="FF0000"/>
              </a:solidFill>
              <a:latin typeface="Open Sans"/>
              <a:ea typeface="Open Sans"/>
              <a:cs typeface="Open Sans"/>
              <a:sym typeface="Open Sans"/>
            </a:endParaRPr>
          </a:p>
        </p:txBody>
      </p:sp>
      <p:sp>
        <p:nvSpPr>
          <p:cNvPr id="453" name="Google Shape;453;p47"/>
          <p:cNvSpPr txBox="1"/>
          <p:nvPr/>
        </p:nvSpPr>
        <p:spPr>
          <a:xfrm>
            <a:off x="4968348" y="29586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70 </a:t>
            </a:r>
            <a:r>
              <a:rPr lang="en-US" sz="1800">
                <a:solidFill>
                  <a:srgbClr val="FF0000"/>
                </a:solidFill>
                <a:latin typeface="Open Sans"/>
                <a:ea typeface="Open Sans"/>
                <a:cs typeface="Open Sans"/>
                <a:sym typeface="Open Sans"/>
              </a:rPr>
              <a:t>80</a:t>
            </a:r>
            <a:endParaRPr sz="1800">
              <a:solidFill>
                <a:srgbClr val="FF0000"/>
              </a:solidFill>
              <a:latin typeface="Open Sans"/>
              <a:ea typeface="Open Sans"/>
              <a:cs typeface="Open Sans"/>
              <a:sym typeface="Open Sans"/>
            </a:endParaRPr>
          </a:p>
        </p:txBody>
      </p:sp>
      <p:sp>
        <p:nvSpPr>
          <p:cNvPr id="454" name="Google Shape;454;p47"/>
          <p:cNvSpPr txBox="1"/>
          <p:nvPr/>
        </p:nvSpPr>
        <p:spPr>
          <a:xfrm>
            <a:off x="3643698" y="21177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40</a:t>
            </a:r>
            <a:endParaRPr sz="1800">
              <a:latin typeface="Open Sans"/>
              <a:ea typeface="Open Sans"/>
              <a:cs typeface="Open Sans"/>
              <a:sym typeface="Open Sans"/>
            </a:endParaRPr>
          </a:p>
        </p:txBody>
      </p:sp>
      <p:cxnSp>
        <p:nvCxnSpPr>
          <p:cNvPr id="455" name="Google Shape;455;p47"/>
          <p:cNvCxnSpPr>
            <a:stCxn id="452" idx="0"/>
            <a:endCxn id="454" idx="2"/>
          </p:cNvCxnSpPr>
          <p:nvPr/>
        </p:nvCxnSpPr>
        <p:spPr>
          <a:xfrm flipH="1" rot="10800000">
            <a:off x="3463048" y="2637350"/>
            <a:ext cx="1289700" cy="3213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47"/>
          <p:cNvCxnSpPr>
            <a:stCxn id="454" idx="2"/>
            <a:endCxn id="453" idx="0"/>
          </p:cNvCxnSpPr>
          <p:nvPr/>
        </p:nvCxnSpPr>
        <p:spPr>
          <a:xfrm>
            <a:off x="4752648" y="2637388"/>
            <a:ext cx="1324800" cy="321300"/>
          </a:xfrm>
          <a:prstGeom prst="straightConnector1">
            <a:avLst/>
          </a:prstGeom>
          <a:noFill/>
          <a:ln cap="flat" cmpd="sng" w="9525">
            <a:solidFill>
              <a:schemeClr val="dk2"/>
            </a:solidFill>
            <a:prstDash val="solid"/>
            <a:round/>
            <a:headEnd len="med" w="med" type="none"/>
            <a:tailEnd len="med" w="med" type="none"/>
          </a:ln>
        </p:spPr>
      </p:cxnSp>
      <p:sp>
        <p:nvSpPr>
          <p:cNvPr id="457" name="Google Shape;457;p47"/>
          <p:cNvSpPr txBox="1"/>
          <p:nvPr/>
        </p:nvSpPr>
        <p:spPr>
          <a:xfrm>
            <a:off x="5433375" y="3650050"/>
            <a:ext cx="20163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0000"/>
                </a:solidFill>
                <a:latin typeface="Open Sans"/>
                <a:ea typeface="Open Sans"/>
                <a:cs typeface="Open Sans"/>
                <a:sym typeface="Open Sans"/>
              </a:rPr>
              <a:t>Overflow!</a:t>
            </a:r>
            <a:endParaRPr sz="2000">
              <a:solidFill>
                <a:srgbClr val="FF0000"/>
              </a:solidFill>
              <a:latin typeface="Open Sans"/>
              <a:ea typeface="Open Sans"/>
              <a:cs typeface="Open Sans"/>
              <a:sym typeface="Open Sans"/>
            </a:endParaRPr>
          </a:p>
        </p:txBody>
      </p:sp>
      <p:sp>
        <p:nvSpPr>
          <p:cNvPr id="458" name="Google Shape;458;p47"/>
          <p:cNvSpPr/>
          <p:nvPr/>
        </p:nvSpPr>
        <p:spPr>
          <a:xfrm>
            <a:off x="4412750" y="3799500"/>
            <a:ext cx="679800" cy="7971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7"/>
          <p:cNvSpPr txBox="1"/>
          <p:nvPr/>
        </p:nvSpPr>
        <p:spPr>
          <a:xfrm>
            <a:off x="689398" y="57018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r>
              <a:rPr lang="en-US" sz="1800">
                <a:solidFill>
                  <a:srgbClr val="FF0000"/>
                </a:solidFill>
                <a:latin typeface="Open Sans"/>
                <a:ea typeface="Open Sans"/>
                <a:cs typeface="Open Sans"/>
                <a:sym typeface="Open Sans"/>
              </a:rPr>
              <a:t>  </a:t>
            </a:r>
            <a:endParaRPr sz="1800">
              <a:solidFill>
                <a:srgbClr val="FF0000"/>
              </a:solidFill>
              <a:latin typeface="Open Sans"/>
              <a:ea typeface="Open Sans"/>
              <a:cs typeface="Open Sans"/>
              <a:sym typeface="Open Sans"/>
            </a:endParaRPr>
          </a:p>
        </p:txBody>
      </p:sp>
      <p:sp>
        <p:nvSpPr>
          <p:cNvPr id="460" name="Google Shape;460;p47"/>
          <p:cNvSpPr txBox="1"/>
          <p:nvPr/>
        </p:nvSpPr>
        <p:spPr>
          <a:xfrm>
            <a:off x="3069287" y="56977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endParaRPr sz="1800">
              <a:solidFill>
                <a:srgbClr val="FF0000"/>
              </a:solidFill>
              <a:latin typeface="Open Sans"/>
              <a:ea typeface="Open Sans"/>
              <a:cs typeface="Open Sans"/>
              <a:sym typeface="Open Sans"/>
            </a:endParaRPr>
          </a:p>
        </p:txBody>
      </p:sp>
      <p:sp>
        <p:nvSpPr>
          <p:cNvPr id="461" name="Google Shape;461;p47"/>
          <p:cNvSpPr txBox="1"/>
          <p:nvPr/>
        </p:nvSpPr>
        <p:spPr>
          <a:xfrm>
            <a:off x="3643698" y="48609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40 70</a:t>
            </a:r>
            <a:endParaRPr sz="1800">
              <a:latin typeface="Open Sans"/>
              <a:ea typeface="Open Sans"/>
              <a:cs typeface="Open Sans"/>
              <a:sym typeface="Open Sans"/>
            </a:endParaRPr>
          </a:p>
        </p:txBody>
      </p:sp>
      <p:cxnSp>
        <p:nvCxnSpPr>
          <p:cNvPr id="462" name="Google Shape;462;p47"/>
          <p:cNvCxnSpPr>
            <a:stCxn id="459" idx="0"/>
            <a:endCxn id="461" idx="2"/>
          </p:cNvCxnSpPr>
          <p:nvPr/>
        </p:nvCxnSpPr>
        <p:spPr>
          <a:xfrm flipH="1" rot="10800000">
            <a:off x="1798348" y="5380550"/>
            <a:ext cx="2954400" cy="3213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47"/>
          <p:cNvCxnSpPr>
            <a:stCxn id="461" idx="2"/>
            <a:endCxn id="460" idx="0"/>
          </p:cNvCxnSpPr>
          <p:nvPr/>
        </p:nvCxnSpPr>
        <p:spPr>
          <a:xfrm flipH="1">
            <a:off x="4178148" y="5380588"/>
            <a:ext cx="574500" cy="317100"/>
          </a:xfrm>
          <a:prstGeom prst="straightConnector1">
            <a:avLst/>
          </a:prstGeom>
          <a:noFill/>
          <a:ln cap="flat" cmpd="sng" w="9525">
            <a:solidFill>
              <a:schemeClr val="dk2"/>
            </a:solidFill>
            <a:prstDash val="solid"/>
            <a:round/>
            <a:headEnd len="med" w="med" type="none"/>
            <a:tailEnd len="med" w="med" type="none"/>
          </a:ln>
        </p:spPr>
      </p:cxnSp>
      <p:sp>
        <p:nvSpPr>
          <p:cNvPr id="464" name="Google Shape;464;p47"/>
          <p:cNvSpPr txBox="1"/>
          <p:nvPr/>
        </p:nvSpPr>
        <p:spPr>
          <a:xfrm>
            <a:off x="5589737" y="56977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80</a:t>
            </a:r>
            <a:endParaRPr sz="1800">
              <a:solidFill>
                <a:srgbClr val="FF0000"/>
              </a:solidFill>
              <a:latin typeface="Open Sans"/>
              <a:ea typeface="Open Sans"/>
              <a:cs typeface="Open Sans"/>
              <a:sym typeface="Open Sans"/>
            </a:endParaRPr>
          </a:p>
        </p:txBody>
      </p:sp>
      <p:cxnSp>
        <p:nvCxnSpPr>
          <p:cNvPr id="465" name="Google Shape;465;p47"/>
          <p:cNvCxnSpPr>
            <a:stCxn id="461" idx="2"/>
            <a:endCxn id="464" idx="0"/>
          </p:cNvCxnSpPr>
          <p:nvPr/>
        </p:nvCxnSpPr>
        <p:spPr>
          <a:xfrm>
            <a:off x="4752648" y="5380588"/>
            <a:ext cx="1946100" cy="317100"/>
          </a:xfrm>
          <a:prstGeom prst="straightConnector1">
            <a:avLst/>
          </a:prstGeom>
          <a:noFill/>
          <a:ln cap="flat" cmpd="sng" w="9525">
            <a:solidFill>
              <a:schemeClr val="dk2"/>
            </a:solidFill>
            <a:prstDash val="solid"/>
            <a:round/>
            <a:headEnd len="med" w="med" type="none"/>
            <a:tailEnd len="med" w="med" type="none"/>
          </a:ln>
        </p:spPr>
      </p:cxnSp>
      <p:sp>
        <p:nvSpPr>
          <p:cNvPr id="466" name="Google Shape;466;p47"/>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473" name="Google Shape;473;p48"/>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30</a:t>
            </a:r>
            <a:endParaRPr/>
          </a:p>
        </p:txBody>
      </p:sp>
      <p:sp>
        <p:nvSpPr>
          <p:cNvPr id="474" name="Google Shape;474;p4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75" name="Google Shape;475;p48"/>
          <p:cNvSpPr txBox="1"/>
          <p:nvPr/>
        </p:nvSpPr>
        <p:spPr>
          <a:xfrm>
            <a:off x="765598" y="26538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 </a:t>
            </a:r>
            <a:r>
              <a:rPr lang="en-US" sz="1800">
                <a:solidFill>
                  <a:srgbClr val="FF0000"/>
                </a:solidFill>
                <a:latin typeface="Open Sans"/>
                <a:ea typeface="Open Sans"/>
                <a:cs typeface="Open Sans"/>
                <a:sym typeface="Open Sans"/>
              </a:rPr>
              <a:t>30  </a:t>
            </a:r>
            <a:endParaRPr sz="1800">
              <a:solidFill>
                <a:srgbClr val="FF0000"/>
              </a:solidFill>
              <a:latin typeface="Open Sans"/>
              <a:ea typeface="Open Sans"/>
              <a:cs typeface="Open Sans"/>
              <a:sym typeface="Open Sans"/>
            </a:endParaRPr>
          </a:p>
        </p:txBody>
      </p:sp>
      <p:sp>
        <p:nvSpPr>
          <p:cNvPr id="476" name="Google Shape;476;p48"/>
          <p:cNvSpPr txBox="1"/>
          <p:nvPr/>
        </p:nvSpPr>
        <p:spPr>
          <a:xfrm>
            <a:off x="3145487" y="26497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endParaRPr sz="1800">
              <a:solidFill>
                <a:srgbClr val="FF0000"/>
              </a:solidFill>
              <a:latin typeface="Open Sans"/>
              <a:ea typeface="Open Sans"/>
              <a:cs typeface="Open Sans"/>
              <a:sym typeface="Open Sans"/>
            </a:endParaRPr>
          </a:p>
        </p:txBody>
      </p:sp>
      <p:sp>
        <p:nvSpPr>
          <p:cNvPr id="477" name="Google Shape;477;p48"/>
          <p:cNvSpPr txBox="1"/>
          <p:nvPr/>
        </p:nvSpPr>
        <p:spPr>
          <a:xfrm>
            <a:off x="3719898" y="18129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40 70</a:t>
            </a:r>
            <a:endParaRPr sz="1800">
              <a:latin typeface="Open Sans"/>
              <a:ea typeface="Open Sans"/>
              <a:cs typeface="Open Sans"/>
              <a:sym typeface="Open Sans"/>
            </a:endParaRPr>
          </a:p>
        </p:txBody>
      </p:sp>
      <p:cxnSp>
        <p:nvCxnSpPr>
          <p:cNvPr id="478" name="Google Shape;478;p48"/>
          <p:cNvCxnSpPr>
            <a:stCxn id="475" idx="0"/>
            <a:endCxn id="477" idx="2"/>
          </p:cNvCxnSpPr>
          <p:nvPr/>
        </p:nvCxnSpPr>
        <p:spPr>
          <a:xfrm flipH="1" rot="10800000">
            <a:off x="1874548" y="2332550"/>
            <a:ext cx="2954400" cy="3213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48"/>
          <p:cNvCxnSpPr>
            <a:stCxn id="477" idx="2"/>
            <a:endCxn id="476" idx="0"/>
          </p:cNvCxnSpPr>
          <p:nvPr/>
        </p:nvCxnSpPr>
        <p:spPr>
          <a:xfrm flipH="1">
            <a:off x="4254348" y="2332588"/>
            <a:ext cx="574500" cy="317100"/>
          </a:xfrm>
          <a:prstGeom prst="straightConnector1">
            <a:avLst/>
          </a:prstGeom>
          <a:noFill/>
          <a:ln cap="flat" cmpd="sng" w="9525">
            <a:solidFill>
              <a:schemeClr val="dk2"/>
            </a:solidFill>
            <a:prstDash val="solid"/>
            <a:round/>
            <a:headEnd len="med" w="med" type="none"/>
            <a:tailEnd len="med" w="med" type="none"/>
          </a:ln>
        </p:spPr>
      </p:cxnSp>
      <p:sp>
        <p:nvSpPr>
          <p:cNvPr id="480" name="Google Shape;480;p48"/>
          <p:cNvSpPr txBox="1"/>
          <p:nvPr/>
        </p:nvSpPr>
        <p:spPr>
          <a:xfrm>
            <a:off x="5665937" y="26497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80</a:t>
            </a:r>
            <a:endParaRPr sz="1800">
              <a:latin typeface="Open Sans"/>
              <a:ea typeface="Open Sans"/>
              <a:cs typeface="Open Sans"/>
              <a:sym typeface="Open Sans"/>
            </a:endParaRPr>
          </a:p>
        </p:txBody>
      </p:sp>
      <p:cxnSp>
        <p:nvCxnSpPr>
          <p:cNvPr id="481" name="Google Shape;481;p48"/>
          <p:cNvCxnSpPr>
            <a:stCxn id="477" idx="2"/>
            <a:endCxn id="480" idx="0"/>
          </p:cNvCxnSpPr>
          <p:nvPr/>
        </p:nvCxnSpPr>
        <p:spPr>
          <a:xfrm>
            <a:off x="4828848" y="2332588"/>
            <a:ext cx="1946100" cy="317100"/>
          </a:xfrm>
          <a:prstGeom prst="straightConnector1">
            <a:avLst/>
          </a:prstGeom>
          <a:noFill/>
          <a:ln cap="flat" cmpd="sng" w="9525">
            <a:solidFill>
              <a:schemeClr val="dk2"/>
            </a:solidFill>
            <a:prstDash val="solid"/>
            <a:round/>
            <a:headEnd len="med" w="med" type="none"/>
            <a:tailEnd len="med" w="med" type="none"/>
          </a:ln>
        </p:spPr>
      </p:cxnSp>
      <p:sp>
        <p:nvSpPr>
          <p:cNvPr id="482" name="Google Shape;482;p48"/>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489" name="Google Shape;489;p49"/>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35</a:t>
            </a:r>
            <a:endParaRPr/>
          </a:p>
        </p:txBody>
      </p:sp>
      <p:sp>
        <p:nvSpPr>
          <p:cNvPr id="490" name="Google Shape;490;p4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91" name="Google Shape;491;p49"/>
          <p:cNvSpPr txBox="1"/>
          <p:nvPr/>
        </p:nvSpPr>
        <p:spPr>
          <a:xfrm>
            <a:off x="152398" y="35121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10  20</a:t>
            </a:r>
            <a:endParaRPr sz="1800">
              <a:solidFill>
                <a:srgbClr val="FF0000"/>
              </a:solidFill>
              <a:latin typeface="Open Sans"/>
              <a:ea typeface="Open Sans"/>
              <a:cs typeface="Open Sans"/>
              <a:sym typeface="Open Sans"/>
            </a:endParaRPr>
          </a:p>
        </p:txBody>
      </p:sp>
      <p:sp>
        <p:nvSpPr>
          <p:cNvPr id="492" name="Google Shape;492;p49"/>
          <p:cNvSpPr txBox="1"/>
          <p:nvPr/>
        </p:nvSpPr>
        <p:spPr>
          <a:xfrm>
            <a:off x="4200587" y="45450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endParaRPr sz="1800">
              <a:solidFill>
                <a:srgbClr val="FF0000"/>
              </a:solidFill>
              <a:latin typeface="Open Sans"/>
              <a:ea typeface="Open Sans"/>
              <a:cs typeface="Open Sans"/>
              <a:sym typeface="Open Sans"/>
            </a:endParaRPr>
          </a:p>
        </p:txBody>
      </p:sp>
      <p:sp>
        <p:nvSpPr>
          <p:cNvPr id="493" name="Google Shape;493;p49"/>
          <p:cNvSpPr txBox="1"/>
          <p:nvPr/>
        </p:nvSpPr>
        <p:spPr>
          <a:xfrm>
            <a:off x="3719898" y="18129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30 40 70</a:t>
            </a:r>
            <a:endParaRPr sz="1800">
              <a:latin typeface="Open Sans"/>
              <a:ea typeface="Open Sans"/>
              <a:cs typeface="Open Sans"/>
              <a:sym typeface="Open Sans"/>
            </a:endParaRPr>
          </a:p>
        </p:txBody>
      </p:sp>
      <p:cxnSp>
        <p:nvCxnSpPr>
          <p:cNvPr id="494" name="Google Shape;494;p49"/>
          <p:cNvCxnSpPr>
            <a:stCxn id="491" idx="0"/>
            <a:endCxn id="493" idx="2"/>
          </p:cNvCxnSpPr>
          <p:nvPr/>
        </p:nvCxnSpPr>
        <p:spPr>
          <a:xfrm flipH="1" rot="10800000">
            <a:off x="1261348" y="2332500"/>
            <a:ext cx="3567600" cy="11796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49"/>
          <p:cNvCxnSpPr>
            <a:stCxn id="493" idx="2"/>
            <a:endCxn id="492" idx="0"/>
          </p:cNvCxnSpPr>
          <p:nvPr/>
        </p:nvCxnSpPr>
        <p:spPr>
          <a:xfrm>
            <a:off x="4828848" y="2332588"/>
            <a:ext cx="480600" cy="2212500"/>
          </a:xfrm>
          <a:prstGeom prst="straightConnector1">
            <a:avLst/>
          </a:prstGeom>
          <a:noFill/>
          <a:ln cap="flat" cmpd="sng" w="9525">
            <a:solidFill>
              <a:schemeClr val="dk2"/>
            </a:solidFill>
            <a:prstDash val="solid"/>
            <a:round/>
            <a:headEnd len="med" w="med" type="none"/>
            <a:tailEnd len="med" w="med" type="none"/>
          </a:ln>
        </p:spPr>
      </p:cxnSp>
      <p:sp>
        <p:nvSpPr>
          <p:cNvPr id="496" name="Google Shape;496;p49"/>
          <p:cNvSpPr txBox="1"/>
          <p:nvPr/>
        </p:nvSpPr>
        <p:spPr>
          <a:xfrm>
            <a:off x="6610837" y="37069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80</a:t>
            </a:r>
            <a:endParaRPr sz="1800">
              <a:latin typeface="Open Sans"/>
              <a:ea typeface="Open Sans"/>
              <a:cs typeface="Open Sans"/>
              <a:sym typeface="Open Sans"/>
            </a:endParaRPr>
          </a:p>
        </p:txBody>
      </p:sp>
      <p:cxnSp>
        <p:nvCxnSpPr>
          <p:cNvPr id="497" name="Google Shape;497;p49"/>
          <p:cNvCxnSpPr>
            <a:stCxn id="493" idx="2"/>
            <a:endCxn id="496" idx="0"/>
          </p:cNvCxnSpPr>
          <p:nvPr/>
        </p:nvCxnSpPr>
        <p:spPr>
          <a:xfrm>
            <a:off x="4828848" y="2332588"/>
            <a:ext cx="2890800" cy="1374300"/>
          </a:xfrm>
          <a:prstGeom prst="straightConnector1">
            <a:avLst/>
          </a:prstGeom>
          <a:noFill/>
          <a:ln cap="flat" cmpd="sng" w="9525">
            <a:solidFill>
              <a:schemeClr val="dk2"/>
            </a:solidFill>
            <a:prstDash val="solid"/>
            <a:round/>
            <a:headEnd len="med" w="med" type="none"/>
            <a:tailEnd len="med" w="med" type="none"/>
          </a:ln>
        </p:spPr>
      </p:cxnSp>
      <p:sp>
        <p:nvSpPr>
          <p:cNvPr id="498" name="Google Shape;498;p49"/>
          <p:cNvSpPr txBox="1"/>
          <p:nvPr/>
        </p:nvSpPr>
        <p:spPr>
          <a:xfrm>
            <a:off x="2610948" y="35121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35</a:t>
            </a:r>
            <a:endParaRPr sz="1800">
              <a:solidFill>
                <a:srgbClr val="FF0000"/>
              </a:solidFill>
              <a:latin typeface="Open Sans"/>
              <a:ea typeface="Open Sans"/>
              <a:cs typeface="Open Sans"/>
              <a:sym typeface="Open Sans"/>
            </a:endParaRPr>
          </a:p>
        </p:txBody>
      </p:sp>
      <p:cxnSp>
        <p:nvCxnSpPr>
          <p:cNvPr id="499" name="Google Shape;499;p49"/>
          <p:cNvCxnSpPr>
            <a:stCxn id="498" idx="0"/>
            <a:endCxn id="493" idx="2"/>
          </p:cNvCxnSpPr>
          <p:nvPr/>
        </p:nvCxnSpPr>
        <p:spPr>
          <a:xfrm flipH="1" rot="10800000">
            <a:off x="3719898" y="2332500"/>
            <a:ext cx="1109100" cy="1179600"/>
          </a:xfrm>
          <a:prstGeom prst="straightConnector1">
            <a:avLst/>
          </a:prstGeom>
          <a:noFill/>
          <a:ln cap="flat" cmpd="sng" w="9525">
            <a:solidFill>
              <a:schemeClr val="dk2"/>
            </a:solidFill>
            <a:prstDash val="solid"/>
            <a:round/>
            <a:headEnd len="med" w="med" type="none"/>
            <a:tailEnd len="med" w="med" type="none"/>
          </a:ln>
        </p:spPr>
      </p:cxnSp>
      <p:sp>
        <p:nvSpPr>
          <p:cNvPr id="500" name="Google Shape;500;p49"/>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Disk Structure</a:t>
            </a:r>
            <a:endParaRPr/>
          </a:p>
        </p:txBody>
      </p:sp>
      <p:sp>
        <p:nvSpPr>
          <p:cNvPr id="144" name="Google Shape;144;p23"/>
          <p:cNvSpPr txBox="1"/>
          <p:nvPr>
            <p:ph idx="1" type="body"/>
          </p:nvPr>
        </p:nvSpPr>
        <p:spPr>
          <a:xfrm>
            <a:off x="4906050" y="4547775"/>
            <a:ext cx="3510900" cy="378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sz="1200"/>
              <a:t>Source: GeraldComputerLab</a:t>
            </a:r>
            <a:endParaRPr sz="1200"/>
          </a:p>
        </p:txBody>
      </p:sp>
      <p:sp>
        <p:nvSpPr>
          <p:cNvPr id="145" name="Google Shape;145;p2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46" name="Google Shape;146;p23"/>
          <p:cNvPicPr preferRelativeResize="0"/>
          <p:nvPr/>
        </p:nvPicPr>
        <p:blipFill>
          <a:blip r:embed="rId3">
            <a:alphaModFix/>
          </a:blip>
          <a:stretch>
            <a:fillRect/>
          </a:stretch>
        </p:blipFill>
        <p:spPr>
          <a:xfrm>
            <a:off x="4970913" y="1472427"/>
            <a:ext cx="3510934" cy="3126925"/>
          </a:xfrm>
          <a:prstGeom prst="rect">
            <a:avLst/>
          </a:prstGeom>
          <a:noFill/>
          <a:ln cap="flat" cmpd="sng" w="9525">
            <a:solidFill>
              <a:schemeClr val="dk2"/>
            </a:solidFill>
            <a:prstDash val="solid"/>
            <a:round/>
            <a:headEnd len="sm" w="sm" type="none"/>
            <a:tailEnd len="sm" w="sm" type="none"/>
          </a:ln>
        </p:spPr>
      </p:pic>
      <p:pic>
        <p:nvPicPr>
          <p:cNvPr id="147" name="Google Shape;147;p23"/>
          <p:cNvPicPr preferRelativeResize="0"/>
          <p:nvPr/>
        </p:nvPicPr>
        <p:blipFill>
          <a:blip r:embed="rId4">
            <a:alphaModFix/>
          </a:blip>
          <a:stretch>
            <a:fillRect/>
          </a:stretch>
        </p:blipFill>
        <p:spPr>
          <a:xfrm>
            <a:off x="287825" y="1477825"/>
            <a:ext cx="3914351" cy="3340250"/>
          </a:xfrm>
          <a:prstGeom prst="rect">
            <a:avLst/>
          </a:prstGeom>
          <a:noFill/>
          <a:ln cap="flat" cmpd="sng" w="9525">
            <a:solidFill>
              <a:schemeClr val="dk2"/>
            </a:solidFill>
            <a:prstDash val="solid"/>
            <a:round/>
            <a:headEnd len="sm" w="sm" type="none"/>
            <a:tailEnd len="sm" w="sm" type="none"/>
          </a:ln>
        </p:spPr>
      </p:pic>
      <p:sp>
        <p:nvSpPr>
          <p:cNvPr id="148" name="Google Shape;148;p23"/>
          <p:cNvSpPr txBox="1"/>
          <p:nvPr>
            <p:ph idx="1" type="body"/>
          </p:nvPr>
        </p:nvSpPr>
        <p:spPr>
          <a:xfrm>
            <a:off x="352875" y="4722550"/>
            <a:ext cx="4677300" cy="378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sz="1200"/>
              <a:t>Source: </a:t>
            </a:r>
            <a:r>
              <a:rPr lang="en-US" sz="1200" u="sng">
                <a:solidFill>
                  <a:schemeClr val="hlink"/>
                </a:solidFill>
                <a:hlinkClick r:id="rId5"/>
              </a:rPr>
              <a:t>http://www.sakshieducation.com</a:t>
            </a:r>
            <a:endParaRPr sz="1200"/>
          </a:p>
        </p:txBody>
      </p:sp>
      <p:sp>
        <p:nvSpPr>
          <p:cNvPr id="149" name="Google Shape;149;p23"/>
          <p:cNvSpPr txBox="1"/>
          <p:nvPr/>
        </p:nvSpPr>
        <p:spPr>
          <a:xfrm>
            <a:off x="5045550" y="4998600"/>
            <a:ext cx="3510900" cy="141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Open Sans"/>
                <a:ea typeface="Open Sans"/>
                <a:cs typeface="Open Sans"/>
                <a:sym typeface="Open Sans"/>
              </a:rPr>
              <a:t>To reach a block, one can access the block number with the information of track no. and sector no, i.e., Block address = (Track #, sector #)</a:t>
            </a:r>
            <a:endParaRPr sz="1200">
              <a:latin typeface="Open Sans"/>
              <a:ea typeface="Open Sans"/>
              <a:cs typeface="Open Sans"/>
              <a:sym typeface="Open Sans"/>
            </a:endParaRPr>
          </a:p>
        </p:txBody>
      </p:sp>
      <p:sp>
        <p:nvSpPr>
          <p:cNvPr id="150" name="Google Shape;150;p23"/>
          <p:cNvSpPr/>
          <p:nvPr/>
        </p:nvSpPr>
        <p:spPr>
          <a:xfrm>
            <a:off x="352875" y="5391000"/>
            <a:ext cx="4397400" cy="378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3"/>
          <p:cNvCxnSpPr/>
          <p:nvPr/>
        </p:nvCxnSpPr>
        <p:spPr>
          <a:xfrm>
            <a:off x="554350" y="5387400"/>
            <a:ext cx="0" cy="378600"/>
          </a:xfrm>
          <a:prstGeom prst="straightConnector1">
            <a:avLst/>
          </a:prstGeom>
          <a:noFill/>
          <a:ln cap="flat" cmpd="sng" w="28575">
            <a:solidFill>
              <a:schemeClr val="dk2"/>
            </a:solidFill>
            <a:prstDash val="solid"/>
            <a:round/>
            <a:headEnd len="med" w="med" type="none"/>
            <a:tailEnd len="med" w="med" type="none"/>
          </a:ln>
        </p:spPr>
      </p:cxnSp>
      <p:sp>
        <p:nvSpPr>
          <p:cNvPr id="152" name="Google Shape;152;p23"/>
          <p:cNvSpPr txBox="1"/>
          <p:nvPr/>
        </p:nvSpPr>
        <p:spPr>
          <a:xfrm>
            <a:off x="4378357" y="5788500"/>
            <a:ext cx="604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511</a:t>
            </a:r>
            <a:endParaRPr>
              <a:latin typeface="Open Sans"/>
              <a:ea typeface="Open Sans"/>
              <a:cs typeface="Open Sans"/>
              <a:sym typeface="Open Sans"/>
            </a:endParaRPr>
          </a:p>
        </p:txBody>
      </p:sp>
      <p:sp>
        <p:nvSpPr>
          <p:cNvPr id="153" name="Google Shape;153;p23"/>
          <p:cNvSpPr txBox="1"/>
          <p:nvPr/>
        </p:nvSpPr>
        <p:spPr>
          <a:xfrm>
            <a:off x="287814" y="5784891"/>
            <a:ext cx="3639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0</a:t>
            </a:r>
            <a:endParaRPr>
              <a:latin typeface="Open Sans"/>
              <a:ea typeface="Open Sans"/>
              <a:cs typeface="Open Sans"/>
              <a:sym typeface="Open Sans"/>
            </a:endParaRPr>
          </a:p>
        </p:txBody>
      </p:sp>
      <p:sp>
        <p:nvSpPr>
          <p:cNvPr id="154" name="Google Shape;154;p23"/>
          <p:cNvSpPr txBox="1"/>
          <p:nvPr/>
        </p:nvSpPr>
        <p:spPr>
          <a:xfrm>
            <a:off x="1117000" y="5784900"/>
            <a:ext cx="33087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Each byte of the block Structure is accessible using offset</a:t>
            </a:r>
            <a:endParaRPr>
              <a:latin typeface="Open Sans"/>
              <a:ea typeface="Open Sans"/>
              <a:cs typeface="Open Sans"/>
              <a:sym typeface="Open Sans"/>
            </a:endParaRPr>
          </a:p>
        </p:txBody>
      </p:sp>
      <p:sp>
        <p:nvSpPr>
          <p:cNvPr id="155" name="Google Shape;155;p23"/>
          <p:cNvSpPr txBox="1"/>
          <p:nvPr/>
        </p:nvSpPr>
        <p:spPr>
          <a:xfrm>
            <a:off x="3420750" y="2346425"/>
            <a:ext cx="1485300" cy="1325100"/>
          </a:xfrm>
          <a:prstGeom prst="rect">
            <a:avLst/>
          </a:prstGeom>
          <a:solidFill>
            <a:srgbClr val="D0E0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Spinning change sector, arms extension change tracks</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507" name="Google Shape;507;p50"/>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5</a:t>
            </a:r>
            <a:endParaRPr/>
          </a:p>
        </p:txBody>
      </p:sp>
      <p:sp>
        <p:nvSpPr>
          <p:cNvPr id="508" name="Google Shape;508;p5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09" name="Google Shape;509;p50"/>
          <p:cNvSpPr txBox="1"/>
          <p:nvPr/>
        </p:nvSpPr>
        <p:spPr>
          <a:xfrm>
            <a:off x="152398" y="35121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5</a:t>
            </a:r>
            <a:r>
              <a:rPr lang="en-US" sz="1800">
                <a:latin typeface="Open Sans"/>
                <a:ea typeface="Open Sans"/>
                <a:cs typeface="Open Sans"/>
                <a:sym typeface="Open Sans"/>
              </a:rPr>
              <a:t> 10  20</a:t>
            </a:r>
            <a:endParaRPr sz="1800">
              <a:solidFill>
                <a:srgbClr val="FF0000"/>
              </a:solidFill>
              <a:latin typeface="Open Sans"/>
              <a:ea typeface="Open Sans"/>
              <a:cs typeface="Open Sans"/>
              <a:sym typeface="Open Sans"/>
            </a:endParaRPr>
          </a:p>
        </p:txBody>
      </p:sp>
      <p:sp>
        <p:nvSpPr>
          <p:cNvPr id="510" name="Google Shape;510;p50"/>
          <p:cNvSpPr txBox="1"/>
          <p:nvPr/>
        </p:nvSpPr>
        <p:spPr>
          <a:xfrm>
            <a:off x="4200587" y="45450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endParaRPr sz="1800">
              <a:solidFill>
                <a:srgbClr val="FF0000"/>
              </a:solidFill>
              <a:latin typeface="Open Sans"/>
              <a:ea typeface="Open Sans"/>
              <a:cs typeface="Open Sans"/>
              <a:sym typeface="Open Sans"/>
            </a:endParaRPr>
          </a:p>
        </p:txBody>
      </p:sp>
      <p:sp>
        <p:nvSpPr>
          <p:cNvPr id="511" name="Google Shape;511;p50"/>
          <p:cNvSpPr txBox="1"/>
          <p:nvPr/>
        </p:nvSpPr>
        <p:spPr>
          <a:xfrm>
            <a:off x="3719898" y="18129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30 40 70</a:t>
            </a:r>
            <a:endParaRPr sz="1800">
              <a:latin typeface="Open Sans"/>
              <a:ea typeface="Open Sans"/>
              <a:cs typeface="Open Sans"/>
              <a:sym typeface="Open Sans"/>
            </a:endParaRPr>
          </a:p>
        </p:txBody>
      </p:sp>
      <p:cxnSp>
        <p:nvCxnSpPr>
          <p:cNvPr id="512" name="Google Shape;512;p50"/>
          <p:cNvCxnSpPr>
            <a:stCxn id="509" idx="0"/>
            <a:endCxn id="511" idx="2"/>
          </p:cNvCxnSpPr>
          <p:nvPr/>
        </p:nvCxnSpPr>
        <p:spPr>
          <a:xfrm flipH="1" rot="10800000">
            <a:off x="1261348" y="2332500"/>
            <a:ext cx="3567600" cy="11796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50"/>
          <p:cNvCxnSpPr>
            <a:stCxn id="511" idx="2"/>
            <a:endCxn id="510" idx="0"/>
          </p:cNvCxnSpPr>
          <p:nvPr/>
        </p:nvCxnSpPr>
        <p:spPr>
          <a:xfrm>
            <a:off x="4828848" y="2332588"/>
            <a:ext cx="480600" cy="2212500"/>
          </a:xfrm>
          <a:prstGeom prst="straightConnector1">
            <a:avLst/>
          </a:prstGeom>
          <a:noFill/>
          <a:ln cap="flat" cmpd="sng" w="9525">
            <a:solidFill>
              <a:schemeClr val="dk2"/>
            </a:solidFill>
            <a:prstDash val="solid"/>
            <a:round/>
            <a:headEnd len="med" w="med" type="none"/>
            <a:tailEnd len="med" w="med" type="none"/>
          </a:ln>
        </p:spPr>
      </p:cxnSp>
      <p:sp>
        <p:nvSpPr>
          <p:cNvPr id="514" name="Google Shape;514;p50"/>
          <p:cNvSpPr txBox="1"/>
          <p:nvPr/>
        </p:nvSpPr>
        <p:spPr>
          <a:xfrm>
            <a:off x="6610837" y="37069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80</a:t>
            </a:r>
            <a:endParaRPr sz="1800">
              <a:latin typeface="Open Sans"/>
              <a:ea typeface="Open Sans"/>
              <a:cs typeface="Open Sans"/>
              <a:sym typeface="Open Sans"/>
            </a:endParaRPr>
          </a:p>
        </p:txBody>
      </p:sp>
      <p:cxnSp>
        <p:nvCxnSpPr>
          <p:cNvPr id="515" name="Google Shape;515;p50"/>
          <p:cNvCxnSpPr>
            <a:stCxn id="511" idx="2"/>
            <a:endCxn id="514" idx="0"/>
          </p:cNvCxnSpPr>
          <p:nvPr/>
        </p:nvCxnSpPr>
        <p:spPr>
          <a:xfrm>
            <a:off x="4828848" y="2332588"/>
            <a:ext cx="2890800" cy="1374300"/>
          </a:xfrm>
          <a:prstGeom prst="straightConnector1">
            <a:avLst/>
          </a:prstGeom>
          <a:noFill/>
          <a:ln cap="flat" cmpd="sng" w="9525">
            <a:solidFill>
              <a:schemeClr val="dk2"/>
            </a:solidFill>
            <a:prstDash val="solid"/>
            <a:round/>
            <a:headEnd len="med" w="med" type="none"/>
            <a:tailEnd len="med" w="med" type="none"/>
          </a:ln>
        </p:spPr>
      </p:cxnSp>
      <p:sp>
        <p:nvSpPr>
          <p:cNvPr id="516" name="Google Shape;516;p50"/>
          <p:cNvSpPr txBox="1"/>
          <p:nvPr/>
        </p:nvSpPr>
        <p:spPr>
          <a:xfrm>
            <a:off x="2610948" y="35121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35</a:t>
            </a:r>
            <a:endParaRPr sz="1800">
              <a:latin typeface="Open Sans"/>
              <a:ea typeface="Open Sans"/>
              <a:cs typeface="Open Sans"/>
              <a:sym typeface="Open Sans"/>
            </a:endParaRPr>
          </a:p>
        </p:txBody>
      </p:sp>
      <p:cxnSp>
        <p:nvCxnSpPr>
          <p:cNvPr id="517" name="Google Shape;517;p50"/>
          <p:cNvCxnSpPr>
            <a:stCxn id="516" idx="0"/>
            <a:endCxn id="511" idx="2"/>
          </p:cNvCxnSpPr>
          <p:nvPr/>
        </p:nvCxnSpPr>
        <p:spPr>
          <a:xfrm flipH="1" rot="10800000">
            <a:off x="3719898" y="2332500"/>
            <a:ext cx="1109100" cy="1179600"/>
          </a:xfrm>
          <a:prstGeom prst="straightConnector1">
            <a:avLst/>
          </a:prstGeom>
          <a:noFill/>
          <a:ln cap="flat" cmpd="sng" w="9525">
            <a:solidFill>
              <a:schemeClr val="dk2"/>
            </a:solidFill>
            <a:prstDash val="solid"/>
            <a:round/>
            <a:headEnd len="med" w="med" type="none"/>
            <a:tailEnd len="med" w="med" type="none"/>
          </a:ln>
        </p:spPr>
      </p:cxnSp>
      <p:sp>
        <p:nvSpPr>
          <p:cNvPr id="518" name="Google Shape;518;p50"/>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525" name="Google Shape;525;p51"/>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5</a:t>
            </a:r>
            <a:endParaRPr/>
          </a:p>
        </p:txBody>
      </p:sp>
      <p:sp>
        <p:nvSpPr>
          <p:cNvPr id="526" name="Google Shape;526;p5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27" name="Google Shape;527;p51"/>
          <p:cNvSpPr txBox="1"/>
          <p:nvPr/>
        </p:nvSpPr>
        <p:spPr>
          <a:xfrm>
            <a:off x="152398" y="35121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5</a:t>
            </a:r>
            <a:r>
              <a:rPr lang="en-US" sz="1800">
                <a:latin typeface="Open Sans"/>
                <a:ea typeface="Open Sans"/>
                <a:cs typeface="Open Sans"/>
                <a:sym typeface="Open Sans"/>
              </a:rPr>
              <a:t> 10  20</a:t>
            </a:r>
            <a:endParaRPr sz="1800">
              <a:solidFill>
                <a:srgbClr val="FF0000"/>
              </a:solidFill>
              <a:latin typeface="Open Sans"/>
              <a:ea typeface="Open Sans"/>
              <a:cs typeface="Open Sans"/>
              <a:sym typeface="Open Sans"/>
            </a:endParaRPr>
          </a:p>
        </p:txBody>
      </p:sp>
      <p:sp>
        <p:nvSpPr>
          <p:cNvPr id="528" name="Google Shape;528;p51"/>
          <p:cNvSpPr txBox="1"/>
          <p:nvPr/>
        </p:nvSpPr>
        <p:spPr>
          <a:xfrm>
            <a:off x="4200587" y="45450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endParaRPr sz="1800">
              <a:solidFill>
                <a:srgbClr val="FF0000"/>
              </a:solidFill>
              <a:latin typeface="Open Sans"/>
              <a:ea typeface="Open Sans"/>
              <a:cs typeface="Open Sans"/>
              <a:sym typeface="Open Sans"/>
            </a:endParaRPr>
          </a:p>
        </p:txBody>
      </p:sp>
      <p:sp>
        <p:nvSpPr>
          <p:cNvPr id="529" name="Google Shape;529;p51"/>
          <p:cNvSpPr txBox="1"/>
          <p:nvPr/>
        </p:nvSpPr>
        <p:spPr>
          <a:xfrm>
            <a:off x="3719898" y="18129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30 40 70</a:t>
            </a:r>
            <a:endParaRPr sz="1800">
              <a:latin typeface="Open Sans"/>
              <a:ea typeface="Open Sans"/>
              <a:cs typeface="Open Sans"/>
              <a:sym typeface="Open Sans"/>
            </a:endParaRPr>
          </a:p>
        </p:txBody>
      </p:sp>
      <p:cxnSp>
        <p:nvCxnSpPr>
          <p:cNvPr id="530" name="Google Shape;530;p51"/>
          <p:cNvCxnSpPr>
            <a:stCxn id="527" idx="0"/>
            <a:endCxn id="529" idx="2"/>
          </p:cNvCxnSpPr>
          <p:nvPr/>
        </p:nvCxnSpPr>
        <p:spPr>
          <a:xfrm flipH="1" rot="10800000">
            <a:off x="1261348" y="2332500"/>
            <a:ext cx="3567600" cy="11796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51"/>
          <p:cNvCxnSpPr>
            <a:stCxn id="529" idx="2"/>
            <a:endCxn id="528" idx="0"/>
          </p:cNvCxnSpPr>
          <p:nvPr/>
        </p:nvCxnSpPr>
        <p:spPr>
          <a:xfrm>
            <a:off x="4828848" y="2332588"/>
            <a:ext cx="480600" cy="2212500"/>
          </a:xfrm>
          <a:prstGeom prst="straightConnector1">
            <a:avLst/>
          </a:prstGeom>
          <a:noFill/>
          <a:ln cap="flat" cmpd="sng" w="9525">
            <a:solidFill>
              <a:schemeClr val="dk2"/>
            </a:solidFill>
            <a:prstDash val="solid"/>
            <a:round/>
            <a:headEnd len="med" w="med" type="none"/>
            <a:tailEnd len="med" w="med" type="none"/>
          </a:ln>
        </p:spPr>
      </p:cxnSp>
      <p:sp>
        <p:nvSpPr>
          <p:cNvPr id="532" name="Google Shape;532;p51"/>
          <p:cNvSpPr txBox="1"/>
          <p:nvPr/>
        </p:nvSpPr>
        <p:spPr>
          <a:xfrm>
            <a:off x="6610837" y="37069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80</a:t>
            </a:r>
            <a:endParaRPr sz="1800">
              <a:latin typeface="Open Sans"/>
              <a:ea typeface="Open Sans"/>
              <a:cs typeface="Open Sans"/>
              <a:sym typeface="Open Sans"/>
            </a:endParaRPr>
          </a:p>
        </p:txBody>
      </p:sp>
      <p:cxnSp>
        <p:nvCxnSpPr>
          <p:cNvPr id="533" name="Google Shape;533;p51"/>
          <p:cNvCxnSpPr>
            <a:stCxn id="529" idx="2"/>
            <a:endCxn id="532" idx="0"/>
          </p:cNvCxnSpPr>
          <p:nvPr/>
        </p:nvCxnSpPr>
        <p:spPr>
          <a:xfrm>
            <a:off x="4828848" y="2332588"/>
            <a:ext cx="2890800" cy="1374300"/>
          </a:xfrm>
          <a:prstGeom prst="straightConnector1">
            <a:avLst/>
          </a:prstGeom>
          <a:noFill/>
          <a:ln cap="flat" cmpd="sng" w="9525">
            <a:solidFill>
              <a:schemeClr val="dk2"/>
            </a:solidFill>
            <a:prstDash val="solid"/>
            <a:round/>
            <a:headEnd len="med" w="med" type="none"/>
            <a:tailEnd len="med" w="med" type="none"/>
          </a:ln>
        </p:spPr>
      </p:cxnSp>
      <p:sp>
        <p:nvSpPr>
          <p:cNvPr id="534" name="Google Shape;534;p51"/>
          <p:cNvSpPr txBox="1"/>
          <p:nvPr/>
        </p:nvSpPr>
        <p:spPr>
          <a:xfrm>
            <a:off x="2610948" y="35121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35</a:t>
            </a:r>
            <a:endParaRPr sz="1800">
              <a:latin typeface="Open Sans"/>
              <a:ea typeface="Open Sans"/>
              <a:cs typeface="Open Sans"/>
              <a:sym typeface="Open Sans"/>
            </a:endParaRPr>
          </a:p>
        </p:txBody>
      </p:sp>
      <p:cxnSp>
        <p:nvCxnSpPr>
          <p:cNvPr id="535" name="Google Shape;535;p51"/>
          <p:cNvCxnSpPr>
            <a:stCxn id="534" idx="0"/>
            <a:endCxn id="529" idx="2"/>
          </p:cNvCxnSpPr>
          <p:nvPr/>
        </p:nvCxnSpPr>
        <p:spPr>
          <a:xfrm flipH="1" rot="10800000">
            <a:off x="3719898" y="2332500"/>
            <a:ext cx="1109100" cy="1179600"/>
          </a:xfrm>
          <a:prstGeom prst="straightConnector1">
            <a:avLst/>
          </a:prstGeom>
          <a:noFill/>
          <a:ln cap="flat" cmpd="sng" w="9525">
            <a:solidFill>
              <a:schemeClr val="dk2"/>
            </a:solidFill>
            <a:prstDash val="solid"/>
            <a:round/>
            <a:headEnd len="med" w="med" type="none"/>
            <a:tailEnd len="med" w="med" type="none"/>
          </a:ln>
        </p:spPr>
      </p:cxnSp>
      <p:sp>
        <p:nvSpPr>
          <p:cNvPr id="536" name="Google Shape;536;p51"/>
          <p:cNvSpPr txBox="1"/>
          <p:nvPr>
            <p:ph idx="1" type="body"/>
          </p:nvPr>
        </p:nvSpPr>
        <p:spPr>
          <a:xfrm>
            <a:off x="6154750" y="103330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B-tree - insertion with t = 2</a:t>
            </a:r>
            <a:endParaRPr/>
          </a:p>
        </p:txBody>
      </p:sp>
      <p:sp>
        <p:nvSpPr>
          <p:cNvPr id="543" name="Google Shape;543;p52"/>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Insert 15</a:t>
            </a:r>
            <a:endParaRPr/>
          </a:p>
        </p:txBody>
      </p:sp>
      <p:sp>
        <p:nvSpPr>
          <p:cNvPr id="544" name="Google Shape;544;p5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45" name="Google Shape;545;p52"/>
          <p:cNvSpPr txBox="1"/>
          <p:nvPr/>
        </p:nvSpPr>
        <p:spPr>
          <a:xfrm>
            <a:off x="152398" y="45789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5 10</a:t>
            </a:r>
            <a:endParaRPr sz="1800">
              <a:solidFill>
                <a:srgbClr val="FF0000"/>
              </a:solidFill>
              <a:latin typeface="Open Sans"/>
              <a:ea typeface="Open Sans"/>
              <a:cs typeface="Open Sans"/>
              <a:sym typeface="Open Sans"/>
            </a:endParaRPr>
          </a:p>
        </p:txBody>
      </p:sp>
      <p:sp>
        <p:nvSpPr>
          <p:cNvPr id="546" name="Google Shape;546;p52"/>
          <p:cNvSpPr txBox="1"/>
          <p:nvPr/>
        </p:nvSpPr>
        <p:spPr>
          <a:xfrm>
            <a:off x="4200587" y="56118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50 </a:t>
            </a: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60</a:t>
            </a:r>
            <a:endParaRPr sz="1800">
              <a:solidFill>
                <a:srgbClr val="FF0000"/>
              </a:solidFill>
              <a:latin typeface="Open Sans"/>
              <a:ea typeface="Open Sans"/>
              <a:cs typeface="Open Sans"/>
              <a:sym typeface="Open Sans"/>
            </a:endParaRPr>
          </a:p>
        </p:txBody>
      </p:sp>
      <p:sp>
        <p:nvSpPr>
          <p:cNvPr id="547" name="Google Shape;547;p52"/>
          <p:cNvSpPr txBox="1"/>
          <p:nvPr/>
        </p:nvSpPr>
        <p:spPr>
          <a:xfrm>
            <a:off x="3258898" y="28797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a:t>
            </a:r>
            <a:r>
              <a:rPr lang="en-US" sz="1800">
                <a:solidFill>
                  <a:srgbClr val="FF0000"/>
                </a:solidFill>
                <a:latin typeface="Open Sans"/>
                <a:ea typeface="Open Sans"/>
                <a:cs typeface="Open Sans"/>
                <a:sym typeface="Open Sans"/>
              </a:rPr>
              <a:t>15</a:t>
            </a:r>
            <a:r>
              <a:rPr lang="en-US" sz="1800">
                <a:latin typeface="Open Sans"/>
                <a:ea typeface="Open Sans"/>
                <a:cs typeface="Open Sans"/>
                <a:sym typeface="Open Sans"/>
              </a:rPr>
              <a:t>  30</a:t>
            </a:r>
            <a:endParaRPr sz="1800">
              <a:latin typeface="Open Sans"/>
              <a:ea typeface="Open Sans"/>
              <a:cs typeface="Open Sans"/>
              <a:sym typeface="Open Sans"/>
            </a:endParaRPr>
          </a:p>
        </p:txBody>
      </p:sp>
      <p:cxnSp>
        <p:nvCxnSpPr>
          <p:cNvPr id="548" name="Google Shape;548;p52"/>
          <p:cNvCxnSpPr>
            <a:stCxn id="545" idx="0"/>
            <a:endCxn id="547" idx="2"/>
          </p:cNvCxnSpPr>
          <p:nvPr/>
        </p:nvCxnSpPr>
        <p:spPr>
          <a:xfrm flipH="1" rot="10800000">
            <a:off x="1261348" y="3399300"/>
            <a:ext cx="3106500" cy="11796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52"/>
          <p:cNvCxnSpPr>
            <a:stCxn id="550" idx="2"/>
            <a:endCxn id="546" idx="0"/>
          </p:cNvCxnSpPr>
          <p:nvPr/>
        </p:nvCxnSpPr>
        <p:spPr>
          <a:xfrm flipH="1">
            <a:off x="5309673" y="3399388"/>
            <a:ext cx="1922400" cy="2212500"/>
          </a:xfrm>
          <a:prstGeom prst="straightConnector1">
            <a:avLst/>
          </a:prstGeom>
          <a:noFill/>
          <a:ln cap="flat" cmpd="sng" w="9525">
            <a:solidFill>
              <a:schemeClr val="dk2"/>
            </a:solidFill>
            <a:prstDash val="solid"/>
            <a:round/>
            <a:headEnd len="med" w="med" type="none"/>
            <a:tailEnd len="med" w="med" type="none"/>
          </a:ln>
        </p:spPr>
      </p:cxnSp>
      <p:sp>
        <p:nvSpPr>
          <p:cNvPr id="551" name="Google Shape;551;p52"/>
          <p:cNvSpPr txBox="1"/>
          <p:nvPr/>
        </p:nvSpPr>
        <p:spPr>
          <a:xfrm>
            <a:off x="6610837" y="4773754"/>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Open Sans"/>
                <a:ea typeface="Open Sans"/>
                <a:cs typeface="Open Sans"/>
                <a:sym typeface="Open Sans"/>
              </a:rPr>
              <a:t> </a:t>
            </a:r>
            <a:r>
              <a:rPr lang="en-US" sz="1800">
                <a:latin typeface="Open Sans"/>
                <a:ea typeface="Open Sans"/>
                <a:cs typeface="Open Sans"/>
                <a:sym typeface="Open Sans"/>
              </a:rPr>
              <a:t>80</a:t>
            </a:r>
            <a:endParaRPr sz="1800">
              <a:latin typeface="Open Sans"/>
              <a:ea typeface="Open Sans"/>
              <a:cs typeface="Open Sans"/>
              <a:sym typeface="Open Sans"/>
            </a:endParaRPr>
          </a:p>
        </p:txBody>
      </p:sp>
      <p:cxnSp>
        <p:nvCxnSpPr>
          <p:cNvPr id="552" name="Google Shape;552;p52"/>
          <p:cNvCxnSpPr>
            <a:stCxn id="550" idx="2"/>
            <a:endCxn id="551" idx="0"/>
          </p:cNvCxnSpPr>
          <p:nvPr/>
        </p:nvCxnSpPr>
        <p:spPr>
          <a:xfrm>
            <a:off x="7232073" y="3399388"/>
            <a:ext cx="487800" cy="1374300"/>
          </a:xfrm>
          <a:prstGeom prst="straightConnector1">
            <a:avLst/>
          </a:prstGeom>
          <a:noFill/>
          <a:ln cap="flat" cmpd="sng" w="9525">
            <a:solidFill>
              <a:schemeClr val="dk2"/>
            </a:solidFill>
            <a:prstDash val="solid"/>
            <a:round/>
            <a:headEnd len="med" w="med" type="none"/>
            <a:tailEnd len="med" w="med" type="none"/>
          </a:ln>
        </p:spPr>
      </p:cxnSp>
      <p:sp>
        <p:nvSpPr>
          <p:cNvPr id="553" name="Google Shape;553;p52"/>
          <p:cNvSpPr txBox="1"/>
          <p:nvPr/>
        </p:nvSpPr>
        <p:spPr>
          <a:xfrm>
            <a:off x="3501148" y="457890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35</a:t>
            </a:r>
            <a:endParaRPr sz="1800">
              <a:latin typeface="Open Sans"/>
              <a:ea typeface="Open Sans"/>
              <a:cs typeface="Open Sans"/>
              <a:sym typeface="Open Sans"/>
            </a:endParaRPr>
          </a:p>
        </p:txBody>
      </p:sp>
      <p:cxnSp>
        <p:nvCxnSpPr>
          <p:cNvPr id="554" name="Google Shape;554;p52"/>
          <p:cNvCxnSpPr>
            <a:stCxn id="553" idx="0"/>
            <a:endCxn id="547" idx="2"/>
          </p:cNvCxnSpPr>
          <p:nvPr/>
        </p:nvCxnSpPr>
        <p:spPr>
          <a:xfrm rot="10800000">
            <a:off x="4367998" y="3399300"/>
            <a:ext cx="242100" cy="1179600"/>
          </a:xfrm>
          <a:prstGeom prst="straightConnector1">
            <a:avLst/>
          </a:prstGeom>
          <a:noFill/>
          <a:ln cap="flat" cmpd="sng" w="9525">
            <a:solidFill>
              <a:schemeClr val="dk2"/>
            </a:solidFill>
            <a:prstDash val="solid"/>
            <a:round/>
            <a:headEnd len="med" w="med" type="none"/>
            <a:tailEnd len="med" w="med" type="none"/>
          </a:ln>
        </p:spPr>
      </p:cxnSp>
      <p:sp>
        <p:nvSpPr>
          <p:cNvPr id="555" name="Google Shape;555;p52"/>
          <p:cNvSpPr txBox="1"/>
          <p:nvPr/>
        </p:nvSpPr>
        <p:spPr>
          <a:xfrm>
            <a:off x="1406773" y="5611850"/>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1800">
                <a:latin typeface="Open Sans"/>
                <a:ea typeface="Open Sans"/>
                <a:cs typeface="Open Sans"/>
                <a:sym typeface="Open Sans"/>
              </a:rPr>
              <a:t>20</a:t>
            </a:r>
            <a:endParaRPr sz="1800">
              <a:solidFill>
                <a:srgbClr val="FF0000"/>
              </a:solidFill>
              <a:latin typeface="Open Sans"/>
              <a:ea typeface="Open Sans"/>
              <a:cs typeface="Open Sans"/>
              <a:sym typeface="Open Sans"/>
            </a:endParaRPr>
          </a:p>
        </p:txBody>
      </p:sp>
      <p:cxnSp>
        <p:nvCxnSpPr>
          <p:cNvPr id="556" name="Google Shape;556;p52"/>
          <p:cNvCxnSpPr>
            <a:stCxn id="555" idx="0"/>
            <a:endCxn id="547" idx="2"/>
          </p:cNvCxnSpPr>
          <p:nvPr/>
        </p:nvCxnSpPr>
        <p:spPr>
          <a:xfrm flipH="1" rot="10800000">
            <a:off x="2515723" y="3399350"/>
            <a:ext cx="1852200" cy="2212500"/>
          </a:xfrm>
          <a:prstGeom prst="straightConnector1">
            <a:avLst/>
          </a:prstGeom>
          <a:noFill/>
          <a:ln cap="flat" cmpd="sng" w="9525">
            <a:solidFill>
              <a:schemeClr val="dk2"/>
            </a:solidFill>
            <a:prstDash val="solid"/>
            <a:round/>
            <a:headEnd len="med" w="med" type="none"/>
            <a:tailEnd len="med" w="med" type="none"/>
          </a:ln>
        </p:spPr>
      </p:cxnSp>
      <p:sp>
        <p:nvSpPr>
          <p:cNvPr id="550" name="Google Shape;550;p52"/>
          <p:cNvSpPr txBox="1"/>
          <p:nvPr/>
        </p:nvSpPr>
        <p:spPr>
          <a:xfrm>
            <a:off x="6123123" y="28797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70</a:t>
            </a:r>
            <a:endParaRPr sz="1800">
              <a:latin typeface="Open Sans"/>
              <a:ea typeface="Open Sans"/>
              <a:cs typeface="Open Sans"/>
              <a:sym typeface="Open Sans"/>
            </a:endParaRPr>
          </a:p>
        </p:txBody>
      </p:sp>
      <p:sp>
        <p:nvSpPr>
          <p:cNvPr id="557" name="Google Shape;557;p52"/>
          <p:cNvSpPr txBox="1"/>
          <p:nvPr/>
        </p:nvSpPr>
        <p:spPr>
          <a:xfrm>
            <a:off x="4828848" y="1921588"/>
            <a:ext cx="22179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 40</a:t>
            </a:r>
            <a:endParaRPr sz="1800">
              <a:latin typeface="Open Sans"/>
              <a:ea typeface="Open Sans"/>
              <a:cs typeface="Open Sans"/>
              <a:sym typeface="Open Sans"/>
            </a:endParaRPr>
          </a:p>
        </p:txBody>
      </p:sp>
      <p:cxnSp>
        <p:nvCxnSpPr>
          <p:cNvPr id="558" name="Google Shape;558;p52"/>
          <p:cNvCxnSpPr>
            <a:stCxn id="557" idx="2"/>
            <a:endCxn id="547" idx="0"/>
          </p:cNvCxnSpPr>
          <p:nvPr/>
        </p:nvCxnSpPr>
        <p:spPr>
          <a:xfrm flipH="1">
            <a:off x="4367898" y="2441188"/>
            <a:ext cx="1569900" cy="4386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52"/>
          <p:cNvCxnSpPr>
            <a:stCxn id="557" idx="2"/>
            <a:endCxn id="550" idx="0"/>
          </p:cNvCxnSpPr>
          <p:nvPr/>
        </p:nvCxnSpPr>
        <p:spPr>
          <a:xfrm>
            <a:off x="5937798" y="2441188"/>
            <a:ext cx="1294200" cy="438600"/>
          </a:xfrm>
          <a:prstGeom prst="straightConnector1">
            <a:avLst/>
          </a:prstGeom>
          <a:noFill/>
          <a:ln cap="flat" cmpd="sng" w="9525">
            <a:solidFill>
              <a:schemeClr val="dk2"/>
            </a:solidFill>
            <a:prstDash val="solid"/>
            <a:round/>
            <a:headEnd len="med" w="med" type="none"/>
            <a:tailEnd len="med" w="med" type="none"/>
          </a:ln>
        </p:spPr>
      </p:cxnSp>
      <p:sp>
        <p:nvSpPr>
          <p:cNvPr id="560" name="Google Shape;560;p52"/>
          <p:cNvSpPr txBox="1"/>
          <p:nvPr>
            <p:ph idx="1" type="body"/>
          </p:nvPr>
        </p:nvSpPr>
        <p:spPr>
          <a:xfrm>
            <a:off x="6123125" y="0"/>
            <a:ext cx="3076500" cy="168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900"/>
              <a:t>min children =  t  = 2</a:t>
            </a:r>
            <a:endParaRPr sz="1900"/>
          </a:p>
          <a:p>
            <a:pPr indent="0" lvl="0" marL="0" rtl="0" algn="l">
              <a:spcBef>
                <a:spcPts val="600"/>
              </a:spcBef>
              <a:spcAft>
                <a:spcPts val="0"/>
              </a:spcAft>
              <a:buClr>
                <a:schemeClr val="dk1"/>
              </a:buClr>
              <a:buSzPts val="1100"/>
              <a:buFont typeface="Arial"/>
              <a:buNone/>
            </a:pPr>
            <a:r>
              <a:rPr lang="en-US" sz="1900"/>
              <a:t>max children = 2t = 4</a:t>
            </a:r>
            <a:endParaRPr sz="1900"/>
          </a:p>
          <a:p>
            <a:pPr indent="0" lvl="0" marL="0" rtl="0" algn="l">
              <a:spcBef>
                <a:spcPts val="600"/>
              </a:spcBef>
              <a:spcAft>
                <a:spcPts val="0"/>
              </a:spcAft>
              <a:buClr>
                <a:schemeClr val="dk1"/>
              </a:buClr>
              <a:buSzPts val="1100"/>
              <a:buFont typeface="Arial"/>
              <a:buNone/>
            </a:pPr>
            <a:r>
              <a:rPr lang="en-US" sz="1900"/>
              <a:t>min keys = t -1 = 1</a:t>
            </a:r>
            <a:endParaRPr sz="1900"/>
          </a:p>
          <a:p>
            <a:pPr indent="0" lvl="0" marL="0" rtl="0" algn="l">
              <a:spcBef>
                <a:spcPts val="600"/>
              </a:spcBef>
              <a:spcAft>
                <a:spcPts val="0"/>
              </a:spcAft>
              <a:buClr>
                <a:schemeClr val="dk1"/>
              </a:buClr>
              <a:buSzPts val="1100"/>
              <a:buFont typeface="Arial"/>
              <a:buNone/>
            </a:pPr>
            <a:r>
              <a:rPr lang="en-US" sz="1900"/>
              <a:t>max keys = 2t - 1 = 3</a:t>
            </a:r>
            <a:endParaRPr sz="1900"/>
          </a:p>
          <a:p>
            <a:pPr indent="0" lvl="0" marL="0" rtl="0" algn="l">
              <a:spcBef>
                <a:spcPts val="600"/>
              </a:spcBef>
              <a:spcAft>
                <a:spcPts val="0"/>
              </a:spcAft>
              <a:buNone/>
            </a:pPr>
            <a:r>
              <a:t/>
            </a:r>
            <a:endParaRPr b="1"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deletion</a:t>
            </a:r>
            <a:endParaRPr/>
          </a:p>
        </p:txBody>
      </p:sp>
      <p:sp>
        <p:nvSpPr>
          <p:cNvPr id="567" name="Google Shape;567;p53"/>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US" sz="2300"/>
              <a:t>Deletion</a:t>
            </a:r>
            <a:r>
              <a:rPr lang="en-US" sz="2300"/>
              <a:t> - search where the element and delete. </a:t>
            </a:r>
            <a:r>
              <a:rPr lang="en-US" sz="2300"/>
              <a:t>We need to make sure that </a:t>
            </a:r>
            <a:r>
              <a:rPr b="1" lang="en-US" sz="2300" u="sng"/>
              <a:t>each node is not too small, and if it is too small, we either get donations from parent, or we merge with siblings.</a:t>
            </a:r>
            <a:r>
              <a:rPr b="1" lang="en-US" sz="2300"/>
              <a:t>  </a:t>
            </a:r>
            <a:r>
              <a:rPr lang="en-US" sz="2300"/>
              <a:t>For this algorithm to work, w</a:t>
            </a:r>
            <a:r>
              <a:rPr lang="en-US" sz="2300"/>
              <a:t>e</a:t>
            </a:r>
            <a:r>
              <a:rPr lang="en-US" sz="2300"/>
              <a:t> go from top to bottom.  Along the search path, we will make sure that cells with min. no of keys be merged, so that if the children needs “donations”, parent can always provide. </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US" sz="2300"/>
              <a:t>CPU time require is the same as insertion -&gt;</a:t>
            </a:r>
            <a:r>
              <a:rPr b="1" lang="en-US" sz="2300"/>
              <a:t> </a:t>
            </a:r>
            <a:r>
              <a:rPr lang="en-US" sz="2300"/>
              <a:t>O(th) = O (t log</a:t>
            </a:r>
            <a:r>
              <a:rPr baseline="-25000" lang="en-US" sz="2300"/>
              <a:t>t</a:t>
            </a:r>
            <a:r>
              <a:rPr lang="en-US" sz="2300"/>
              <a:t>n)</a:t>
            </a:r>
            <a:endParaRPr sz="2300"/>
          </a:p>
        </p:txBody>
      </p:sp>
      <p:sp>
        <p:nvSpPr>
          <p:cNvPr id="568" name="Google Shape;568;p5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deletion</a:t>
            </a:r>
            <a:endParaRPr/>
          </a:p>
        </p:txBody>
      </p:sp>
      <p:sp>
        <p:nvSpPr>
          <p:cNvPr id="575" name="Google Shape;575;p54"/>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US" sz="2100"/>
              <a:t>Three</a:t>
            </a:r>
            <a:r>
              <a:rPr lang="en-US" sz="2100"/>
              <a:t> cases</a:t>
            </a:r>
            <a:r>
              <a:rPr lang="en-US" sz="2100"/>
              <a:t>:</a:t>
            </a:r>
            <a:endParaRPr sz="2100"/>
          </a:p>
          <a:p>
            <a:pPr indent="-361950" lvl="0" marL="457200" rtl="0" algn="l">
              <a:spcBef>
                <a:spcPts val="600"/>
              </a:spcBef>
              <a:spcAft>
                <a:spcPts val="0"/>
              </a:spcAft>
              <a:buSzPts val="2100"/>
              <a:buAutoNum type="romanUcPeriod"/>
            </a:pPr>
            <a:r>
              <a:rPr lang="en-US" sz="2100"/>
              <a:t>If key k is in node x, and </a:t>
            </a:r>
            <a:r>
              <a:rPr b="1" lang="en-US" sz="2100"/>
              <a:t>x is a leaf,</a:t>
            </a:r>
            <a:r>
              <a:rPr lang="en-US" sz="2100"/>
              <a:t> delete the key k from x</a:t>
            </a:r>
            <a:endParaRPr sz="2100"/>
          </a:p>
          <a:p>
            <a:pPr indent="-361950" lvl="0" marL="457200" rtl="0" algn="l">
              <a:spcBef>
                <a:spcPts val="0"/>
              </a:spcBef>
              <a:spcAft>
                <a:spcPts val="0"/>
              </a:spcAft>
              <a:buSzPts val="2100"/>
              <a:buAutoNum type="romanUcPeriod"/>
            </a:pPr>
            <a:r>
              <a:rPr lang="en-US" sz="2100"/>
              <a:t>If key k is in node x, and </a:t>
            </a:r>
            <a:r>
              <a:rPr b="1" lang="en-US" sz="2100"/>
              <a:t>x is an internal node</a:t>
            </a:r>
            <a:r>
              <a:rPr lang="en-US" sz="2100"/>
              <a:t>, do the followings:</a:t>
            </a:r>
            <a:endParaRPr sz="2100"/>
          </a:p>
          <a:p>
            <a:pPr indent="-361950" lvl="1" marL="914400" rtl="0" algn="l">
              <a:spcBef>
                <a:spcPts val="0"/>
              </a:spcBef>
              <a:spcAft>
                <a:spcPts val="0"/>
              </a:spcAft>
              <a:buSzPts val="2100"/>
              <a:buAutoNum type="alphaUcPeriod"/>
            </a:pPr>
            <a:r>
              <a:rPr lang="en-US" sz="2100"/>
              <a:t>If the child y that precedes k in node x has at least t keys, then find the </a:t>
            </a:r>
            <a:r>
              <a:rPr b="1" lang="en-US" sz="2100"/>
              <a:t>predecessor</a:t>
            </a:r>
            <a:r>
              <a:rPr lang="en-US" sz="2100"/>
              <a:t> k’ of k in the subtree rooted at y. Recursively delete k’, and replace k by k’ in x.</a:t>
            </a:r>
            <a:endParaRPr sz="2100"/>
          </a:p>
          <a:p>
            <a:pPr indent="-361950" lvl="1" marL="914400" marR="0" rtl="0" algn="l">
              <a:lnSpc>
                <a:spcPct val="100000"/>
              </a:lnSpc>
              <a:spcBef>
                <a:spcPts val="0"/>
              </a:spcBef>
              <a:spcAft>
                <a:spcPts val="0"/>
              </a:spcAft>
              <a:buSzPts val="2100"/>
              <a:buAutoNum type="alphaUcPeriod"/>
            </a:pPr>
            <a:r>
              <a:rPr lang="en-US" sz="2100"/>
              <a:t>If y has fewer than t keys, then, symmetrically, examine the child z that follows k in node x. If z has at least t keys, then find the </a:t>
            </a:r>
            <a:r>
              <a:rPr b="1" lang="en-US" sz="2100"/>
              <a:t>successor</a:t>
            </a:r>
            <a:r>
              <a:rPr lang="en-US" sz="2100"/>
              <a:t> k’ of k in the subtree rooted at z. Recursively delete k’, and replace k by k’ in x.</a:t>
            </a:r>
            <a:endParaRPr sz="2100"/>
          </a:p>
          <a:p>
            <a:pPr indent="-361950" lvl="1" marL="914400" marR="0" rtl="0" algn="l">
              <a:lnSpc>
                <a:spcPct val="100000"/>
              </a:lnSpc>
              <a:spcBef>
                <a:spcPts val="0"/>
              </a:spcBef>
              <a:spcAft>
                <a:spcPts val="0"/>
              </a:spcAft>
              <a:buSzPts val="2100"/>
              <a:buAutoNum type="alphaUcPeriod"/>
            </a:pPr>
            <a:r>
              <a:rPr lang="en-US" sz="2100"/>
              <a:t>Otherwise, if both y and z have only t-1 keys, </a:t>
            </a:r>
            <a:r>
              <a:rPr b="1" lang="en-US" sz="2100"/>
              <a:t>merge k and all of z into y</a:t>
            </a:r>
            <a:r>
              <a:rPr lang="en-US" sz="2100"/>
              <a:t>, so that x loses both k and the pointer to z, and y now contains 2t-1 keys. Then free z and recursively delete k from y.</a:t>
            </a:r>
            <a:endParaRPr sz="2100"/>
          </a:p>
        </p:txBody>
      </p:sp>
      <p:sp>
        <p:nvSpPr>
          <p:cNvPr id="576" name="Google Shape;576;p5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deletion</a:t>
            </a:r>
            <a:endParaRPr/>
          </a:p>
        </p:txBody>
      </p:sp>
      <p:sp>
        <p:nvSpPr>
          <p:cNvPr id="583" name="Google Shape;583;p55"/>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US" sz="2200"/>
              <a:t>Three</a:t>
            </a:r>
            <a:r>
              <a:rPr lang="en-US" sz="2200"/>
              <a:t> cases:</a:t>
            </a:r>
            <a:endParaRPr sz="2200"/>
          </a:p>
          <a:p>
            <a:pPr indent="0" lvl="0" marL="0" marR="0" rtl="0" algn="l">
              <a:lnSpc>
                <a:spcPct val="100000"/>
              </a:lnSpc>
              <a:spcBef>
                <a:spcPts val="480"/>
              </a:spcBef>
              <a:spcAft>
                <a:spcPts val="0"/>
              </a:spcAft>
              <a:buNone/>
            </a:pPr>
            <a:r>
              <a:rPr lang="en-US" sz="2000"/>
              <a:t>III.  If the key k is not present in internal node x, determine the root x.c</a:t>
            </a:r>
            <a:r>
              <a:rPr baseline="-25000" lang="en-US" sz="2000"/>
              <a:t>i</a:t>
            </a:r>
            <a:r>
              <a:rPr lang="en-US" sz="2000"/>
              <a:t> of the appropriate subtree that must contain k, if k is in the tree at all. </a:t>
            </a:r>
            <a:r>
              <a:rPr b="1" lang="en-US" sz="2000"/>
              <a:t>If x.c</a:t>
            </a:r>
            <a:r>
              <a:rPr b="1" baseline="-25000" lang="en-US" sz="2000"/>
              <a:t>i</a:t>
            </a:r>
            <a:r>
              <a:rPr b="1" lang="en-US" sz="2000"/>
              <a:t> has only t-1 keys, execute step 3a or 3b as necessary to guarantee that we descend to a node containing at least t keys.</a:t>
            </a:r>
            <a:r>
              <a:rPr lang="en-US" sz="2000"/>
              <a:t> Then finish by recursing on the appropriate child of x.</a:t>
            </a:r>
            <a:endParaRPr sz="2000"/>
          </a:p>
          <a:p>
            <a:pPr indent="-355600" lvl="1" marL="914400" marR="0" rtl="0" algn="l">
              <a:lnSpc>
                <a:spcPct val="100000"/>
              </a:lnSpc>
              <a:spcBef>
                <a:spcPts val="480"/>
              </a:spcBef>
              <a:spcAft>
                <a:spcPts val="0"/>
              </a:spcAft>
              <a:buSzPts val="2000"/>
              <a:buAutoNum type="alphaUcPeriod"/>
            </a:pPr>
            <a:r>
              <a:rPr lang="en-US"/>
              <a:t>If x.c</a:t>
            </a:r>
            <a:r>
              <a:rPr baseline="-25000" lang="en-US"/>
              <a:t>i</a:t>
            </a:r>
            <a:r>
              <a:rPr lang="en-US"/>
              <a:t> has only t-1 keys but has an immediate sibling with at least t keys, give x.c</a:t>
            </a:r>
            <a:r>
              <a:rPr baseline="-25000" lang="en-US"/>
              <a:t>i</a:t>
            </a:r>
            <a:r>
              <a:rPr lang="en-US"/>
              <a:t> an extra key by moving a key from x down into x.c</a:t>
            </a:r>
            <a:r>
              <a:rPr baseline="-25000" lang="en-US"/>
              <a:t>i</a:t>
            </a:r>
            <a:r>
              <a:rPr lang="en-US"/>
              <a:t>, moving a key from x.c</a:t>
            </a:r>
            <a:r>
              <a:rPr baseline="-25000" lang="en-US"/>
              <a:t>i</a:t>
            </a:r>
            <a:r>
              <a:rPr lang="en-US"/>
              <a:t> ’s immediate left or right sibling up into x, and moving the appropriate child pointer from the sibling into x.c</a:t>
            </a:r>
            <a:r>
              <a:rPr baseline="-25000" lang="en-US"/>
              <a:t>i</a:t>
            </a:r>
            <a:r>
              <a:rPr lang="en-US"/>
              <a:t>.</a:t>
            </a:r>
            <a:endParaRPr/>
          </a:p>
          <a:p>
            <a:pPr indent="-355600" lvl="1" marL="914400" marR="0" rtl="0" algn="l">
              <a:lnSpc>
                <a:spcPct val="100000"/>
              </a:lnSpc>
              <a:spcBef>
                <a:spcPts val="0"/>
              </a:spcBef>
              <a:spcAft>
                <a:spcPts val="0"/>
              </a:spcAft>
              <a:buSzPts val="2000"/>
              <a:buAutoNum type="alphaUcPeriod"/>
            </a:pPr>
            <a:r>
              <a:rPr lang="en-US"/>
              <a:t>If x.c</a:t>
            </a:r>
            <a:r>
              <a:rPr baseline="-25000" lang="en-US"/>
              <a:t>i</a:t>
            </a:r>
            <a:r>
              <a:rPr lang="en-US"/>
              <a:t> and both of x.c</a:t>
            </a:r>
            <a:r>
              <a:rPr baseline="-25000" lang="en-US"/>
              <a:t>i</a:t>
            </a:r>
            <a:r>
              <a:rPr lang="en-US"/>
              <a:t>’s immediate siblings have t-1 keys, merge x.c</a:t>
            </a:r>
            <a:r>
              <a:rPr baseline="-25000" lang="en-US"/>
              <a:t>i</a:t>
            </a:r>
            <a:r>
              <a:rPr lang="en-US"/>
              <a:t> with one sibling, which involves moving a key from x down into the new merged node to become the median key for that node.</a:t>
            </a:r>
            <a:endParaRPr sz="1100">
              <a:latin typeface="Roboto"/>
              <a:ea typeface="Roboto"/>
              <a:cs typeface="Roboto"/>
              <a:sym typeface="Roboto"/>
            </a:endParaRPr>
          </a:p>
          <a:p>
            <a:pPr indent="0" lvl="0" marL="0" rtl="0" algn="l">
              <a:spcBef>
                <a:spcPts val="600"/>
              </a:spcBef>
              <a:spcAft>
                <a:spcPts val="0"/>
              </a:spcAft>
              <a:buNone/>
            </a:pPr>
            <a:r>
              <a:t/>
            </a:r>
            <a:endParaRPr sz="2200"/>
          </a:p>
        </p:txBody>
      </p:sp>
      <p:sp>
        <p:nvSpPr>
          <p:cNvPr id="584" name="Google Shape;584;p5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B-tree deletion (t = 3)</a:t>
            </a:r>
            <a:endParaRPr/>
          </a:p>
        </p:txBody>
      </p:sp>
      <p:sp>
        <p:nvSpPr>
          <p:cNvPr id="591" name="Google Shape;591;p5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592" name="Google Shape;592;p56"/>
          <p:cNvPicPr preferRelativeResize="0"/>
          <p:nvPr/>
        </p:nvPicPr>
        <p:blipFill>
          <a:blip r:embed="rId3">
            <a:alphaModFix/>
          </a:blip>
          <a:stretch>
            <a:fillRect/>
          </a:stretch>
        </p:blipFill>
        <p:spPr>
          <a:xfrm>
            <a:off x="255525" y="1225950"/>
            <a:ext cx="4027724" cy="4276976"/>
          </a:xfrm>
          <a:prstGeom prst="rect">
            <a:avLst/>
          </a:prstGeom>
          <a:noFill/>
          <a:ln cap="flat" cmpd="sng" w="9525">
            <a:solidFill>
              <a:schemeClr val="dk2"/>
            </a:solidFill>
            <a:prstDash val="solid"/>
            <a:round/>
            <a:headEnd len="sm" w="sm" type="none"/>
            <a:tailEnd len="sm" w="sm" type="none"/>
          </a:ln>
        </p:spPr>
      </p:pic>
      <p:pic>
        <p:nvPicPr>
          <p:cNvPr id="593" name="Google Shape;593;p56"/>
          <p:cNvPicPr preferRelativeResize="0"/>
          <p:nvPr/>
        </p:nvPicPr>
        <p:blipFill>
          <a:blip r:embed="rId4">
            <a:alphaModFix/>
          </a:blip>
          <a:stretch>
            <a:fillRect/>
          </a:stretch>
        </p:blipFill>
        <p:spPr>
          <a:xfrm>
            <a:off x="4433425" y="1225950"/>
            <a:ext cx="4161874" cy="3216000"/>
          </a:xfrm>
          <a:prstGeom prst="rect">
            <a:avLst/>
          </a:prstGeom>
          <a:noFill/>
          <a:ln cap="flat" cmpd="sng" w="9525">
            <a:solidFill>
              <a:schemeClr val="dk2"/>
            </a:solidFill>
            <a:prstDash val="solid"/>
            <a:round/>
            <a:headEnd len="sm" w="sm" type="none"/>
            <a:tailEnd len="sm" w="sm" type="none"/>
          </a:ln>
        </p:spPr>
      </p:pic>
      <p:pic>
        <p:nvPicPr>
          <p:cNvPr id="594" name="Google Shape;594;p56"/>
          <p:cNvPicPr preferRelativeResize="0"/>
          <p:nvPr/>
        </p:nvPicPr>
        <p:blipFill>
          <a:blip r:embed="rId5">
            <a:alphaModFix/>
          </a:blip>
          <a:stretch>
            <a:fillRect/>
          </a:stretch>
        </p:blipFill>
        <p:spPr>
          <a:xfrm>
            <a:off x="152400" y="5586576"/>
            <a:ext cx="5029200" cy="990600"/>
          </a:xfrm>
          <a:prstGeom prst="rect">
            <a:avLst/>
          </a:prstGeom>
          <a:noFill/>
          <a:ln>
            <a:noFill/>
          </a:ln>
        </p:spPr>
      </p:pic>
      <p:pic>
        <p:nvPicPr>
          <p:cNvPr id="595" name="Google Shape;595;p56"/>
          <p:cNvPicPr preferRelativeResize="0"/>
          <p:nvPr/>
        </p:nvPicPr>
        <p:blipFill>
          <a:blip r:embed="rId6">
            <a:alphaModFix/>
          </a:blip>
          <a:stretch>
            <a:fillRect/>
          </a:stretch>
        </p:blipFill>
        <p:spPr>
          <a:xfrm>
            <a:off x="4354750" y="4556125"/>
            <a:ext cx="4693000" cy="804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Why B-trees</a:t>
            </a:r>
            <a:endParaRPr/>
          </a:p>
        </p:txBody>
      </p:sp>
      <p:sp>
        <p:nvSpPr>
          <p:cNvPr id="602" name="Google Shape;602;p57"/>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US" sz="2900"/>
              <a:t>Caches/Main memory read whole blocks of data, and want entire block useful</a:t>
            </a:r>
            <a:endParaRPr sz="2900"/>
          </a:p>
          <a:p>
            <a:pPr indent="-381000" lvl="0" marL="457200" rtl="0" algn="l">
              <a:spcBef>
                <a:spcPts val="0"/>
              </a:spcBef>
              <a:spcAft>
                <a:spcPts val="0"/>
              </a:spcAft>
              <a:buSzPts val="2400"/>
              <a:buChar char="●"/>
            </a:pPr>
            <a:r>
              <a:rPr lang="en-US" sz="2900"/>
              <a:t>Set parameter B equal to block size</a:t>
            </a:r>
            <a:endParaRPr sz="2900"/>
          </a:p>
          <a:p>
            <a:pPr indent="-393700" lvl="0" marL="457200" rtl="0" algn="l">
              <a:spcBef>
                <a:spcPts val="0"/>
              </a:spcBef>
              <a:spcAft>
                <a:spcPts val="0"/>
              </a:spcAft>
              <a:buSzPts val="2600"/>
              <a:buChar char="●"/>
            </a:pPr>
            <a:r>
              <a:rPr lang="en-US" sz="2900"/>
              <a:t>O(log</a:t>
            </a:r>
            <a:r>
              <a:rPr baseline="-25000" lang="en-US" sz="2550"/>
              <a:t>b</a:t>
            </a:r>
            <a:r>
              <a:rPr lang="en-US" sz="2900"/>
              <a:t>(n)) block reads per Search, Insert, Delete operations. </a:t>
            </a:r>
            <a:endParaRPr sz="2900"/>
          </a:p>
          <a:p>
            <a:pPr indent="-381000" lvl="0" marL="457200" rtl="0" algn="l">
              <a:spcBef>
                <a:spcPts val="0"/>
              </a:spcBef>
              <a:spcAft>
                <a:spcPts val="0"/>
              </a:spcAft>
              <a:buSzPts val="2400"/>
              <a:buChar char="●"/>
            </a:pPr>
            <a:r>
              <a:rPr lang="en-US" sz="2900"/>
              <a:t>B-Trees are used by most databases and filesystems: </a:t>
            </a:r>
            <a:endParaRPr sz="2900"/>
          </a:p>
          <a:p>
            <a:pPr indent="-342900" lvl="1" marL="914400" rtl="0" algn="l">
              <a:spcBef>
                <a:spcPts val="0"/>
              </a:spcBef>
              <a:spcAft>
                <a:spcPts val="0"/>
              </a:spcAft>
              <a:buSzPts val="1800"/>
              <a:buChar char="○"/>
            </a:pPr>
            <a:r>
              <a:rPr lang="en-US" sz="2900"/>
              <a:t>Databases: MySQL, SQLite</a:t>
            </a:r>
            <a:endParaRPr sz="2900"/>
          </a:p>
          <a:p>
            <a:pPr indent="-342900" lvl="1" marL="914400" rtl="0" algn="l">
              <a:spcBef>
                <a:spcPts val="0"/>
              </a:spcBef>
              <a:spcAft>
                <a:spcPts val="0"/>
              </a:spcAft>
              <a:buSzPts val="1800"/>
              <a:buChar char="○"/>
            </a:pPr>
            <a:r>
              <a:rPr lang="en-US" sz="2900"/>
              <a:t>Filesystems: MacOS HFS/HFS+, Windows NTFS, Linux ext3, shmfs </a:t>
            </a:r>
            <a:endParaRPr sz="4500"/>
          </a:p>
        </p:txBody>
      </p:sp>
      <p:sp>
        <p:nvSpPr>
          <p:cNvPr id="603" name="Google Shape;603;p5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Why </a:t>
            </a:r>
            <a:r>
              <a:rPr lang="en-US"/>
              <a:t>B-tree</a:t>
            </a:r>
            <a:endParaRPr/>
          </a:p>
        </p:txBody>
      </p:sp>
      <p:sp>
        <p:nvSpPr>
          <p:cNvPr id="610" name="Google Shape;610;p58"/>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US" sz="1600"/>
              <a:t>A B-tree of degree 1000.</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US" sz="1600"/>
              <a:t>We typically want READ and WRITE to get as much information as possible, thus a B-tree node is usually as large as block size, and this size limits the number of children a B-tree node can have.  Since we can keep the root node permanently in main memory, we can find any key in this tree by making at most only two disk accesses</a:t>
            </a:r>
            <a:endParaRPr sz="1600"/>
          </a:p>
        </p:txBody>
      </p:sp>
      <p:sp>
        <p:nvSpPr>
          <p:cNvPr id="611" name="Google Shape;611;p5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612" name="Google Shape;612;p58"/>
          <p:cNvPicPr preferRelativeResize="0"/>
          <p:nvPr/>
        </p:nvPicPr>
        <p:blipFill>
          <a:blip r:embed="rId3">
            <a:alphaModFix/>
          </a:blip>
          <a:stretch>
            <a:fillRect/>
          </a:stretch>
        </p:blipFill>
        <p:spPr>
          <a:xfrm>
            <a:off x="1054100" y="2065325"/>
            <a:ext cx="7035801" cy="3252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Block Structure</a:t>
            </a:r>
            <a:endParaRPr/>
          </a:p>
        </p:txBody>
      </p:sp>
      <p:sp>
        <p:nvSpPr>
          <p:cNvPr id="162" name="Google Shape;162;p24"/>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SzPts val="2500"/>
              <a:buChar char="●"/>
            </a:pPr>
            <a:r>
              <a:rPr lang="en-US" sz="2500"/>
              <a:t>Hard drives are block addressable</a:t>
            </a:r>
            <a:endParaRPr sz="2500"/>
          </a:p>
          <a:p>
            <a:pPr indent="-387350" lvl="0" marL="457200" rtl="0" algn="l">
              <a:spcBef>
                <a:spcPts val="0"/>
              </a:spcBef>
              <a:spcAft>
                <a:spcPts val="0"/>
              </a:spcAft>
              <a:buSzPts val="2500"/>
              <a:buChar char="●"/>
            </a:pPr>
            <a:r>
              <a:rPr lang="en-US" sz="2500"/>
              <a:t>To access a byte from a block, we must load the entire block containing it</a:t>
            </a:r>
            <a:endParaRPr sz="2500"/>
          </a:p>
          <a:p>
            <a:pPr indent="-387350" lvl="0" marL="457200" rtl="0" algn="l">
              <a:spcBef>
                <a:spcPts val="0"/>
              </a:spcBef>
              <a:spcAft>
                <a:spcPts val="0"/>
              </a:spcAft>
              <a:buSzPts val="2500"/>
              <a:buChar char="●"/>
            </a:pPr>
            <a:r>
              <a:rPr lang="en-US" sz="2500"/>
              <a:t>To access or modify, blocks should be first copied to the main memory  (# of disk accesses)</a:t>
            </a:r>
            <a:endParaRPr sz="2500"/>
          </a:p>
          <a:p>
            <a:pPr indent="-387350" lvl="0" marL="457200" rtl="0" algn="l">
              <a:spcBef>
                <a:spcPts val="0"/>
              </a:spcBef>
              <a:spcAft>
                <a:spcPts val="0"/>
              </a:spcAft>
              <a:buSzPts val="2500"/>
              <a:buChar char="●"/>
            </a:pPr>
            <a:r>
              <a:rPr lang="en-US" sz="2500"/>
              <a:t>Then the main memory will process the data (CPU time)</a:t>
            </a:r>
            <a:endParaRPr sz="2500"/>
          </a:p>
        </p:txBody>
      </p:sp>
      <p:sp>
        <p:nvSpPr>
          <p:cNvPr id="163" name="Google Shape;163;p2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64" name="Google Shape;164;p24"/>
          <p:cNvPicPr preferRelativeResize="0"/>
          <p:nvPr/>
        </p:nvPicPr>
        <p:blipFill>
          <a:blip r:embed="rId3">
            <a:alphaModFix/>
          </a:blip>
          <a:stretch>
            <a:fillRect/>
          </a:stretch>
        </p:blipFill>
        <p:spPr>
          <a:xfrm>
            <a:off x="1713663" y="4336575"/>
            <a:ext cx="5716686" cy="17594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Some example of database tables</a:t>
            </a:r>
            <a:endParaRPr/>
          </a:p>
        </p:txBody>
      </p:sp>
      <p:sp>
        <p:nvSpPr>
          <p:cNvPr id="171" name="Google Shape;171;p2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72" name="Google Shape;172;p25"/>
          <p:cNvGraphicFramePr/>
          <p:nvPr/>
        </p:nvGraphicFramePr>
        <p:xfrm>
          <a:off x="311825" y="1570100"/>
          <a:ext cx="3000000" cy="3000000"/>
        </p:xfrm>
        <a:graphic>
          <a:graphicData uri="http://schemas.openxmlformats.org/drawingml/2006/table">
            <a:tbl>
              <a:tblPr>
                <a:noFill/>
                <a:tableStyleId>{3C6D207E-94E0-468C-9BCC-20964058BE4F}</a:tableStyleId>
              </a:tblPr>
              <a:tblGrid>
                <a:gridCol w="691525"/>
                <a:gridCol w="867550"/>
                <a:gridCol w="1065275"/>
              </a:tblGrid>
              <a:tr h="381000">
                <a:tc>
                  <a:txBody>
                    <a:bodyPr/>
                    <a:lstStyle/>
                    <a:p>
                      <a:pPr indent="0" lvl="0" marL="0" rtl="0" algn="l">
                        <a:spcBef>
                          <a:spcPts val="0"/>
                        </a:spcBef>
                        <a:spcAft>
                          <a:spcPts val="0"/>
                        </a:spcAft>
                        <a:buNone/>
                      </a:pPr>
                      <a:r>
                        <a:rPr lang="en-US"/>
                        <a:t>eid</a:t>
                      </a:r>
                      <a:endParaRPr/>
                    </a:p>
                  </a:txBody>
                  <a:tcPr marT="91425" marB="91425" marR="91425" marL="91425"/>
                </a:tc>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t>dept..</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Chaky</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John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Tom</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Marco</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Alex</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Khan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Sudra</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bl>
          </a:graphicData>
        </a:graphic>
      </p:graphicFrame>
      <p:sp>
        <p:nvSpPr>
          <p:cNvPr id="173" name="Google Shape;173;p25"/>
          <p:cNvSpPr txBox="1"/>
          <p:nvPr/>
        </p:nvSpPr>
        <p:spPr>
          <a:xfrm>
            <a:off x="3101400" y="1499725"/>
            <a:ext cx="5780400" cy="474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Let’s say that we have 100 records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Assume that each block is 512 bytes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Assume that </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US" sz="1800">
                <a:latin typeface="Open Sans"/>
                <a:ea typeface="Open Sans"/>
                <a:cs typeface="Open Sans"/>
                <a:sym typeface="Open Sans"/>
              </a:rPr>
              <a:t>eid takes 10 bytes</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US" sz="1800">
                <a:latin typeface="Open Sans"/>
                <a:ea typeface="Open Sans"/>
                <a:cs typeface="Open Sans"/>
                <a:sym typeface="Open Sans"/>
              </a:rPr>
              <a:t>name takes 50 bytes</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US" sz="1800">
                <a:latin typeface="Open Sans"/>
                <a:ea typeface="Open Sans"/>
                <a:cs typeface="Open Sans"/>
                <a:sym typeface="Open Sans"/>
              </a:rPr>
              <a:t>dept takes 10 bytes</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US" sz="1800">
                <a:latin typeface="Open Sans"/>
                <a:ea typeface="Open Sans"/>
                <a:cs typeface="Open Sans"/>
                <a:sym typeface="Open Sans"/>
              </a:rPr>
              <a:t>section takes 8 bytes</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US" sz="1800">
                <a:latin typeface="Open Sans"/>
                <a:ea typeface="Open Sans"/>
                <a:cs typeface="Open Sans"/>
                <a:sym typeface="Open Sans"/>
              </a:rPr>
              <a:t>address takes 50 bytes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Total is 128 bytes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Thus each row of our data takes 128 bytes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Each block can accommodate 4 rows, thus we need a total of 25 blocks to contain all the data</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If we want to search, it will take a lot of time, because we need to search across 25 blocks… or we can say O(B) where B = number of blocks.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Assume that we have 1000 records, how many blocks will we have? -&gt; 250 blocks</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Index pointers</a:t>
            </a:r>
            <a:endParaRPr/>
          </a:p>
        </p:txBody>
      </p:sp>
      <p:sp>
        <p:nvSpPr>
          <p:cNvPr id="180" name="Google Shape;180;p2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81" name="Google Shape;181;p26"/>
          <p:cNvGraphicFramePr/>
          <p:nvPr/>
        </p:nvGraphicFramePr>
        <p:xfrm>
          <a:off x="1846025" y="1423525"/>
          <a:ext cx="3000000" cy="3000000"/>
        </p:xfrm>
        <a:graphic>
          <a:graphicData uri="http://schemas.openxmlformats.org/drawingml/2006/table">
            <a:tbl>
              <a:tblPr>
                <a:noFill/>
                <a:tableStyleId>{3C6D207E-94E0-468C-9BCC-20964058BE4F}</a:tableStyleId>
              </a:tblPr>
              <a:tblGrid>
                <a:gridCol w="691525"/>
                <a:gridCol w="867550"/>
                <a:gridCol w="1065275"/>
              </a:tblGrid>
              <a:tr h="381000">
                <a:tc>
                  <a:txBody>
                    <a:bodyPr/>
                    <a:lstStyle/>
                    <a:p>
                      <a:pPr indent="0" lvl="0" marL="0" rtl="0" algn="l">
                        <a:spcBef>
                          <a:spcPts val="0"/>
                        </a:spcBef>
                        <a:spcAft>
                          <a:spcPts val="0"/>
                        </a:spcAft>
                        <a:buNone/>
                      </a:pPr>
                      <a:r>
                        <a:rPr lang="en-US"/>
                        <a:t>eid</a:t>
                      </a:r>
                      <a:endParaRPr/>
                    </a:p>
                  </a:txBody>
                  <a:tcPr marT="91425" marB="91425" marR="91425" marL="91425"/>
                </a:tc>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t>dept..</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Chaky</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John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Tom</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Marco</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Alex</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Khan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Sudra</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bl>
          </a:graphicData>
        </a:graphic>
      </p:graphicFrame>
      <p:sp>
        <p:nvSpPr>
          <p:cNvPr id="182" name="Google Shape;182;p26"/>
          <p:cNvSpPr txBox="1"/>
          <p:nvPr/>
        </p:nvSpPr>
        <p:spPr>
          <a:xfrm>
            <a:off x="4630250" y="1365275"/>
            <a:ext cx="4222500" cy="482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To keep this index,</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US" sz="1800">
                <a:latin typeface="Open Sans"/>
                <a:ea typeface="Open Sans"/>
                <a:cs typeface="Open Sans"/>
                <a:sym typeface="Open Sans"/>
              </a:rPr>
              <a:t>cid takes 10 bytes</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US" sz="1800">
                <a:latin typeface="Open Sans"/>
                <a:ea typeface="Open Sans"/>
                <a:cs typeface="Open Sans"/>
                <a:sym typeface="Open Sans"/>
              </a:rPr>
              <a:t>pointer takes 6 bytes (for example)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Total takes 16 bytes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Again, a</a:t>
            </a:r>
            <a:r>
              <a:rPr lang="en-US" sz="1800">
                <a:latin typeface="Open Sans"/>
                <a:ea typeface="Open Sans"/>
                <a:cs typeface="Open Sans"/>
                <a:sym typeface="Open Sans"/>
              </a:rPr>
              <a:t>ssume that each block is 512 bytes and 100 records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Each block can accommodate 512/16 =  32 rows, thus we need a total of 3.1 blocks = 4 blocks to contain 100 entries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Now, if we want to search, we only access 4 blocks instead of 25</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Thus it will take 4 blocks + 1 block of going to that particular block</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Assume there are 1000 entries, we require 40 blocks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Can we do even better?</a:t>
            </a:r>
            <a:endParaRPr sz="1800">
              <a:latin typeface="Open Sans"/>
              <a:ea typeface="Open Sans"/>
              <a:cs typeface="Open Sans"/>
              <a:sym typeface="Open Sans"/>
            </a:endParaRPr>
          </a:p>
        </p:txBody>
      </p:sp>
      <p:graphicFrame>
        <p:nvGraphicFramePr>
          <p:cNvPr id="183" name="Google Shape;183;p26"/>
          <p:cNvGraphicFramePr/>
          <p:nvPr/>
        </p:nvGraphicFramePr>
        <p:xfrm>
          <a:off x="168125" y="1423525"/>
          <a:ext cx="3000000" cy="3000000"/>
        </p:xfrm>
        <a:graphic>
          <a:graphicData uri="http://schemas.openxmlformats.org/drawingml/2006/table">
            <a:tbl>
              <a:tblPr>
                <a:noFill/>
                <a:tableStyleId>{3C6D207E-94E0-468C-9BCC-20964058BE4F}</a:tableStyleId>
              </a:tblPr>
              <a:tblGrid>
                <a:gridCol w="444000"/>
                <a:gridCol w="721950"/>
              </a:tblGrid>
              <a:tr h="381000">
                <a:tc>
                  <a:txBody>
                    <a:bodyPr/>
                    <a:lstStyle/>
                    <a:p>
                      <a:pPr indent="0" lvl="0" marL="0" rtl="0" algn="l">
                        <a:spcBef>
                          <a:spcPts val="0"/>
                        </a:spcBef>
                        <a:spcAft>
                          <a:spcPts val="0"/>
                        </a:spcAft>
                        <a:buNone/>
                      </a:pPr>
                      <a:r>
                        <a:rPr lang="en-US"/>
                        <a:t>eid</a:t>
                      </a:r>
                      <a:endParaRPr/>
                    </a:p>
                  </a:txBody>
                  <a:tcPr marT="91425" marB="91425" marR="91425" marL="91425"/>
                </a:tc>
                <a:tc>
                  <a:txBody>
                    <a:bodyPr/>
                    <a:lstStyle/>
                    <a:p>
                      <a:pPr indent="0" lvl="0" marL="0" rtl="0" algn="l">
                        <a:spcBef>
                          <a:spcPts val="0"/>
                        </a:spcBef>
                        <a:spcAft>
                          <a:spcPts val="0"/>
                        </a:spcAft>
                        <a:buNone/>
                      </a:pPr>
                      <a:r>
                        <a:rPr lang="en-US" sz="1200"/>
                        <a:t>p</a:t>
                      </a:r>
                      <a:r>
                        <a:rPr lang="en-US" sz="1200"/>
                        <a:t>ointer</a:t>
                      </a:r>
                      <a:endParaRPr sz="1200"/>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84" name="Google Shape;184;p26"/>
          <p:cNvSpPr/>
          <p:nvPr/>
        </p:nvSpPr>
        <p:spPr>
          <a:xfrm>
            <a:off x="864400" y="1970700"/>
            <a:ext cx="1033800" cy="29100"/>
          </a:xfrm>
          <a:custGeom>
            <a:rect b="b" l="l" r="r" t="t"/>
            <a:pathLst>
              <a:path extrusionOk="0" h="1164" w="41352">
                <a:moveTo>
                  <a:pt x="0" y="1164"/>
                </a:moveTo>
                <a:cubicBezTo>
                  <a:pt x="6892" y="970"/>
                  <a:pt x="34460" y="194"/>
                  <a:pt x="41352" y="0"/>
                </a:cubicBezTo>
              </a:path>
            </a:pathLst>
          </a:custGeom>
          <a:noFill/>
          <a:ln cap="flat" cmpd="sng" w="9525">
            <a:solidFill>
              <a:schemeClr val="dk2"/>
            </a:solidFill>
            <a:prstDash val="solid"/>
            <a:round/>
            <a:headEnd len="med" w="med" type="none"/>
            <a:tailEnd len="med" w="med" type="triangle"/>
          </a:ln>
        </p:spPr>
      </p:sp>
      <p:sp>
        <p:nvSpPr>
          <p:cNvPr id="185" name="Google Shape;185;p26"/>
          <p:cNvSpPr/>
          <p:nvPr/>
        </p:nvSpPr>
        <p:spPr>
          <a:xfrm>
            <a:off x="864400" y="2399750"/>
            <a:ext cx="1033800" cy="29100"/>
          </a:xfrm>
          <a:custGeom>
            <a:rect b="b" l="l" r="r" t="t"/>
            <a:pathLst>
              <a:path extrusionOk="0" h="1164" w="41352">
                <a:moveTo>
                  <a:pt x="0" y="1164"/>
                </a:moveTo>
                <a:cubicBezTo>
                  <a:pt x="6892" y="970"/>
                  <a:pt x="34460" y="194"/>
                  <a:pt x="41352" y="0"/>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Sparse index</a:t>
            </a:r>
            <a:endParaRPr/>
          </a:p>
        </p:txBody>
      </p:sp>
      <p:sp>
        <p:nvSpPr>
          <p:cNvPr id="192" name="Google Shape;192;p2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93" name="Google Shape;193;p27"/>
          <p:cNvGraphicFramePr/>
          <p:nvPr/>
        </p:nvGraphicFramePr>
        <p:xfrm>
          <a:off x="3370025" y="1423525"/>
          <a:ext cx="3000000" cy="3000000"/>
        </p:xfrm>
        <a:graphic>
          <a:graphicData uri="http://schemas.openxmlformats.org/drawingml/2006/table">
            <a:tbl>
              <a:tblPr>
                <a:noFill/>
                <a:tableStyleId>{3C6D207E-94E0-468C-9BCC-20964058BE4F}</a:tableStyleId>
              </a:tblPr>
              <a:tblGrid>
                <a:gridCol w="691525"/>
                <a:gridCol w="867550"/>
                <a:gridCol w="1065275"/>
              </a:tblGrid>
              <a:tr h="381000">
                <a:tc>
                  <a:txBody>
                    <a:bodyPr/>
                    <a:lstStyle/>
                    <a:p>
                      <a:pPr indent="0" lvl="0" marL="0" rtl="0" algn="l">
                        <a:spcBef>
                          <a:spcPts val="0"/>
                        </a:spcBef>
                        <a:spcAft>
                          <a:spcPts val="0"/>
                        </a:spcAft>
                        <a:buNone/>
                      </a:pPr>
                      <a:r>
                        <a:rPr lang="en-US"/>
                        <a:t>eid</a:t>
                      </a:r>
                      <a:endParaRPr/>
                    </a:p>
                  </a:txBody>
                  <a:tcPr marT="91425" marB="91425" marR="91425" marL="91425"/>
                </a:tc>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t>dept..</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Chaky</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John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Tom</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Marco</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Alex</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Khan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Sudra</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t>
                      </a:r>
                      <a:endParaRPr/>
                    </a:p>
                  </a:txBody>
                  <a:tcPr marT="91425" marB="91425" marR="91425" marL="91425"/>
                </a:tc>
              </a:tr>
            </a:tbl>
          </a:graphicData>
        </a:graphic>
      </p:graphicFrame>
      <p:sp>
        <p:nvSpPr>
          <p:cNvPr id="194" name="Google Shape;194;p27"/>
          <p:cNvSpPr txBox="1"/>
          <p:nvPr/>
        </p:nvSpPr>
        <p:spPr>
          <a:xfrm>
            <a:off x="6028050" y="1423525"/>
            <a:ext cx="2963700" cy="482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For each block, let’s have a pointer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For our case, each block contains 32 entries, thus we will have a high level index pointer to each of 32th element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Assume that</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US">
                <a:latin typeface="Open Sans"/>
                <a:ea typeface="Open Sans"/>
                <a:cs typeface="Open Sans"/>
                <a:sym typeface="Open Sans"/>
              </a:rPr>
              <a:t>Each row in the sparse table takes 16 bytes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US">
                <a:latin typeface="Open Sans"/>
                <a:ea typeface="Open Sans"/>
                <a:cs typeface="Open Sans"/>
                <a:sym typeface="Open Sans"/>
              </a:rPr>
              <a:t>We have 1000 entries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US">
                <a:latin typeface="Open Sans"/>
                <a:ea typeface="Open Sans"/>
                <a:cs typeface="Open Sans"/>
                <a:sym typeface="Open Sans"/>
              </a:rPr>
              <a:t>There are 1000/32 = 31.25 = 32 rows in the sparse index table </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US">
                <a:latin typeface="Open Sans"/>
                <a:ea typeface="Open Sans"/>
                <a:cs typeface="Open Sans"/>
                <a:sym typeface="Open Sans"/>
              </a:rPr>
              <a:t>Thus 32 rows * 16 = 512 bytes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US">
                <a:latin typeface="Open Sans"/>
                <a:ea typeface="Open Sans"/>
                <a:cs typeface="Open Sans"/>
                <a:sym typeface="Open Sans"/>
              </a:rPr>
              <a:t>Exactly 1 block require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Thus we access this sparse index with 1 block, then 1 block on the pointer index table, and then 1 block on the real table</a:t>
            </a:r>
            <a:endParaRPr>
              <a:latin typeface="Open Sans"/>
              <a:ea typeface="Open Sans"/>
              <a:cs typeface="Open Sans"/>
              <a:sym typeface="Open Sans"/>
            </a:endParaRPr>
          </a:p>
        </p:txBody>
      </p:sp>
      <p:graphicFrame>
        <p:nvGraphicFramePr>
          <p:cNvPr id="195" name="Google Shape;195;p27"/>
          <p:cNvGraphicFramePr/>
          <p:nvPr/>
        </p:nvGraphicFramePr>
        <p:xfrm>
          <a:off x="1920725" y="1423525"/>
          <a:ext cx="3000000" cy="3000000"/>
        </p:xfrm>
        <a:graphic>
          <a:graphicData uri="http://schemas.openxmlformats.org/drawingml/2006/table">
            <a:tbl>
              <a:tblPr>
                <a:noFill/>
                <a:tableStyleId>{3C6D207E-94E0-468C-9BCC-20964058BE4F}</a:tableStyleId>
              </a:tblPr>
              <a:tblGrid>
                <a:gridCol w="444000"/>
                <a:gridCol w="721950"/>
              </a:tblGrid>
              <a:tr h="381000">
                <a:tc>
                  <a:txBody>
                    <a:bodyPr/>
                    <a:lstStyle/>
                    <a:p>
                      <a:pPr indent="0" lvl="0" marL="0" rtl="0" algn="l">
                        <a:spcBef>
                          <a:spcPts val="0"/>
                        </a:spcBef>
                        <a:spcAft>
                          <a:spcPts val="0"/>
                        </a:spcAft>
                        <a:buNone/>
                      </a:pPr>
                      <a:r>
                        <a:rPr lang="en-US"/>
                        <a:t>eid</a:t>
                      </a:r>
                      <a:endParaRPr/>
                    </a:p>
                  </a:txBody>
                  <a:tcPr marT="91425" marB="91425" marR="91425" marL="91425"/>
                </a:tc>
                <a:tc>
                  <a:txBody>
                    <a:bodyPr/>
                    <a:lstStyle/>
                    <a:p>
                      <a:pPr indent="0" lvl="0" marL="0" rtl="0" algn="l">
                        <a:spcBef>
                          <a:spcPts val="0"/>
                        </a:spcBef>
                        <a:spcAft>
                          <a:spcPts val="0"/>
                        </a:spcAft>
                        <a:buNone/>
                      </a:pPr>
                      <a:r>
                        <a:rPr lang="en-US" sz="1200"/>
                        <a:t>pointer</a:t>
                      </a:r>
                      <a:endParaRPr sz="1200"/>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96" name="Google Shape;196;p27"/>
          <p:cNvSpPr/>
          <p:nvPr/>
        </p:nvSpPr>
        <p:spPr>
          <a:xfrm>
            <a:off x="2797300" y="1970700"/>
            <a:ext cx="472550" cy="29100"/>
          </a:xfrm>
          <a:custGeom>
            <a:rect b="b" l="l" r="r" t="t"/>
            <a:pathLst>
              <a:path extrusionOk="0" h="1164" w="41352">
                <a:moveTo>
                  <a:pt x="0" y="1164"/>
                </a:moveTo>
                <a:cubicBezTo>
                  <a:pt x="6892" y="970"/>
                  <a:pt x="34460" y="194"/>
                  <a:pt x="41352" y="0"/>
                </a:cubicBezTo>
              </a:path>
            </a:pathLst>
          </a:custGeom>
          <a:noFill/>
          <a:ln cap="flat" cmpd="sng" w="9525">
            <a:solidFill>
              <a:schemeClr val="dk2"/>
            </a:solidFill>
            <a:prstDash val="solid"/>
            <a:round/>
            <a:headEnd len="med" w="med" type="none"/>
            <a:tailEnd len="med" w="med" type="triangle"/>
          </a:ln>
        </p:spPr>
      </p:sp>
      <p:sp>
        <p:nvSpPr>
          <p:cNvPr id="197" name="Google Shape;197;p27"/>
          <p:cNvSpPr/>
          <p:nvPr/>
        </p:nvSpPr>
        <p:spPr>
          <a:xfrm>
            <a:off x="2797250" y="2399750"/>
            <a:ext cx="472550" cy="29100"/>
          </a:xfrm>
          <a:custGeom>
            <a:rect b="b" l="l" r="r" t="t"/>
            <a:pathLst>
              <a:path extrusionOk="0" h="1164" w="41352">
                <a:moveTo>
                  <a:pt x="0" y="1164"/>
                </a:moveTo>
                <a:cubicBezTo>
                  <a:pt x="6892" y="970"/>
                  <a:pt x="34460" y="194"/>
                  <a:pt x="41352" y="0"/>
                </a:cubicBezTo>
              </a:path>
            </a:pathLst>
          </a:custGeom>
          <a:noFill/>
          <a:ln cap="flat" cmpd="sng" w="9525">
            <a:solidFill>
              <a:schemeClr val="dk2"/>
            </a:solidFill>
            <a:prstDash val="solid"/>
            <a:round/>
            <a:headEnd len="med" w="med" type="none"/>
            <a:tailEnd len="med" w="med" type="triangle"/>
          </a:ln>
        </p:spPr>
      </p:sp>
      <p:graphicFrame>
        <p:nvGraphicFramePr>
          <p:cNvPr id="198" name="Google Shape;198;p27"/>
          <p:cNvGraphicFramePr/>
          <p:nvPr/>
        </p:nvGraphicFramePr>
        <p:xfrm>
          <a:off x="464675" y="1423525"/>
          <a:ext cx="3000000" cy="3000000"/>
        </p:xfrm>
        <a:graphic>
          <a:graphicData uri="http://schemas.openxmlformats.org/drawingml/2006/table">
            <a:tbl>
              <a:tblPr>
                <a:noFill/>
                <a:tableStyleId>{3C6D207E-94E0-468C-9BCC-20964058BE4F}</a:tableStyleId>
              </a:tblPr>
              <a:tblGrid>
                <a:gridCol w="444000"/>
                <a:gridCol w="721950"/>
              </a:tblGrid>
              <a:tr h="381000">
                <a:tc>
                  <a:txBody>
                    <a:bodyPr/>
                    <a:lstStyle/>
                    <a:p>
                      <a:pPr indent="0" lvl="0" marL="0" rtl="0" algn="l">
                        <a:spcBef>
                          <a:spcPts val="0"/>
                        </a:spcBef>
                        <a:spcAft>
                          <a:spcPts val="0"/>
                        </a:spcAft>
                        <a:buNone/>
                      </a:pPr>
                      <a:r>
                        <a:rPr lang="en-US"/>
                        <a:t>eid</a:t>
                      </a:r>
                      <a:endParaRPr/>
                    </a:p>
                  </a:txBody>
                  <a:tcPr marT="91425" marB="91425" marR="91425" marL="91425"/>
                </a:tc>
                <a:tc>
                  <a:txBody>
                    <a:bodyPr/>
                    <a:lstStyle/>
                    <a:p>
                      <a:pPr indent="0" lvl="0" marL="0" rtl="0" algn="l">
                        <a:spcBef>
                          <a:spcPts val="0"/>
                        </a:spcBef>
                        <a:spcAft>
                          <a:spcPts val="0"/>
                        </a:spcAft>
                        <a:buNone/>
                      </a:pPr>
                      <a:r>
                        <a:rPr lang="en-US" sz="1200"/>
                        <a:t>pointer</a:t>
                      </a:r>
                      <a:endParaRPr sz="1200"/>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33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65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99" name="Google Shape;199;p27"/>
          <p:cNvSpPr/>
          <p:nvPr/>
        </p:nvSpPr>
        <p:spPr>
          <a:xfrm>
            <a:off x="1348025" y="1970700"/>
            <a:ext cx="472550" cy="29100"/>
          </a:xfrm>
          <a:custGeom>
            <a:rect b="b" l="l" r="r" t="t"/>
            <a:pathLst>
              <a:path extrusionOk="0" h="1164" w="41352">
                <a:moveTo>
                  <a:pt x="0" y="1164"/>
                </a:moveTo>
                <a:cubicBezTo>
                  <a:pt x="6892" y="970"/>
                  <a:pt x="34460" y="194"/>
                  <a:pt x="41352" y="0"/>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Idea</a:t>
            </a:r>
            <a:endParaRPr/>
          </a:p>
        </p:txBody>
      </p:sp>
      <p:sp>
        <p:nvSpPr>
          <p:cNvPr id="206" name="Google Shape;206;p28"/>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US"/>
              <a:t>The idea is that we can keep on making high level index until the number of block access are not too large</a:t>
            </a:r>
            <a:endParaRPr/>
          </a:p>
          <a:p>
            <a:pPr indent="-393700" lvl="0" marL="457200" rtl="0" algn="l">
              <a:spcBef>
                <a:spcPts val="0"/>
              </a:spcBef>
              <a:spcAft>
                <a:spcPts val="0"/>
              </a:spcAft>
              <a:buSzPts val="2600"/>
              <a:buChar char="●"/>
            </a:pPr>
            <a:r>
              <a:rPr lang="en-US"/>
              <a:t>One can easily see that a rotated  “multi-level” indexing looks like a tree </a:t>
            </a:r>
            <a:endParaRPr/>
          </a:p>
          <a:p>
            <a:pPr indent="-393700" lvl="0" marL="457200" rtl="0" algn="l">
              <a:spcBef>
                <a:spcPts val="0"/>
              </a:spcBef>
              <a:spcAft>
                <a:spcPts val="0"/>
              </a:spcAft>
              <a:buSzPts val="2600"/>
              <a:buChar char="●"/>
            </a:pPr>
            <a:r>
              <a:rPr lang="en-US"/>
              <a:t>The technical challenge is how we can “</a:t>
            </a:r>
            <a:r>
              <a:rPr b="1" lang="en-US"/>
              <a:t>automatically</a:t>
            </a:r>
            <a:r>
              <a:rPr lang="en-US"/>
              <a:t>” create higher level index when the database tables are getting bigger, or delete higher level index when the database tables are shrinking - we definitely do not want to manually do this!</a:t>
            </a:r>
            <a:endParaRPr/>
          </a:p>
          <a:p>
            <a:pPr indent="-393700" lvl="0" marL="457200" rtl="0" algn="l">
              <a:spcBef>
                <a:spcPts val="0"/>
              </a:spcBef>
              <a:spcAft>
                <a:spcPts val="0"/>
              </a:spcAft>
              <a:buSzPts val="2600"/>
              <a:buChar char="●"/>
            </a:pPr>
            <a:r>
              <a:rPr lang="en-US"/>
              <a:t>Above challenge introduces </a:t>
            </a:r>
            <a:r>
              <a:rPr lang="en-US"/>
              <a:t>the basic idea of B-trees</a:t>
            </a:r>
            <a:endParaRPr/>
          </a:p>
        </p:txBody>
      </p:sp>
      <p:sp>
        <p:nvSpPr>
          <p:cNvPr id="207" name="Google Shape;207;p2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M-way search tree</a:t>
            </a:r>
            <a:endParaRPr/>
          </a:p>
        </p:txBody>
      </p:sp>
      <p:sp>
        <p:nvSpPr>
          <p:cNvPr id="214" name="Google Shape;214;p29"/>
          <p:cNvSpPr txBox="1"/>
          <p:nvPr>
            <p:ph idx="1" type="body"/>
          </p:nvPr>
        </p:nvSpPr>
        <p:spPr>
          <a:xfrm>
            <a:off x="228600" y="1295400"/>
            <a:ext cx="4239900" cy="4648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US" sz="2000"/>
              <a:t>Before we can understand how B-tree works, let learn what’s a M-way search tree</a:t>
            </a:r>
            <a:endParaRPr sz="2000"/>
          </a:p>
          <a:p>
            <a:pPr indent="-355600" lvl="0" marL="457200" rtl="0" algn="l">
              <a:spcBef>
                <a:spcPts val="0"/>
              </a:spcBef>
              <a:spcAft>
                <a:spcPts val="0"/>
              </a:spcAft>
              <a:buSzPts val="2000"/>
              <a:buChar char="●"/>
            </a:pPr>
            <a:r>
              <a:rPr b="1" lang="en-US" sz="2000"/>
              <a:t>Binary search tree</a:t>
            </a:r>
            <a:r>
              <a:rPr lang="en-US" sz="2000"/>
              <a:t> is a example of 2-way search tree.  A 2-way search tree has one key per node and 2 children</a:t>
            </a:r>
            <a:endParaRPr sz="2000"/>
          </a:p>
          <a:p>
            <a:pPr indent="-355600" lvl="0" marL="457200" rtl="0" algn="l">
              <a:spcBef>
                <a:spcPts val="0"/>
              </a:spcBef>
              <a:spcAft>
                <a:spcPts val="0"/>
              </a:spcAft>
              <a:buSzPts val="2000"/>
              <a:buChar char="●"/>
            </a:pPr>
            <a:r>
              <a:rPr lang="en-US" sz="2000"/>
              <a:t>Similarly, we can create </a:t>
            </a:r>
            <a:r>
              <a:rPr b="1" lang="en-US" sz="2000"/>
              <a:t>3-way search tree which has two key per node arranging in asc order and 3 children</a:t>
            </a:r>
            <a:r>
              <a:rPr lang="en-US" sz="2000"/>
              <a:t>, where the left children is less the the left key, the middle children is between left and right key, and the right children is greater than the right key</a:t>
            </a:r>
            <a:endParaRPr sz="2000"/>
          </a:p>
        </p:txBody>
      </p:sp>
      <p:sp>
        <p:nvSpPr>
          <p:cNvPr id="215" name="Google Shape;215;p2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216" name="Google Shape;216;p29"/>
          <p:cNvSpPr txBox="1"/>
          <p:nvPr/>
        </p:nvSpPr>
        <p:spPr>
          <a:xfrm>
            <a:off x="6035228" y="1522538"/>
            <a:ext cx="13896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20   50</a:t>
            </a:r>
            <a:endParaRPr sz="1800">
              <a:latin typeface="Open Sans"/>
              <a:ea typeface="Open Sans"/>
              <a:cs typeface="Open Sans"/>
              <a:sym typeface="Open Sans"/>
            </a:endParaRPr>
          </a:p>
        </p:txBody>
      </p:sp>
      <p:sp>
        <p:nvSpPr>
          <p:cNvPr id="217" name="Google Shape;217;p29"/>
          <p:cNvSpPr txBox="1"/>
          <p:nvPr/>
        </p:nvSpPr>
        <p:spPr>
          <a:xfrm>
            <a:off x="4468450" y="2480290"/>
            <a:ext cx="13896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10</a:t>
            </a:r>
            <a:r>
              <a:rPr lang="en-US" sz="1800">
                <a:latin typeface="Open Sans"/>
                <a:ea typeface="Open Sans"/>
                <a:cs typeface="Open Sans"/>
                <a:sym typeface="Open Sans"/>
              </a:rPr>
              <a:t>   15</a:t>
            </a:r>
            <a:endParaRPr sz="1800">
              <a:latin typeface="Open Sans"/>
              <a:ea typeface="Open Sans"/>
              <a:cs typeface="Open Sans"/>
              <a:sym typeface="Open Sans"/>
            </a:endParaRPr>
          </a:p>
        </p:txBody>
      </p:sp>
      <p:sp>
        <p:nvSpPr>
          <p:cNvPr id="218" name="Google Shape;218;p29"/>
          <p:cNvSpPr txBox="1"/>
          <p:nvPr/>
        </p:nvSpPr>
        <p:spPr>
          <a:xfrm>
            <a:off x="6035232" y="2497875"/>
            <a:ext cx="13896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30 35</a:t>
            </a:r>
            <a:endParaRPr sz="1800">
              <a:latin typeface="Open Sans"/>
              <a:ea typeface="Open Sans"/>
              <a:cs typeface="Open Sans"/>
              <a:sym typeface="Open Sans"/>
            </a:endParaRPr>
          </a:p>
        </p:txBody>
      </p:sp>
      <p:sp>
        <p:nvSpPr>
          <p:cNvPr id="219" name="Google Shape;219;p29"/>
          <p:cNvSpPr txBox="1"/>
          <p:nvPr/>
        </p:nvSpPr>
        <p:spPr>
          <a:xfrm>
            <a:off x="7601999" y="2497881"/>
            <a:ext cx="1389600" cy="51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pen Sans"/>
                <a:ea typeface="Open Sans"/>
                <a:cs typeface="Open Sans"/>
                <a:sym typeface="Open Sans"/>
              </a:rPr>
              <a:t>60 90</a:t>
            </a:r>
            <a:endParaRPr sz="1800">
              <a:latin typeface="Open Sans"/>
              <a:ea typeface="Open Sans"/>
              <a:cs typeface="Open Sans"/>
              <a:sym typeface="Open Sans"/>
            </a:endParaRPr>
          </a:p>
        </p:txBody>
      </p:sp>
      <p:cxnSp>
        <p:nvCxnSpPr>
          <p:cNvPr id="220" name="Google Shape;220;p29"/>
          <p:cNvCxnSpPr>
            <a:stCxn id="216" idx="2"/>
            <a:endCxn id="217" idx="0"/>
          </p:cNvCxnSpPr>
          <p:nvPr/>
        </p:nvCxnSpPr>
        <p:spPr>
          <a:xfrm flipH="1">
            <a:off x="5163128" y="2042138"/>
            <a:ext cx="1566900" cy="4383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29"/>
          <p:cNvCxnSpPr>
            <a:endCxn id="218" idx="0"/>
          </p:cNvCxnSpPr>
          <p:nvPr/>
        </p:nvCxnSpPr>
        <p:spPr>
          <a:xfrm>
            <a:off x="6730032" y="2042175"/>
            <a:ext cx="0" cy="4557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29"/>
          <p:cNvCxnSpPr>
            <a:stCxn id="216" idx="2"/>
            <a:endCxn id="219" idx="0"/>
          </p:cNvCxnSpPr>
          <p:nvPr/>
        </p:nvCxnSpPr>
        <p:spPr>
          <a:xfrm>
            <a:off x="6730028" y="2042138"/>
            <a:ext cx="1566900" cy="455700"/>
          </a:xfrm>
          <a:prstGeom prst="straightConnector1">
            <a:avLst/>
          </a:prstGeom>
          <a:noFill/>
          <a:ln cap="flat" cmpd="sng" w="9525">
            <a:solidFill>
              <a:schemeClr val="dk2"/>
            </a:solidFill>
            <a:prstDash val="solid"/>
            <a:round/>
            <a:headEnd len="med" w="med" type="none"/>
            <a:tailEnd len="med" w="med" type="none"/>
          </a:ln>
        </p:spPr>
      </p:cxnSp>
      <p:sp>
        <p:nvSpPr>
          <p:cNvPr id="223" name="Google Shape;223;p29"/>
          <p:cNvSpPr txBox="1"/>
          <p:nvPr/>
        </p:nvSpPr>
        <p:spPr>
          <a:xfrm>
            <a:off x="4468500" y="3259200"/>
            <a:ext cx="4523100" cy="30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Open Sans"/>
                <a:ea typeface="Open Sans"/>
                <a:cs typeface="Open Sans"/>
                <a:sym typeface="Open Sans"/>
              </a:rPr>
              <a:t>To search, for example, let’s search 30, it will check that it is greater than 20 but less than 50, it will go to the middle node.   It will again check with the first key of the middle node, </a:t>
            </a:r>
            <a:r>
              <a:rPr lang="en-US" sz="1600">
                <a:latin typeface="Open Sans"/>
                <a:ea typeface="Open Sans"/>
                <a:cs typeface="Open Sans"/>
                <a:sym typeface="Open Sans"/>
              </a:rPr>
              <a:t>which</a:t>
            </a:r>
            <a:r>
              <a:rPr lang="en-US" sz="1600">
                <a:latin typeface="Open Sans"/>
                <a:ea typeface="Open Sans"/>
                <a:cs typeface="Open Sans"/>
                <a:sym typeface="Open Sans"/>
              </a:rPr>
              <a:t> is 30.   Thus the key is found.  The </a:t>
            </a:r>
            <a:r>
              <a:rPr lang="en-US" sz="1600">
                <a:latin typeface="Open Sans"/>
                <a:ea typeface="Open Sans"/>
                <a:cs typeface="Open Sans"/>
                <a:sym typeface="Open Sans"/>
              </a:rPr>
              <a:t>search</a:t>
            </a:r>
            <a:r>
              <a:rPr lang="en-US" sz="1600">
                <a:latin typeface="Open Sans"/>
                <a:ea typeface="Open Sans"/>
                <a:cs typeface="Open Sans"/>
                <a:sym typeface="Open Sans"/>
              </a:rPr>
              <a:t> in 3-way tree will take more than compared to binary tree, but the search algorithm is pretty much the same</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US" sz="1600">
                <a:latin typeface="Open Sans"/>
                <a:ea typeface="Open Sans"/>
                <a:cs typeface="Open Sans"/>
                <a:sym typeface="Open Sans"/>
              </a:rPr>
              <a:t>Note: for 3-way search tree, each node can have at most 2 keys and at most 3 children.  Thus it is fine to have only one key per node, and could have less than 3 children</a:t>
            </a:r>
            <a:endParaRPr sz="16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