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y="6858000" cx="9144000"/>
  <p:notesSz cx="6858000" cy="9144000"/>
  <p:embeddedFontLs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DC1260-FACE-4CC0-B253-997119A19ED7}">
  <a:tblStyle styleId="{67DC1260-FACE-4CC0-B253-997119A19ED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3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OpenSans-regular.fntdata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d0954cc7f_0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d0954cc7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5d0954cc7f_0_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413a0abd0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2" name="Google Shape;212;ge413a0abd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e413a0abd0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413a0abd0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1" name="Google Shape;221;ge413a0abd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e413a0abd0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413a0abd0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0" name="Google Shape;230;ge413a0abd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e413a0abd0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413a0abd0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9" name="Google Shape;239;ge413a0abd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e413a0abd0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413a0abd0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8" name="Google Shape;248;ge413a0abd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e413a0abd0_0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413a0abd0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7" name="Google Shape;257;ge413a0abd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e413a0abd0_0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d225ff8c3_1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d225ff8c3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For moderate values of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the quadratic algorithm could very well take less time than the linear one, for example if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is significantly smaller than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d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and/or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is significantly smaller than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. However, the linear algorithm will always be better for sufficiently large inputs. Remember to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THINK BIG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when working with asymptotic rates of growth.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5d225ff8c3_1_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d225ff8c3_1_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d225ff8c3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For moderate values of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the quadratic algorithm could very well take less time than the linear one, for example if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is significantly smaller than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d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and/or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is significantly smaller than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. However, the linear algorithm will always be better for sufficiently large inputs. Remember to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THINK BIG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when working with asymptotic rates of growth.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5d225ff8c3_1_1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d225ff8c3_1_2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d225ff8c3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For moderate values of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the quadratic algorithm could very well take less time than the linear one, for example if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is significantly smaller than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d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and/or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is significantly smaller than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. However, the linear algorithm will always be better for sufficiently large inputs. Remember to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THINK BIG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when working with asymptotic rates of growth.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5d225ff8c3_1_2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d225ff8c3_1_2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d225ff8c3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For moderate values of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the quadratic algorithm could very well take less time than the linear one, for example if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is significantly smaller than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d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and/or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is significantly smaller than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. However, the linear algorithm will always be better for sufficiently large inputs. Remember to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THINK BIG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when working with asymptotic rates of growth.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5d225ff8c3_1_2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d0954cc7f_0_4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d0954cc7f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5d0954cc7f_0_4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d225ff8c3_1_2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d225ff8c3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For moderate values of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the quadratic algorithm could very well take less time than the linear one, for example if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is significantly smaller than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d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and/or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is significantly smaller than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. However, the linear algorithm will always be better for sufficiently large inputs. Remember to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THINK BIG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when working with asymptotic rates of growth.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5d225ff8c3_1_2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d225ff8c3_1_2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d225ff8c3_1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5d225ff8c3_1_2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413a0abd0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413a0abd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Is 2</a:t>
            </a:r>
            <a:r>
              <a:rPr baseline="30000" lang="en-US" sz="240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+1 = O(2</a:t>
            </a:r>
            <a:r>
              <a:rPr baseline="30000" lang="en-US" sz="240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)?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</a:pPr>
            <a:r>
              <a:rPr lang="en-US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True. 2</a:t>
            </a:r>
            <a:r>
              <a:rPr baseline="30000" lang="en-US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n+1</a:t>
            </a:r>
            <a:r>
              <a:rPr lang="en-US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 =  2 * 2</a:t>
            </a:r>
            <a:r>
              <a:rPr baseline="30000" lang="en-US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, thus I choose c = 3, then  2</a:t>
            </a:r>
            <a:r>
              <a:rPr baseline="30000" lang="en-US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n+1 </a:t>
            </a:r>
            <a:r>
              <a:rPr lang="en-US" sz="2400">
                <a:solidFill>
                  <a:srgbClr val="FF000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≤  3 * 2</a:t>
            </a:r>
            <a:r>
              <a:rPr baseline="30000" lang="en-US" sz="2400">
                <a:solidFill>
                  <a:srgbClr val="FF000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n  </a:t>
            </a:r>
            <a:r>
              <a:rPr lang="en-US" sz="2400">
                <a:solidFill>
                  <a:srgbClr val="FF000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once </a:t>
            </a:r>
            <a:r>
              <a:rPr i="1" lang="en-US" sz="2400">
                <a:solidFill>
                  <a:srgbClr val="FF000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n </a:t>
            </a:r>
            <a:r>
              <a:rPr lang="en-US" sz="2400">
                <a:solidFill>
                  <a:srgbClr val="FF000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exceeds certain values</a:t>
            </a:r>
            <a:br>
              <a:rPr lang="en-US" sz="2400">
                <a:latin typeface="Open Sans"/>
                <a:ea typeface="Open Sans"/>
                <a:cs typeface="Open Sans"/>
                <a:sym typeface="Open Sans"/>
              </a:rPr>
            </a:b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Is 2</a:t>
            </a:r>
            <a:r>
              <a:rPr baseline="30000" lang="en-US" sz="24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2n</a:t>
            </a:r>
            <a:r>
              <a:rPr lang="en-US" sz="24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= O(2</a:t>
            </a:r>
            <a:r>
              <a:rPr baseline="30000" lang="en-US" sz="24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24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)?</a:t>
            </a:r>
            <a:endParaRPr sz="24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</a:pPr>
            <a:r>
              <a:rPr lang="en-US" sz="2400">
                <a:solidFill>
                  <a:srgbClr val="FF000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False.  2</a:t>
            </a:r>
            <a:r>
              <a:rPr baseline="30000" lang="en-US" sz="2400">
                <a:solidFill>
                  <a:srgbClr val="FF000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2n</a:t>
            </a:r>
            <a:r>
              <a:rPr lang="en-US" sz="2400">
                <a:solidFill>
                  <a:srgbClr val="FF000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 = 4</a:t>
            </a:r>
            <a:r>
              <a:rPr baseline="30000" lang="en-US" sz="2400">
                <a:solidFill>
                  <a:srgbClr val="FF000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2400">
                <a:solidFill>
                  <a:srgbClr val="FF000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, 4</a:t>
            </a:r>
            <a:r>
              <a:rPr baseline="30000" lang="en-US" sz="2400">
                <a:solidFill>
                  <a:srgbClr val="FF000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n </a:t>
            </a:r>
            <a:r>
              <a:rPr lang="en-US" sz="2400">
                <a:solidFill>
                  <a:srgbClr val="FF000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≤  c * 2</a:t>
            </a:r>
            <a:r>
              <a:rPr baseline="30000" lang="en-US" sz="2400">
                <a:solidFill>
                  <a:srgbClr val="FF000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n </a:t>
            </a:r>
            <a:r>
              <a:rPr lang="en-US" sz="2400">
                <a:solidFill>
                  <a:srgbClr val="FF000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cannot be true, once </a:t>
            </a:r>
            <a:r>
              <a:rPr i="1" lang="en-US" sz="2400">
                <a:solidFill>
                  <a:srgbClr val="FF000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n </a:t>
            </a:r>
            <a:r>
              <a:rPr lang="en-US" sz="2400">
                <a:solidFill>
                  <a:srgbClr val="FF000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exceeds certain values</a:t>
            </a:r>
            <a:endParaRPr/>
          </a:p>
        </p:txBody>
      </p:sp>
      <p:sp>
        <p:nvSpPr>
          <p:cNvPr id="319" name="Google Shape;319;ge413a0abd0_0_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d225ff8c3_1_3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d225ff8c3_1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5d225ff8c3_1_3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d225ff8c3_1_3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d225ff8c3_1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5d225ff8c3_1_3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d225ff8c3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d225ff8c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5d225ff8c3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d225ff8c3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d225ff8c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5d225ff8c3_0_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d225ff8c3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d225ff8c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5d225ff8c3_0_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d225ff8c3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d225ff8c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5d225ff8c3_0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de060012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de06001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5de060012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d0954cc7f_0_4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d0954cc7f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5d0954cc7f_0_4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9eca924e8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e9eca924e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Use rule 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Use rule 4 then 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Use rule 7, then lg2 =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Use rule 7, then lg2 =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Use rule 3</a:t>
            </a:r>
            <a:endParaRPr sz="1150">
              <a:solidFill>
                <a:srgbClr val="2427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6" name="Google Shape;386;ge9eca924e8_0_8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e9eca924e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e9eca924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e9eca924e8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fb8ca7492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fb8ca749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8fb8ca7492_0_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d225ff8c3_1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d225ff8c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5d225ff8c3_1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d225ff8c3_1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d225ff8c3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5d225ff8c3_1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d225ff8c3_1_3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d225ff8c3_1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5d225ff8c3_1_3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413a0abd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413a0ab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e413a0abd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d225ff8c3_1_3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d225ff8c3_1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For moderate values of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the quadratic algorithm could very well take less time than the linear one, for example if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is significantly smaller than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d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and/or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is significantly smaller than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. However, the linear algorithm will always be better for sufficiently large inputs. Remember to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THINK BIG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when working with asymptotic rates of growth.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5d225ff8c3_1_3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533400"/>
            <a:ext cx="800100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905000" y="2895600"/>
            <a:ext cx="53340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type="ctrTitle"/>
          </p:nvPr>
        </p:nvSpPr>
        <p:spPr>
          <a:xfrm>
            <a:off x="685800" y="1066800"/>
            <a:ext cx="7772400" cy="144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4000"/>
              <a:buFont typeface="Open Sans"/>
              <a:buNone/>
              <a:defRPr b="0" sz="40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2"/>
          <p:cNvSpPr txBox="1"/>
          <p:nvPr>
            <p:ph idx="2" type="subTitle"/>
          </p:nvPr>
        </p:nvSpPr>
        <p:spPr>
          <a:xfrm>
            <a:off x="1524000" y="4724400"/>
            <a:ext cx="60198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3" type="subTitle"/>
          </p:nvPr>
        </p:nvSpPr>
        <p:spPr>
          <a:xfrm>
            <a:off x="2133600" y="4038600"/>
            <a:ext cx="48768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82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Char char="o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 1">
  <p:cSld name="TITLE_AND_BODY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533400"/>
            <a:ext cx="800100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1905000" y="2895600"/>
            <a:ext cx="53340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type="ctrTitle"/>
          </p:nvPr>
        </p:nvSpPr>
        <p:spPr>
          <a:xfrm>
            <a:off x="685800" y="1066800"/>
            <a:ext cx="7772400" cy="144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4000"/>
              <a:buFont typeface="Open Sans"/>
              <a:buNone/>
              <a:defRPr b="0" sz="40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14"/>
          <p:cNvSpPr txBox="1"/>
          <p:nvPr>
            <p:ph idx="2" type="subTitle"/>
          </p:nvPr>
        </p:nvSpPr>
        <p:spPr>
          <a:xfrm>
            <a:off x="1524000" y="4724400"/>
            <a:ext cx="60198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3" type="subTitle"/>
          </p:nvPr>
        </p:nvSpPr>
        <p:spPr>
          <a:xfrm>
            <a:off x="2133600" y="4038600"/>
            <a:ext cx="48768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228600" y="1447800"/>
            <a:ext cx="40599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4648200" y="1447800"/>
            <a:ext cx="40599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0" name="Google Shape;110;p17"/>
          <p:cNvSpPr txBox="1"/>
          <p:nvPr>
            <p:ph idx="3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9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82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Char char="o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2" name="Google Shape;132;p23"/>
          <p:cNvSpPr txBox="1"/>
          <p:nvPr>
            <p:ph idx="11" type="ftr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 1">
  <p:cSld name="TITLE_AND_BODY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228600" y="1447800"/>
            <a:ext cx="40599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4648200" y="1447800"/>
            <a:ext cx="40599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9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0"/>
            <a:ext cx="4572000" cy="3048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Structures and Algorithm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4572000" y="0"/>
            <a:ext cx="4572000" cy="304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5EF6"/>
                </a:solidFill>
              </a:rPr>
              <a:t>Algorithm Analysis</a:t>
            </a:r>
            <a:endParaRPr sz="1100">
              <a:solidFill>
                <a:srgbClr val="005EF6"/>
              </a:solidFill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0" y="6629400"/>
            <a:ext cx="3048000" cy="228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3048000" y="6629400"/>
            <a:ext cx="3048000" cy="228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6096000" y="6629400"/>
            <a:ext cx="3048000" cy="228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"/>
          <p:cNvSpPr txBox="1"/>
          <p:nvPr/>
        </p:nvSpPr>
        <p:spPr>
          <a:xfrm>
            <a:off x="6172200" y="6629400"/>
            <a:ext cx="259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August 11, 2020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3048000" y="6629400"/>
            <a:ext cx="3048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Chaklam Silpasuwanchai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0" y="6629400"/>
            <a:ext cx="3048000" cy="228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Asian Institute of Technology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" name="Google Shape;2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55975" y="5946400"/>
            <a:ext cx="545300" cy="545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7" name="Google Shape;77;p13"/>
          <p:cNvSpPr/>
          <p:nvPr/>
        </p:nvSpPr>
        <p:spPr>
          <a:xfrm>
            <a:off x="0" y="0"/>
            <a:ext cx="4572000" cy="3048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Structures and Algorithm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4572000" y="0"/>
            <a:ext cx="4572000" cy="304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5EF6"/>
                </a:solidFill>
              </a:rPr>
              <a:t>Algorithm Analysis</a:t>
            </a:r>
            <a:endParaRPr sz="1100">
              <a:solidFill>
                <a:srgbClr val="005EF6"/>
              </a:solidFill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0" y="6629400"/>
            <a:ext cx="3048000" cy="228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3048000" y="6629400"/>
            <a:ext cx="3048000" cy="228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6096000" y="6629400"/>
            <a:ext cx="3048000" cy="228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6172200" y="6629400"/>
            <a:ext cx="259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July 8, 2019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3048000" y="6629400"/>
            <a:ext cx="3048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Chaklam Silpasuwanchai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0" y="6629400"/>
            <a:ext cx="3048000" cy="228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Asian Institute of Technology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55975" y="5946400"/>
            <a:ext cx="545300" cy="545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amazon.com/Michael-T-Goodrich/e/B001ITYBE8/ref=dp_byline_cont_book_1" TargetMode="External"/><Relationship Id="rId4" Type="http://schemas.openxmlformats.org/officeDocument/2006/relationships/hyperlink" Target="https://www.amazon.com/s/ref=dp_byline_sr_book_2?ie=UTF8&amp;field-author=Roberto+Tamassia&amp;text=Roberto+Tamassia&amp;sort=relevancerank&amp;search-alias=books" TargetMode="External"/><Relationship Id="rId5" Type="http://schemas.openxmlformats.org/officeDocument/2006/relationships/hyperlink" Target="https://www.amazon.com/s/ref=dp_byline_sr_book_3?ie=UTF8&amp;field-author=Michael+H.+Goldwasser&amp;text=Michael+H.+Goldwasser&amp;sort=relevancerank&amp;search-alias=books" TargetMode="External"/><Relationship Id="rId6" Type="http://schemas.openxmlformats.org/officeDocument/2006/relationships/hyperlink" Target="https://www.amazon.com/s/ref=dp_byline_sr_book_3?ie=UTF8&amp;field-author=Michael+H.+Goldwasser&amp;text=Michael+H.+Goldwasser&amp;sort=relevancerank&amp;search-alias=book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1905000" y="2895600"/>
            <a:ext cx="53340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Chaklam Silpasuwanchai</a:t>
            </a:r>
            <a:endParaRPr/>
          </a:p>
        </p:txBody>
      </p:sp>
      <p:sp>
        <p:nvSpPr>
          <p:cNvPr id="145" name="Google Shape;145;p25"/>
          <p:cNvSpPr txBox="1"/>
          <p:nvPr>
            <p:ph type="ctrTitle"/>
          </p:nvPr>
        </p:nvSpPr>
        <p:spPr>
          <a:xfrm>
            <a:off x="685800" y="1066800"/>
            <a:ext cx="7772400" cy="14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 Analysis</a:t>
            </a:r>
            <a:endParaRPr/>
          </a:p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980000"/>
                </a:solidFill>
              </a:rPr>
              <a:t>‹#›</a:t>
            </a:fld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Big Oh makes sense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-US" sz="2100" u="none" cap="none" strike="noStrike">
                <a:solidFill>
                  <a:schemeClr val="dk1"/>
                </a:solidFill>
              </a:rPr>
              <a:t>Consider the two functions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-US" sz="2100" u="none" cap="none" strike="noStrike">
                <a:solidFill>
                  <a:schemeClr val="dk1"/>
                </a:solidFill>
              </a:rPr>
              <a:t>         </a:t>
            </a:r>
            <a:r>
              <a:rPr i="0" lang="en-US" sz="2100" u="none" cap="none" strike="noStrike">
                <a:solidFill>
                  <a:srgbClr val="FF0000"/>
                </a:solidFill>
              </a:rPr>
              <a:t>f(</a:t>
            </a:r>
            <a:r>
              <a:rPr i="1" lang="en-US" sz="2100" u="none" cap="none" strike="noStrike">
                <a:solidFill>
                  <a:srgbClr val="FF0000"/>
                </a:solidFill>
              </a:rPr>
              <a:t>n</a:t>
            </a:r>
            <a:r>
              <a:rPr i="0" lang="en-US" sz="2100" u="none" cap="none" strike="noStrike">
                <a:solidFill>
                  <a:srgbClr val="FF0000"/>
                </a:solidFill>
              </a:rPr>
              <a:t>) = </a:t>
            </a:r>
            <a:r>
              <a:rPr i="1" lang="en-US" sz="2100" u="none" cap="none" strike="noStrike">
                <a:solidFill>
                  <a:srgbClr val="FF0000"/>
                </a:solidFill>
              </a:rPr>
              <a:t>n</a:t>
            </a:r>
            <a:r>
              <a:rPr baseline="30000" i="0" lang="en-US" sz="2100" u="none" cap="none" strike="noStrike">
                <a:solidFill>
                  <a:srgbClr val="FF0000"/>
                </a:solidFill>
              </a:rPr>
              <a:t>2</a:t>
            </a:r>
            <a:r>
              <a:rPr i="0" lang="en-US" sz="2100" u="none" cap="none" strike="noStrike">
                <a:solidFill>
                  <a:schemeClr val="dk1"/>
                </a:solidFill>
              </a:rPr>
              <a:t> and </a:t>
            </a:r>
            <a:r>
              <a:rPr i="0" lang="en-US" sz="2100" u="none" cap="none" strike="noStrike">
                <a:solidFill>
                  <a:srgbClr val="3333CC"/>
                </a:solidFill>
              </a:rPr>
              <a:t>g(</a:t>
            </a:r>
            <a:r>
              <a:rPr i="1" lang="en-US" sz="2100" u="none" cap="none" strike="noStrike">
                <a:solidFill>
                  <a:srgbClr val="3333CC"/>
                </a:solidFill>
              </a:rPr>
              <a:t>n</a:t>
            </a:r>
            <a:r>
              <a:rPr i="0" lang="en-US" sz="2100" u="none" cap="none" strike="noStrike">
                <a:solidFill>
                  <a:srgbClr val="3333CC"/>
                </a:solidFill>
              </a:rPr>
              <a:t>) = </a:t>
            </a:r>
            <a:r>
              <a:rPr i="1" lang="en-US" sz="2100" u="none" cap="none" strike="noStrike">
                <a:solidFill>
                  <a:srgbClr val="3333CC"/>
                </a:solidFill>
              </a:rPr>
              <a:t>n</a:t>
            </a:r>
            <a:r>
              <a:rPr baseline="30000" i="0" lang="en-US" sz="2100" u="none" cap="none" strike="noStrike">
                <a:solidFill>
                  <a:srgbClr val="3333CC"/>
                </a:solidFill>
              </a:rPr>
              <a:t>2</a:t>
            </a:r>
            <a:r>
              <a:rPr i="0" lang="en-US" sz="2100" u="none" cap="none" strike="noStrike">
                <a:solidFill>
                  <a:srgbClr val="3333CC"/>
                </a:solidFill>
              </a:rPr>
              <a:t> – 3</a:t>
            </a:r>
            <a:r>
              <a:rPr i="1" lang="en-US" sz="2100" u="none" cap="none" strike="noStrike">
                <a:solidFill>
                  <a:srgbClr val="3333CC"/>
                </a:solidFill>
              </a:rPr>
              <a:t>n</a:t>
            </a:r>
            <a:r>
              <a:rPr i="0" lang="en-US" sz="2100" u="none" cap="none" strike="noStrike">
                <a:solidFill>
                  <a:srgbClr val="3333CC"/>
                </a:solidFill>
              </a:rPr>
              <a:t> + 2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-US" sz="2100" u="none" cap="none" strike="noStrike">
                <a:solidFill>
                  <a:schemeClr val="dk1"/>
                </a:solidFill>
              </a:rPr>
              <a:t>Around </a:t>
            </a:r>
            <a:r>
              <a:rPr i="1" lang="en-US" sz="2100" u="none" cap="none" strike="noStrike">
                <a:solidFill>
                  <a:schemeClr val="dk1"/>
                </a:solidFill>
              </a:rPr>
              <a:t>n</a:t>
            </a:r>
            <a:r>
              <a:rPr i="0" lang="en-US" sz="2100" u="none" cap="none" strike="noStrike">
                <a:solidFill>
                  <a:schemeClr val="dk1"/>
                </a:solidFill>
              </a:rPr>
              <a:t> = 0, they look very different</a:t>
            </a:r>
            <a:endParaRPr/>
          </a:p>
        </p:txBody>
      </p:sp>
      <p:pic>
        <p:nvPicPr>
          <p:cNvPr id="217" name="Google Shape;21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5725" y="2573575"/>
            <a:ext cx="6332550" cy="38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4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Why Big Oh makes sense</a:t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5"/>
          <p:cNvSpPr txBox="1"/>
          <p:nvPr>
            <p:ph idx="4294967295" type="body"/>
          </p:nvPr>
        </p:nvSpPr>
        <p:spPr>
          <a:xfrm>
            <a:off x="228600" y="1590250"/>
            <a:ext cx="8763000" cy="43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-US" sz="2100" u="none" cap="none" strike="noStrike">
                <a:solidFill>
                  <a:schemeClr val="dk1"/>
                </a:solidFill>
              </a:rPr>
              <a:t>Yet on the range </a:t>
            </a:r>
            <a:r>
              <a:rPr i="1" lang="en-US" sz="2100" u="none" cap="none" strike="noStrike">
                <a:solidFill>
                  <a:schemeClr val="dk1"/>
                </a:solidFill>
              </a:rPr>
              <a:t>n</a:t>
            </a:r>
            <a:r>
              <a:rPr i="0" lang="en-US" sz="2100" u="none" cap="none" strike="noStrike">
                <a:solidFill>
                  <a:schemeClr val="dk1"/>
                </a:solidFill>
              </a:rPr>
              <a:t> = [0, 1000], they are (relatively) indistinguishable:</a:t>
            </a:r>
            <a:endParaRPr/>
          </a:p>
        </p:txBody>
      </p:sp>
      <p:pic>
        <p:nvPicPr>
          <p:cNvPr id="226" name="Google Shape;22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0649" y="2344975"/>
            <a:ext cx="6362700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5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Why Big Oh makes sense</a:t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6"/>
          <p:cNvSpPr txBox="1"/>
          <p:nvPr>
            <p:ph idx="4294967295" type="body"/>
          </p:nvPr>
        </p:nvSpPr>
        <p:spPr>
          <a:xfrm>
            <a:off x="228600" y="1676400"/>
            <a:ext cx="8763000" cy="4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The absolute difference is large, for example,</a:t>
            </a:r>
            <a:endParaRPr sz="2400"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	f(1000) = 1 000 000</a:t>
            </a:r>
            <a:endParaRPr sz="2400"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	g(1000) =   997 002</a:t>
            </a:r>
            <a:endParaRPr sz="2400"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</a:t>
            </a:r>
            <a:endParaRPr i="0" sz="2400" u="none" cap="none" strike="noStrike">
              <a:solidFill>
                <a:schemeClr val="dk1"/>
              </a:solidFill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but the 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relative difference is very small</a:t>
            </a:r>
            <a:endParaRPr b="1" sz="2400"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</a:t>
            </a:r>
            <a:endParaRPr i="0" sz="2400" u="none" cap="none" strike="noStrike">
              <a:solidFill>
                <a:schemeClr val="dk1"/>
              </a:solidFill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and this difference goes to zero as </a:t>
            </a:r>
            <a:r>
              <a:rPr i="1" lang="en-US" sz="2400" u="none" cap="none" strike="noStrike">
                <a:solidFill>
                  <a:schemeClr val="dk1"/>
                </a:solidFill>
              </a:rPr>
              <a:t>n →</a:t>
            </a:r>
            <a:r>
              <a:rPr i="0" lang="en-US" sz="2400" u="none" cap="none" strike="noStrike">
                <a:solidFill>
                  <a:schemeClr val="dk1"/>
                </a:solidFill>
              </a:rPr>
              <a:t> ∞ </a:t>
            </a:r>
            <a:endParaRPr sz="2400"/>
          </a:p>
        </p:txBody>
      </p:sp>
      <p:pic>
        <p:nvPicPr>
          <p:cNvPr id="235" name="Google Shape;2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975" y="3882863"/>
            <a:ext cx="3960815" cy="7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6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5175" y="2988776"/>
            <a:ext cx="6029849" cy="32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7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Why Big Oh makes sense</a:t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7"/>
          <p:cNvSpPr txBox="1"/>
          <p:nvPr>
            <p:ph idx="4294967295" type="body"/>
          </p:nvPr>
        </p:nvSpPr>
        <p:spPr>
          <a:xfrm>
            <a:off x="228600" y="1639955"/>
            <a:ext cx="87630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To demonstrate with another example,</a:t>
            </a:r>
            <a:endParaRPr sz="2400"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  </a:t>
            </a:r>
            <a:r>
              <a:rPr i="0" lang="en-US" sz="2400" u="none" cap="none" strike="noStrike">
                <a:solidFill>
                  <a:srgbClr val="FF0000"/>
                </a:solidFill>
              </a:rPr>
              <a:t>f(</a:t>
            </a:r>
            <a:r>
              <a:rPr i="1" lang="en-US" sz="2400" u="none" cap="none" strike="noStrike">
                <a:solidFill>
                  <a:srgbClr val="FF0000"/>
                </a:solidFill>
              </a:rPr>
              <a:t>n</a:t>
            </a:r>
            <a:r>
              <a:rPr i="0" lang="en-US" sz="2400" u="none" cap="none" strike="noStrike">
                <a:solidFill>
                  <a:srgbClr val="FF0000"/>
                </a:solidFill>
              </a:rPr>
              <a:t>) = </a:t>
            </a:r>
            <a:r>
              <a:rPr i="1" lang="en-US" sz="2400" u="none" cap="none" strike="noStrike">
                <a:solidFill>
                  <a:srgbClr val="FF0000"/>
                </a:solidFill>
              </a:rPr>
              <a:t>n</a:t>
            </a:r>
            <a:r>
              <a:rPr baseline="30000" i="0" lang="en-US" sz="2400" u="none" cap="none" strike="noStrike">
                <a:solidFill>
                  <a:srgbClr val="FF0000"/>
                </a:solidFill>
              </a:rPr>
              <a:t>6</a:t>
            </a:r>
            <a:r>
              <a:rPr i="0" lang="en-US" sz="2400" u="none" cap="none" strike="noStrike">
                <a:solidFill>
                  <a:schemeClr val="dk1"/>
                </a:solidFill>
              </a:rPr>
              <a:t>   and    </a:t>
            </a:r>
            <a:r>
              <a:rPr i="0" lang="en-US" sz="2400" u="none" cap="none" strike="noStrike">
                <a:solidFill>
                  <a:srgbClr val="3333CC"/>
                </a:solidFill>
              </a:rPr>
              <a:t>g(</a:t>
            </a:r>
            <a:r>
              <a:rPr i="1" lang="en-US" sz="2400" u="none" cap="none" strike="noStrike">
                <a:solidFill>
                  <a:srgbClr val="3333CC"/>
                </a:solidFill>
              </a:rPr>
              <a:t>n</a:t>
            </a:r>
            <a:r>
              <a:rPr i="0" lang="en-US" sz="2400" u="none" cap="none" strike="noStrike">
                <a:solidFill>
                  <a:srgbClr val="3333CC"/>
                </a:solidFill>
              </a:rPr>
              <a:t>) = </a:t>
            </a:r>
            <a:r>
              <a:rPr i="1" lang="en-US" sz="2400" u="none" cap="none" strike="noStrike">
                <a:solidFill>
                  <a:srgbClr val="3333CC"/>
                </a:solidFill>
              </a:rPr>
              <a:t>n</a:t>
            </a:r>
            <a:r>
              <a:rPr baseline="30000" i="0" lang="en-US" sz="2400" u="none" cap="none" strike="noStrike">
                <a:solidFill>
                  <a:srgbClr val="3333CC"/>
                </a:solidFill>
              </a:rPr>
              <a:t>6</a:t>
            </a:r>
            <a:r>
              <a:rPr i="0" lang="en-US" sz="2400" u="none" cap="none" strike="noStrike">
                <a:solidFill>
                  <a:srgbClr val="3333CC"/>
                </a:solidFill>
              </a:rPr>
              <a:t> – 23</a:t>
            </a:r>
            <a:r>
              <a:rPr i="1" lang="en-US" sz="2400" u="none" cap="none" strike="noStrike">
                <a:solidFill>
                  <a:srgbClr val="3333CC"/>
                </a:solidFill>
              </a:rPr>
              <a:t>n</a:t>
            </a:r>
            <a:r>
              <a:rPr baseline="30000" i="0" lang="en-US" sz="2400" u="none" cap="none" strike="noStrike">
                <a:solidFill>
                  <a:srgbClr val="3333CC"/>
                </a:solidFill>
              </a:rPr>
              <a:t>5</a:t>
            </a:r>
            <a:r>
              <a:rPr i="0" lang="en-US" sz="2400" u="none" cap="none" strike="noStrike">
                <a:solidFill>
                  <a:srgbClr val="3333CC"/>
                </a:solidFill>
              </a:rPr>
              <a:t>+193</a:t>
            </a:r>
            <a:r>
              <a:rPr i="1" lang="en-US" sz="2400" u="none" cap="none" strike="noStrike">
                <a:solidFill>
                  <a:srgbClr val="3333CC"/>
                </a:solidFill>
              </a:rPr>
              <a:t>n</a:t>
            </a:r>
            <a:r>
              <a:rPr baseline="30000" i="0" lang="en-US" sz="2400" u="none" cap="none" strike="noStrike">
                <a:solidFill>
                  <a:srgbClr val="3333CC"/>
                </a:solidFill>
              </a:rPr>
              <a:t>4</a:t>
            </a:r>
            <a:r>
              <a:rPr i="0" lang="en-US" sz="2400" u="none" cap="none" strike="noStrike">
                <a:solidFill>
                  <a:srgbClr val="3333CC"/>
                </a:solidFill>
              </a:rPr>
              <a:t> –729</a:t>
            </a:r>
            <a:r>
              <a:rPr i="1" lang="en-US" sz="2400" u="none" cap="none" strike="noStrike">
                <a:solidFill>
                  <a:srgbClr val="3333CC"/>
                </a:solidFill>
              </a:rPr>
              <a:t>n</a:t>
            </a:r>
            <a:r>
              <a:rPr baseline="30000" i="0" lang="en-US" sz="2400" u="none" cap="none" strike="noStrike">
                <a:solidFill>
                  <a:srgbClr val="3333CC"/>
                </a:solidFill>
              </a:rPr>
              <a:t>3</a:t>
            </a:r>
            <a:r>
              <a:rPr i="0" lang="en-US" sz="2400" u="none" cap="none" strike="noStrike">
                <a:solidFill>
                  <a:srgbClr val="3333CC"/>
                </a:solidFill>
              </a:rPr>
              <a:t>+1206</a:t>
            </a:r>
            <a:r>
              <a:rPr i="1" lang="en-US" sz="2400" u="none" cap="none" strike="noStrike">
                <a:solidFill>
                  <a:srgbClr val="3333CC"/>
                </a:solidFill>
              </a:rPr>
              <a:t>n</a:t>
            </a:r>
            <a:r>
              <a:rPr baseline="30000" i="0" lang="en-US" sz="2400" u="none" cap="none" strike="noStrike">
                <a:solidFill>
                  <a:srgbClr val="3333CC"/>
                </a:solidFill>
              </a:rPr>
              <a:t>2</a:t>
            </a:r>
            <a:r>
              <a:rPr i="0" lang="en-US" sz="2400" u="none" cap="none" strike="noStrike">
                <a:solidFill>
                  <a:srgbClr val="3333CC"/>
                </a:solidFill>
              </a:rPr>
              <a:t> – 648</a:t>
            </a:r>
            <a:r>
              <a:rPr i="1" lang="en-US" sz="2400" u="none" cap="none" strike="noStrike">
                <a:solidFill>
                  <a:srgbClr val="3333CC"/>
                </a:solidFill>
              </a:rPr>
              <a:t>n</a:t>
            </a:r>
            <a:endParaRPr i="0" sz="2400" u="none" cap="none" strike="noStrike">
              <a:solidFill>
                <a:schemeClr val="dk1"/>
              </a:solidFill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Around </a:t>
            </a:r>
            <a:r>
              <a:rPr i="1" lang="en-US" sz="2400" u="none" cap="none" strike="noStrike">
                <a:solidFill>
                  <a:schemeClr val="dk1"/>
                </a:solidFill>
              </a:rPr>
              <a:t>n</a:t>
            </a:r>
            <a:r>
              <a:rPr i="0" lang="en-US" sz="2400" u="none" cap="none" strike="noStrike">
                <a:solidFill>
                  <a:schemeClr val="dk1"/>
                </a:solidFill>
              </a:rPr>
              <a:t> = 0, they are very different</a:t>
            </a:r>
            <a:endParaRPr sz="2400"/>
          </a:p>
        </p:txBody>
      </p:sp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Why Big Oh makes sense</a:t>
            </a:r>
            <a:endParaRPr/>
          </a:p>
        </p:txBody>
      </p:sp>
      <p:sp>
        <p:nvSpPr>
          <p:cNvPr id="252" name="Google Shape;252;p38"/>
          <p:cNvSpPr txBox="1"/>
          <p:nvPr>
            <p:ph idx="4294967295" type="body"/>
          </p:nvPr>
        </p:nvSpPr>
        <p:spPr>
          <a:xfrm>
            <a:off x="228600" y="1653225"/>
            <a:ext cx="8763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Still, around </a:t>
            </a:r>
            <a:r>
              <a:rPr i="1" lang="en-US" sz="2400" u="none" cap="none" strike="noStrike">
                <a:solidFill>
                  <a:schemeClr val="dk1"/>
                </a:solidFill>
              </a:rPr>
              <a:t>n</a:t>
            </a:r>
            <a:r>
              <a:rPr i="0" lang="en-US" sz="2400" u="none" cap="none" strike="noStrike">
                <a:solidFill>
                  <a:schemeClr val="dk1"/>
                </a:solidFill>
              </a:rPr>
              <a:t> = 1000, the relative difference is less than 3%</a:t>
            </a:r>
            <a:endParaRPr sz="2400"/>
          </a:p>
        </p:txBody>
      </p:sp>
      <p:pic>
        <p:nvPicPr>
          <p:cNvPr id="253" name="Google Shape;25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416" y="2355685"/>
            <a:ext cx="6353175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8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Why Big Oh makes sense</a:t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9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400"/>
              <a:t>The justification for both demonstrations being similar is that, in both cases, they each had the same leading term:</a:t>
            </a:r>
            <a:endParaRPr sz="2400"/>
          </a:p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2400"/>
              <a:t>n</a:t>
            </a:r>
            <a:r>
              <a:rPr baseline="30000" lang="en-US" sz="2400"/>
              <a:t>2</a:t>
            </a:r>
            <a:r>
              <a:rPr lang="en-US" sz="2400"/>
              <a:t> in the first case, </a:t>
            </a:r>
            <a:r>
              <a:rPr i="1" lang="en-US" sz="2400"/>
              <a:t>n</a:t>
            </a:r>
            <a:r>
              <a:rPr baseline="30000" lang="en-US" sz="2400"/>
              <a:t>6</a:t>
            </a:r>
            <a:r>
              <a:rPr lang="en-US" sz="2400"/>
              <a:t> in the second</a:t>
            </a:r>
            <a:endParaRPr sz="2400"/>
          </a:p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400"/>
          </a:p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2400"/>
              <a:t>Constants </a:t>
            </a:r>
            <a:r>
              <a:rPr lang="en-US" sz="2400"/>
              <a:t>have less effect as </a:t>
            </a:r>
            <a:r>
              <a:rPr i="1" lang="en-US" sz="2400"/>
              <a:t>n</a:t>
            </a:r>
            <a:r>
              <a:rPr lang="en-US" sz="2400"/>
              <a:t> approaches infinity</a:t>
            </a:r>
            <a:endParaRPr sz="2400"/>
          </a:p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400"/>
          </a:p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2400"/>
              <a:t>Thus, it makes sense to simplify the complexity functions, by </a:t>
            </a:r>
            <a:r>
              <a:rPr b="1" lang="en-US" sz="2400"/>
              <a:t>ignoring constants and lower-order items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Big Oh Notation</a:t>
            </a:r>
            <a:endParaRPr/>
          </a:p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228600" y="1295400"/>
            <a:ext cx="8763000" cy="51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f(n) is </a:t>
            </a:r>
            <a:r>
              <a:rPr i="1" lang="en-US" sz="2100">
                <a:solidFill>
                  <a:schemeClr val="dk1"/>
                </a:solidFill>
              </a:rPr>
              <a:t>O</a:t>
            </a:r>
            <a:r>
              <a:rPr lang="en-US" sz="2100">
                <a:solidFill>
                  <a:schemeClr val="dk1"/>
                </a:solidFill>
              </a:rPr>
              <a:t>(</a:t>
            </a:r>
            <a:r>
              <a:rPr i="1" lang="en-US" sz="2100">
                <a:solidFill>
                  <a:schemeClr val="dk1"/>
                </a:solidFill>
              </a:rPr>
              <a:t>g</a:t>
            </a:r>
            <a:r>
              <a:rPr lang="en-US" sz="2100">
                <a:solidFill>
                  <a:schemeClr val="dk1"/>
                </a:solidFill>
              </a:rPr>
              <a:t>(</a:t>
            </a:r>
            <a:r>
              <a:rPr i="1" lang="en-US" sz="2100">
                <a:solidFill>
                  <a:schemeClr val="dk1"/>
                </a:solidFill>
              </a:rPr>
              <a:t>n</a:t>
            </a:r>
            <a:r>
              <a:rPr lang="en-US" sz="2100">
                <a:solidFill>
                  <a:schemeClr val="dk1"/>
                </a:solidFill>
              </a:rPr>
              <a:t>)) if there exist positive constants </a:t>
            </a:r>
            <a:r>
              <a:rPr i="1" lang="en-US" sz="2100">
                <a:solidFill>
                  <a:schemeClr val="dk1"/>
                </a:solidFill>
              </a:rPr>
              <a:t>c</a:t>
            </a:r>
            <a:r>
              <a:rPr lang="en-US" sz="2100">
                <a:solidFill>
                  <a:schemeClr val="dk1"/>
                </a:solidFill>
              </a:rPr>
              <a:t> and </a:t>
            </a:r>
            <a:r>
              <a:rPr i="1" lang="en-US" sz="2100">
                <a:solidFill>
                  <a:schemeClr val="dk1"/>
                </a:solidFill>
              </a:rPr>
              <a:t>n</a:t>
            </a:r>
            <a:r>
              <a:rPr baseline="-25000" i="1" lang="en-US" sz="2100">
                <a:solidFill>
                  <a:schemeClr val="dk1"/>
                </a:solidFill>
              </a:rPr>
              <a:t>0</a:t>
            </a:r>
            <a:r>
              <a:rPr i="1" lang="en-US" sz="2100">
                <a:solidFill>
                  <a:schemeClr val="dk1"/>
                </a:solidFill>
              </a:rPr>
              <a:t> </a:t>
            </a:r>
            <a:r>
              <a:rPr lang="en-US" sz="2100">
                <a:solidFill>
                  <a:schemeClr val="dk1"/>
                </a:solidFill>
              </a:rPr>
              <a:t>such that </a:t>
            </a:r>
            <a:r>
              <a:rPr i="1" lang="en-US" sz="2100">
                <a:solidFill>
                  <a:schemeClr val="dk1"/>
                </a:solidFill>
              </a:rPr>
              <a:t>f</a:t>
            </a:r>
            <a:r>
              <a:rPr lang="en-US" sz="2100">
                <a:solidFill>
                  <a:schemeClr val="dk1"/>
                </a:solidFill>
              </a:rPr>
              <a:t>(</a:t>
            </a:r>
            <a:r>
              <a:rPr i="1" lang="en-US" sz="2100">
                <a:solidFill>
                  <a:schemeClr val="dk1"/>
                </a:solidFill>
              </a:rPr>
              <a:t>n</a:t>
            </a:r>
            <a:r>
              <a:rPr lang="en-US" sz="2100">
                <a:solidFill>
                  <a:schemeClr val="dk1"/>
                </a:solidFill>
              </a:rPr>
              <a:t>) </a:t>
            </a: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≤</a:t>
            </a:r>
            <a:r>
              <a:rPr lang="en-US" sz="2100">
                <a:solidFill>
                  <a:schemeClr val="dk1"/>
                </a:solidFill>
              </a:rPr>
              <a:t> </a:t>
            </a:r>
            <a:r>
              <a:rPr i="1" lang="en-US" sz="2100">
                <a:solidFill>
                  <a:schemeClr val="dk1"/>
                </a:solidFill>
              </a:rPr>
              <a:t>c</a:t>
            </a:r>
            <a:r>
              <a:rPr lang="en-US" sz="2100">
                <a:solidFill>
                  <a:schemeClr val="dk1"/>
                </a:solidFill>
              </a:rPr>
              <a:t> * </a:t>
            </a:r>
            <a:r>
              <a:rPr i="1" lang="en-US" sz="2100">
                <a:solidFill>
                  <a:schemeClr val="dk1"/>
                </a:solidFill>
              </a:rPr>
              <a:t>g</a:t>
            </a:r>
            <a:r>
              <a:rPr lang="en-US" sz="2100">
                <a:solidFill>
                  <a:schemeClr val="dk1"/>
                </a:solidFill>
              </a:rPr>
              <a:t>(</a:t>
            </a:r>
            <a:r>
              <a:rPr i="1" lang="en-US" sz="2100">
                <a:solidFill>
                  <a:schemeClr val="dk1"/>
                </a:solidFill>
              </a:rPr>
              <a:t>n</a:t>
            </a:r>
            <a:r>
              <a:rPr lang="en-US" sz="2100">
                <a:solidFill>
                  <a:schemeClr val="dk1"/>
                </a:solidFill>
              </a:rPr>
              <a:t>) for all </a:t>
            </a:r>
            <a:r>
              <a:rPr i="1" lang="en-US" sz="2100">
                <a:solidFill>
                  <a:schemeClr val="dk1"/>
                </a:solidFill>
              </a:rPr>
              <a:t>n</a:t>
            </a:r>
            <a:r>
              <a:rPr lang="en-US" sz="2100">
                <a:solidFill>
                  <a:schemeClr val="dk1"/>
                </a:solidFill>
              </a:rPr>
              <a:t> </a:t>
            </a: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≥</a:t>
            </a:r>
            <a:r>
              <a:rPr lang="en-US" sz="2100">
                <a:solidFill>
                  <a:schemeClr val="dk1"/>
                </a:solidFill>
              </a:rPr>
              <a:t> </a:t>
            </a:r>
            <a:r>
              <a:rPr i="1" lang="en-US" sz="2100">
                <a:solidFill>
                  <a:schemeClr val="dk1"/>
                </a:solidFill>
              </a:rPr>
              <a:t>n</a:t>
            </a:r>
            <a:r>
              <a:rPr baseline="-25000" i="1" lang="en-US" sz="2100">
                <a:solidFill>
                  <a:schemeClr val="dk1"/>
                </a:solidFill>
              </a:rPr>
              <a:t>0</a:t>
            </a:r>
            <a:endParaRPr baseline="-25000" i="1" sz="2100">
              <a:solidFill>
                <a:schemeClr val="dk1"/>
              </a:solidFill>
            </a:endParaRPr>
          </a:p>
          <a:p>
            <a:pPr indent="-419100" lvl="1" marL="74295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running time, for </a:t>
            </a:r>
            <a:r>
              <a:rPr b="1" lang="en-US" sz="2100" u="sng"/>
              <a:t>every</a:t>
            </a:r>
            <a:r>
              <a:rPr lang="en-US" sz="2100"/>
              <a:t> input n, is </a:t>
            </a:r>
            <a:r>
              <a:rPr b="1" lang="en-US" sz="2100" u="sng"/>
              <a:t>at most</a:t>
            </a:r>
            <a:r>
              <a:rPr lang="en-US" sz="2100"/>
              <a:t> a constant times g(n), for sufficiently large n</a:t>
            </a:r>
            <a:endParaRPr sz="21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aseline="-25000" i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f(n) is Ω(</a:t>
            </a:r>
            <a:r>
              <a:rPr i="1" lang="en-US" sz="2100">
                <a:solidFill>
                  <a:schemeClr val="dk1"/>
                </a:solidFill>
              </a:rPr>
              <a:t>g</a:t>
            </a:r>
            <a:r>
              <a:rPr lang="en-US" sz="2100">
                <a:solidFill>
                  <a:schemeClr val="dk1"/>
                </a:solidFill>
              </a:rPr>
              <a:t>(</a:t>
            </a:r>
            <a:r>
              <a:rPr i="1" lang="en-US" sz="2100">
                <a:solidFill>
                  <a:schemeClr val="dk1"/>
                </a:solidFill>
              </a:rPr>
              <a:t>n</a:t>
            </a:r>
            <a:r>
              <a:rPr lang="en-US" sz="2100">
                <a:solidFill>
                  <a:schemeClr val="dk1"/>
                </a:solidFill>
              </a:rPr>
              <a:t>)) if there exist positive constants </a:t>
            </a:r>
            <a:r>
              <a:rPr i="1" lang="en-US" sz="2100">
                <a:solidFill>
                  <a:schemeClr val="dk1"/>
                </a:solidFill>
              </a:rPr>
              <a:t>c</a:t>
            </a:r>
            <a:r>
              <a:rPr lang="en-US" sz="2100">
                <a:solidFill>
                  <a:schemeClr val="dk1"/>
                </a:solidFill>
              </a:rPr>
              <a:t> and </a:t>
            </a:r>
            <a:r>
              <a:rPr i="1" lang="en-US" sz="2100">
                <a:solidFill>
                  <a:schemeClr val="dk1"/>
                </a:solidFill>
              </a:rPr>
              <a:t>n</a:t>
            </a:r>
            <a:r>
              <a:rPr baseline="-25000" i="1" lang="en-US" sz="2100">
                <a:solidFill>
                  <a:schemeClr val="dk1"/>
                </a:solidFill>
              </a:rPr>
              <a:t>0</a:t>
            </a:r>
            <a:r>
              <a:rPr i="1" lang="en-US" sz="2100">
                <a:solidFill>
                  <a:schemeClr val="dk1"/>
                </a:solidFill>
              </a:rPr>
              <a:t> </a:t>
            </a:r>
            <a:r>
              <a:rPr lang="en-US" sz="2100">
                <a:solidFill>
                  <a:schemeClr val="dk1"/>
                </a:solidFill>
              </a:rPr>
              <a:t>such that 0 </a:t>
            </a: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≤ </a:t>
            </a:r>
            <a:r>
              <a:rPr i="1" lang="en-US" sz="2100">
                <a:solidFill>
                  <a:schemeClr val="dk1"/>
                </a:solidFill>
              </a:rPr>
              <a:t>c</a:t>
            </a:r>
            <a:r>
              <a:rPr lang="en-US" sz="2100">
                <a:solidFill>
                  <a:schemeClr val="dk1"/>
                </a:solidFill>
              </a:rPr>
              <a:t> * </a:t>
            </a:r>
            <a:r>
              <a:rPr i="1" lang="en-US" sz="2100">
                <a:solidFill>
                  <a:schemeClr val="dk1"/>
                </a:solidFill>
              </a:rPr>
              <a:t>g</a:t>
            </a:r>
            <a:r>
              <a:rPr lang="en-US" sz="2100">
                <a:solidFill>
                  <a:schemeClr val="dk1"/>
                </a:solidFill>
              </a:rPr>
              <a:t>(</a:t>
            </a:r>
            <a:r>
              <a:rPr i="1" lang="en-US" sz="2100">
                <a:solidFill>
                  <a:schemeClr val="dk1"/>
                </a:solidFill>
              </a:rPr>
              <a:t>n</a:t>
            </a:r>
            <a:r>
              <a:rPr lang="en-US" sz="2100">
                <a:solidFill>
                  <a:schemeClr val="dk1"/>
                </a:solidFill>
              </a:rPr>
              <a:t>) </a:t>
            </a: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≤</a:t>
            </a:r>
            <a:r>
              <a:rPr lang="en-US" sz="2100">
                <a:solidFill>
                  <a:schemeClr val="dk1"/>
                </a:solidFill>
              </a:rPr>
              <a:t> </a:t>
            </a:r>
            <a:r>
              <a:rPr i="1" lang="en-US" sz="2100">
                <a:solidFill>
                  <a:schemeClr val="dk1"/>
                </a:solidFill>
              </a:rPr>
              <a:t>f</a:t>
            </a:r>
            <a:r>
              <a:rPr lang="en-US" sz="2100">
                <a:solidFill>
                  <a:schemeClr val="dk1"/>
                </a:solidFill>
              </a:rPr>
              <a:t>(</a:t>
            </a:r>
            <a:r>
              <a:rPr i="1" lang="en-US" sz="2100">
                <a:solidFill>
                  <a:schemeClr val="dk1"/>
                </a:solidFill>
              </a:rPr>
              <a:t>n</a:t>
            </a:r>
            <a:r>
              <a:rPr lang="en-US" sz="2100">
                <a:solidFill>
                  <a:schemeClr val="dk1"/>
                </a:solidFill>
              </a:rPr>
              <a:t>) for all </a:t>
            </a:r>
            <a:r>
              <a:rPr i="1" lang="en-US" sz="2100">
                <a:solidFill>
                  <a:schemeClr val="dk1"/>
                </a:solidFill>
              </a:rPr>
              <a:t>n</a:t>
            </a:r>
            <a:r>
              <a:rPr lang="en-US" sz="2100">
                <a:solidFill>
                  <a:schemeClr val="dk1"/>
                </a:solidFill>
              </a:rPr>
              <a:t> </a:t>
            </a: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≥</a:t>
            </a:r>
            <a:r>
              <a:rPr lang="en-US" sz="2100">
                <a:solidFill>
                  <a:schemeClr val="dk1"/>
                </a:solidFill>
              </a:rPr>
              <a:t> </a:t>
            </a:r>
            <a:r>
              <a:rPr i="1" lang="en-US" sz="2100">
                <a:solidFill>
                  <a:schemeClr val="dk1"/>
                </a:solidFill>
              </a:rPr>
              <a:t>n</a:t>
            </a:r>
            <a:r>
              <a:rPr baseline="-25000" i="1" lang="en-US" sz="2100">
                <a:solidFill>
                  <a:schemeClr val="dk1"/>
                </a:solidFill>
              </a:rPr>
              <a:t>0</a:t>
            </a:r>
            <a:endParaRPr baseline="-25000" i="1" sz="2100"/>
          </a:p>
          <a:p>
            <a:pPr indent="-419100" lvl="1" marL="7429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-US" sz="2100"/>
              <a:t>running time, for </a:t>
            </a:r>
            <a:r>
              <a:rPr b="1" lang="en-US" sz="2100" u="sng"/>
              <a:t>every</a:t>
            </a:r>
            <a:r>
              <a:rPr lang="en-US" sz="2100"/>
              <a:t> input n, is </a:t>
            </a:r>
            <a:r>
              <a:rPr b="1" lang="en-US" sz="2100" u="sng"/>
              <a:t>at least</a:t>
            </a:r>
            <a:r>
              <a:rPr lang="en-US" sz="2100"/>
              <a:t> a constant times g(n), for sufficiently large n</a:t>
            </a:r>
            <a:endParaRPr baseline="-25000" i="1" sz="2100"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aseline="-25000" i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f(n) is </a:t>
            </a:r>
            <a:r>
              <a:rPr lang="en-US" sz="2100"/>
              <a:t>𝚯</a:t>
            </a:r>
            <a:r>
              <a:rPr lang="en-US" sz="2100">
                <a:solidFill>
                  <a:schemeClr val="dk1"/>
                </a:solidFill>
              </a:rPr>
              <a:t>(</a:t>
            </a:r>
            <a:r>
              <a:rPr i="1" lang="en-US" sz="2100">
                <a:solidFill>
                  <a:schemeClr val="dk1"/>
                </a:solidFill>
              </a:rPr>
              <a:t>g</a:t>
            </a:r>
            <a:r>
              <a:rPr lang="en-US" sz="2100">
                <a:solidFill>
                  <a:schemeClr val="dk1"/>
                </a:solidFill>
              </a:rPr>
              <a:t>(</a:t>
            </a:r>
            <a:r>
              <a:rPr i="1" lang="en-US" sz="2100">
                <a:solidFill>
                  <a:schemeClr val="dk1"/>
                </a:solidFill>
              </a:rPr>
              <a:t>n</a:t>
            </a:r>
            <a:r>
              <a:rPr lang="en-US" sz="2100">
                <a:solidFill>
                  <a:schemeClr val="dk1"/>
                </a:solidFill>
              </a:rPr>
              <a:t>)) if there exist positive constants </a:t>
            </a:r>
            <a:r>
              <a:rPr i="1" lang="en-US" sz="2100">
                <a:solidFill>
                  <a:schemeClr val="dk1"/>
                </a:solidFill>
              </a:rPr>
              <a:t>c</a:t>
            </a:r>
            <a:r>
              <a:rPr baseline="-25000" i="1" lang="en-US" sz="2100">
                <a:solidFill>
                  <a:schemeClr val="dk1"/>
                </a:solidFill>
              </a:rPr>
              <a:t>1</a:t>
            </a:r>
            <a:r>
              <a:rPr i="1" lang="en-US" sz="2100">
                <a:solidFill>
                  <a:schemeClr val="dk1"/>
                </a:solidFill>
              </a:rPr>
              <a:t>, c</a:t>
            </a:r>
            <a:r>
              <a:rPr baseline="-25000" i="1" lang="en-US" sz="2100">
                <a:solidFill>
                  <a:schemeClr val="dk1"/>
                </a:solidFill>
              </a:rPr>
              <a:t>2</a:t>
            </a:r>
            <a:r>
              <a:rPr i="1" lang="en-US" sz="2100">
                <a:solidFill>
                  <a:schemeClr val="dk1"/>
                </a:solidFill>
              </a:rPr>
              <a:t>,</a:t>
            </a:r>
            <a:r>
              <a:rPr lang="en-US" sz="2100">
                <a:solidFill>
                  <a:schemeClr val="dk1"/>
                </a:solidFill>
              </a:rPr>
              <a:t> and </a:t>
            </a:r>
            <a:r>
              <a:rPr i="1" lang="en-US" sz="2100">
                <a:solidFill>
                  <a:schemeClr val="dk1"/>
                </a:solidFill>
              </a:rPr>
              <a:t>n</a:t>
            </a:r>
            <a:r>
              <a:rPr baseline="-25000" i="1" lang="en-US" sz="2100">
                <a:solidFill>
                  <a:schemeClr val="dk1"/>
                </a:solidFill>
              </a:rPr>
              <a:t>0</a:t>
            </a:r>
            <a:r>
              <a:rPr i="1" lang="en-US" sz="2100">
                <a:solidFill>
                  <a:schemeClr val="dk1"/>
                </a:solidFill>
              </a:rPr>
              <a:t> </a:t>
            </a:r>
            <a:r>
              <a:rPr lang="en-US" sz="2100">
                <a:solidFill>
                  <a:schemeClr val="dk1"/>
                </a:solidFill>
              </a:rPr>
              <a:t>such that </a:t>
            </a:r>
            <a:r>
              <a:rPr i="1" lang="en-US" sz="2100">
                <a:solidFill>
                  <a:schemeClr val="dk1"/>
                </a:solidFill>
              </a:rPr>
              <a:t>c</a:t>
            </a:r>
            <a:r>
              <a:rPr baseline="-25000" lang="en-US" sz="2100">
                <a:solidFill>
                  <a:schemeClr val="dk1"/>
                </a:solidFill>
              </a:rPr>
              <a:t>1</a:t>
            </a:r>
            <a:r>
              <a:rPr lang="en-US" sz="2100">
                <a:solidFill>
                  <a:schemeClr val="dk1"/>
                </a:solidFill>
              </a:rPr>
              <a:t> * </a:t>
            </a:r>
            <a:r>
              <a:rPr i="1" lang="en-US" sz="2100">
                <a:solidFill>
                  <a:schemeClr val="dk1"/>
                </a:solidFill>
              </a:rPr>
              <a:t>g</a:t>
            </a:r>
            <a:r>
              <a:rPr lang="en-US" sz="2100">
                <a:solidFill>
                  <a:schemeClr val="dk1"/>
                </a:solidFill>
              </a:rPr>
              <a:t>(</a:t>
            </a:r>
            <a:r>
              <a:rPr i="1" lang="en-US" sz="2100">
                <a:solidFill>
                  <a:schemeClr val="dk1"/>
                </a:solidFill>
              </a:rPr>
              <a:t>n</a:t>
            </a:r>
            <a:r>
              <a:rPr lang="en-US" sz="2100">
                <a:solidFill>
                  <a:schemeClr val="dk1"/>
                </a:solidFill>
              </a:rPr>
              <a:t>) </a:t>
            </a: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≤  </a:t>
            </a:r>
            <a:r>
              <a:rPr i="1" lang="en-US" sz="2100">
                <a:solidFill>
                  <a:schemeClr val="dk1"/>
                </a:solidFill>
              </a:rPr>
              <a:t>f</a:t>
            </a:r>
            <a:r>
              <a:rPr lang="en-US" sz="2100">
                <a:solidFill>
                  <a:schemeClr val="dk1"/>
                </a:solidFill>
              </a:rPr>
              <a:t>(</a:t>
            </a:r>
            <a:r>
              <a:rPr i="1" lang="en-US" sz="2100">
                <a:solidFill>
                  <a:schemeClr val="dk1"/>
                </a:solidFill>
              </a:rPr>
              <a:t>n</a:t>
            </a:r>
            <a:r>
              <a:rPr lang="en-US" sz="2100">
                <a:solidFill>
                  <a:schemeClr val="dk1"/>
                </a:solidFill>
              </a:rPr>
              <a:t>) </a:t>
            </a: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≤</a:t>
            </a:r>
            <a:r>
              <a:rPr lang="en-US" sz="2100">
                <a:solidFill>
                  <a:schemeClr val="dk1"/>
                </a:solidFill>
              </a:rPr>
              <a:t>  </a:t>
            </a:r>
            <a:r>
              <a:rPr i="1" lang="en-US" sz="2100">
                <a:solidFill>
                  <a:schemeClr val="dk1"/>
                </a:solidFill>
              </a:rPr>
              <a:t>c</a:t>
            </a:r>
            <a:r>
              <a:rPr baseline="-25000" lang="en-US" sz="2100">
                <a:solidFill>
                  <a:schemeClr val="dk1"/>
                </a:solidFill>
              </a:rPr>
              <a:t>2</a:t>
            </a:r>
            <a:r>
              <a:rPr lang="en-US" sz="2100">
                <a:solidFill>
                  <a:schemeClr val="dk1"/>
                </a:solidFill>
              </a:rPr>
              <a:t> * </a:t>
            </a:r>
            <a:r>
              <a:rPr i="1" lang="en-US" sz="2100">
                <a:solidFill>
                  <a:schemeClr val="dk1"/>
                </a:solidFill>
              </a:rPr>
              <a:t>g</a:t>
            </a:r>
            <a:r>
              <a:rPr lang="en-US" sz="2100">
                <a:solidFill>
                  <a:schemeClr val="dk1"/>
                </a:solidFill>
              </a:rPr>
              <a:t>(</a:t>
            </a:r>
            <a:r>
              <a:rPr i="1" lang="en-US" sz="2100">
                <a:solidFill>
                  <a:schemeClr val="dk1"/>
                </a:solidFill>
              </a:rPr>
              <a:t>n</a:t>
            </a:r>
            <a:r>
              <a:rPr lang="en-US" sz="2100">
                <a:solidFill>
                  <a:schemeClr val="dk1"/>
                </a:solidFill>
              </a:rPr>
              <a:t>) for all </a:t>
            </a:r>
            <a:r>
              <a:rPr i="1" lang="en-US" sz="2100">
                <a:solidFill>
                  <a:schemeClr val="dk1"/>
                </a:solidFill>
              </a:rPr>
              <a:t>n</a:t>
            </a:r>
            <a:r>
              <a:rPr lang="en-US" sz="2100">
                <a:solidFill>
                  <a:schemeClr val="dk1"/>
                </a:solidFill>
              </a:rPr>
              <a:t> </a:t>
            </a:r>
            <a:r>
              <a:rPr lang="en-US" sz="2100">
                <a:solidFill>
                  <a:srgbClr val="222222"/>
                </a:solidFill>
                <a:highlight>
                  <a:srgbClr val="FFFFFF"/>
                </a:highlight>
              </a:rPr>
              <a:t>≥</a:t>
            </a:r>
            <a:r>
              <a:rPr lang="en-US" sz="2100">
                <a:solidFill>
                  <a:schemeClr val="dk1"/>
                </a:solidFill>
              </a:rPr>
              <a:t> </a:t>
            </a:r>
            <a:r>
              <a:rPr i="1" lang="en-US" sz="2100">
                <a:solidFill>
                  <a:schemeClr val="dk1"/>
                </a:solidFill>
              </a:rPr>
              <a:t>n</a:t>
            </a:r>
            <a:r>
              <a:rPr baseline="-25000" i="1" lang="en-US" sz="2100">
                <a:solidFill>
                  <a:schemeClr val="dk1"/>
                </a:solidFill>
              </a:rPr>
              <a:t>0</a:t>
            </a:r>
            <a:endParaRPr baseline="-25000" i="1" sz="2100"/>
          </a:p>
          <a:p>
            <a:pPr indent="-41910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/>
              <a:t>running time, for </a:t>
            </a:r>
            <a:r>
              <a:rPr b="1" lang="en-US" sz="2100" u="sng"/>
              <a:t>some</a:t>
            </a:r>
            <a:r>
              <a:rPr lang="en-US" sz="2100"/>
              <a:t> input n, is </a:t>
            </a:r>
            <a:r>
              <a:rPr b="1" lang="en-US" sz="2100" u="sng"/>
              <a:t>exactly</a:t>
            </a:r>
            <a:r>
              <a:rPr lang="en-US" sz="2100"/>
              <a:t> a constant times g(n), for sufficiently large n</a:t>
            </a:r>
            <a:endParaRPr baseline="-25000" i="1" sz="2100"/>
          </a:p>
        </p:txBody>
      </p:sp>
      <p:sp>
        <p:nvSpPr>
          <p:cNvPr id="270" name="Google Shape;270;p40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(Oh) , Ω (Omega), and </a:t>
            </a:r>
            <a:r>
              <a:rPr lang="en-US"/>
              <a:t>𝚯 (Theta)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7" name="Google Shape;277;p41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8" name="Google Shape;2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0267"/>
            <a:ext cx="8839201" cy="301826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1"/>
          <p:cNvSpPr txBox="1"/>
          <p:nvPr/>
        </p:nvSpPr>
        <p:spPr>
          <a:xfrm>
            <a:off x="357800" y="4089325"/>
            <a:ext cx="8401800" cy="26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The definitions imply a constant </a:t>
            </a:r>
            <a:r>
              <a:rPr i="1" lang="en-US" sz="180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baseline="-25000" i="1" lang="en-US" sz="1800"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 beyond which they are satisfied. </a:t>
            </a:r>
            <a:r>
              <a:rPr b="1" lang="en-US" sz="1800">
                <a:latin typeface="Open Sans"/>
                <a:ea typeface="Open Sans"/>
                <a:cs typeface="Open Sans"/>
                <a:sym typeface="Open Sans"/>
              </a:rPr>
              <a:t>We are not concerned about small values of </a:t>
            </a:r>
            <a:r>
              <a:rPr b="1" i="1" lang="en-US" sz="180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Oh (Upper Bound) Examples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6" name="Google Shape;286;p4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42"/>
          <p:cNvSpPr txBox="1"/>
          <p:nvPr/>
        </p:nvSpPr>
        <p:spPr>
          <a:xfrm>
            <a:off x="386875" y="1173675"/>
            <a:ext cx="8757000" cy="45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3</a:t>
            </a:r>
            <a:r>
              <a:rPr b="1" i="1" lang="en-US" sz="2400"/>
              <a:t>n</a:t>
            </a:r>
            <a:r>
              <a:rPr b="1" baseline="30000" i="1" lang="en-US" sz="2400"/>
              <a:t>2</a:t>
            </a:r>
            <a:r>
              <a:rPr b="1" lang="en-US" sz="2400"/>
              <a:t> − 100</a:t>
            </a:r>
            <a:r>
              <a:rPr b="1" i="1" lang="en-US" sz="2400"/>
              <a:t>n</a:t>
            </a:r>
            <a:r>
              <a:rPr b="1" lang="en-US" sz="2400"/>
              <a:t> + 6 = O(</a:t>
            </a:r>
            <a:r>
              <a:rPr b="1" i="1" lang="en-US" sz="2400"/>
              <a:t>n</a:t>
            </a:r>
            <a:r>
              <a:rPr b="1" baseline="30000" i="1" lang="en-US" sz="2400"/>
              <a:t>2</a:t>
            </a:r>
            <a:r>
              <a:rPr b="1" lang="en-US" sz="2400"/>
              <a:t>) </a:t>
            </a:r>
            <a:r>
              <a:rPr lang="en-US" sz="2400"/>
              <a:t>because I choose c = 3 and 3</a:t>
            </a:r>
            <a:r>
              <a:rPr i="1" lang="en-US" sz="2400"/>
              <a:t>n</a:t>
            </a:r>
            <a:r>
              <a:rPr baseline="30000" i="1" lang="en-US" sz="2400"/>
              <a:t>2</a:t>
            </a:r>
            <a:r>
              <a:rPr lang="en-US" sz="2400"/>
              <a:t> &gt; 3</a:t>
            </a:r>
            <a:r>
              <a:rPr i="1" lang="en-US" sz="2400"/>
              <a:t>n</a:t>
            </a:r>
            <a:r>
              <a:rPr baseline="30000" i="1" lang="en-US" sz="2400"/>
              <a:t>2</a:t>
            </a:r>
            <a:r>
              <a:rPr lang="en-US" sz="2400"/>
              <a:t> − 100</a:t>
            </a:r>
            <a:r>
              <a:rPr i="1" lang="en-US" sz="2400"/>
              <a:t>n</a:t>
            </a:r>
            <a:r>
              <a:rPr lang="en-US" sz="2400"/>
              <a:t> + 6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3</a:t>
            </a:r>
            <a:r>
              <a:rPr b="1" i="1" lang="en-US" sz="2400"/>
              <a:t>n</a:t>
            </a:r>
            <a:r>
              <a:rPr b="1" baseline="30000" i="1" lang="en-US" sz="2400"/>
              <a:t>2</a:t>
            </a:r>
            <a:r>
              <a:rPr b="1" lang="en-US" sz="2400"/>
              <a:t> − 100</a:t>
            </a:r>
            <a:r>
              <a:rPr b="1" i="1" lang="en-US" sz="2400"/>
              <a:t>n</a:t>
            </a:r>
            <a:r>
              <a:rPr b="1" lang="en-US" sz="2400"/>
              <a:t> + 6 = O(</a:t>
            </a:r>
            <a:r>
              <a:rPr b="1" i="1" lang="en-US" sz="2400"/>
              <a:t>n</a:t>
            </a:r>
            <a:r>
              <a:rPr b="1" baseline="30000" i="1" lang="en-US" sz="2400"/>
              <a:t>3</a:t>
            </a:r>
            <a:r>
              <a:rPr b="1" lang="en-US" sz="2400"/>
              <a:t>) </a:t>
            </a:r>
            <a:r>
              <a:rPr lang="en-US" sz="2400"/>
              <a:t>because I choose c = 1 and </a:t>
            </a:r>
            <a:r>
              <a:rPr i="1" lang="en-US" sz="2400"/>
              <a:t>n</a:t>
            </a:r>
            <a:r>
              <a:rPr baseline="30000" i="1" lang="en-US" sz="2400"/>
              <a:t>3</a:t>
            </a:r>
            <a:r>
              <a:rPr lang="en-US" sz="2400"/>
              <a:t> &gt; 3</a:t>
            </a:r>
            <a:r>
              <a:rPr i="1" lang="en-US" sz="2400"/>
              <a:t>n</a:t>
            </a:r>
            <a:r>
              <a:rPr baseline="30000" i="1" lang="en-US" sz="2400"/>
              <a:t>2</a:t>
            </a:r>
            <a:r>
              <a:rPr lang="en-US" sz="2400"/>
              <a:t> − 100</a:t>
            </a:r>
            <a:r>
              <a:rPr i="1" lang="en-US" sz="2400"/>
              <a:t>n</a:t>
            </a:r>
            <a:r>
              <a:rPr lang="en-US" sz="2400"/>
              <a:t> + 6 when </a:t>
            </a:r>
            <a:r>
              <a:rPr i="1" lang="en-US" sz="2400"/>
              <a:t>n</a:t>
            </a:r>
            <a:r>
              <a:rPr lang="en-US" sz="2400"/>
              <a:t> &gt; 3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3</a:t>
            </a:r>
            <a:r>
              <a:rPr b="1" i="1" lang="en-US" sz="2400"/>
              <a:t>n</a:t>
            </a:r>
            <a:r>
              <a:rPr b="1" baseline="30000" i="1" lang="en-US" sz="2400"/>
              <a:t>2</a:t>
            </a:r>
            <a:r>
              <a:rPr b="1" lang="en-US" sz="2400"/>
              <a:t> − 100</a:t>
            </a:r>
            <a:r>
              <a:rPr b="1" i="1" lang="en-US" sz="2400"/>
              <a:t>n</a:t>
            </a:r>
            <a:r>
              <a:rPr b="1" lang="en-US" sz="2400"/>
              <a:t> + 6 ≠ O(</a:t>
            </a:r>
            <a:r>
              <a:rPr b="1" i="1" lang="en-US" sz="2400"/>
              <a:t>n</a:t>
            </a:r>
            <a:r>
              <a:rPr b="1" lang="en-US" sz="2400"/>
              <a:t>) </a:t>
            </a:r>
            <a:r>
              <a:rPr lang="en-US" sz="2400"/>
              <a:t>because for any c,  </a:t>
            </a:r>
            <a:r>
              <a:rPr i="1" lang="en-US" sz="2400"/>
              <a:t>c </a:t>
            </a:r>
            <a:r>
              <a:rPr lang="en-US" sz="2400"/>
              <a:t>· </a:t>
            </a:r>
            <a:r>
              <a:rPr i="1" lang="en-US" sz="2400"/>
              <a:t>n</a:t>
            </a:r>
            <a:r>
              <a:rPr lang="en-US" sz="2400"/>
              <a:t> &lt; 3</a:t>
            </a:r>
            <a:r>
              <a:rPr i="1" lang="en-US" sz="2400"/>
              <a:t>n</a:t>
            </a:r>
            <a:r>
              <a:rPr baseline="30000" i="1" lang="en-US" sz="2400"/>
              <a:t>2</a:t>
            </a:r>
            <a:r>
              <a:rPr lang="en-US" sz="2400"/>
              <a:t> when </a:t>
            </a:r>
            <a:r>
              <a:rPr i="1" lang="en-US" sz="2400"/>
              <a:t>n</a:t>
            </a:r>
            <a:r>
              <a:rPr lang="en-US" sz="2400"/>
              <a:t> &gt; </a:t>
            </a:r>
            <a:r>
              <a:rPr i="1" lang="en-US" sz="2400"/>
              <a:t>c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Omega (Lower Bound) Examples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5" name="Google Shape;295;p43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43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3</a:t>
            </a:r>
            <a:r>
              <a:rPr b="1" i="1" lang="en-US" sz="2400"/>
              <a:t>n</a:t>
            </a:r>
            <a:r>
              <a:rPr b="1" baseline="30000" i="1" lang="en-US" sz="2400"/>
              <a:t>2</a:t>
            </a:r>
            <a:r>
              <a:rPr b="1" lang="en-US" sz="2400"/>
              <a:t> − 100</a:t>
            </a:r>
            <a:r>
              <a:rPr b="1" i="1" lang="en-US" sz="2400"/>
              <a:t>n</a:t>
            </a:r>
            <a:r>
              <a:rPr b="1" lang="en-US" sz="2400"/>
              <a:t> + 6 = Ω(</a:t>
            </a:r>
            <a:r>
              <a:rPr b="1" i="1" lang="en-US" sz="2400"/>
              <a:t>n</a:t>
            </a:r>
            <a:r>
              <a:rPr b="1" baseline="30000" i="1" lang="en-US" sz="2400"/>
              <a:t>2</a:t>
            </a:r>
            <a:r>
              <a:rPr b="1" lang="en-US" sz="2400"/>
              <a:t>)</a:t>
            </a:r>
            <a:r>
              <a:rPr lang="en-US" sz="2400"/>
              <a:t> because I choose </a:t>
            </a:r>
            <a:r>
              <a:rPr i="1" lang="en-US" sz="2400"/>
              <a:t>c</a:t>
            </a:r>
            <a:r>
              <a:rPr lang="en-US" sz="2400"/>
              <a:t> = 2 and 2</a:t>
            </a:r>
            <a:r>
              <a:rPr i="1" lang="en-US" sz="2400"/>
              <a:t>n</a:t>
            </a:r>
            <a:r>
              <a:rPr baseline="30000" i="1" lang="en-US" sz="2400"/>
              <a:t>2</a:t>
            </a:r>
            <a:r>
              <a:rPr lang="en-US" sz="2400"/>
              <a:t> &lt; 3</a:t>
            </a:r>
            <a:r>
              <a:rPr i="1" lang="en-US" sz="2400"/>
              <a:t>n</a:t>
            </a:r>
            <a:r>
              <a:rPr baseline="30000" i="1" lang="en-US" sz="2400"/>
              <a:t>2</a:t>
            </a:r>
            <a:r>
              <a:rPr lang="en-US" sz="2400"/>
              <a:t> − 100</a:t>
            </a:r>
            <a:r>
              <a:rPr i="1" lang="en-US" sz="2400"/>
              <a:t>n</a:t>
            </a:r>
            <a:r>
              <a:rPr lang="en-US" sz="2400"/>
              <a:t> + 6 when </a:t>
            </a:r>
            <a:r>
              <a:rPr i="1" lang="en-US" sz="2400"/>
              <a:t>n</a:t>
            </a:r>
            <a:r>
              <a:rPr lang="en-US" sz="2400"/>
              <a:t> &gt; 100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3</a:t>
            </a:r>
            <a:r>
              <a:rPr b="1" i="1" lang="en-US" sz="2400"/>
              <a:t>n</a:t>
            </a:r>
            <a:r>
              <a:rPr b="1" baseline="30000" i="1" lang="en-US" sz="2400"/>
              <a:t>2</a:t>
            </a:r>
            <a:r>
              <a:rPr b="1" lang="en-US" sz="2400"/>
              <a:t> − 100</a:t>
            </a:r>
            <a:r>
              <a:rPr b="1" i="1" lang="en-US" sz="2400"/>
              <a:t>n</a:t>
            </a:r>
            <a:r>
              <a:rPr b="1" lang="en-US" sz="2400"/>
              <a:t> + 6 ≠ Ω(</a:t>
            </a:r>
            <a:r>
              <a:rPr b="1" i="1" lang="en-US" sz="2400"/>
              <a:t>n</a:t>
            </a:r>
            <a:r>
              <a:rPr b="1" baseline="30000" i="1" lang="en-US" sz="2400"/>
              <a:t>3</a:t>
            </a:r>
            <a:r>
              <a:rPr b="1" lang="en-US" sz="2400"/>
              <a:t>) </a:t>
            </a:r>
            <a:r>
              <a:rPr lang="en-US" sz="2400"/>
              <a:t>because I choose </a:t>
            </a:r>
            <a:r>
              <a:rPr i="1" lang="en-US" sz="2400"/>
              <a:t>c</a:t>
            </a:r>
            <a:r>
              <a:rPr lang="en-US" sz="2400"/>
              <a:t> =1 and 3</a:t>
            </a:r>
            <a:r>
              <a:rPr i="1" lang="en-US" sz="2400"/>
              <a:t>n</a:t>
            </a:r>
            <a:r>
              <a:rPr baseline="30000" i="1" lang="en-US" sz="2400"/>
              <a:t>2</a:t>
            </a:r>
            <a:r>
              <a:rPr lang="en-US" sz="2400"/>
              <a:t> − 100</a:t>
            </a:r>
            <a:r>
              <a:rPr i="1" lang="en-US" sz="2400"/>
              <a:t>n</a:t>
            </a:r>
            <a:r>
              <a:rPr lang="en-US" sz="2400"/>
              <a:t> + 6 &lt; </a:t>
            </a:r>
            <a:r>
              <a:rPr i="1" lang="en-US" sz="2400"/>
              <a:t>n</a:t>
            </a:r>
            <a:r>
              <a:rPr baseline="30000" i="1" lang="en-US" sz="2400"/>
              <a:t>3</a:t>
            </a:r>
            <a:r>
              <a:rPr lang="en-US" sz="2400"/>
              <a:t> when </a:t>
            </a:r>
            <a:r>
              <a:rPr i="1" lang="en-US" sz="2400"/>
              <a:t>n</a:t>
            </a:r>
            <a:r>
              <a:rPr lang="en-US" sz="2400"/>
              <a:t> &gt; 3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3</a:t>
            </a:r>
            <a:r>
              <a:rPr b="1" i="1" lang="en-US" sz="2400"/>
              <a:t>n</a:t>
            </a:r>
            <a:r>
              <a:rPr b="1" baseline="30000" i="1" lang="en-US" sz="2400"/>
              <a:t>2</a:t>
            </a:r>
            <a:r>
              <a:rPr b="1" lang="en-US" sz="2400"/>
              <a:t> − 100</a:t>
            </a:r>
            <a:r>
              <a:rPr b="1" i="1" lang="en-US" sz="2400"/>
              <a:t>n</a:t>
            </a:r>
            <a:r>
              <a:rPr b="1" lang="en-US" sz="2400"/>
              <a:t> + 6 = Ω(</a:t>
            </a:r>
            <a:r>
              <a:rPr b="1" i="1" lang="en-US" sz="2400"/>
              <a:t>n</a:t>
            </a:r>
            <a:r>
              <a:rPr b="1" lang="en-US" sz="2400"/>
              <a:t>) </a:t>
            </a:r>
            <a:r>
              <a:rPr lang="en-US" sz="2400"/>
              <a:t>because for any </a:t>
            </a:r>
            <a:r>
              <a:rPr i="1" lang="en-US" sz="2400"/>
              <a:t>c</a:t>
            </a:r>
            <a:r>
              <a:rPr lang="en-US" sz="2400"/>
              <a:t> I choose, </a:t>
            </a:r>
            <a:r>
              <a:rPr i="1" lang="en-US" sz="2400"/>
              <a:t>cn</a:t>
            </a:r>
            <a:r>
              <a:rPr lang="en-US" sz="2400"/>
              <a:t> &lt; 3</a:t>
            </a:r>
            <a:r>
              <a:rPr i="1" lang="en-US" sz="2400"/>
              <a:t>n</a:t>
            </a:r>
            <a:r>
              <a:rPr baseline="30000" i="1" lang="en-US" sz="2400"/>
              <a:t>2</a:t>
            </a:r>
            <a:r>
              <a:rPr lang="en-US" sz="2400"/>
              <a:t> − 100</a:t>
            </a:r>
            <a:r>
              <a:rPr i="1" lang="en-US" sz="2400"/>
              <a:t>n</a:t>
            </a:r>
            <a:r>
              <a:rPr lang="en-US" sz="2400"/>
              <a:t> + 6  when </a:t>
            </a:r>
            <a:r>
              <a:rPr i="1" lang="en-US" sz="2400"/>
              <a:t>n</a:t>
            </a:r>
            <a:r>
              <a:rPr lang="en-US" sz="2400"/>
              <a:t> &gt; 100</a:t>
            </a:r>
            <a:r>
              <a:rPr i="1" lang="en-US" sz="2400"/>
              <a:t>c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Readings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highlight>
                  <a:schemeClr val="lt1"/>
                </a:highlight>
              </a:rPr>
              <a:t>Chapter 3</a:t>
            </a:r>
            <a:r>
              <a:rPr lang="en-US" sz="2400">
                <a:highlight>
                  <a:schemeClr val="lt1"/>
                </a:highlight>
              </a:rPr>
              <a:t>, </a:t>
            </a:r>
            <a:r>
              <a:rPr b="1" lang="en-US" sz="2400">
                <a:highlight>
                  <a:schemeClr val="lt1"/>
                </a:highlight>
              </a:rPr>
              <a:t>Growth of Functions</a:t>
            </a:r>
            <a:r>
              <a:rPr lang="en-US" sz="2400">
                <a:highlight>
                  <a:schemeClr val="lt1"/>
                </a:highlight>
              </a:rPr>
              <a:t>, Cormen et al. (2009).  </a:t>
            </a:r>
            <a:r>
              <a:rPr b="1" lang="en-US" sz="2400">
                <a:highlight>
                  <a:schemeClr val="lt1"/>
                </a:highlight>
              </a:rPr>
              <a:t>Introduction to Algorithms</a:t>
            </a:r>
            <a:r>
              <a:rPr lang="en-US" sz="2400">
                <a:highlight>
                  <a:schemeClr val="lt1"/>
                </a:highlight>
              </a:rPr>
              <a:t>, Third Edition (3rd ed.). The MIT Press.</a:t>
            </a:r>
            <a:br>
              <a:rPr lang="en-US" sz="2400">
                <a:highlight>
                  <a:schemeClr val="lt1"/>
                </a:highlight>
              </a:rPr>
            </a:b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-US" sz="2400">
                <a:solidFill>
                  <a:srgbClr val="000000"/>
                </a:solidFill>
              </a:rPr>
              <a:t>Chapter 2, Algorithm Analysis, </a:t>
            </a:r>
            <a:r>
              <a:rPr lang="en-US" sz="2400">
                <a:solidFill>
                  <a:srgbClr val="000000"/>
                </a:solidFill>
                <a:highlight>
                  <a:schemeClr val="lt1"/>
                </a:highlight>
              </a:rPr>
              <a:t>Skiena, S. S. (2008). </a:t>
            </a:r>
            <a:r>
              <a:rPr b="1" lang="en-US" sz="2400">
                <a:solidFill>
                  <a:srgbClr val="000000"/>
                </a:solidFill>
                <a:highlight>
                  <a:schemeClr val="lt1"/>
                </a:highlight>
              </a:rPr>
              <a:t>The Algorithm Design Manual</a:t>
            </a:r>
            <a:r>
              <a:rPr lang="en-US" sz="2400">
                <a:solidFill>
                  <a:srgbClr val="000000"/>
                </a:solidFill>
                <a:highlight>
                  <a:schemeClr val="lt1"/>
                </a:highlight>
              </a:rPr>
              <a:t>, Second Edition (2nd ed.). Springer Science &amp; Business Media.</a:t>
            </a:r>
            <a:br>
              <a:rPr lang="en-US" sz="2400">
                <a:solidFill>
                  <a:srgbClr val="000000"/>
                </a:solidFill>
                <a:highlight>
                  <a:schemeClr val="lt1"/>
                </a:highlight>
              </a:rPr>
            </a:b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Chapter 3 - Algorithm Analysis, </a:t>
            </a:r>
            <a:r>
              <a:rPr lang="en-US" sz="2400">
                <a:solidFill>
                  <a:srgbClr val="000000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Goodrich</a:t>
            </a:r>
            <a:r>
              <a:rPr lang="en-US" sz="2400">
                <a:solidFill>
                  <a:srgbClr val="000000"/>
                </a:solidFill>
                <a:highlight>
                  <a:schemeClr val="lt1"/>
                </a:highlight>
              </a:rPr>
              <a:t>, M., </a:t>
            </a:r>
            <a:r>
              <a:rPr lang="en-US" sz="2400">
                <a:solidFill>
                  <a:srgbClr val="000000"/>
                </a:solidFill>
                <a:highlight>
                  <a:schemeClr val="lt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Tamass</a:t>
            </a:r>
            <a:r>
              <a:rPr lang="en-US" sz="2400">
                <a:solidFill>
                  <a:srgbClr val="000000"/>
                </a:solidFill>
                <a:highlight>
                  <a:schemeClr val="lt1"/>
                </a:highlight>
              </a:rPr>
              <a:t>ia, R., </a:t>
            </a:r>
            <a:r>
              <a:rPr lang="en-US" sz="2400">
                <a:solidFill>
                  <a:srgbClr val="000000"/>
                </a:solidFill>
                <a:highlight>
                  <a:schemeClr val="lt1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Goldwasser</a:t>
            </a:r>
            <a:r>
              <a:rPr lang="en-US" sz="2400">
                <a:solidFill>
                  <a:srgbClr val="000000"/>
                </a:solidFill>
                <a:highlight>
                  <a:schemeClr val="lt1"/>
                </a:highlight>
              </a:rPr>
              <a:t> </a:t>
            </a:r>
            <a:r>
              <a:rPr lang="en-US" sz="2400">
                <a:solidFill>
                  <a:srgbClr val="000000"/>
                </a:solidFill>
                <a:highlight>
                  <a:schemeClr val="lt1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M.</a:t>
            </a:r>
            <a:r>
              <a:rPr lang="en-US" sz="2400">
                <a:solidFill>
                  <a:srgbClr val="000000"/>
                </a:solidFill>
                <a:highlight>
                  <a:schemeClr val="lt1"/>
                </a:highlight>
              </a:rPr>
              <a:t> (2013). </a:t>
            </a:r>
            <a:r>
              <a:rPr b="1" lang="en-US" sz="2400">
                <a:solidFill>
                  <a:srgbClr val="000000"/>
                </a:solidFill>
                <a:highlight>
                  <a:schemeClr val="lt1"/>
                </a:highlight>
              </a:rPr>
              <a:t>Data Structures and Algorithms in Python</a:t>
            </a:r>
            <a:r>
              <a:rPr lang="en-US" sz="2400">
                <a:solidFill>
                  <a:srgbClr val="000000"/>
                </a:solidFill>
                <a:highlight>
                  <a:schemeClr val="lt1"/>
                </a:highlight>
              </a:rPr>
              <a:t>. 1 ed. Wiley</a:t>
            </a:r>
            <a:endParaRPr/>
          </a:p>
        </p:txBody>
      </p:sp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Theta (Average Bound) Examples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3" name="Google Shape;303;p44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44"/>
          <p:cNvSpPr txBox="1"/>
          <p:nvPr/>
        </p:nvSpPr>
        <p:spPr>
          <a:xfrm>
            <a:off x="386875" y="1173675"/>
            <a:ext cx="8757000" cy="45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05" name="Google Shape;305;p44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3</a:t>
            </a:r>
            <a:r>
              <a:rPr b="1" i="1" lang="en-US" sz="2400"/>
              <a:t>n</a:t>
            </a:r>
            <a:r>
              <a:rPr b="1" baseline="30000" i="1" lang="en-US" sz="2400"/>
              <a:t>2</a:t>
            </a:r>
            <a:r>
              <a:rPr b="1" lang="en-US" sz="2400"/>
              <a:t> − 100</a:t>
            </a:r>
            <a:r>
              <a:rPr b="1" i="1" lang="en-US" sz="2400"/>
              <a:t>n</a:t>
            </a:r>
            <a:r>
              <a:rPr b="1" lang="en-US" sz="2400"/>
              <a:t> + 6 = Θ(</a:t>
            </a:r>
            <a:r>
              <a:rPr b="1" i="1" lang="en-US" sz="2400"/>
              <a:t>n</a:t>
            </a:r>
            <a:r>
              <a:rPr b="1" baseline="30000" i="1" lang="en-US" sz="2400"/>
              <a:t>2</a:t>
            </a:r>
            <a:r>
              <a:rPr b="1" lang="en-US" sz="2400"/>
              <a:t>)</a:t>
            </a:r>
            <a:r>
              <a:rPr lang="en-US" sz="2400"/>
              <a:t> because O and Ω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3</a:t>
            </a:r>
            <a:r>
              <a:rPr b="1" i="1" lang="en-US" sz="2400"/>
              <a:t>n</a:t>
            </a:r>
            <a:r>
              <a:rPr b="1" baseline="30000" i="1" lang="en-US" sz="2400"/>
              <a:t>2</a:t>
            </a:r>
            <a:r>
              <a:rPr b="1" lang="en-US" sz="2400"/>
              <a:t> − 100</a:t>
            </a:r>
            <a:r>
              <a:rPr b="1" i="1" lang="en-US" sz="2400"/>
              <a:t>n</a:t>
            </a:r>
            <a:r>
              <a:rPr b="1" lang="en-US" sz="2400"/>
              <a:t> + 6 ≠ Θ(</a:t>
            </a:r>
            <a:r>
              <a:rPr b="1" i="1" lang="en-US" sz="2400"/>
              <a:t>n</a:t>
            </a:r>
            <a:r>
              <a:rPr b="1" baseline="30000" i="1" lang="en-US" sz="2400"/>
              <a:t>3</a:t>
            </a:r>
            <a:r>
              <a:rPr b="1" lang="en-US" sz="2400"/>
              <a:t>)</a:t>
            </a:r>
            <a:r>
              <a:rPr lang="en-US" sz="2400"/>
              <a:t> because O only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3</a:t>
            </a:r>
            <a:r>
              <a:rPr b="1" i="1" lang="en-US" sz="2400"/>
              <a:t>n</a:t>
            </a:r>
            <a:r>
              <a:rPr b="1" baseline="30000" i="1" lang="en-US" sz="2400"/>
              <a:t>2</a:t>
            </a:r>
            <a:r>
              <a:rPr b="1" lang="en-US" sz="2400"/>
              <a:t> − 100</a:t>
            </a:r>
            <a:r>
              <a:rPr b="1" i="1" lang="en-US" sz="2400"/>
              <a:t>n</a:t>
            </a:r>
            <a:r>
              <a:rPr b="1" lang="en-US" sz="2400"/>
              <a:t> + 6 ≠ Θ(</a:t>
            </a:r>
            <a:r>
              <a:rPr b="1" i="1" lang="en-US" sz="2400"/>
              <a:t>n</a:t>
            </a:r>
            <a:r>
              <a:rPr b="1" lang="en-US" sz="2400"/>
              <a:t>)</a:t>
            </a:r>
            <a:r>
              <a:rPr lang="en-US" sz="2400"/>
              <a:t> because Ω only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orders of growth</a:t>
            </a:r>
            <a:endParaRPr/>
          </a:p>
        </p:txBody>
      </p:sp>
      <p:sp>
        <p:nvSpPr>
          <p:cNvPr id="312" name="Google Shape;312;p45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13" name="Google Shape;313;p45"/>
          <p:cNvGraphicFramePr/>
          <p:nvPr/>
        </p:nvGraphicFramePr>
        <p:xfrm>
          <a:off x="2183200" y="150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{67DC1260-FACE-4CC0-B253-997119A19ED7}</a:tableStyleId>
              </a:tblPr>
              <a:tblGrid>
                <a:gridCol w="2482025"/>
                <a:gridCol w="2805775"/>
              </a:tblGrid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dependence on n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log </a:t>
                      </a:r>
                      <a:r>
                        <a:rPr i="1"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logarithmic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linear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</a:t>
                      </a: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log </a:t>
                      </a:r>
                      <a:r>
                        <a:rPr i="1"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super linear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</a:t>
                      </a:r>
                      <a:r>
                        <a:rPr baseline="30000" i="1"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quadratic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</a:t>
                      </a:r>
                      <a:r>
                        <a:rPr baseline="30000" i="1"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i="1"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cubic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r>
                        <a:rPr baseline="30000" i="1"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</a:t>
                      </a:r>
                      <a:endParaRPr baseline="30000" i="1"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exponential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r>
                        <a:rPr baseline="30000" i="1" lang="en-US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exponential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2!</a:t>
                      </a:r>
                      <a:endParaRPr sz="2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factorial</a:t>
                      </a:r>
                      <a:endParaRPr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14" name="Google Shape;314;p45"/>
          <p:cNvCxnSpPr/>
          <p:nvPr/>
        </p:nvCxnSpPr>
        <p:spPr>
          <a:xfrm flipH="1">
            <a:off x="1775900" y="1627463"/>
            <a:ext cx="26400" cy="45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45"/>
          <p:cNvSpPr txBox="1"/>
          <p:nvPr/>
        </p:nvSpPr>
        <p:spPr>
          <a:xfrm rot="-5400000">
            <a:off x="-1061850" y="3674963"/>
            <a:ext cx="457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Increasing complexity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228600" y="1736200"/>
            <a:ext cx="8763000" cy="46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Is f(n) = O(g(n))? T/F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f(n) = n+2; g(n) = 2n+1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f(n) = n+2; g(n) = n</a:t>
            </a:r>
            <a:r>
              <a:rPr baseline="30000" lang="en-US" sz="2400"/>
              <a:t>2</a:t>
            </a:r>
            <a:r>
              <a:rPr lang="en-US" sz="2400"/>
              <a:t>+1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US" sz="2400"/>
              <a:t>f(n) = </a:t>
            </a:r>
            <a:r>
              <a:rPr b="1" lang="en-US" sz="2400">
                <a:solidFill>
                  <a:srgbClr val="222222"/>
                </a:solidFill>
                <a:highlight>
                  <a:srgbClr val="FFFFFF"/>
                </a:highlight>
              </a:rPr>
              <a:t>√</a:t>
            </a:r>
            <a:r>
              <a:rPr lang="en-US" sz="2400"/>
              <a:t>n ; g(n) = log n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f(n) = log n</a:t>
            </a:r>
            <a:r>
              <a:rPr baseline="30000" lang="en-US" sz="2400"/>
              <a:t>10</a:t>
            </a:r>
            <a:r>
              <a:rPr lang="en-US" sz="2400"/>
              <a:t>; g(n) = 100 + log n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f(n) = 10; g(n) = log10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f(n) = 2</a:t>
            </a:r>
            <a:r>
              <a:rPr baseline="30000" lang="en-US" sz="2400"/>
              <a:t>n</a:t>
            </a:r>
            <a:r>
              <a:rPr lang="en-US" sz="2400"/>
              <a:t>; g(n) = 10n</a:t>
            </a:r>
            <a:r>
              <a:rPr baseline="30000" lang="en-US" sz="2400"/>
              <a:t>2</a:t>
            </a:r>
            <a:endParaRPr baseline="30000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f(n) = 9√n + n, g(n) = n</a:t>
            </a:r>
            <a:r>
              <a:rPr baseline="30000" lang="en-US" sz="2400"/>
              <a:t>2</a:t>
            </a:r>
            <a:endParaRPr baseline="3000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f(n) = 2</a:t>
            </a:r>
            <a:r>
              <a:rPr baseline="30000" lang="en-US" sz="2400"/>
              <a:t>n</a:t>
            </a:r>
            <a:r>
              <a:rPr lang="en-US" sz="2400"/>
              <a:t>+1, g(n) = 2</a:t>
            </a:r>
            <a:r>
              <a:rPr baseline="30000" lang="en-US" sz="2400"/>
              <a:t>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>
                <a:highlight>
                  <a:schemeClr val="lt1"/>
                </a:highlight>
              </a:rPr>
              <a:t>f(n) = 2</a:t>
            </a:r>
            <a:r>
              <a:rPr baseline="30000" lang="en-US" sz="2400">
                <a:highlight>
                  <a:schemeClr val="lt1"/>
                </a:highlight>
              </a:rPr>
              <a:t>2n</a:t>
            </a:r>
            <a:r>
              <a:rPr lang="en-US" sz="2400">
                <a:highlight>
                  <a:schemeClr val="lt1"/>
                </a:highlight>
              </a:rPr>
              <a:t>, g(n) = 2</a:t>
            </a:r>
            <a:r>
              <a:rPr baseline="30000" lang="en-US" sz="2400">
                <a:highlight>
                  <a:schemeClr val="lt1"/>
                </a:highlight>
              </a:rPr>
              <a:t>n</a:t>
            </a:r>
            <a:endParaRPr sz="24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6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Logarithms</a:t>
            </a:r>
            <a:endParaRPr/>
          </a:p>
        </p:txBody>
      </p:sp>
      <p:sp>
        <p:nvSpPr>
          <p:cNvPr id="330" name="Google Shape;330;p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Logarithm</a:t>
            </a:r>
            <a:endParaRPr/>
          </a:p>
        </p:txBody>
      </p:sp>
      <p:sp>
        <p:nvSpPr>
          <p:cNvPr id="337" name="Google Shape;337;p48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8" name="Google Shape;338;p48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A </a:t>
            </a:r>
            <a:r>
              <a:rPr i="1" lang="en-US"/>
              <a:t>logarithm </a:t>
            </a:r>
            <a:r>
              <a:rPr lang="en-US"/>
              <a:t>is simply an </a:t>
            </a:r>
            <a:r>
              <a:rPr b="1" lang="en-US"/>
              <a:t>inverse </a:t>
            </a:r>
            <a:r>
              <a:rPr lang="en-US"/>
              <a:t>exponential function.  Saying </a:t>
            </a:r>
            <a:r>
              <a:rPr i="1" lang="en-US"/>
              <a:t>b</a:t>
            </a:r>
            <a:r>
              <a:rPr baseline="30000" lang="en-US"/>
              <a:t>x</a:t>
            </a:r>
            <a:r>
              <a:rPr lang="en-US"/>
              <a:t> = </a:t>
            </a:r>
            <a:r>
              <a:rPr i="1" lang="en-US"/>
              <a:t>y</a:t>
            </a:r>
            <a:r>
              <a:rPr lang="en-US"/>
              <a:t> is same as </a:t>
            </a:r>
            <a:r>
              <a:rPr i="1" lang="en-US"/>
              <a:t>x</a:t>
            </a:r>
            <a:r>
              <a:rPr lang="en-US"/>
              <a:t> = log</a:t>
            </a:r>
            <a:r>
              <a:rPr baseline="-25000" lang="en-US"/>
              <a:t>b</a:t>
            </a:r>
            <a:r>
              <a:rPr i="1" lang="en-US"/>
              <a:t>y</a:t>
            </a:r>
            <a:r>
              <a:rPr lang="en-US"/>
              <a:t>.  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As you know, exponential function </a:t>
            </a:r>
            <a:r>
              <a:rPr b="1" lang="en-US"/>
              <a:t>grows fast</a:t>
            </a:r>
            <a:r>
              <a:rPr lang="en-US"/>
              <a:t>.  Thus logarithms </a:t>
            </a:r>
            <a:r>
              <a:rPr b="1" lang="en-US"/>
              <a:t>grows slowly</a:t>
            </a:r>
            <a:endParaRPr b="1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-US"/>
              <a:t>Logarithms</a:t>
            </a:r>
            <a:r>
              <a:rPr lang="en-US"/>
              <a:t>, as in algorithms, often arise as complexity where things are </a:t>
            </a:r>
            <a:r>
              <a:rPr b="1" lang="en-US"/>
              <a:t>repeatedly halved</a:t>
            </a:r>
            <a:r>
              <a:rPr lang="en-US"/>
              <a:t> or </a:t>
            </a:r>
            <a:r>
              <a:rPr b="1" lang="en-US"/>
              <a:t>repeatedly divide and conquer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9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Logarithm</a:t>
            </a:r>
            <a:endParaRPr/>
          </a:p>
        </p:txBody>
      </p:sp>
      <p:sp>
        <p:nvSpPr>
          <p:cNvPr id="345" name="Google Shape;345;p49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6" name="Google Shape;346;p49"/>
          <p:cNvSpPr txBox="1"/>
          <p:nvPr>
            <p:ph idx="1" type="body"/>
          </p:nvPr>
        </p:nvSpPr>
        <p:spPr>
          <a:xfrm>
            <a:off x="228600" y="1295400"/>
            <a:ext cx="8763000" cy="51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b="1" lang="en-US"/>
              <a:t>Binary search</a:t>
            </a:r>
            <a:r>
              <a:rPr lang="en-US"/>
              <a:t> is a good example of </a:t>
            </a:r>
            <a:r>
              <a:rPr i="1" lang="en-US"/>
              <a:t>O</a:t>
            </a:r>
            <a:r>
              <a:rPr lang="en-US"/>
              <a:t>(log </a:t>
            </a:r>
            <a:r>
              <a:rPr i="1" lang="en-US"/>
              <a:t>n</a:t>
            </a:r>
            <a:r>
              <a:rPr lang="en-US"/>
              <a:t>)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To locate a person </a:t>
            </a:r>
            <a:r>
              <a:rPr i="1" lang="en-US"/>
              <a:t>p</a:t>
            </a:r>
            <a:r>
              <a:rPr lang="en-US"/>
              <a:t> in a telephone book containing </a:t>
            </a:r>
            <a:r>
              <a:rPr i="1" lang="en-US"/>
              <a:t>n</a:t>
            </a:r>
            <a:r>
              <a:rPr lang="en-US"/>
              <a:t> names, you start by comparing </a:t>
            </a:r>
            <a:r>
              <a:rPr i="1" lang="en-US"/>
              <a:t>p</a:t>
            </a:r>
            <a:r>
              <a:rPr lang="en-US"/>
              <a:t> against the </a:t>
            </a:r>
            <a:r>
              <a:rPr b="1" lang="en-US"/>
              <a:t>middle</a:t>
            </a:r>
            <a:r>
              <a:rPr lang="en-US"/>
              <a:t>, say </a:t>
            </a:r>
            <a:r>
              <a:rPr i="1" lang="en-US"/>
              <a:t>Monroe</a:t>
            </a:r>
            <a:r>
              <a:rPr lang="en-US"/>
              <a:t>, </a:t>
            </a:r>
            <a:r>
              <a:rPr i="1" lang="en-US"/>
              <a:t>Marilyn</a:t>
            </a:r>
            <a:r>
              <a:rPr lang="en-US"/>
              <a:t>.  Then depending on what is </a:t>
            </a:r>
            <a:r>
              <a:rPr i="1" lang="en-US"/>
              <a:t>p</a:t>
            </a:r>
            <a:r>
              <a:rPr lang="en-US"/>
              <a:t>, you completely discard one half.  You continue the same fashion comparing </a:t>
            </a:r>
            <a:r>
              <a:rPr i="1" lang="en-US"/>
              <a:t>p </a:t>
            </a:r>
            <a:r>
              <a:rPr lang="en-US"/>
              <a:t>with the new middle, say </a:t>
            </a:r>
            <a:r>
              <a:rPr i="1" lang="en-US"/>
              <a:t>George, Graham</a:t>
            </a:r>
            <a:endParaRPr i="1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The step is equal to </a:t>
            </a:r>
            <a:r>
              <a:rPr b="1" lang="en-US"/>
              <a:t>how many times the names can be halved</a:t>
            </a:r>
            <a:r>
              <a:rPr lang="en-US"/>
              <a:t> until only one name is left.  By definition this is exactly log</a:t>
            </a:r>
            <a:r>
              <a:rPr baseline="-25000" lang="en-US"/>
              <a:t>2</a:t>
            </a:r>
            <a:r>
              <a:rPr i="1" lang="en-US"/>
              <a:t>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This log is very powerful because one can find any name using only 20 comparisons in a million-name phone book!</a:t>
            </a:r>
            <a:endParaRPr/>
          </a:p>
        </p:txBody>
      </p:sp>
      <p:pic>
        <p:nvPicPr>
          <p:cNvPr id="347" name="Google Shape;34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150" y="304800"/>
            <a:ext cx="1316850" cy="10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Logarithm and Trees</a:t>
            </a:r>
            <a:endParaRPr/>
          </a:p>
        </p:txBody>
      </p:sp>
      <p:sp>
        <p:nvSpPr>
          <p:cNvPr id="354" name="Google Shape;354;p50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5" name="Google Shape;355;p50"/>
          <p:cNvSpPr txBox="1"/>
          <p:nvPr>
            <p:ph idx="1" type="body"/>
          </p:nvPr>
        </p:nvSpPr>
        <p:spPr>
          <a:xfrm>
            <a:off x="228600" y="1295400"/>
            <a:ext cx="8763000" cy="51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 binary tree of height 1 can have up to 2 leaf nodes, while a tree of height two can have up to four leaves. What is the height </a:t>
            </a:r>
            <a:r>
              <a:rPr i="1" lang="en-US" sz="2400"/>
              <a:t>h</a:t>
            </a:r>
            <a:r>
              <a:rPr lang="en-US" sz="2400"/>
              <a:t> of a rooted binary tree with </a:t>
            </a:r>
            <a:r>
              <a:rPr i="1" lang="en-US" sz="2400"/>
              <a:t>n</a:t>
            </a:r>
            <a:r>
              <a:rPr lang="en-US" sz="2400"/>
              <a:t> leaf nodes? Note that the number of leaves doubles every time we increase the height by one. To account for </a:t>
            </a:r>
            <a:r>
              <a:rPr i="1" lang="en-US" sz="2400"/>
              <a:t>n</a:t>
            </a:r>
            <a:r>
              <a:rPr lang="en-US" sz="2400"/>
              <a:t> leaves, </a:t>
            </a:r>
            <a:r>
              <a:rPr i="1" lang="en-US" sz="2400"/>
              <a:t>n</a:t>
            </a:r>
            <a:r>
              <a:rPr lang="en-US" sz="2400"/>
              <a:t> = 2</a:t>
            </a:r>
            <a:r>
              <a:rPr baseline="30000" lang="en-US" sz="2400"/>
              <a:t>h</a:t>
            </a:r>
            <a:r>
              <a:rPr lang="en-US" sz="2400"/>
              <a:t> which implies that </a:t>
            </a:r>
            <a:r>
              <a:rPr b="1" i="1" lang="en-US" sz="2400"/>
              <a:t>h</a:t>
            </a:r>
            <a:r>
              <a:rPr b="1" lang="en-US" sz="2400"/>
              <a:t> = log</a:t>
            </a:r>
            <a:r>
              <a:rPr b="1" baseline="-25000" lang="en-US" sz="2400"/>
              <a:t>2</a:t>
            </a:r>
            <a:r>
              <a:rPr b="1" i="1" lang="en-US" sz="2400"/>
              <a:t>n</a:t>
            </a:r>
            <a:endParaRPr b="1" i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For a tree that have </a:t>
            </a:r>
            <a:r>
              <a:rPr i="1" lang="en-US" sz="2400"/>
              <a:t>d</a:t>
            </a:r>
            <a:r>
              <a:rPr lang="en-US" sz="2400"/>
              <a:t> children, one can easily generalize that </a:t>
            </a:r>
            <a:r>
              <a:rPr b="1" i="1" lang="en-US" sz="2400"/>
              <a:t>h</a:t>
            </a:r>
            <a:r>
              <a:rPr b="1" lang="en-US" sz="2400"/>
              <a:t> = log</a:t>
            </a:r>
            <a:r>
              <a:rPr b="1" baseline="-25000" i="1" lang="en-US" sz="2400"/>
              <a:t>d</a:t>
            </a:r>
            <a:r>
              <a:rPr b="1" i="1" lang="en-US" sz="2400"/>
              <a:t>n</a:t>
            </a:r>
            <a:r>
              <a:rPr b="1" lang="en-US" sz="2400"/>
              <a:t> </a:t>
            </a:r>
            <a:r>
              <a:rPr lang="en-US" sz="2400"/>
              <a:t>because number of possible leaves multiplies by d every time we increase the height by one (</a:t>
            </a:r>
            <a:r>
              <a:rPr i="1" lang="en-US" sz="2400"/>
              <a:t>n</a:t>
            </a:r>
            <a:r>
              <a:rPr lang="en-US" sz="2400"/>
              <a:t> = </a:t>
            </a:r>
            <a:r>
              <a:rPr i="1" lang="en-US" sz="2400"/>
              <a:t>d</a:t>
            </a:r>
            <a:r>
              <a:rPr baseline="30000" i="1" lang="en-US" sz="2400"/>
              <a:t>h</a:t>
            </a:r>
            <a:r>
              <a:rPr lang="en-US" sz="2400"/>
              <a:t>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key message here is that because very short trees can contain many leaves, </a:t>
            </a:r>
            <a:r>
              <a:rPr b="1" lang="en-US" sz="2400"/>
              <a:t>trees prove fundamental to fast data structures</a:t>
            </a:r>
            <a:endParaRPr b="1" sz="2400"/>
          </a:p>
        </p:txBody>
      </p:sp>
      <p:pic>
        <p:nvPicPr>
          <p:cNvPr id="356" name="Google Shape;35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150" y="304800"/>
            <a:ext cx="1316850" cy="10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Logarithm and Big Oh</a:t>
            </a:r>
            <a:endParaRPr/>
          </a:p>
        </p:txBody>
      </p:sp>
      <p:sp>
        <p:nvSpPr>
          <p:cNvPr id="363" name="Google Shape;363;p51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p51"/>
          <p:cNvSpPr txBox="1"/>
          <p:nvPr/>
        </p:nvSpPr>
        <p:spPr>
          <a:xfrm>
            <a:off x="279300" y="1874850"/>
            <a:ext cx="8585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base of the algorithm has no real impact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on the complexity.  For example, log</a:t>
            </a:r>
            <a:r>
              <a:rPr baseline="-25000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(1,000,000) = 19.9316, log</a:t>
            </a:r>
            <a:r>
              <a:rPr baseline="-25000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(1,000,000) = 12.5754, 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baseline="-25000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100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(1,000,000) = 3.   </a:t>
            </a:r>
            <a:b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big change in the base only produces small differences.  Also, converting base only requires dividing with a constant log</a:t>
            </a:r>
            <a:r>
              <a:rPr baseline="-25000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i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a.  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Thus we usually justified to ignore the base of the log in Big Oh, and </a:t>
            </a:r>
            <a:r>
              <a:rPr b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simply writes log </a:t>
            </a:r>
            <a:r>
              <a:rPr b="1" i="1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ignoring the base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2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Logarithm and Big Oh</a:t>
            </a:r>
            <a:endParaRPr/>
          </a:p>
        </p:txBody>
      </p:sp>
      <p:sp>
        <p:nvSpPr>
          <p:cNvPr id="371" name="Google Shape;371;p5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2" name="Google Shape;372;p52"/>
          <p:cNvSpPr txBox="1"/>
          <p:nvPr/>
        </p:nvSpPr>
        <p:spPr>
          <a:xfrm>
            <a:off x="309375" y="2966175"/>
            <a:ext cx="8585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Doing a binary search on a sorted array of </a:t>
            </a:r>
            <a:r>
              <a:rPr i="1" lang="en-U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baseline="30000" lang="en-U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things requires </a:t>
            </a:r>
            <a:r>
              <a:rPr b="1" lang="en-U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only twice as many comparisons as a binary search</a:t>
            </a:r>
            <a:r>
              <a:rPr lang="en-U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on </a:t>
            </a:r>
            <a:r>
              <a:rPr i="1" lang="en-U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2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things.</a:t>
            </a:r>
            <a:endParaRPr b="1" sz="2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3" name="Google Shape;37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724" y="1817276"/>
            <a:ext cx="3118025" cy="828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3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Properties of Logarithm</a:t>
            </a:r>
            <a:endParaRPr/>
          </a:p>
        </p:txBody>
      </p:sp>
      <p:sp>
        <p:nvSpPr>
          <p:cNvPr id="380" name="Google Shape;380;p53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1" name="Google Shape;38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825" y="1483138"/>
            <a:ext cx="4324350" cy="1495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2" name="Google Shape;382;p53"/>
          <p:cNvPicPr preferRelativeResize="0"/>
          <p:nvPr/>
        </p:nvPicPr>
        <p:blipFill rotWithShape="1">
          <a:blip r:embed="rId4">
            <a:alphaModFix/>
          </a:blip>
          <a:srcRect b="0" l="0" r="0" t="2056"/>
          <a:stretch/>
        </p:blipFill>
        <p:spPr>
          <a:xfrm>
            <a:off x="2371725" y="3069575"/>
            <a:ext cx="4362450" cy="3358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RAM </a:t>
            </a:r>
            <a:r>
              <a:rPr lang="en-US" sz="3000"/>
              <a:t>Model of Computation</a:t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The </a:t>
            </a:r>
            <a:r>
              <a:rPr b="1" lang="en-US" sz="3000"/>
              <a:t>Big Oh</a:t>
            </a:r>
            <a:r>
              <a:rPr lang="en-US" sz="3000"/>
              <a:t> Notation</a:t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Logarithms</a:t>
            </a:r>
            <a:endParaRPr sz="3000">
              <a:highlight>
                <a:schemeClr val="lt1"/>
              </a:highlight>
            </a:endParaRPr>
          </a:p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4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389" name="Google Shape;389;p54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0" name="Google Shape;390;p54"/>
          <p:cNvPicPr preferRelativeResize="0"/>
          <p:nvPr/>
        </p:nvPicPr>
        <p:blipFill rotWithShape="1">
          <a:blip r:embed="rId3">
            <a:alphaModFix/>
          </a:blip>
          <a:srcRect b="17634" l="0" r="0" t="0"/>
          <a:stretch/>
        </p:blipFill>
        <p:spPr>
          <a:xfrm>
            <a:off x="328600" y="2871450"/>
            <a:ext cx="6591300" cy="34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4"/>
          <p:cNvSpPr txBox="1"/>
          <p:nvPr/>
        </p:nvSpPr>
        <p:spPr>
          <a:xfrm>
            <a:off x="276875" y="1437625"/>
            <a:ext cx="3258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Open Sans"/>
                <a:ea typeface="Open Sans"/>
                <a:cs typeface="Open Sans"/>
                <a:sym typeface="Open Sans"/>
              </a:rPr>
              <a:t>Prove the followings: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2" name="Google Shape;392;p54"/>
          <p:cNvPicPr preferRelativeResize="0"/>
          <p:nvPr/>
        </p:nvPicPr>
        <p:blipFill rotWithShape="1">
          <a:blip r:embed="rId4">
            <a:alphaModFix/>
          </a:blip>
          <a:srcRect b="0" l="0" r="0" t="2056"/>
          <a:stretch/>
        </p:blipFill>
        <p:spPr>
          <a:xfrm>
            <a:off x="5753522" y="304800"/>
            <a:ext cx="3334079" cy="2566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5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</a:t>
            </a:r>
            <a:endParaRPr/>
          </a:p>
        </p:txBody>
      </p:sp>
      <p:sp>
        <p:nvSpPr>
          <p:cNvPr id="399" name="Google Shape;399;p55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Graph different order of growth functions</a:t>
            </a:r>
            <a:endParaRPr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Submit in google classroom before next week</a:t>
            </a:r>
            <a:br>
              <a:rPr lang="en-US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u="sng"/>
              <a:t>Copying from internet or friends will receive 0 marks</a:t>
            </a:r>
            <a:endParaRPr u="sng"/>
          </a:p>
        </p:txBody>
      </p:sp>
      <p:sp>
        <p:nvSpPr>
          <p:cNvPr id="400" name="Google Shape;400;p55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RAM Model of Computation</a:t>
            </a:r>
            <a:endParaRPr/>
          </a:p>
        </p:txBody>
      </p:sp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RAM Model of Computation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b="1" lang="en-US"/>
              <a:t>Machine-independent algorithm</a:t>
            </a:r>
            <a:r>
              <a:rPr lang="en-US"/>
              <a:t> depend on a hypothetical computer called the </a:t>
            </a:r>
            <a:r>
              <a:rPr i="1" lang="en-US"/>
              <a:t>Random Access Machine </a:t>
            </a:r>
            <a:r>
              <a:rPr lang="en-US"/>
              <a:t>or RAM.  This RAM computer has the following characteristics: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Each </a:t>
            </a:r>
            <a:r>
              <a:rPr b="1" lang="en-US"/>
              <a:t>simple </a:t>
            </a:r>
            <a:r>
              <a:rPr lang="en-US"/>
              <a:t>operation (+, *, -, =, if, call) takes exactly one time step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-US"/>
              <a:t>Loops and subroutines</a:t>
            </a:r>
            <a:r>
              <a:rPr lang="en-US"/>
              <a:t> are not considered simple operations.  Instead, they are the composition of many single-step operations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Each </a:t>
            </a:r>
            <a:r>
              <a:rPr b="1" lang="en-US"/>
              <a:t>memory access</a:t>
            </a:r>
            <a:r>
              <a:rPr lang="en-US"/>
              <a:t> takes exactly one time step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This computer has </a:t>
            </a:r>
            <a:r>
              <a:rPr b="1" lang="en-US"/>
              <a:t>no knowledge of cache, storage, or any software engineering concepts</a:t>
            </a:r>
            <a:r>
              <a:rPr lang="en-US"/>
              <a:t> like object-oriented programming</a:t>
            </a:r>
            <a:endParaRPr/>
          </a:p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RAM Model of Computation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228600" y="1295400"/>
            <a:ext cx="8763000" cy="50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/>
              <a:t>Under the RAM model, we measure run time by </a:t>
            </a:r>
            <a:r>
              <a:rPr b="1" lang="en-US"/>
              <a:t>simply counting the number of steps</a:t>
            </a:r>
            <a:r>
              <a:rPr lang="en-US"/>
              <a:t> on a given problem</a:t>
            </a:r>
            <a:endParaRPr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RAM model can be oversimplified: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Multiplying takes more time than addition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RAM ignores threading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Memory access depends whether data sits on cache or disk</a:t>
            </a:r>
            <a:endParaRPr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Yet, RAM model is </a:t>
            </a:r>
            <a:r>
              <a:rPr b="1" i="1" lang="en-US"/>
              <a:t>excellent</a:t>
            </a:r>
            <a:r>
              <a:rPr b="1" lang="en-US"/>
              <a:t> </a:t>
            </a:r>
            <a:r>
              <a:rPr lang="en-US"/>
              <a:t>because it is simple, capturing only essential behavior of computers and thus gives a good estimation.</a:t>
            </a:r>
            <a:endParaRPr/>
          </a:p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Oh Notation</a:t>
            </a:r>
            <a:endParaRPr/>
          </a:p>
        </p:txBody>
      </p:sp>
      <p:sp>
        <p:nvSpPr>
          <p:cNvPr id="192" name="Google Shape;192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Simplified estimation of complexity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228600" y="1295400"/>
            <a:ext cx="8763000" cy="52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Complexity is defined by a </a:t>
            </a:r>
            <a:r>
              <a:rPr b="1" lang="en-US" sz="2400"/>
              <a:t>numerical function</a:t>
            </a:r>
            <a:r>
              <a:rPr lang="en-US" sz="2400"/>
              <a:t>, which can be complicated: </a:t>
            </a:r>
            <a:endParaRPr sz="24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i="1" lang="en-US" sz="2400"/>
              <a:t>Algo #1</a:t>
            </a:r>
            <a:r>
              <a:rPr lang="en-US" sz="2400"/>
              <a:t>: 12754</a:t>
            </a:r>
            <a:r>
              <a:rPr i="1" lang="en-US" sz="2400"/>
              <a:t>n</a:t>
            </a:r>
            <a:r>
              <a:rPr baseline="30000" lang="en-US" sz="2400"/>
              <a:t>2</a:t>
            </a:r>
            <a:r>
              <a:rPr lang="en-US" sz="2400"/>
              <a:t> + 100000n</a:t>
            </a:r>
            <a:r>
              <a:rPr i="1" lang="en-US" sz="2400"/>
              <a:t> </a:t>
            </a:r>
            <a:r>
              <a:rPr lang="en-US" sz="2400"/>
              <a:t>+ 834 lg</a:t>
            </a:r>
            <a:r>
              <a:rPr baseline="-25000" lang="en-US" sz="2400"/>
              <a:t>2</a:t>
            </a:r>
            <a:r>
              <a:rPr i="1" lang="en-US" sz="2400"/>
              <a:t>n</a:t>
            </a:r>
            <a:r>
              <a:rPr lang="en-US" sz="2400"/>
              <a:t> + 13546</a:t>
            </a:r>
            <a:endParaRPr sz="24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i="1" lang="en-US" sz="2400"/>
              <a:t>Algo #2</a:t>
            </a:r>
            <a:r>
              <a:rPr lang="en-US" sz="2400"/>
              <a:t>: 754</a:t>
            </a:r>
            <a:r>
              <a:rPr i="1" lang="en-US" sz="2400"/>
              <a:t>n</a:t>
            </a:r>
            <a:r>
              <a:rPr baseline="30000" lang="en-US" sz="2400"/>
              <a:t>3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Introduce simplified notation</a:t>
            </a:r>
            <a:r>
              <a:rPr lang="en-US" sz="2400"/>
              <a:t> called </a:t>
            </a:r>
            <a:r>
              <a:rPr b="1" lang="en-US" sz="2400"/>
              <a:t>Big Oh</a:t>
            </a:r>
            <a:r>
              <a:rPr lang="en-US" sz="2400"/>
              <a:t> notation</a:t>
            </a:r>
            <a:endParaRPr sz="24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Only the leading term has the biggest effect as </a:t>
            </a:r>
            <a:r>
              <a:rPr i="1" lang="en-US" sz="2400"/>
              <a:t>n</a:t>
            </a:r>
            <a:r>
              <a:rPr lang="en-US" sz="2400"/>
              <a:t> increases</a:t>
            </a:r>
            <a:endParaRPr sz="24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Since </a:t>
            </a:r>
            <a:r>
              <a:rPr i="1" lang="en-US" sz="2400"/>
              <a:t>n</a:t>
            </a:r>
            <a:r>
              <a:rPr baseline="30000" lang="en-US" sz="2400"/>
              <a:t>3 </a:t>
            </a:r>
            <a:r>
              <a:rPr lang="en-US" sz="2400"/>
              <a:t>&gt; </a:t>
            </a:r>
            <a:r>
              <a:rPr baseline="30000" lang="en-US" sz="2400"/>
              <a:t> </a:t>
            </a:r>
            <a:r>
              <a:rPr i="1" lang="en-US" sz="2400"/>
              <a:t>n</a:t>
            </a:r>
            <a:r>
              <a:rPr baseline="30000" lang="en-US" sz="2400"/>
              <a:t>2</a:t>
            </a:r>
            <a:r>
              <a:rPr lang="en-US" sz="2400"/>
              <a:t>,</a:t>
            </a:r>
            <a:r>
              <a:rPr i="1" lang="en-US" sz="2400"/>
              <a:t> </a:t>
            </a:r>
            <a:r>
              <a:rPr lang="en-US" sz="2400"/>
              <a:t>thus algo 1 is faster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BigO </a:t>
            </a:r>
            <a:r>
              <a:rPr b="1" lang="en-US" sz="2400"/>
              <a:t>ignores</a:t>
            </a:r>
            <a:r>
              <a:rPr lang="en-US" sz="2400"/>
              <a:t> </a:t>
            </a:r>
            <a:r>
              <a:rPr b="1" lang="en-US" sz="2400"/>
              <a:t>multiplicative constants</a:t>
            </a:r>
            <a:r>
              <a:rPr lang="en-US" sz="2400"/>
              <a:t>, for example,  2</a:t>
            </a:r>
            <a:r>
              <a:rPr i="1" lang="en-US" sz="2400"/>
              <a:t>n</a:t>
            </a:r>
            <a:r>
              <a:rPr lang="en-US" sz="2400"/>
              <a:t> and </a:t>
            </a:r>
            <a:r>
              <a:rPr i="1" lang="en-US" sz="2400"/>
              <a:t>n</a:t>
            </a:r>
            <a:r>
              <a:rPr lang="en-US" sz="2400"/>
              <a:t> are identical because these constants have less impact as </a:t>
            </a:r>
            <a:r>
              <a:rPr i="1" lang="en-US" sz="2400"/>
              <a:t>n</a:t>
            </a:r>
            <a:r>
              <a:rPr lang="en-US" sz="2400"/>
              <a:t> increases</a:t>
            </a:r>
            <a:endParaRPr sz="2400"/>
          </a:p>
        </p:txBody>
      </p:sp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Big Oh makes sense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33"/>
          <p:cNvSpPr txBox="1"/>
          <p:nvPr/>
        </p:nvSpPr>
        <p:spPr>
          <a:xfrm>
            <a:off x="79525" y="3642075"/>
            <a:ext cx="8912100" cy="28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All algorithms take roughly same time for </a:t>
            </a:r>
            <a:r>
              <a:rPr i="1" lang="en-US" sz="180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 = 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Any algorithm with </a:t>
            </a:r>
            <a:r>
              <a:rPr i="1" lang="en-US" sz="180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! running time becomes useless for </a:t>
            </a:r>
            <a:r>
              <a:rPr i="1" lang="en-US" sz="1800">
                <a:latin typeface="Open Sans"/>
                <a:ea typeface="Open Sans"/>
                <a:cs typeface="Open Sans"/>
                <a:sym typeface="Open Sans"/>
              </a:rPr>
              <a:t>n </a:t>
            </a: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≥ 20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Algorithms whose running time is 2</a:t>
            </a:r>
            <a:r>
              <a:rPr baseline="30000" i="1" lang="en-US" sz="180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 is ok, but become impractical for </a:t>
            </a:r>
            <a:r>
              <a:rPr i="1" lang="en-US" sz="1800">
                <a:latin typeface="Open Sans"/>
                <a:ea typeface="Open Sans"/>
                <a:cs typeface="Open Sans"/>
                <a:sym typeface="Open Sans"/>
              </a:rPr>
              <a:t>n </a:t>
            </a: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&gt; 40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Quadratic algorithms (</a:t>
            </a:r>
            <a:r>
              <a:rPr i="1" lang="en-US" sz="180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baseline="30000" lang="en-US" sz="18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) remain usable until </a:t>
            </a:r>
            <a:r>
              <a:rPr i="1" lang="en-US" sz="180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 = 10,000.  Hopeless for </a:t>
            </a:r>
            <a:r>
              <a:rPr i="1" lang="en-US" sz="180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 &gt; 1,000,000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Linear algorithms (</a:t>
            </a:r>
            <a:r>
              <a:rPr i="1" lang="en-US" sz="180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) and </a:t>
            </a:r>
            <a:r>
              <a:rPr i="1" lang="en-US" sz="180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 log </a:t>
            </a:r>
            <a:r>
              <a:rPr i="1" lang="en-US" sz="180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 algorithms remain practical even for one billion items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en-US" sz="1800">
                <a:latin typeface="Open Sans"/>
                <a:ea typeface="Open Sans"/>
                <a:cs typeface="Open Sans"/>
                <a:sym typeface="Open Sans"/>
              </a:rPr>
              <a:t>Key point is that n has the largest impact, not constants or lower order items.  Thus Big Oh simplification makes sense 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488" y="1295400"/>
            <a:ext cx="7199030" cy="24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