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6858000" cx="9144000"/>
  <p:notesSz cx="6858000" cy="9144000"/>
  <p:embeddedFontLs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0A4518-763B-43B8-B6A2-20CB13383DD7}">
  <a:tblStyle styleId="{250A4518-763B-43B8-B6A2-20CB13383D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5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54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0954cc7f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0954cc7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5d0954cc7f_0_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c3579cb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bc3579c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5bc3579cb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bc3579cb9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bc3579cb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5bc3579cb9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26c5a6423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26c5a642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e26c5a6423_0_1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c3579cb9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bc3579cb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5bc3579cb9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bc3579cb9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bc3579cb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5bc3579cb9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bc3579cb9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bc3579cb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5bc3579cb9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bc3579cb9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bc3579cb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5bc3579cb9_0_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c3579cb9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bc3579cb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5bc3579cb9_0_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dfad1648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dfad164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5dfad1648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8eb52d15b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8eb52d1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e8eb52d15b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a41b6d42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a41b6d4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4a41b6d42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bc3579cb9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bc3579cb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5bc3579cb9_0_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bc3579cb9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bc3579cb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5bc3579cb9_0_1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bc3579cb9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bc3579cb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5bc3579cb9_0_1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bc3579cb9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bc3579cb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5bc3579cb9_0_1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d30791fde_3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d30791fd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5d30791fde_3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d30791fde_3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d30791fde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5d30791fde_3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8eb52d15b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8eb52d15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e8eb52d15b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8eb52d15b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8eb52d15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e8eb52d15b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8eb52d15b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8eb52d15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e8eb52d15b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8eb52d15b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8eb52d15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e8eb52d15b_0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0954cc7f_0_4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d0954cc7f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5d0954cc7f_0_4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8eb52d15b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8eb52d15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e8eb52d15b_0_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8eb52d15b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8eb52d15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e8eb52d15b_0_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8eb52d15b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8eb52d15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e8eb52d15b_0_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d30791fde_3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d30791fde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5d30791fde_3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d6d902785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d6d90278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5d6d902785_3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d6d902785_3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d6d902785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5d6d902785_3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d6d902785_3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d6d902785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5d6d902785_3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d1cbe18ac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ed1cbe18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ed1cbe18ac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d6d902785_3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d6d902785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5d6d902785_3_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517efc5ad3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517efc5a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1517efc5ad3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0954cc7f_0_4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0954cc7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5d0954cc7f_0_4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d6d902785_3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d6d902785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5d6d902785_3_1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e085052ca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e085052c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5e085052ca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d6d902785_3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d6d902785_3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5d6d902785_3_1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d6d902785_3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d6d902785_3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5d6d902785_3_1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d6d902785_3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d6d902785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5d6d902785_3_1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26c5a642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26c5a64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e26c5a642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225ff8c3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225ff8c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5d225ff8c3_1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6c5a6423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26c5a64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Both are theta of n</a:t>
            </a:r>
            <a:endParaRPr/>
          </a:p>
        </p:txBody>
      </p:sp>
      <p:sp>
        <p:nvSpPr>
          <p:cNvPr id="111" name="Google Shape;111;ge26c5a6423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26c5a6423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26c5a64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Both are theta of n</a:t>
            </a:r>
            <a:endParaRPr/>
          </a:p>
        </p:txBody>
      </p:sp>
      <p:sp>
        <p:nvSpPr>
          <p:cNvPr id="120" name="Google Shape;120;ge26c5a6423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26c5a6423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26c5a642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Both are theta of n</a:t>
            </a:r>
            <a:endParaRPr/>
          </a:p>
        </p:txBody>
      </p:sp>
      <p:sp>
        <p:nvSpPr>
          <p:cNvPr id="130" name="Google Shape;130;ge26c5a6423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26c5a6423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26c5a642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Both are theta of n</a:t>
            </a:r>
            <a:endParaRPr/>
          </a:p>
        </p:txBody>
      </p:sp>
      <p:sp>
        <p:nvSpPr>
          <p:cNvPr id="140" name="Google Shape;140;ge26c5a6423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533400"/>
            <a:ext cx="800100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905000" y="2895600"/>
            <a:ext cx="5334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type="ctrTitle"/>
          </p:nvPr>
        </p:nvSpPr>
        <p:spPr>
          <a:xfrm>
            <a:off x="685800" y="1066800"/>
            <a:ext cx="7772400" cy="144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2"/>
          <p:cNvSpPr txBox="1"/>
          <p:nvPr>
            <p:ph idx="2" type="subTitle"/>
          </p:nvPr>
        </p:nvSpPr>
        <p:spPr>
          <a:xfrm>
            <a:off x="1524000" y="4724400"/>
            <a:ext cx="60198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3" type="subTitle"/>
          </p:nvPr>
        </p:nvSpPr>
        <p:spPr>
          <a:xfrm>
            <a:off x="2133600" y="4038600"/>
            <a:ext cx="48768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o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228600" y="1447800"/>
            <a:ext cx="40599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4648200" y="1447800"/>
            <a:ext cx="40599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Algorithms Analysis and Design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</a:rPr>
              <a:t>Recurrences</a:t>
            </a:r>
            <a:endParaRPr sz="1100">
              <a:solidFill>
                <a:srgbClr val="005EF6"/>
              </a:solidFill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6629400"/>
            <a:ext cx="3048000" cy="228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3048000" y="6629400"/>
            <a:ext cx="3048000" cy="22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6096000" y="6629400"/>
            <a:ext cx="3048000" cy="228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"/>
          <p:cNvSpPr txBox="1"/>
          <p:nvPr/>
        </p:nvSpPr>
        <p:spPr>
          <a:xfrm>
            <a:off x="6172200" y="6629400"/>
            <a:ext cx="259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July 15, 2019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3048000" y="6629400"/>
            <a:ext cx="3048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0" y="6629400"/>
            <a:ext cx="3048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5946400"/>
            <a:ext cx="545300" cy="54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Relationship Id="rId6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Relationship Id="rId5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4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Relationship Id="rId4" Type="http://schemas.openxmlformats.org/officeDocument/2006/relationships/image" Target="../media/image47.png"/><Relationship Id="rId5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" type="subTitle"/>
          </p:nvPr>
        </p:nvSpPr>
        <p:spPr>
          <a:xfrm>
            <a:off x="1905000" y="2895600"/>
            <a:ext cx="5334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Chaklam Silpasuwanchai</a:t>
            </a:r>
            <a:endParaRPr/>
          </a:p>
        </p:txBody>
      </p:sp>
      <p:sp>
        <p:nvSpPr>
          <p:cNvPr id="75" name="Google Shape;75;p12"/>
          <p:cNvSpPr txBox="1"/>
          <p:nvPr>
            <p:ph type="ctrTitle"/>
          </p:nvPr>
        </p:nvSpPr>
        <p:spPr>
          <a:xfrm>
            <a:off x="685800" y="1066800"/>
            <a:ext cx="7772400" cy="14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Recurrences</a:t>
            </a:r>
            <a:endParaRPr/>
          </a:p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980000"/>
                </a:solidFill>
              </a:rPr>
              <a:t>‹#›</a:t>
            </a:fld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sort complexity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Thus </a:t>
            </a:r>
            <a:r>
              <a:rPr lang="en-US"/>
              <a:t>w</a:t>
            </a:r>
            <a:r>
              <a:rPr lang="en-US"/>
              <a:t>orst running time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MERGE-SORT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3801693"/>
            <a:ext cx="4408850" cy="8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800" y="3978997"/>
            <a:ext cx="2177300" cy="4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>
            <a:off x="788675" y="3699700"/>
            <a:ext cx="7262400" cy="105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Technicalities in recurrences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228600" y="1295400"/>
            <a:ext cx="8763000" cy="51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In practice, we neglect some details when solving recurrences.  For example, when solving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MERGE SORT</a:t>
            </a:r>
            <a:r>
              <a:rPr lang="en-US"/>
              <a:t> and </a:t>
            </a:r>
            <a:r>
              <a:rPr i="1" lang="en-US"/>
              <a:t>n</a:t>
            </a:r>
            <a:r>
              <a:rPr lang="en-US"/>
              <a:t> is odd, the size is not exactly </a:t>
            </a:r>
            <a:r>
              <a:rPr i="1" lang="en-US"/>
              <a:t>n</a:t>
            </a:r>
            <a:r>
              <a:rPr lang="en-US"/>
              <a:t>/2, instead it is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We </a:t>
            </a:r>
            <a:r>
              <a:rPr i="1" lang="en-US"/>
              <a:t>usually</a:t>
            </a:r>
            <a:r>
              <a:rPr lang="en-US"/>
              <a:t> omit these details including floors, ceilings, and boundary conditions as we know that their impact is a constant and omitting will make solving recurrences much simpler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0" l="0" r="0" t="13852"/>
          <a:stretch/>
        </p:blipFill>
        <p:spPr>
          <a:xfrm>
            <a:off x="1976688" y="3118100"/>
            <a:ext cx="5495431" cy="99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Maximum subarray recurrence</a:t>
            </a:r>
            <a:endParaRPr/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maximum-subarray problem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Your goal is to </a:t>
            </a:r>
            <a:r>
              <a:rPr b="1" lang="en-US" sz="2400"/>
              <a:t>maximize</a:t>
            </a:r>
            <a:r>
              <a:rPr lang="en-US" sz="2400"/>
              <a:t> your profit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13" y="2437950"/>
            <a:ext cx="67341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maximum-subarray problem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Buying at the lowest or selling at highest won’t yield the maximum profit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Here, take another example, where maximum profit of $3 can be bought after day 2 and selling after day 3.  Neither day was lowest or highest price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427" y="3642550"/>
            <a:ext cx="7045724" cy="20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maximum-subarray problem</a:t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000"/>
              <a:t>A brute force solution</a:t>
            </a:r>
            <a:endParaRPr b="1" sz="3000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We can easily brute-force and try every combinations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 period of n days has       pairs of dates.  Since        is 𝚯(</a:t>
            </a:r>
            <a:r>
              <a:rPr i="1" lang="en-US" sz="3000"/>
              <a:t>n</a:t>
            </a:r>
            <a:r>
              <a:rPr baseline="30000" lang="en-US" sz="3000"/>
              <a:t>2</a:t>
            </a:r>
            <a:r>
              <a:rPr lang="en-US" sz="3000"/>
              <a:t>) , thus, the running time would be 𝛀</a:t>
            </a:r>
            <a:r>
              <a:rPr lang="en-US" sz="3000"/>
              <a:t>(</a:t>
            </a:r>
            <a:r>
              <a:rPr i="1" lang="en-US" sz="3000"/>
              <a:t>n</a:t>
            </a:r>
            <a:r>
              <a:rPr baseline="30000" lang="en-US" sz="3000"/>
              <a:t>2</a:t>
            </a:r>
            <a:r>
              <a:rPr lang="en-US" sz="3000"/>
              <a:t>) </a:t>
            </a:r>
            <a:endParaRPr sz="3000"/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950" y="3535325"/>
            <a:ext cx="557100" cy="6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4056325"/>
            <a:ext cx="557100" cy="6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maximum-subarray problem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228600" y="12954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/>
              <a:t>A transformation</a:t>
            </a:r>
            <a:endParaRPr b="1"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We could create an array containing the daily difference.  Then we can find a </a:t>
            </a:r>
            <a:r>
              <a:rPr b="1" lang="en-US" sz="2400"/>
              <a:t>contiguous subarray</a:t>
            </a:r>
            <a:r>
              <a:rPr lang="en-US" sz="2400"/>
              <a:t> that has the maximum sum (also known as </a:t>
            </a:r>
            <a:r>
              <a:rPr b="1" i="1" lang="en-US" sz="2400"/>
              <a:t>maximum subarray</a:t>
            </a:r>
            <a:r>
              <a:rPr lang="en-US" sz="2400"/>
              <a:t>).  For example, A[8..11] has the max of 43</a:t>
            </a:r>
            <a:endParaRPr sz="2400"/>
          </a:p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00" y="3361500"/>
            <a:ext cx="673417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/>
        </p:nvSpPr>
        <p:spPr>
          <a:xfrm>
            <a:off x="4893750" y="6042000"/>
            <a:ext cx="1344300" cy="21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maximum-subarray problem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/>
              <a:t>A solution using divide-and-conquer</a:t>
            </a:r>
            <a:endParaRPr b="1"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We can imagine splitting the array into subarrays such that our desired array </a:t>
            </a:r>
            <a:r>
              <a:rPr i="1" lang="en-US" sz="2400"/>
              <a:t>A</a:t>
            </a:r>
            <a:r>
              <a:rPr lang="en-US" sz="2400"/>
              <a:t>[</a:t>
            </a:r>
            <a:r>
              <a:rPr i="1" lang="en-US" sz="2400"/>
              <a:t>i</a:t>
            </a:r>
            <a:r>
              <a:rPr lang="en-US" sz="2400"/>
              <a:t>...</a:t>
            </a:r>
            <a:r>
              <a:rPr i="1" lang="en-US" sz="2400"/>
              <a:t>j</a:t>
            </a:r>
            <a:r>
              <a:rPr lang="en-US" sz="2400"/>
              <a:t>] of </a:t>
            </a:r>
            <a:r>
              <a:rPr i="1" lang="en-US" sz="2400"/>
              <a:t>A</a:t>
            </a:r>
            <a:r>
              <a:rPr lang="en-US" sz="2400"/>
              <a:t>[</a:t>
            </a:r>
            <a:r>
              <a:rPr i="1" lang="en-US" sz="2400"/>
              <a:t>low</a:t>
            </a:r>
            <a:r>
              <a:rPr lang="en-US" sz="2400"/>
              <a:t>...</a:t>
            </a:r>
            <a:r>
              <a:rPr i="1" lang="en-US" sz="2400"/>
              <a:t>high</a:t>
            </a:r>
            <a:r>
              <a:rPr lang="en-US" sz="2400"/>
              <a:t>] must lie in exactly one of the following places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Entirely in the subarray of </a:t>
            </a:r>
            <a:r>
              <a:rPr i="1" lang="en-US" sz="2400"/>
              <a:t>A</a:t>
            </a:r>
            <a:r>
              <a:rPr lang="en-US" sz="2400"/>
              <a:t>[</a:t>
            </a:r>
            <a:r>
              <a:rPr i="1" lang="en-US" sz="2400"/>
              <a:t>low</a:t>
            </a:r>
            <a:r>
              <a:rPr lang="en-US" sz="2400"/>
              <a:t>...</a:t>
            </a:r>
            <a:r>
              <a:rPr i="1" lang="en-US" sz="2400"/>
              <a:t>mid</a:t>
            </a:r>
            <a:r>
              <a:rPr lang="en-US" sz="2400"/>
              <a:t>] so </a:t>
            </a:r>
            <a:r>
              <a:rPr i="1" lang="en-US" sz="2400"/>
              <a:t>low</a:t>
            </a:r>
            <a:r>
              <a:rPr lang="en-US" sz="2400"/>
              <a:t> ≤ </a:t>
            </a:r>
            <a:r>
              <a:rPr i="1" lang="en-US" sz="2400"/>
              <a:t>i</a:t>
            </a:r>
            <a:r>
              <a:rPr lang="en-US" sz="2400"/>
              <a:t> ≤ </a:t>
            </a:r>
            <a:r>
              <a:rPr i="1" lang="en-US" sz="2400"/>
              <a:t>j</a:t>
            </a:r>
            <a:r>
              <a:rPr lang="en-US" sz="2400"/>
              <a:t> ≤ </a:t>
            </a:r>
            <a:r>
              <a:rPr i="1" lang="en-US" sz="2400"/>
              <a:t>mid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Entirely in the subarray of </a:t>
            </a:r>
            <a:r>
              <a:rPr i="1" lang="en-US" sz="2400"/>
              <a:t>A</a:t>
            </a:r>
            <a:r>
              <a:rPr lang="en-US" sz="2400"/>
              <a:t>[</a:t>
            </a:r>
            <a:r>
              <a:rPr i="1" lang="en-US" sz="2400"/>
              <a:t>mid + 1</a:t>
            </a:r>
            <a:r>
              <a:rPr lang="en-US" sz="2400"/>
              <a:t>...</a:t>
            </a:r>
            <a:r>
              <a:rPr i="1" lang="en-US" sz="2400"/>
              <a:t>high</a:t>
            </a:r>
            <a:r>
              <a:rPr lang="en-US" sz="2400"/>
              <a:t>] so </a:t>
            </a:r>
            <a:r>
              <a:rPr i="1" lang="en-US" sz="2400"/>
              <a:t>mid</a:t>
            </a:r>
            <a:r>
              <a:rPr lang="en-US" sz="2400"/>
              <a:t> &lt; </a:t>
            </a:r>
            <a:r>
              <a:rPr i="1" lang="en-US" sz="2400"/>
              <a:t>i</a:t>
            </a:r>
            <a:r>
              <a:rPr lang="en-US" sz="2400"/>
              <a:t> ≤ </a:t>
            </a:r>
            <a:r>
              <a:rPr i="1" lang="en-US" sz="2400"/>
              <a:t>j</a:t>
            </a:r>
            <a:r>
              <a:rPr lang="en-US" sz="2400"/>
              <a:t> ≤ </a:t>
            </a:r>
            <a:r>
              <a:rPr i="1" lang="en-US" sz="2400"/>
              <a:t>high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Crossing the midpoint, so that low ≤ i ≤ mid &lt; j ≤ high </a:t>
            </a:r>
            <a:endParaRPr sz="2400"/>
          </a:p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3" y="5046798"/>
            <a:ext cx="7558926" cy="15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In-Class Exercise</a:t>
            </a:r>
            <a:endParaRPr/>
          </a:p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6" name="Google Shape;226;p29"/>
          <p:cNvGraphicFramePr/>
          <p:nvPr/>
        </p:nvGraphicFramePr>
        <p:xfrm>
          <a:off x="2617500" y="121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{250A4518-763B-43B8-B6A2-20CB13383DD7}</a:tableStyleId>
              </a:tblPr>
              <a:tblGrid>
                <a:gridCol w="651500"/>
                <a:gridCol w="651500"/>
                <a:gridCol w="651500"/>
                <a:gridCol w="651500"/>
                <a:gridCol w="651500"/>
                <a:gridCol w="651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-5</a:t>
                      </a:r>
                      <a:endParaRPr sz="24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9</a:t>
                      </a:r>
                      <a:endParaRPr sz="24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-5</a:t>
                      </a:r>
                      <a:endParaRPr sz="24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</a:t>
                      </a:r>
                      <a:endParaRPr sz="24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In-Class Exercise</a:t>
            </a:r>
            <a:endParaRPr/>
          </a:p>
        </p:txBody>
      </p:sp>
      <p:sp>
        <p:nvSpPr>
          <p:cNvPr id="233" name="Google Shape;233;p30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4" name="Google Shape;234;p30"/>
          <p:cNvGraphicFramePr/>
          <p:nvPr/>
        </p:nvGraphicFramePr>
        <p:xfrm>
          <a:off x="2617500" y="12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{250A4518-763B-43B8-B6A2-20CB13383DD7}</a:tableStyleId>
              </a:tblPr>
              <a:tblGrid>
                <a:gridCol w="651500"/>
                <a:gridCol w="651500"/>
                <a:gridCol w="651500"/>
                <a:gridCol w="651500"/>
                <a:gridCol w="651500"/>
                <a:gridCol w="651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-1</a:t>
                      </a:r>
                      <a:endParaRPr sz="24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-5</a:t>
                      </a:r>
                      <a:endParaRPr sz="24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We called merge sort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	Recursive function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factorial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	if n == 1 return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	return factorial(n-1) * 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Plan for today</a:t>
            </a:r>
            <a:endParaRPr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-"/>
            </a:pPr>
            <a:r>
              <a:rPr lang="en-US"/>
              <a:t>Algorithm: maximum subarray problem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US"/>
              <a:t>How to estimate the time of recursive function?</a:t>
            </a:r>
            <a:endParaRPr/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maximum-subarray problem</a:t>
            </a:r>
            <a:endParaRPr/>
          </a:p>
        </p:txBody>
      </p:sp>
      <p:sp>
        <p:nvSpPr>
          <p:cNvPr id="241" name="Google Shape;241;p3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800"/>
            <a:ext cx="5476875" cy="4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1"/>
          <p:cNvSpPr txBox="1"/>
          <p:nvPr/>
        </p:nvSpPr>
        <p:spPr>
          <a:xfrm>
            <a:off x="3801275" y="2409475"/>
            <a:ext cx="36099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Takes </a:t>
            </a:r>
            <a:r>
              <a:rPr i="1"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mid</a:t>
            </a:r>
            <a:r>
              <a:rPr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i="1"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low</a:t>
            </a:r>
            <a:r>
              <a:rPr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+ 1 times  (index starts from 1, thus need + 1)</a:t>
            </a:r>
            <a:endParaRPr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3877475" y="4314475"/>
            <a:ext cx="3322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Takes </a:t>
            </a:r>
            <a:r>
              <a:rPr i="1"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high</a:t>
            </a:r>
            <a:r>
              <a:rPr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i="1"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mid</a:t>
            </a:r>
            <a:r>
              <a:rPr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times</a:t>
            </a:r>
            <a:endParaRPr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223125" y="6119575"/>
            <a:ext cx="8416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Thus,  running time is (</a:t>
            </a:r>
            <a:r>
              <a:rPr i="1"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mid</a:t>
            </a:r>
            <a:r>
              <a:rPr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i="1"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low</a:t>
            </a:r>
            <a:r>
              <a:rPr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+ 1) + (</a:t>
            </a:r>
            <a:r>
              <a:rPr i="1"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high</a:t>
            </a:r>
            <a:r>
              <a:rPr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i="1"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mid</a:t>
            </a:r>
            <a:r>
              <a:rPr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) = </a:t>
            </a:r>
            <a:r>
              <a:rPr i="1"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high</a:t>
            </a:r>
            <a:r>
              <a:rPr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i="1"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low</a:t>
            </a:r>
            <a:r>
              <a:rPr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+ 1 = </a:t>
            </a:r>
            <a:r>
              <a:rPr i="1"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i="1"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maximum-subarray problem</a:t>
            </a:r>
            <a:endParaRPr/>
          </a:p>
        </p:txBody>
      </p:sp>
      <p:sp>
        <p:nvSpPr>
          <p:cNvPr id="252" name="Google Shape;252;p3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3801275" y="2409475"/>
            <a:ext cx="3322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Takes </a:t>
            </a:r>
            <a:r>
              <a:rPr i="1"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mid</a:t>
            </a:r>
            <a:r>
              <a:rPr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i="1"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low</a:t>
            </a:r>
            <a:r>
              <a:rPr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+ 1 times</a:t>
            </a:r>
            <a:endParaRPr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3877475" y="4314475"/>
            <a:ext cx="3322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Takes </a:t>
            </a:r>
            <a:r>
              <a:rPr i="1"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high</a:t>
            </a:r>
            <a:r>
              <a:rPr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i="1"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mid</a:t>
            </a:r>
            <a:r>
              <a:rPr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times</a:t>
            </a:r>
            <a:endParaRPr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1484300"/>
            <a:ext cx="7633549" cy="44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Forming the equation</a:t>
            </a:r>
            <a:endParaRPr/>
          </a:p>
        </p:txBody>
      </p:sp>
      <p:sp>
        <p:nvSpPr>
          <p:cNvPr id="262" name="Google Shape;262;p3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We make a simplifying assumption that the original problem size is a power of 2, so that all subproblem sizes are integers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We denote </a:t>
            </a:r>
            <a:r>
              <a:rPr i="1" lang="en-US" sz="2400"/>
              <a:t>T</a:t>
            </a:r>
            <a:r>
              <a:rPr lang="en-US" sz="2400"/>
              <a:t>(</a:t>
            </a:r>
            <a:r>
              <a:rPr i="1" lang="en-US" sz="2400"/>
              <a:t>n</a:t>
            </a:r>
            <a:r>
              <a:rPr lang="en-US" sz="2400"/>
              <a:t>) the running time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When </a:t>
            </a:r>
            <a:r>
              <a:rPr i="1" lang="en-US" sz="2400"/>
              <a:t>n</a:t>
            </a:r>
            <a:r>
              <a:rPr lang="en-US" sz="2400"/>
              <a:t> = 1, </a:t>
            </a:r>
            <a:r>
              <a:rPr i="1" lang="en-US" sz="2400"/>
              <a:t>T</a:t>
            </a:r>
            <a:r>
              <a:rPr lang="en-US" sz="2400"/>
              <a:t>(</a:t>
            </a:r>
            <a:r>
              <a:rPr lang="en-US" sz="2400"/>
              <a:t>1</a:t>
            </a:r>
            <a:r>
              <a:rPr lang="en-US" sz="2400"/>
              <a:t>) = Θ(1)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When </a:t>
            </a:r>
            <a:r>
              <a:rPr i="1" lang="en-US" sz="2400"/>
              <a:t>n</a:t>
            </a:r>
            <a:r>
              <a:rPr lang="en-US" sz="2400"/>
              <a:t> &gt; 1, line 1 and 3 take constant time.   Each of the subproblems </a:t>
            </a:r>
            <a:r>
              <a:rPr lang="en-US" sz="2400"/>
              <a:t>solved</a:t>
            </a:r>
            <a:r>
              <a:rPr lang="en-US" sz="2400"/>
              <a:t> in lines 4 and 5 is on a subarray of </a:t>
            </a:r>
            <a:r>
              <a:rPr i="1" lang="en-US" sz="2400"/>
              <a:t>n</a:t>
            </a:r>
            <a:r>
              <a:rPr lang="en-US" sz="2400"/>
              <a:t>/2 elements (thus </a:t>
            </a:r>
            <a:r>
              <a:rPr i="1" lang="en-US" sz="2400"/>
              <a:t>T</a:t>
            </a:r>
            <a:r>
              <a:rPr lang="en-US" sz="2400"/>
              <a:t>(</a:t>
            </a:r>
            <a:r>
              <a:rPr i="1" lang="en-US" sz="2400"/>
              <a:t>n</a:t>
            </a:r>
            <a:r>
              <a:rPr lang="en-US" sz="2400"/>
              <a:t>/2)).    Because we have left and right arrays, thus 2</a:t>
            </a:r>
            <a:r>
              <a:rPr i="1" lang="en-US" sz="2400"/>
              <a:t>T</a:t>
            </a:r>
            <a:r>
              <a:rPr lang="en-US" sz="2400"/>
              <a:t>(</a:t>
            </a:r>
            <a:r>
              <a:rPr i="1" lang="en-US" sz="2400"/>
              <a:t>n</a:t>
            </a:r>
            <a:r>
              <a:rPr lang="en-US" sz="2400"/>
              <a:t>/2).  Find crossing max takes Θ(</a:t>
            </a:r>
            <a:r>
              <a:rPr i="1" lang="en-US" sz="2400"/>
              <a:t>n</a:t>
            </a:r>
            <a:r>
              <a:rPr lang="en-US" sz="2400"/>
              <a:t>).   Lines 7-11 takes only Θ(1).  Thus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400" y="5402600"/>
            <a:ext cx="5745201" cy="91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Same equation as merge sort!</a:t>
            </a:r>
            <a:endParaRPr/>
          </a:p>
        </p:txBody>
      </p:sp>
      <p:sp>
        <p:nvSpPr>
          <p:cNvPr id="271" name="Google Shape;271;p3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Finally, to account when n = 1, </a:t>
            </a:r>
            <a:r>
              <a:rPr i="1" lang="en-US" sz="2400"/>
              <a:t>T</a:t>
            </a:r>
            <a:r>
              <a:rPr lang="en-US" sz="2400"/>
              <a:t>(</a:t>
            </a:r>
            <a:r>
              <a:rPr i="1" lang="en-US" sz="2400"/>
              <a:t>n</a:t>
            </a:r>
            <a:r>
              <a:rPr lang="en-US" sz="2400"/>
              <a:t>) is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As we can see, this recurrence is the same as merge sort and </a:t>
            </a:r>
            <a:r>
              <a:rPr i="1" lang="en-US" sz="2400"/>
              <a:t>T</a:t>
            </a:r>
            <a:r>
              <a:rPr lang="en-US" sz="2400"/>
              <a:t>(</a:t>
            </a:r>
            <a:r>
              <a:rPr i="1" lang="en-US" sz="2400"/>
              <a:t>n</a:t>
            </a:r>
            <a:r>
              <a:rPr lang="en-US" sz="2400"/>
              <a:t>) = Θ(</a:t>
            </a:r>
            <a:r>
              <a:rPr i="1" lang="en-US" sz="2400"/>
              <a:t>n</a:t>
            </a:r>
            <a:r>
              <a:rPr lang="en-US" sz="2400"/>
              <a:t> lg </a:t>
            </a:r>
            <a:r>
              <a:rPr i="1" lang="en-US" sz="2400"/>
              <a:t>n</a:t>
            </a:r>
            <a:r>
              <a:rPr lang="en-US" sz="2400"/>
              <a:t>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Thus we see that divide-and-conquer is better than brute force which takes </a:t>
            </a:r>
            <a:r>
              <a:rPr lang="en-US" sz="2400"/>
              <a:t>Θ(</a:t>
            </a:r>
            <a:r>
              <a:rPr i="1" lang="en-US" sz="2400"/>
              <a:t>n</a:t>
            </a:r>
            <a:r>
              <a:rPr baseline="30000" lang="en-US" sz="2400"/>
              <a:t>2</a:t>
            </a:r>
            <a:r>
              <a:rPr lang="en-US" sz="2400"/>
              <a:t>)</a:t>
            </a:r>
            <a:endParaRPr sz="2400"/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75" y="2338401"/>
            <a:ext cx="4333025" cy="8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Solving recurrences</a:t>
            </a:r>
            <a:endParaRPr/>
          </a:p>
        </p:txBody>
      </p:sp>
      <p:sp>
        <p:nvSpPr>
          <p:cNvPr id="280" name="Google Shape;280;p3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Solving recurrences</a:t>
            </a:r>
            <a:endParaRPr/>
          </a:p>
        </p:txBody>
      </p:sp>
      <p:sp>
        <p:nvSpPr>
          <p:cNvPr id="288" name="Google Shape;288;p36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Recall three ways to solve recurrences</a:t>
            </a:r>
            <a:endParaRPr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AutoNum type="arabicPeriod"/>
            </a:pPr>
            <a:r>
              <a:rPr lang="en-US"/>
              <a:t>In the </a:t>
            </a:r>
            <a:r>
              <a:rPr b="1" lang="en-US"/>
              <a:t>substitution</a:t>
            </a:r>
            <a:r>
              <a:rPr lang="en-US"/>
              <a:t> method, we </a:t>
            </a:r>
            <a:r>
              <a:rPr b="1" lang="en-US"/>
              <a:t>guess</a:t>
            </a:r>
            <a:r>
              <a:rPr lang="en-US"/>
              <a:t> a bound and use mathematical induction to prove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/>
              <a:t>In the </a:t>
            </a:r>
            <a:r>
              <a:rPr b="1" lang="en-US"/>
              <a:t>recursion tree</a:t>
            </a:r>
            <a:r>
              <a:rPr lang="en-US"/>
              <a:t> method, we use a </a:t>
            </a:r>
            <a:r>
              <a:rPr b="1" lang="en-US"/>
              <a:t>tree</a:t>
            </a:r>
            <a:r>
              <a:rPr lang="en-US"/>
              <a:t> to represent the costs and roughly make an estimates (later use substitution)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/>
              <a:t>In the </a:t>
            </a:r>
            <a:r>
              <a:rPr b="1" lang="en-US"/>
              <a:t>master theorem</a:t>
            </a:r>
            <a:r>
              <a:rPr lang="en-US"/>
              <a:t>, under certain assumptions and of the known fact regarding recurrences, it uses a simple </a:t>
            </a:r>
            <a:r>
              <a:rPr b="1" lang="en-US"/>
              <a:t>equation</a:t>
            </a:r>
            <a:r>
              <a:rPr lang="en-US"/>
              <a:t> to solve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89" name="Google Shape;289;p3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Recursion-tree method for solving recurrences</a:t>
            </a:r>
            <a:endParaRPr sz="3000"/>
          </a:p>
        </p:txBody>
      </p:sp>
      <p:sp>
        <p:nvSpPr>
          <p:cNvPr id="296" name="Google Shape;296;p3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7" name="Google Shape;2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6188"/>
            <a:ext cx="8839200" cy="3125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0170" y="1472446"/>
            <a:ext cx="3103675" cy="33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Recursion-tree method for solving recurrences</a:t>
            </a:r>
            <a:endParaRPr sz="3000"/>
          </a:p>
        </p:txBody>
      </p:sp>
      <p:sp>
        <p:nvSpPr>
          <p:cNvPr id="305" name="Google Shape;305;p3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6" name="Google Shape;3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174" y="2345975"/>
            <a:ext cx="5135276" cy="288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8"/>
          <p:cNvSpPr txBox="1"/>
          <p:nvPr>
            <p:ph idx="1" type="body"/>
          </p:nvPr>
        </p:nvSpPr>
        <p:spPr>
          <a:xfrm>
            <a:off x="0" y="1295400"/>
            <a:ext cx="4032600" cy="5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The problem size at depth </a:t>
            </a:r>
            <a:r>
              <a:rPr i="1" lang="en-US" sz="1900"/>
              <a:t>i</a:t>
            </a:r>
            <a:r>
              <a:rPr lang="en-US" sz="1900"/>
              <a:t> is </a:t>
            </a:r>
            <a:r>
              <a:rPr i="1" lang="en-US" sz="1900"/>
              <a:t>n</a:t>
            </a:r>
            <a:r>
              <a:rPr lang="en-US" sz="1900"/>
              <a:t>/4</a:t>
            </a:r>
            <a:r>
              <a:rPr baseline="30000" i="1" lang="en-US" sz="1900"/>
              <a:t>i</a:t>
            </a:r>
            <a:endParaRPr i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The subproblem size hits </a:t>
            </a:r>
            <a:r>
              <a:rPr i="1" lang="en-US" sz="1900"/>
              <a:t>n</a:t>
            </a:r>
            <a:r>
              <a:rPr lang="en-US" sz="1900"/>
              <a:t> = 1 when </a:t>
            </a:r>
            <a:r>
              <a:rPr i="1" lang="en-US" sz="1900"/>
              <a:t>n</a:t>
            </a:r>
            <a:r>
              <a:rPr lang="en-US" sz="1900"/>
              <a:t>/4</a:t>
            </a:r>
            <a:r>
              <a:rPr baseline="30000" i="1" lang="en-US" sz="1900"/>
              <a:t>i</a:t>
            </a:r>
            <a:r>
              <a:rPr baseline="30000" lang="en-US" sz="1900"/>
              <a:t> </a:t>
            </a:r>
            <a:r>
              <a:rPr lang="en-US" sz="1900"/>
              <a:t>= 1, or </a:t>
            </a:r>
            <a:r>
              <a:rPr i="1" lang="en-US" sz="1900"/>
              <a:t>i</a:t>
            </a:r>
            <a:r>
              <a:rPr lang="en-US" sz="1900"/>
              <a:t> = log</a:t>
            </a:r>
            <a:r>
              <a:rPr baseline="-25000" lang="en-US" sz="1900"/>
              <a:t>4</a:t>
            </a:r>
            <a:r>
              <a:rPr i="1" lang="en-US" sz="1900"/>
              <a:t>n</a:t>
            </a:r>
            <a:r>
              <a:rPr lang="en-US" sz="1900"/>
              <a:t>.  Thus the tree has log</a:t>
            </a:r>
            <a:r>
              <a:rPr baseline="-25000" lang="en-US" sz="1900"/>
              <a:t>4</a:t>
            </a:r>
            <a:r>
              <a:rPr i="1" lang="en-US" sz="1900"/>
              <a:t>n</a:t>
            </a:r>
            <a:r>
              <a:rPr lang="en-US" sz="1900"/>
              <a:t> levels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The cost of each level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Number of nodes at depth </a:t>
            </a:r>
            <a:r>
              <a:rPr i="1" lang="en-US" sz="1900"/>
              <a:t>i</a:t>
            </a:r>
            <a:r>
              <a:rPr lang="en-US" sz="1900"/>
              <a:t> is 3</a:t>
            </a:r>
            <a:r>
              <a:rPr baseline="30000" i="1" lang="en-US" sz="1900"/>
              <a:t>i</a:t>
            </a:r>
            <a:endParaRPr baseline="30000" i="1"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Each node at depth </a:t>
            </a:r>
            <a:r>
              <a:rPr i="1" lang="en-US" sz="1900"/>
              <a:t>i</a:t>
            </a:r>
            <a:r>
              <a:rPr lang="en-US" sz="1900"/>
              <a:t> has a cost of </a:t>
            </a:r>
            <a:r>
              <a:rPr i="1" lang="en-US" sz="1900"/>
              <a:t>c</a:t>
            </a:r>
            <a:r>
              <a:rPr lang="en-US" sz="1900"/>
              <a:t>(</a:t>
            </a:r>
            <a:r>
              <a:rPr i="1" lang="en-US" sz="1900"/>
              <a:t>n</a:t>
            </a:r>
            <a:r>
              <a:rPr lang="en-US" sz="1900"/>
              <a:t>/4</a:t>
            </a:r>
            <a:r>
              <a:rPr baseline="30000" i="1" lang="en-US" sz="1900"/>
              <a:t>i</a:t>
            </a:r>
            <a:r>
              <a:rPr lang="en-US" sz="1900"/>
              <a:t>)</a:t>
            </a:r>
            <a:r>
              <a:rPr baseline="30000" lang="en-US" sz="1900"/>
              <a:t>2</a:t>
            </a:r>
            <a:r>
              <a:rPr lang="en-US" sz="1900"/>
              <a:t>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Total cost of all nodes at each depth is 3</a:t>
            </a:r>
            <a:r>
              <a:rPr baseline="30000" i="1" lang="en-US" sz="1900"/>
              <a:t>i  </a:t>
            </a:r>
            <a:r>
              <a:rPr i="1" lang="en-US" sz="1900"/>
              <a:t>c</a:t>
            </a:r>
            <a:r>
              <a:rPr lang="en-US" sz="1900"/>
              <a:t>(</a:t>
            </a:r>
            <a:r>
              <a:rPr i="1" lang="en-US" sz="1900"/>
              <a:t>n</a:t>
            </a:r>
            <a:r>
              <a:rPr lang="en-US" sz="1900"/>
              <a:t>/4</a:t>
            </a:r>
            <a:r>
              <a:rPr baseline="30000" i="1" lang="en-US" sz="1900"/>
              <a:t>i</a:t>
            </a:r>
            <a:r>
              <a:rPr lang="en-US" sz="1900"/>
              <a:t>)</a:t>
            </a:r>
            <a:r>
              <a:rPr baseline="30000" lang="en-US" sz="1900"/>
              <a:t>2</a:t>
            </a:r>
            <a:r>
              <a:rPr lang="en-US" sz="1900"/>
              <a:t> </a:t>
            </a:r>
            <a:endParaRPr sz="19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1900"/>
              <a:t>The bottom level, at depth log</a:t>
            </a:r>
            <a:r>
              <a:rPr baseline="-25000" lang="en-US" sz="1900"/>
              <a:t>4</a:t>
            </a:r>
            <a:r>
              <a:rPr i="1" lang="en-US" sz="1900"/>
              <a:t>n </a:t>
            </a:r>
            <a:r>
              <a:rPr lang="en-US" sz="1900"/>
              <a:t>has 3</a:t>
            </a:r>
            <a:r>
              <a:rPr baseline="30000" lang="en-US" sz="1900"/>
              <a:t>log</a:t>
            </a:r>
            <a:r>
              <a:rPr baseline="30000" lang="en-US" sz="800"/>
              <a:t>4</a:t>
            </a:r>
            <a:r>
              <a:rPr baseline="30000" i="1" lang="en-US" sz="1900"/>
              <a:t>n</a:t>
            </a:r>
            <a:r>
              <a:rPr baseline="30000" lang="en-US" sz="1900"/>
              <a:t> </a:t>
            </a:r>
            <a:r>
              <a:rPr lang="en-US" sz="1900"/>
              <a:t>(same as </a:t>
            </a:r>
            <a:r>
              <a:rPr i="1" lang="en-US" sz="1900"/>
              <a:t>n</a:t>
            </a:r>
            <a:r>
              <a:rPr baseline="30000" lang="en-US" sz="1900"/>
              <a:t>log</a:t>
            </a:r>
            <a:r>
              <a:rPr baseline="30000" lang="en-US" sz="800"/>
              <a:t>4</a:t>
            </a:r>
            <a:r>
              <a:rPr baseline="30000" lang="en-US" sz="1900"/>
              <a:t>3</a:t>
            </a:r>
            <a:r>
              <a:rPr lang="en-US" sz="1900"/>
              <a:t>) nodes, each contributing cost of 1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08" name="Google Shape;30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120" y="1846696"/>
            <a:ext cx="3103675" cy="33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Recursion-tree method for solving recurrences</a:t>
            </a:r>
            <a:endParaRPr sz="3000"/>
          </a:p>
        </p:txBody>
      </p:sp>
      <p:sp>
        <p:nvSpPr>
          <p:cNvPr id="315" name="Google Shape;315;p39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6" name="Google Shape;3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790700"/>
            <a:ext cx="5867400" cy="179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7" name="Google Shape;317;p39"/>
          <p:cNvSpPr txBox="1"/>
          <p:nvPr>
            <p:ph idx="1" type="body"/>
          </p:nvPr>
        </p:nvSpPr>
        <p:spPr>
          <a:xfrm>
            <a:off x="228600" y="3506225"/>
            <a:ext cx="8763000" cy="25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We can use an </a:t>
            </a:r>
            <a:r>
              <a:rPr b="1" lang="en-US" sz="1800"/>
              <a:t>infinite decreasing geometric series</a:t>
            </a:r>
            <a:r>
              <a:rPr lang="en-US" sz="1800"/>
              <a:t> as an upper bound</a:t>
            </a:r>
            <a:endParaRPr sz="1800"/>
          </a:p>
        </p:txBody>
      </p:sp>
      <p:pic>
        <p:nvPicPr>
          <p:cNvPr id="318" name="Google Shape;31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6450" y="4041088"/>
            <a:ext cx="3048000" cy="2486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9" name="Google Shape;319;p39"/>
          <p:cNvSpPr txBox="1"/>
          <p:nvPr>
            <p:ph idx="1" type="body"/>
          </p:nvPr>
        </p:nvSpPr>
        <p:spPr>
          <a:xfrm>
            <a:off x="228600" y="1297100"/>
            <a:ext cx="87630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Sum up all the costs</a:t>
            </a:r>
            <a:endParaRPr sz="1800"/>
          </a:p>
        </p:txBody>
      </p:sp>
      <p:sp>
        <p:nvSpPr>
          <p:cNvPr id="320" name="Google Shape;320;p39"/>
          <p:cNvSpPr txBox="1"/>
          <p:nvPr/>
        </p:nvSpPr>
        <p:spPr>
          <a:xfrm>
            <a:off x="228600" y="4546625"/>
            <a:ext cx="2527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you can see, cn</a:t>
            </a:r>
            <a:r>
              <a:rPr baseline="30000"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dictates the total cost of the tree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1" name="Google Shape;32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1575" y="4705125"/>
            <a:ext cx="1297225" cy="6608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2" name="Google Shape;322;p39"/>
          <p:cNvSpPr txBox="1"/>
          <p:nvPr/>
        </p:nvSpPr>
        <p:spPr>
          <a:xfrm>
            <a:off x="6055375" y="4353975"/>
            <a:ext cx="1413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Note (A.6):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Recursion-tree method for solving recurrences</a:t>
            </a:r>
            <a:endParaRPr sz="3000"/>
          </a:p>
        </p:txBody>
      </p:sp>
      <p:sp>
        <p:nvSpPr>
          <p:cNvPr id="329" name="Google Shape;329;p40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40"/>
          <p:cNvSpPr txBox="1"/>
          <p:nvPr>
            <p:ph idx="1" type="body"/>
          </p:nvPr>
        </p:nvSpPr>
        <p:spPr>
          <a:xfrm>
            <a:off x="190500" y="1398900"/>
            <a:ext cx="87630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Consider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longest path to a leaf is n → ⅔ </a:t>
            </a:r>
            <a:r>
              <a:rPr i="1" lang="en-US" sz="1800"/>
              <a:t>n </a:t>
            </a:r>
            <a:r>
              <a:rPr lang="en-US" sz="1800"/>
              <a:t>→ (⅔)</a:t>
            </a:r>
            <a:r>
              <a:rPr baseline="30000" lang="en-US" sz="1800"/>
              <a:t>2</a:t>
            </a:r>
            <a:r>
              <a:rPr i="1" lang="en-US" sz="1800"/>
              <a:t>n</a:t>
            </a:r>
            <a:r>
              <a:rPr lang="en-US" sz="1800"/>
              <a:t> …. → 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Since (⅔)</a:t>
            </a:r>
            <a:r>
              <a:rPr baseline="30000" i="1" lang="en-US" sz="1800"/>
              <a:t>k</a:t>
            </a:r>
            <a:r>
              <a:rPr i="1" lang="en-US" sz="1800"/>
              <a:t>n</a:t>
            </a:r>
            <a:r>
              <a:rPr lang="en-US" sz="1800"/>
              <a:t> = 1,  k = log</a:t>
            </a:r>
            <a:r>
              <a:rPr baseline="-25000" lang="en-US" sz="1800"/>
              <a:t>3/2</a:t>
            </a:r>
            <a:r>
              <a:rPr lang="en-US" sz="1800"/>
              <a:t>n   thus its height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Intuitively, we expect the solution to the recurrence to be at most the number of levels times the cost of each level, or O(</a:t>
            </a:r>
            <a:r>
              <a:rPr i="1" lang="en-US" sz="1800"/>
              <a:t>cn</a:t>
            </a:r>
            <a:r>
              <a:rPr lang="en-US" sz="1800"/>
              <a:t> log</a:t>
            </a:r>
            <a:r>
              <a:rPr baseline="-25000" lang="en-US" sz="1800"/>
              <a:t>3/2</a:t>
            </a:r>
            <a:r>
              <a:rPr lang="en-US" sz="1800"/>
              <a:t>n) = O(</a:t>
            </a:r>
            <a:r>
              <a:rPr i="1" lang="en-US" sz="1800"/>
              <a:t>n</a:t>
            </a:r>
            <a:r>
              <a:rPr lang="en-US" sz="1800"/>
              <a:t>lg</a:t>
            </a:r>
            <a:r>
              <a:rPr i="1" lang="en-US" sz="1800"/>
              <a:t>n</a:t>
            </a:r>
            <a:r>
              <a:rPr lang="en-US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However, each level is not exactly n.  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Consider the cost of the leaves.   If this is a complete binary tree of height log</a:t>
            </a:r>
            <a:r>
              <a:rPr baseline="-25000" lang="en-US" sz="1800"/>
              <a:t>3/2</a:t>
            </a:r>
            <a:r>
              <a:rPr lang="en-US" sz="1800"/>
              <a:t>n,   total cost of leaves is 2</a:t>
            </a:r>
            <a:r>
              <a:rPr baseline="30000" lang="en-US" sz="1800"/>
              <a:t>log</a:t>
            </a:r>
            <a:r>
              <a:rPr baseline="30000" lang="en-US" sz="1300"/>
              <a:t>3/2</a:t>
            </a:r>
            <a:r>
              <a:rPr baseline="30000" lang="en-US" sz="1800"/>
              <a:t>n </a:t>
            </a:r>
            <a:r>
              <a:rPr lang="en-US" sz="1800"/>
              <a:t>= n</a:t>
            </a:r>
            <a:r>
              <a:rPr baseline="30000" lang="en-US" sz="1800"/>
              <a:t>log</a:t>
            </a:r>
            <a:r>
              <a:rPr baseline="30000" lang="en-US" sz="1400"/>
              <a:t>3/2</a:t>
            </a:r>
            <a:r>
              <a:rPr baseline="30000" lang="en-US" sz="1800"/>
              <a:t>2 . </a:t>
            </a:r>
            <a:r>
              <a:rPr lang="en-US" sz="1800"/>
              <a:t>Since log</a:t>
            </a:r>
            <a:r>
              <a:rPr baseline="-25000" lang="en-US" sz="1800"/>
              <a:t>3/2</a:t>
            </a:r>
            <a:r>
              <a:rPr lang="en-US" sz="1800"/>
              <a:t>2 is greater than 1 but less than 2,  we can say </a:t>
            </a:r>
            <a:r>
              <a:rPr i="1" lang="en-US" sz="1800"/>
              <a:t>n</a:t>
            </a:r>
            <a:r>
              <a:rPr lang="en-US" sz="1800"/>
              <a:t> lg </a:t>
            </a:r>
            <a:r>
              <a:rPr i="1" lang="en-US" sz="1800"/>
              <a:t>n</a:t>
            </a:r>
            <a:r>
              <a:rPr lang="en-US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But this is not a binary tree, thus the amount of leaves will be less.  However, </a:t>
            </a:r>
            <a:r>
              <a:rPr i="1" lang="en-US" sz="1800"/>
              <a:t>n</a:t>
            </a:r>
            <a:r>
              <a:rPr lang="en-US" sz="1800"/>
              <a:t> lg </a:t>
            </a:r>
            <a:r>
              <a:rPr i="1" lang="en-US" sz="1800"/>
              <a:t>n</a:t>
            </a:r>
            <a:r>
              <a:rPr lang="en-US" sz="1800"/>
              <a:t> is a good upper bound</a:t>
            </a:r>
            <a:endParaRPr sz="1800"/>
          </a:p>
        </p:txBody>
      </p:sp>
      <p:pic>
        <p:nvPicPr>
          <p:cNvPr id="331" name="Google Shape;3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439000"/>
            <a:ext cx="3132975" cy="36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2" name="Google Shape;33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25" y="4730225"/>
            <a:ext cx="3132975" cy="191153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3" name="Google Shape;33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8375" y="4730225"/>
            <a:ext cx="4403827" cy="1907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400"/>
              <a:buChar char="●"/>
            </a:pPr>
            <a:r>
              <a:rPr b="1" lang="en-US" sz="2400">
                <a:solidFill>
                  <a:srgbClr val="005EF6"/>
                </a:solidFill>
                <a:highlight>
                  <a:schemeClr val="lt1"/>
                </a:highlight>
              </a:rPr>
              <a:t>Chapter 4</a:t>
            </a:r>
            <a:r>
              <a:rPr lang="en-US" sz="2400">
                <a:solidFill>
                  <a:srgbClr val="005EF6"/>
                </a:solidFill>
                <a:highlight>
                  <a:schemeClr val="lt1"/>
                </a:highlight>
              </a:rPr>
              <a:t>, </a:t>
            </a:r>
            <a:r>
              <a:rPr b="1" lang="en-US" sz="2400">
                <a:solidFill>
                  <a:srgbClr val="005EF6"/>
                </a:solidFill>
                <a:highlight>
                  <a:schemeClr val="lt1"/>
                </a:highlight>
              </a:rPr>
              <a:t>Divide and Conquer</a:t>
            </a:r>
            <a:r>
              <a:rPr lang="en-US" sz="2400">
                <a:solidFill>
                  <a:srgbClr val="005EF6"/>
                </a:solidFill>
                <a:highlight>
                  <a:schemeClr val="lt1"/>
                </a:highlight>
              </a:rPr>
              <a:t>, Cormen et al. (2009).  </a:t>
            </a:r>
            <a:r>
              <a:rPr b="1" lang="en-US" sz="2400">
                <a:solidFill>
                  <a:srgbClr val="005EF6"/>
                </a:solidFill>
                <a:highlight>
                  <a:schemeClr val="lt1"/>
                </a:highlight>
              </a:rPr>
              <a:t>Introduction to Algorithms</a:t>
            </a:r>
            <a:r>
              <a:rPr lang="en-US" sz="2400">
                <a:solidFill>
                  <a:srgbClr val="005EF6"/>
                </a:solidFill>
                <a:highlight>
                  <a:schemeClr val="lt1"/>
                </a:highlight>
              </a:rPr>
              <a:t>, Third Edition (3rd ed.). The MIT Press.</a:t>
            </a:r>
            <a:endParaRPr sz="2400">
              <a:solidFill>
                <a:srgbClr val="005EF6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Chapter 4-10, Divide and Conquer, </a:t>
            </a:r>
            <a:r>
              <a:rPr lang="en-US" sz="2400">
                <a:highlight>
                  <a:schemeClr val="lt1"/>
                </a:highlight>
              </a:rPr>
              <a:t>Skiena, S. S. (2008). </a:t>
            </a:r>
            <a:r>
              <a:rPr b="1" lang="en-US" sz="2400">
                <a:highlight>
                  <a:schemeClr val="lt1"/>
                </a:highlight>
              </a:rPr>
              <a:t>The Algorithm Design Manual</a:t>
            </a:r>
            <a:r>
              <a:rPr lang="en-US" sz="2400">
                <a:highlight>
                  <a:schemeClr val="lt1"/>
                </a:highlight>
              </a:rPr>
              <a:t>, Second Edition (2nd ed.). Springer Science &amp; Business Media.</a:t>
            </a:r>
            <a:endParaRPr/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40" name="Google Shape;340;p41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CLRS 4.4-1 Use a recursion tree to determine a good asymptotic upper bound on the recurrence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 the substitution method to verify your answer.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2" name="Google Shape;3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650" y="3639033"/>
            <a:ext cx="3553600" cy="550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2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CLRS 4.4.1</a:t>
            </a:r>
            <a:endParaRPr/>
          </a:p>
        </p:txBody>
      </p:sp>
      <p:sp>
        <p:nvSpPr>
          <p:cNvPr id="350" name="Google Shape;350;p4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1" name="Google Shape;3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375" y="1480822"/>
            <a:ext cx="6056275" cy="2262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2" name="Google Shape;35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300" y="591933"/>
            <a:ext cx="3553600" cy="550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p42"/>
          <p:cNvSpPr txBox="1"/>
          <p:nvPr/>
        </p:nvSpPr>
        <p:spPr>
          <a:xfrm>
            <a:off x="312300" y="3852975"/>
            <a:ext cx="8120700" cy="2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problem size at depth </a:t>
            </a:r>
            <a:r>
              <a:rPr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/2</a:t>
            </a:r>
            <a:r>
              <a:rPr baseline="30000"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Thus, the subproblem size hits </a:t>
            </a:r>
            <a:r>
              <a:rPr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= 1 when </a:t>
            </a:r>
            <a:r>
              <a:rPr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/2</a:t>
            </a:r>
            <a:r>
              <a:rPr baseline="30000"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aseline="30000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 1, or equivalently when </a:t>
            </a:r>
            <a:r>
              <a:rPr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= log</a:t>
            </a:r>
            <a:r>
              <a:rPr baseline="-25000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 Thus the tree has log</a:t>
            </a:r>
            <a:r>
              <a:rPr baseline="-25000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 + 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levels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level has </a:t>
            </a:r>
            <a:r>
              <a:rPr b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three times more nodes 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 the level above, thus number of nodes at depth </a:t>
            </a:r>
            <a:r>
              <a:rPr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3</a:t>
            </a:r>
            <a:r>
              <a:rPr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total </a:t>
            </a:r>
            <a:r>
              <a:rPr b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cost of all nodes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at each depth is 3</a:t>
            </a:r>
            <a:r>
              <a:rPr baseline="30000"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 </a:t>
            </a:r>
            <a:r>
              <a:rPr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/2</a:t>
            </a:r>
            <a:r>
              <a:rPr baseline="30000"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= (3/2)</a:t>
            </a:r>
            <a:r>
              <a:rPr baseline="30000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bottom level, at depth log</a:t>
            </a:r>
            <a:r>
              <a:rPr baseline="-25000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 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has 3</a:t>
            </a:r>
            <a:r>
              <a:rPr baseline="30000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baseline="30000"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aseline="30000"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aseline="30000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(same as </a:t>
            </a:r>
            <a:r>
              <a:rPr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aseline="30000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baseline="30000" lang="en-U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aseline="30000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leaves, each contributing cost of 1 = n</a:t>
            </a:r>
            <a:r>
              <a:rPr baseline="30000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log3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cost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p43"/>
          <p:cNvSpPr txBox="1"/>
          <p:nvPr>
            <p:ph idx="1" type="body"/>
          </p:nvPr>
        </p:nvSpPr>
        <p:spPr>
          <a:xfrm>
            <a:off x="228600" y="1297100"/>
            <a:ext cx="87630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Sum up all the costs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Let’s use substitution.  Let’s guess T(n) ≤ cn</a:t>
            </a:r>
            <a:r>
              <a:rPr baseline="30000" lang="en-US" sz="1800"/>
              <a:t>lg3</a:t>
            </a:r>
            <a:r>
              <a:rPr lang="en-US" sz="1800"/>
              <a:t> - 2n  </a:t>
            </a:r>
            <a:endParaRPr sz="1800"/>
          </a:p>
        </p:txBody>
      </p:sp>
      <p:pic>
        <p:nvPicPr>
          <p:cNvPr id="361" name="Google Shape;3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426" y="1297100"/>
            <a:ext cx="4667650" cy="3244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2" name="Google Shape;362;p43"/>
          <p:cNvPicPr preferRelativeResize="0"/>
          <p:nvPr/>
        </p:nvPicPr>
        <p:blipFill rotWithShape="1">
          <a:blip r:embed="rId4">
            <a:alphaModFix/>
          </a:blip>
          <a:srcRect b="0" l="0" r="0" t="16254"/>
          <a:stretch/>
        </p:blipFill>
        <p:spPr>
          <a:xfrm>
            <a:off x="7511400" y="2398850"/>
            <a:ext cx="1413325" cy="517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3" name="Google Shape;363;p43"/>
          <p:cNvSpPr txBox="1"/>
          <p:nvPr/>
        </p:nvSpPr>
        <p:spPr>
          <a:xfrm>
            <a:off x="7445725" y="2054300"/>
            <a:ext cx="1413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Note (A.5):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4" name="Google Shape;36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300" y="591933"/>
            <a:ext cx="3553600" cy="550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5" name="Google Shape;365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9425" y="5071925"/>
            <a:ext cx="3621974" cy="13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Substitution method</a:t>
            </a:r>
            <a:endParaRPr sz="3000"/>
          </a:p>
        </p:txBody>
      </p:sp>
      <p:sp>
        <p:nvSpPr>
          <p:cNvPr id="372" name="Google Shape;372;p44"/>
          <p:cNvSpPr txBox="1"/>
          <p:nvPr>
            <p:ph idx="1" type="body"/>
          </p:nvPr>
        </p:nvSpPr>
        <p:spPr>
          <a:xfrm>
            <a:off x="228600" y="13716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Suppose we guess that </a:t>
            </a:r>
            <a:r>
              <a:rPr i="1" lang="en-US" sz="2000"/>
              <a:t>T</a:t>
            </a:r>
            <a:r>
              <a:rPr lang="en-US" sz="2000"/>
              <a:t>(</a:t>
            </a:r>
            <a:r>
              <a:rPr i="1" lang="en-US" sz="2000"/>
              <a:t>n</a:t>
            </a:r>
            <a:r>
              <a:rPr lang="en-US" sz="2000"/>
              <a:t>) = </a:t>
            </a:r>
            <a:r>
              <a:rPr i="1" lang="en-US" sz="2000"/>
              <a:t>O</a:t>
            </a:r>
            <a:r>
              <a:rPr lang="en-US" sz="2000"/>
              <a:t>(</a:t>
            </a:r>
            <a:r>
              <a:rPr i="1" lang="en-US" sz="2000"/>
              <a:t>n</a:t>
            </a:r>
            <a:r>
              <a:rPr lang="en-US" sz="2000"/>
              <a:t> lg </a:t>
            </a:r>
            <a:r>
              <a:rPr i="1" lang="en-US" sz="2000"/>
              <a:t>n</a:t>
            </a:r>
            <a:r>
              <a:rPr lang="en-US" sz="2000"/>
              <a:t>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Then t</a:t>
            </a:r>
            <a:r>
              <a:rPr lang="en-US" sz="2000"/>
              <a:t>he substitution method requires us to prove that </a:t>
            </a:r>
            <a:r>
              <a:rPr i="1" lang="en-US" sz="2000"/>
              <a:t>T</a:t>
            </a:r>
            <a:r>
              <a:rPr lang="en-US" sz="2000"/>
              <a:t>(</a:t>
            </a:r>
            <a:r>
              <a:rPr i="1" lang="en-US" sz="2000"/>
              <a:t>n</a:t>
            </a:r>
            <a:r>
              <a:rPr lang="en-US" sz="2000"/>
              <a:t>) ≤ </a:t>
            </a:r>
            <a:r>
              <a:rPr i="1" lang="en-US" sz="2000"/>
              <a:t>c</a:t>
            </a:r>
            <a:r>
              <a:rPr i="1" lang="en-US" sz="2000"/>
              <a:t>n</a:t>
            </a:r>
            <a:r>
              <a:rPr lang="en-US" sz="2000"/>
              <a:t> lg </a:t>
            </a:r>
            <a:r>
              <a:rPr i="1" lang="en-US" sz="2000"/>
              <a:t>n</a:t>
            </a:r>
            <a:r>
              <a:rPr lang="en-US" sz="2000"/>
              <a:t> for some c &gt; 0, thus substituting yields</a:t>
            </a:r>
            <a:endParaRPr sz="2000"/>
          </a:p>
        </p:txBody>
      </p:sp>
      <p:sp>
        <p:nvSpPr>
          <p:cNvPr id="373" name="Google Shape;373;p4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4" name="Google Shape;3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225" y="858425"/>
            <a:ext cx="2894950" cy="436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5" name="Google Shape;37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3300" y="3023053"/>
            <a:ext cx="4918250" cy="244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Substitution method</a:t>
            </a:r>
            <a:endParaRPr sz="3000"/>
          </a:p>
        </p:txBody>
      </p:sp>
      <p:sp>
        <p:nvSpPr>
          <p:cNvPr id="382" name="Google Shape;382;p45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en-US" sz="2300"/>
              <a:t>Sometimes, we might guess right but somehow the math fails.  Being aware that we are working under the simplifications of complexity helps.</a:t>
            </a:r>
            <a:endParaRPr sz="2300"/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For example, consider</a:t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Our guess is </a:t>
            </a:r>
            <a:r>
              <a:rPr i="1" lang="en-US" sz="2300"/>
              <a:t>T</a:t>
            </a:r>
            <a:r>
              <a:rPr lang="en-US" sz="2300"/>
              <a:t>(</a:t>
            </a:r>
            <a:r>
              <a:rPr i="1" lang="en-US" sz="2300"/>
              <a:t>n</a:t>
            </a:r>
            <a:r>
              <a:rPr lang="en-US" sz="2300"/>
              <a:t>) = </a:t>
            </a:r>
            <a:r>
              <a:rPr i="1" lang="en-US" sz="2300"/>
              <a:t>O</a:t>
            </a:r>
            <a:r>
              <a:rPr lang="en-US" sz="2300"/>
              <a:t>(</a:t>
            </a:r>
            <a:r>
              <a:rPr i="1" lang="en-US" sz="2300"/>
              <a:t>n</a:t>
            </a:r>
            <a:r>
              <a:rPr lang="en-US" sz="2300"/>
              <a:t>).  We thus require to prove that </a:t>
            </a:r>
            <a:r>
              <a:rPr i="1" lang="en-US" sz="2300"/>
              <a:t>T</a:t>
            </a:r>
            <a:r>
              <a:rPr lang="en-US" sz="2300"/>
              <a:t>(</a:t>
            </a:r>
            <a:r>
              <a:rPr i="1" lang="en-US" sz="2300"/>
              <a:t>n</a:t>
            </a:r>
            <a:r>
              <a:rPr lang="en-US" sz="2300"/>
              <a:t>) ≤ </a:t>
            </a:r>
            <a:r>
              <a:rPr i="1" lang="en-US" sz="2300"/>
              <a:t>cn</a:t>
            </a:r>
            <a:r>
              <a:rPr lang="en-US" sz="2300"/>
              <a:t> for some c &gt; 0</a:t>
            </a:r>
            <a:endParaRPr sz="2300"/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We substitute and get</a:t>
            </a:r>
            <a:endParaRPr sz="2300"/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Although we did not get the exact math, it is okay to subtract the lower-order term (i.e., 1).  We can make a new guess </a:t>
            </a:r>
            <a:r>
              <a:rPr i="1" lang="en-US" sz="2300"/>
              <a:t>T</a:t>
            </a:r>
            <a:r>
              <a:rPr lang="en-US" sz="2300"/>
              <a:t>(</a:t>
            </a:r>
            <a:r>
              <a:rPr i="1" lang="en-US" sz="2300"/>
              <a:t>n</a:t>
            </a:r>
            <a:r>
              <a:rPr lang="en-US" sz="2300"/>
              <a:t>) ≤ </a:t>
            </a:r>
            <a:r>
              <a:rPr i="1" lang="en-US" sz="2300"/>
              <a:t>cn </a:t>
            </a:r>
            <a:r>
              <a:rPr lang="en-US" sz="2300"/>
              <a:t>- </a:t>
            </a:r>
            <a:r>
              <a:rPr i="1" lang="en-US" sz="2300"/>
              <a:t>d</a:t>
            </a:r>
            <a:endParaRPr i="1" sz="2300"/>
          </a:p>
        </p:txBody>
      </p:sp>
      <p:sp>
        <p:nvSpPr>
          <p:cNvPr id="383" name="Google Shape;383;p4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4" name="Google Shape;3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025" y="3054625"/>
            <a:ext cx="3409950" cy="428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5" name="Google Shape;38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2530" y="3892827"/>
            <a:ext cx="3101875" cy="70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6" name="Google Shape;38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9600" y="5407088"/>
            <a:ext cx="4486275" cy="1000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7" name="Google Shape;387;p45"/>
          <p:cNvSpPr txBox="1"/>
          <p:nvPr/>
        </p:nvSpPr>
        <p:spPr>
          <a:xfrm>
            <a:off x="348000" y="5726225"/>
            <a:ext cx="28692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when d &gt;=1, cn-d &gt;= cn-2d + 1, thus our proof is right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Substitution method</a:t>
            </a:r>
            <a:endParaRPr/>
          </a:p>
        </p:txBody>
      </p:sp>
      <p:sp>
        <p:nvSpPr>
          <p:cNvPr id="394" name="Google Shape;394;p46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Avoiding pitfalls</a:t>
            </a:r>
            <a:endParaRPr b="1"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Guess </a:t>
            </a:r>
            <a:r>
              <a:rPr i="1" lang="en-US"/>
              <a:t>T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 = O(</a:t>
            </a:r>
            <a:r>
              <a:rPr i="1" lang="en-US"/>
              <a:t>n</a:t>
            </a:r>
            <a:r>
              <a:rPr lang="en-US"/>
              <a:t>), thus need to prove </a:t>
            </a:r>
            <a:r>
              <a:rPr i="1" lang="en-US" sz="2300"/>
              <a:t>T</a:t>
            </a:r>
            <a:r>
              <a:rPr lang="en-US" sz="2300"/>
              <a:t>(</a:t>
            </a:r>
            <a:r>
              <a:rPr i="1" lang="en-US" sz="2300"/>
              <a:t>n</a:t>
            </a:r>
            <a:r>
              <a:rPr lang="en-US" sz="2300"/>
              <a:t>) ≤ </a:t>
            </a:r>
            <a:r>
              <a:rPr i="1" lang="en-US" sz="2300"/>
              <a:t>cn</a:t>
            </a:r>
            <a:endParaRPr i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The error is that we did not prove the </a:t>
            </a:r>
            <a:r>
              <a:rPr b="1" lang="en-US"/>
              <a:t>exact form</a:t>
            </a:r>
            <a:r>
              <a:rPr lang="en-US"/>
              <a:t> of the inductive hypothesis, thus we need to prove exactly </a:t>
            </a:r>
            <a:r>
              <a:rPr lang="en-US"/>
              <a:t> </a:t>
            </a:r>
            <a:r>
              <a:rPr i="1" lang="en-US" sz="2300"/>
              <a:t>T</a:t>
            </a:r>
            <a:r>
              <a:rPr lang="en-US" sz="2300"/>
              <a:t>(</a:t>
            </a:r>
            <a:r>
              <a:rPr i="1" lang="en-US" sz="2300"/>
              <a:t>n</a:t>
            </a:r>
            <a:r>
              <a:rPr lang="en-US" sz="2300"/>
              <a:t>) ≤ </a:t>
            </a:r>
            <a:r>
              <a:rPr i="1" lang="en-US" sz="2300"/>
              <a:t>cn </a:t>
            </a:r>
            <a:r>
              <a:rPr lang="en-US" sz="2300"/>
              <a:t>when we want to show </a:t>
            </a:r>
            <a:r>
              <a:rPr i="1" lang="en-US"/>
              <a:t>T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 = O(</a:t>
            </a:r>
            <a:r>
              <a:rPr i="1" lang="en-US"/>
              <a:t>n</a:t>
            </a:r>
            <a:r>
              <a:rPr lang="en-US"/>
              <a:t>)</a:t>
            </a:r>
            <a:endParaRPr/>
          </a:p>
        </p:txBody>
      </p:sp>
      <p:sp>
        <p:nvSpPr>
          <p:cNvPr id="395" name="Google Shape;395;p4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6" name="Google Shape;3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75" y="2717550"/>
            <a:ext cx="4166525" cy="1239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Exercises</a:t>
            </a:r>
            <a:endParaRPr/>
          </a:p>
        </p:txBody>
      </p:sp>
      <p:sp>
        <p:nvSpPr>
          <p:cNvPr id="403" name="Google Shape;403;p47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CLRS 4.3-1  Show that the solution of </a:t>
            </a:r>
            <a:r>
              <a:rPr i="1" lang="en-US" sz="2400"/>
              <a:t>T</a:t>
            </a:r>
            <a:r>
              <a:rPr lang="en-US" sz="2400"/>
              <a:t>(</a:t>
            </a:r>
            <a:r>
              <a:rPr i="1" lang="en-US" sz="2400"/>
              <a:t>n</a:t>
            </a:r>
            <a:r>
              <a:rPr lang="en-US" sz="2400"/>
              <a:t>) = </a:t>
            </a:r>
            <a:r>
              <a:rPr i="1" lang="en-US" sz="2400"/>
              <a:t>T</a:t>
            </a:r>
            <a:r>
              <a:rPr lang="en-US" sz="2400"/>
              <a:t>(</a:t>
            </a:r>
            <a:r>
              <a:rPr i="1" lang="en-US" sz="2400"/>
              <a:t>n</a:t>
            </a:r>
            <a:r>
              <a:rPr lang="en-US" sz="2400"/>
              <a:t>-1) + n is </a:t>
            </a:r>
            <a:r>
              <a:rPr i="1" lang="en-US" sz="2400"/>
              <a:t>O</a:t>
            </a:r>
            <a:r>
              <a:rPr lang="en-US" sz="2400"/>
              <a:t>(</a:t>
            </a:r>
            <a:r>
              <a:rPr i="1" lang="en-US" sz="2400"/>
              <a:t>n</a:t>
            </a:r>
            <a:r>
              <a:rPr baseline="30000" lang="en-US" sz="2400"/>
              <a:t>2</a:t>
            </a:r>
            <a:r>
              <a:rPr lang="en-US" sz="2400"/>
              <a:t>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Exercises</a:t>
            </a:r>
            <a:endParaRPr/>
          </a:p>
        </p:txBody>
      </p:sp>
      <p:sp>
        <p:nvSpPr>
          <p:cNvPr id="411" name="Google Shape;411;p48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CLRS 4.3-2  Show that the solution of </a:t>
            </a:r>
            <a:r>
              <a:rPr i="1" lang="en-US" sz="2400"/>
              <a:t>T</a:t>
            </a:r>
            <a:r>
              <a:rPr lang="en-US" sz="2400"/>
              <a:t>(</a:t>
            </a:r>
            <a:r>
              <a:rPr i="1" lang="en-US" sz="2400"/>
              <a:t>n</a:t>
            </a:r>
            <a:r>
              <a:rPr lang="en-US" sz="2400"/>
              <a:t>) = </a:t>
            </a:r>
            <a:r>
              <a:rPr i="1" lang="en-US" sz="2400"/>
              <a:t>T</a:t>
            </a:r>
            <a:r>
              <a:rPr lang="en-US" sz="2400"/>
              <a:t>(⌈</a:t>
            </a:r>
            <a:r>
              <a:rPr i="1" lang="en-US" sz="2400"/>
              <a:t>n</a:t>
            </a:r>
            <a:r>
              <a:rPr lang="en-US" sz="2400"/>
              <a:t>/2⌉) + 1 is </a:t>
            </a:r>
            <a:r>
              <a:rPr i="1" lang="en-US" sz="2400"/>
              <a:t>O</a:t>
            </a:r>
            <a:r>
              <a:rPr lang="en-US" sz="2400"/>
              <a:t>(lg</a:t>
            </a:r>
            <a:r>
              <a:rPr i="1" lang="en-US" sz="2400"/>
              <a:t> n</a:t>
            </a:r>
            <a:r>
              <a:rPr lang="en-US" sz="2400"/>
              <a:t>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Master </a:t>
            </a:r>
            <a:r>
              <a:rPr lang="en-US" sz="3000"/>
              <a:t>method for solving recurrences</a:t>
            </a:r>
            <a:endParaRPr sz="3000"/>
          </a:p>
        </p:txBody>
      </p:sp>
      <p:sp>
        <p:nvSpPr>
          <p:cNvPr id="419" name="Google Shape;419;p49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0" name="Google Shape;420;p49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master method provides a “cookbook”method for solving recurrences of the form: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where </a:t>
            </a:r>
            <a:r>
              <a:rPr i="1" lang="en-US" sz="1800"/>
              <a:t>a</a:t>
            </a:r>
            <a:r>
              <a:rPr lang="en-US" sz="1800"/>
              <a:t> ≥ 1  and </a:t>
            </a:r>
            <a:r>
              <a:rPr i="1" lang="en-US" sz="1800"/>
              <a:t>b</a:t>
            </a:r>
            <a:r>
              <a:rPr lang="en-US" sz="1800"/>
              <a:t> &gt; 1 and </a:t>
            </a:r>
            <a:r>
              <a:rPr i="1" lang="en-US" sz="1800"/>
              <a:t>f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) is an asymptotically positive function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This equation describes an algorithm that divides a problem of size </a:t>
            </a:r>
            <a:r>
              <a:rPr i="1" lang="en-US" sz="1800"/>
              <a:t>n</a:t>
            </a:r>
            <a:r>
              <a:rPr lang="en-US" sz="1800"/>
              <a:t> into </a:t>
            </a:r>
            <a:r>
              <a:rPr i="1" lang="en-US" sz="1800"/>
              <a:t>a</a:t>
            </a:r>
            <a:r>
              <a:rPr lang="en-US" sz="1800"/>
              <a:t> subproblems, each of size </a:t>
            </a:r>
            <a:r>
              <a:rPr i="1" lang="en-US" sz="1800"/>
              <a:t>n</a:t>
            </a:r>
            <a:r>
              <a:rPr lang="en-US" sz="1800"/>
              <a:t>/</a:t>
            </a:r>
            <a:r>
              <a:rPr i="1" lang="en-US" sz="1800"/>
              <a:t>b</a:t>
            </a:r>
            <a:r>
              <a:rPr lang="en-US" sz="1800"/>
              <a:t>, where </a:t>
            </a:r>
            <a:r>
              <a:rPr i="1" lang="en-US" sz="1800"/>
              <a:t>a</a:t>
            </a:r>
            <a:r>
              <a:rPr lang="en-US" sz="1800"/>
              <a:t> and </a:t>
            </a:r>
            <a:r>
              <a:rPr i="1" lang="en-US" sz="1800"/>
              <a:t>b</a:t>
            </a:r>
            <a:r>
              <a:rPr lang="en-US" sz="1800"/>
              <a:t> are positive constants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</a:t>
            </a:r>
            <a:r>
              <a:rPr i="1" lang="en-US" sz="1800"/>
              <a:t>a</a:t>
            </a:r>
            <a:r>
              <a:rPr lang="en-US" sz="1800"/>
              <a:t> subproblems are solved recursively, each in time </a:t>
            </a:r>
            <a:r>
              <a:rPr i="1" lang="en-US" sz="1800"/>
              <a:t>T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/</a:t>
            </a:r>
            <a:r>
              <a:rPr i="1" lang="en-US" sz="1800"/>
              <a:t>b</a:t>
            </a:r>
            <a:r>
              <a:rPr lang="en-US" sz="1800"/>
              <a:t>)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function </a:t>
            </a:r>
            <a:r>
              <a:rPr i="1" lang="en-US" sz="1800"/>
              <a:t>f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) describes the cost of dividing and combining the results of the subproblems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Usually convenient to omit floor and ceiling functions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For example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this equation shares the form, with </a:t>
            </a:r>
            <a:r>
              <a:rPr i="1" lang="en-US" sz="1800"/>
              <a:t>a</a:t>
            </a:r>
            <a:r>
              <a:rPr lang="en-US" sz="1800"/>
              <a:t> = 7, </a:t>
            </a:r>
            <a:r>
              <a:rPr i="1" lang="en-US" sz="1800"/>
              <a:t>b</a:t>
            </a:r>
            <a:r>
              <a:rPr lang="en-US" sz="1800"/>
              <a:t> = 2 and </a:t>
            </a:r>
            <a:r>
              <a:rPr i="1" lang="en-US" sz="1800"/>
              <a:t>f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) = </a:t>
            </a:r>
            <a:r>
              <a:rPr i="1" lang="en-US" sz="1800"/>
              <a:t>n</a:t>
            </a:r>
            <a:r>
              <a:rPr baseline="30000" lang="en-US" sz="1800"/>
              <a:t>2</a:t>
            </a:r>
            <a:endParaRPr baseline="30000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21" name="Google Shape;4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2007700"/>
            <a:ext cx="2191625" cy="417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2" name="Google Shape;42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4288" y="4949500"/>
            <a:ext cx="3276250" cy="807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cases</a:t>
            </a:r>
            <a:endParaRPr/>
          </a:p>
        </p:txBody>
      </p:sp>
      <p:sp>
        <p:nvSpPr>
          <p:cNvPr id="429" name="Google Shape;429;p50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Case 1:  The top node dominates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Case 2:  The bottom node dominates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Case 3:  The top = bottom, so width * height</a:t>
            </a:r>
            <a:endParaRPr/>
          </a:p>
        </p:txBody>
      </p:sp>
      <p:sp>
        <p:nvSpPr>
          <p:cNvPr id="430" name="Google Shape;430;p50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Merge Sort recurrence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Maximum Subarray recurrence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Solving Recurrences</a:t>
            </a:r>
            <a:endParaRPr sz="3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1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Master method for solving recurrences</a:t>
            </a:r>
            <a:endParaRPr sz="3000"/>
          </a:p>
        </p:txBody>
      </p:sp>
      <p:sp>
        <p:nvSpPr>
          <p:cNvPr id="437" name="Google Shape;437;p5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8" name="Google Shape;43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3350"/>
            <a:ext cx="8839201" cy="420784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9" name="Google Shape;439;p51"/>
          <p:cNvSpPr txBox="1"/>
          <p:nvPr/>
        </p:nvSpPr>
        <p:spPr>
          <a:xfrm>
            <a:off x="6131700" y="3869400"/>
            <a:ext cx="140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f(n) ≤ n</a:t>
            </a:r>
            <a:r>
              <a:rPr baseline="30000" lang="en-US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baseline="30000" lang="en-US"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aseline="30000" lang="en-US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aseline="30000"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51"/>
          <p:cNvSpPr txBox="1"/>
          <p:nvPr/>
        </p:nvSpPr>
        <p:spPr>
          <a:xfrm>
            <a:off x="5922725" y="4514575"/>
            <a:ext cx="140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f(n) = n</a:t>
            </a:r>
            <a:r>
              <a:rPr baseline="30000" lang="en-US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baseline="30000" lang="en-US"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aseline="30000" lang="en-US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aseline="30000"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1" name="Google Shape;441;p51"/>
          <p:cNvSpPr txBox="1"/>
          <p:nvPr/>
        </p:nvSpPr>
        <p:spPr>
          <a:xfrm>
            <a:off x="5976575" y="5701850"/>
            <a:ext cx="140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f(n) ≥ n</a:t>
            </a:r>
            <a:r>
              <a:rPr baseline="30000" lang="en-US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baseline="30000" lang="en-US"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aseline="30000" lang="en-US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aseline="30000"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2" name="Google Shape;442;p51"/>
          <p:cNvSpPr txBox="1"/>
          <p:nvPr/>
        </p:nvSpPr>
        <p:spPr>
          <a:xfrm>
            <a:off x="4861350" y="1116125"/>
            <a:ext cx="572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 is number of subproblems 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b is the size of the subproblem 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2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Master method for solving recurrences</a:t>
            </a:r>
            <a:endParaRPr sz="3000"/>
          </a:p>
        </p:txBody>
      </p:sp>
      <p:sp>
        <p:nvSpPr>
          <p:cNvPr id="449" name="Google Shape;449;p5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p52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Some cautions: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In first case, f(n) should be </a:t>
            </a:r>
            <a:r>
              <a:rPr b="1" lang="en-US" sz="1800" u="sng"/>
              <a:t>polynomially smaller</a:t>
            </a:r>
            <a:r>
              <a:rPr lang="en-US" sz="1800"/>
              <a:t> by a factor of </a:t>
            </a:r>
            <a:r>
              <a:rPr i="1" lang="en-US" sz="1800"/>
              <a:t>n</a:t>
            </a:r>
            <a:r>
              <a:rPr baseline="30000" lang="en-US" sz="1800"/>
              <a:t>ε </a:t>
            </a:r>
            <a:r>
              <a:rPr lang="en-US" sz="1800"/>
              <a:t>where ε is constant greater than 0,  that is </a:t>
            </a:r>
            <a:r>
              <a:rPr i="1" lang="en-US" sz="1800"/>
              <a:t>f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)/</a:t>
            </a:r>
            <a:r>
              <a:rPr i="1" lang="en-US" sz="1800"/>
              <a:t>n</a:t>
            </a:r>
            <a:r>
              <a:rPr baseline="30000" lang="en-US" sz="1800"/>
              <a:t>log</a:t>
            </a:r>
            <a:r>
              <a:rPr baseline="30000" lang="en-US" sz="1200"/>
              <a:t>b</a:t>
            </a:r>
            <a:r>
              <a:rPr baseline="30000" lang="en-US" sz="1800"/>
              <a:t>a  </a:t>
            </a:r>
            <a:r>
              <a:rPr lang="en-US" sz="1800"/>
              <a:t>= </a:t>
            </a:r>
            <a:r>
              <a:rPr i="1" lang="en-US" sz="1800"/>
              <a:t>n</a:t>
            </a:r>
            <a:r>
              <a:rPr baseline="30000" lang="en-US" sz="1800"/>
              <a:t>ε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In third case, f(n) should be </a:t>
            </a:r>
            <a:r>
              <a:rPr b="1" lang="en-US" sz="1800" u="sng"/>
              <a:t>polynomially larger</a:t>
            </a:r>
            <a:r>
              <a:rPr b="1" lang="en-US" sz="1800"/>
              <a:t> </a:t>
            </a:r>
            <a:r>
              <a:rPr lang="en-US" sz="1800"/>
              <a:t>by a factor of </a:t>
            </a:r>
            <a:r>
              <a:rPr i="1" lang="en-US" sz="1800"/>
              <a:t>n</a:t>
            </a:r>
            <a:r>
              <a:rPr baseline="30000" lang="en-US" sz="1800"/>
              <a:t>ε </a:t>
            </a:r>
            <a:r>
              <a:rPr lang="en-US" sz="1800"/>
              <a:t>where ε is constant greater than 0 </a:t>
            </a:r>
            <a:endParaRPr sz="1800"/>
          </a:p>
        </p:txBody>
      </p:sp>
      <p:pic>
        <p:nvPicPr>
          <p:cNvPr id="451" name="Google Shape;45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25" y="4611276"/>
            <a:ext cx="7733749" cy="608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Master method for solving recurrences</a:t>
            </a:r>
            <a:endParaRPr sz="3000"/>
          </a:p>
        </p:txBody>
      </p:sp>
      <p:sp>
        <p:nvSpPr>
          <p:cNvPr id="458" name="Google Shape;458;p5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p53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First example, consider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We have </a:t>
            </a:r>
            <a:r>
              <a:rPr i="1" lang="en-US" sz="1800"/>
              <a:t>a</a:t>
            </a:r>
            <a:r>
              <a:rPr lang="en-US" sz="1800"/>
              <a:t> = 9, </a:t>
            </a:r>
            <a:r>
              <a:rPr i="1" lang="en-US" sz="1800"/>
              <a:t>b</a:t>
            </a:r>
            <a:r>
              <a:rPr lang="en-US" sz="1800"/>
              <a:t> = 3, </a:t>
            </a:r>
            <a:r>
              <a:rPr i="1" lang="en-US" sz="1800"/>
              <a:t>f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) = </a:t>
            </a:r>
            <a:r>
              <a:rPr i="1" lang="en-US" sz="1800"/>
              <a:t>n</a:t>
            </a:r>
            <a:r>
              <a:rPr lang="en-US" sz="1800"/>
              <a:t>,  thus we have that </a:t>
            </a:r>
            <a:r>
              <a:rPr i="1" lang="en-US" sz="1800"/>
              <a:t>n</a:t>
            </a:r>
            <a:r>
              <a:rPr baseline="30000" lang="en-US" sz="1800"/>
              <a:t>log</a:t>
            </a:r>
            <a:r>
              <a:rPr baseline="30000" lang="en-US" sz="1200"/>
              <a:t>b</a:t>
            </a:r>
            <a:r>
              <a:rPr baseline="30000" lang="en-US" sz="1800"/>
              <a:t>a</a:t>
            </a:r>
            <a:r>
              <a:rPr lang="en-US" sz="1800"/>
              <a:t> = </a:t>
            </a:r>
            <a:r>
              <a:rPr i="1" lang="en-US" sz="1800"/>
              <a:t>n</a:t>
            </a:r>
            <a:r>
              <a:rPr baseline="30000" lang="en-US" sz="1800"/>
              <a:t>log</a:t>
            </a:r>
            <a:r>
              <a:rPr baseline="30000" lang="en-US" sz="1200"/>
              <a:t>3</a:t>
            </a:r>
            <a:r>
              <a:rPr baseline="30000" lang="en-US" sz="1800"/>
              <a:t>9</a:t>
            </a:r>
            <a:r>
              <a:rPr lang="en-US" sz="1800"/>
              <a:t>, and thus = </a:t>
            </a:r>
            <a:r>
              <a:rPr i="1" lang="en-US" sz="1800"/>
              <a:t>n</a:t>
            </a:r>
            <a:r>
              <a:rPr baseline="30000" lang="en-US" sz="1800"/>
              <a:t>2</a:t>
            </a:r>
            <a:r>
              <a:rPr lang="en-US" sz="1800"/>
              <a:t>.  Since </a:t>
            </a:r>
            <a:r>
              <a:rPr i="1" lang="en-US" sz="1800"/>
              <a:t>f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) = </a:t>
            </a:r>
            <a:r>
              <a:rPr i="1" lang="en-US" sz="1800"/>
              <a:t>O</a:t>
            </a:r>
            <a:r>
              <a:rPr lang="en-US" sz="1800"/>
              <a:t> ( </a:t>
            </a:r>
            <a:r>
              <a:rPr i="1" lang="en-US" sz="1800"/>
              <a:t>n</a:t>
            </a:r>
            <a:r>
              <a:rPr baseline="30000" lang="en-US" sz="1800"/>
              <a:t>log</a:t>
            </a:r>
            <a:r>
              <a:rPr baseline="30000" lang="en-US" sz="1200"/>
              <a:t>3</a:t>
            </a:r>
            <a:r>
              <a:rPr baseline="30000" lang="en-US" sz="1800"/>
              <a:t>9 - 𝝐</a:t>
            </a:r>
            <a:r>
              <a:rPr lang="en-US" sz="1800"/>
              <a:t> ), where 𝝐 = 1, we can apply case 1 of master theorem and conclude that </a:t>
            </a:r>
            <a:r>
              <a:rPr i="1" lang="en-US" sz="1800"/>
              <a:t>T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) = Θ(</a:t>
            </a:r>
            <a:r>
              <a:rPr i="1" lang="en-US" sz="1800"/>
              <a:t>n</a:t>
            </a:r>
            <a:r>
              <a:rPr baseline="30000" lang="en-US" sz="1800"/>
              <a:t>2</a:t>
            </a:r>
            <a:r>
              <a:rPr lang="en-US" sz="1800"/>
              <a:t>)</a:t>
            </a:r>
            <a:br>
              <a:rPr lang="en-U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Now consider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We have </a:t>
            </a:r>
            <a:r>
              <a:rPr i="1" lang="en-US" sz="1800"/>
              <a:t>a</a:t>
            </a:r>
            <a:r>
              <a:rPr lang="en-US" sz="1800"/>
              <a:t> = 1, </a:t>
            </a:r>
            <a:r>
              <a:rPr i="1" lang="en-US" sz="1800"/>
              <a:t>b</a:t>
            </a:r>
            <a:r>
              <a:rPr lang="en-US" sz="1800"/>
              <a:t> = 3/2, </a:t>
            </a:r>
            <a:r>
              <a:rPr i="1" lang="en-US" sz="1800"/>
              <a:t>f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) = 1,  thus we have that </a:t>
            </a:r>
            <a:r>
              <a:rPr i="1" lang="en-US" sz="1800"/>
              <a:t>n</a:t>
            </a:r>
            <a:r>
              <a:rPr baseline="30000" lang="en-US" sz="1800"/>
              <a:t>log</a:t>
            </a:r>
            <a:r>
              <a:rPr baseline="30000" lang="en-US" sz="1200"/>
              <a:t>b</a:t>
            </a:r>
            <a:r>
              <a:rPr baseline="30000" lang="en-US" sz="1800"/>
              <a:t>a</a:t>
            </a:r>
            <a:r>
              <a:rPr lang="en-US" sz="1800"/>
              <a:t> = </a:t>
            </a:r>
            <a:r>
              <a:rPr i="1" lang="en-US" sz="1800"/>
              <a:t>n</a:t>
            </a:r>
            <a:r>
              <a:rPr baseline="30000" lang="en-US" sz="1800"/>
              <a:t>log</a:t>
            </a:r>
            <a:r>
              <a:rPr baseline="30000" lang="en-US" sz="1200"/>
              <a:t>3/2</a:t>
            </a:r>
            <a:r>
              <a:rPr baseline="30000" lang="en-US" sz="1800"/>
              <a:t>1 </a:t>
            </a:r>
            <a:r>
              <a:rPr lang="en-US" sz="1800"/>
              <a:t>= </a:t>
            </a:r>
            <a:r>
              <a:rPr i="1" lang="en-US" sz="1800"/>
              <a:t>n</a:t>
            </a:r>
            <a:r>
              <a:rPr baseline="30000" lang="en-US" sz="1800"/>
              <a:t>0</a:t>
            </a:r>
            <a:r>
              <a:rPr lang="en-US" sz="1800"/>
              <a:t> = 1  Case 2 applies, since  </a:t>
            </a:r>
            <a:r>
              <a:rPr i="1" lang="en-US" sz="1800"/>
              <a:t>f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) = Θ( </a:t>
            </a:r>
            <a:r>
              <a:rPr i="1" lang="en-US" sz="1800"/>
              <a:t>n</a:t>
            </a:r>
            <a:r>
              <a:rPr baseline="30000" lang="en-US" sz="1800"/>
              <a:t>log</a:t>
            </a:r>
            <a:r>
              <a:rPr baseline="30000" lang="en-US" sz="1200"/>
              <a:t>b</a:t>
            </a:r>
            <a:r>
              <a:rPr baseline="30000" lang="en-US" sz="1800"/>
              <a:t>a</a:t>
            </a:r>
            <a:r>
              <a:rPr lang="en-US" sz="1800"/>
              <a:t> ) = Θ(1)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Thus the solution is </a:t>
            </a:r>
            <a:r>
              <a:rPr i="1" lang="en-US" sz="1800"/>
              <a:t>T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) = Θ(log </a:t>
            </a:r>
            <a:r>
              <a:rPr i="1" lang="en-US" sz="1800"/>
              <a:t>n</a:t>
            </a:r>
            <a:r>
              <a:rPr lang="en-US" sz="1800"/>
              <a:t>)</a:t>
            </a:r>
            <a:br>
              <a:rPr lang="en-U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For the recurrence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 We have </a:t>
            </a:r>
            <a:r>
              <a:rPr i="1" lang="en-US" sz="1800"/>
              <a:t>a</a:t>
            </a:r>
            <a:r>
              <a:rPr lang="en-US" sz="1800"/>
              <a:t> = 3, </a:t>
            </a:r>
            <a:r>
              <a:rPr i="1" lang="en-US" sz="1800"/>
              <a:t>b</a:t>
            </a:r>
            <a:r>
              <a:rPr lang="en-US" sz="1800"/>
              <a:t> = 4, </a:t>
            </a:r>
            <a:r>
              <a:rPr i="1" lang="en-US" sz="1800"/>
              <a:t>f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) = </a:t>
            </a:r>
            <a:r>
              <a:rPr i="1" lang="en-US" sz="1800"/>
              <a:t>n</a:t>
            </a:r>
            <a:r>
              <a:rPr lang="en-US" sz="1800"/>
              <a:t> lg </a:t>
            </a:r>
            <a:r>
              <a:rPr i="1" lang="en-US" sz="1800"/>
              <a:t>n</a:t>
            </a:r>
            <a:r>
              <a:rPr lang="en-US" sz="1800"/>
              <a:t>,  thus </a:t>
            </a:r>
            <a:r>
              <a:rPr i="1" lang="en-US" sz="1800"/>
              <a:t>n</a:t>
            </a:r>
            <a:r>
              <a:rPr baseline="30000" lang="en-US" sz="1800"/>
              <a:t>log</a:t>
            </a:r>
            <a:r>
              <a:rPr baseline="30000" lang="en-US" sz="1200"/>
              <a:t>b</a:t>
            </a:r>
            <a:r>
              <a:rPr baseline="30000" lang="en-US" sz="1800"/>
              <a:t>a</a:t>
            </a:r>
            <a:r>
              <a:rPr lang="en-US" sz="1800"/>
              <a:t> = </a:t>
            </a:r>
            <a:r>
              <a:rPr i="1" lang="en-US" sz="1800"/>
              <a:t>n</a:t>
            </a:r>
            <a:r>
              <a:rPr baseline="30000" lang="en-US" sz="1800"/>
              <a:t>log</a:t>
            </a:r>
            <a:r>
              <a:rPr baseline="30000" lang="en-US" sz="1200"/>
              <a:t>4</a:t>
            </a:r>
            <a:r>
              <a:rPr baseline="30000" lang="en-US" sz="1800"/>
              <a:t>3 </a:t>
            </a:r>
            <a:r>
              <a:rPr lang="en-US" sz="1800"/>
              <a:t>= </a:t>
            </a:r>
            <a:r>
              <a:rPr i="1" lang="en-US" sz="1800"/>
              <a:t>O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baseline="30000" lang="en-US" sz="1800"/>
              <a:t>0.793</a:t>
            </a:r>
            <a:r>
              <a:rPr lang="en-US" sz="1800"/>
              <a:t>)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Since  </a:t>
            </a:r>
            <a:r>
              <a:rPr i="1" lang="en-US" sz="1800"/>
              <a:t>f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) =Ω( </a:t>
            </a:r>
            <a:r>
              <a:rPr i="1" lang="en-US" sz="1800"/>
              <a:t>n</a:t>
            </a:r>
            <a:r>
              <a:rPr baseline="30000" lang="en-US" sz="1800"/>
              <a:t>log</a:t>
            </a:r>
            <a:r>
              <a:rPr baseline="30000" lang="en-US" sz="1200"/>
              <a:t>4</a:t>
            </a:r>
            <a:r>
              <a:rPr baseline="30000" lang="en-US" sz="1800"/>
              <a:t>3 + ε</a:t>
            </a:r>
            <a:r>
              <a:rPr lang="en-US" sz="1800"/>
              <a:t>) where ε ≈ 0.2 , case 3 applies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For sufficiently large n, we have that </a:t>
            </a:r>
            <a:r>
              <a:rPr i="1" lang="en-US" sz="1800"/>
              <a:t>a</a:t>
            </a:r>
            <a:r>
              <a:rPr lang="en-US" sz="1800"/>
              <a:t> </a:t>
            </a:r>
            <a:r>
              <a:rPr i="1" lang="en-US" sz="1800"/>
              <a:t>f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/</a:t>
            </a:r>
            <a:r>
              <a:rPr i="1" lang="en-US" sz="1800"/>
              <a:t>b</a:t>
            </a:r>
            <a:r>
              <a:rPr lang="en-US" sz="1800"/>
              <a:t>) ≤ </a:t>
            </a:r>
            <a:r>
              <a:rPr i="1" lang="en-US" sz="1800"/>
              <a:t>c</a:t>
            </a:r>
            <a:r>
              <a:rPr lang="en-US" sz="1800"/>
              <a:t> </a:t>
            </a:r>
            <a:r>
              <a:rPr i="1" lang="en-US" sz="1800"/>
              <a:t>f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) = 3 (</a:t>
            </a:r>
            <a:r>
              <a:rPr i="1" lang="en-US" sz="1800"/>
              <a:t>n</a:t>
            </a:r>
            <a:r>
              <a:rPr lang="en-US" sz="1800"/>
              <a:t>/4)lg(</a:t>
            </a:r>
            <a:r>
              <a:rPr i="1" lang="en-US" sz="1800"/>
              <a:t>n</a:t>
            </a:r>
            <a:r>
              <a:rPr lang="en-US" sz="1800"/>
              <a:t>/4) ≤ (¾) n log n for c = ¾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The solution is thus </a:t>
            </a:r>
            <a:r>
              <a:rPr i="1" lang="en-US" sz="1800"/>
              <a:t>T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) = Θ(</a:t>
            </a:r>
            <a:r>
              <a:rPr i="1" lang="en-US" sz="1800"/>
              <a:t>n</a:t>
            </a:r>
            <a:r>
              <a:rPr lang="en-US" sz="1800"/>
              <a:t> lg </a:t>
            </a:r>
            <a:r>
              <a:rPr i="1" lang="en-US" sz="1800"/>
              <a:t>n</a:t>
            </a:r>
            <a:r>
              <a:rPr lang="en-US" sz="1800"/>
              <a:t>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60" name="Google Shape;46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975" y="1454425"/>
            <a:ext cx="2057400" cy="45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1" name="Google Shape;461;p53"/>
          <p:cNvPicPr preferRelativeResize="0"/>
          <p:nvPr/>
        </p:nvPicPr>
        <p:blipFill rotWithShape="1">
          <a:blip r:embed="rId4">
            <a:alphaModFix/>
          </a:blip>
          <a:srcRect b="0" l="0" r="0" t="22366"/>
          <a:stretch/>
        </p:blipFill>
        <p:spPr>
          <a:xfrm>
            <a:off x="2299248" y="2958538"/>
            <a:ext cx="1949125" cy="287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2" name="Google Shape;46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2577" y="4243204"/>
            <a:ext cx="2113725" cy="388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Master method for solving recurrences</a:t>
            </a:r>
            <a:endParaRPr sz="3000"/>
          </a:p>
        </p:txBody>
      </p:sp>
      <p:sp>
        <p:nvSpPr>
          <p:cNvPr id="469" name="Google Shape;469;p5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0" name="Google Shape;470;p54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For the recurrence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We have </a:t>
            </a:r>
            <a:r>
              <a:rPr i="1" lang="en-US" sz="1800"/>
              <a:t>a</a:t>
            </a:r>
            <a:r>
              <a:rPr lang="en-US" sz="1800"/>
              <a:t> = 2, </a:t>
            </a:r>
            <a:r>
              <a:rPr i="1" lang="en-US" sz="1800"/>
              <a:t>b</a:t>
            </a:r>
            <a:r>
              <a:rPr lang="en-US" sz="1800"/>
              <a:t> = 2, </a:t>
            </a:r>
            <a:r>
              <a:rPr i="1" lang="en-US" sz="1800"/>
              <a:t>f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) = </a:t>
            </a:r>
            <a:r>
              <a:rPr i="1" lang="en-US" sz="1800"/>
              <a:t>n</a:t>
            </a:r>
            <a:r>
              <a:rPr lang="en-US" sz="1800"/>
              <a:t> lg </a:t>
            </a:r>
            <a:r>
              <a:rPr i="1" lang="en-US" sz="1800"/>
              <a:t>n</a:t>
            </a:r>
            <a:r>
              <a:rPr lang="en-US" sz="1800"/>
              <a:t>,  thus </a:t>
            </a:r>
            <a:r>
              <a:rPr i="1" lang="en-US" sz="1800"/>
              <a:t>n</a:t>
            </a:r>
            <a:r>
              <a:rPr baseline="30000" lang="en-US" sz="1800"/>
              <a:t>log</a:t>
            </a:r>
            <a:r>
              <a:rPr baseline="30000" lang="en-US" sz="1200"/>
              <a:t>b</a:t>
            </a:r>
            <a:r>
              <a:rPr baseline="30000" lang="en-US" sz="1800"/>
              <a:t>a</a:t>
            </a:r>
            <a:r>
              <a:rPr lang="en-US" sz="1800"/>
              <a:t> = </a:t>
            </a:r>
            <a:r>
              <a:rPr i="1" lang="en-US" sz="1800"/>
              <a:t>n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Master theorem fails to apply.  Case 3 cannot apply because the ratio </a:t>
            </a:r>
            <a:r>
              <a:rPr lang="en-US" sz="1800"/>
              <a:t> </a:t>
            </a:r>
            <a:r>
              <a:rPr i="1" lang="en-US" sz="1800"/>
              <a:t>f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)/</a:t>
            </a:r>
            <a:r>
              <a:rPr i="1" lang="en-US" sz="1800"/>
              <a:t>n</a:t>
            </a:r>
            <a:r>
              <a:rPr baseline="30000" lang="en-US" sz="1800"/>
              <a:t>log</a:t>
            </a:r>
            <a:r>
              <a:rPr baseline="30000" lang="en-US" sz="1200"/>
              <a:t>b</a:t>
            </a:r>
            <a:r>
              <a:rPr baseline="30000" lang="en-US" sz="1800"/>
              <a:t>a</a:t>
            </a:r>
            <a:r>
              <a:rPr lang="en-US" sz="1800"/>
              <a:t> = (</a:t>
            </a:r>
            <a:r>
              <a:rPr i="1" lang="en-US" sz="1800"/>
              <a:t>n</a:t>
            </a:r>
            <a:r>
              <a:rPr lang="en-US" sz="1800"/>
              <a:t> lg </a:t>
            </a:r>
            <a:r>
              <a:rPr i="1" lang="en-US" sz="1800"/>
              <a:t>n</a:t>
            </a:r>
            <a:r>
              <a:rPr lang="en-US" sz="1800"/>
              <a:t>)/</a:t>
            </a:r>
            <a:r>
              <a:rPr i="1" lang="en-US" sz="1800"/>
              <a:t>n = </a:t>
            </a:r>
            <a:r>
              <a:rPr lang="en-US" sz="1800"/>
              <a:t>lg</a:t>
            </a:r>
            <a:r>
              <a:rPr i="1" lang="en-US" sz="1800"/>
              <a:t> n</a:t>
            </a:r>
            <a:r>
              <a:rPr lang="en-US" sz="1800"/>
              <a:t> which is asymptotically less than n</a:t>
            </a:r>
            <a:r>
              <a:rPr baseline="30000" lang="en-US" sz="1800"/>
              <a:t>ε</a:t>
            </a:r>
            <a:r>
              <a:rPr baseline="30000" i="1" lang="en-US" sz="1800"/>
              <a:t> </a:t>
            </a:r>
            <a:r>
              <a:rPr lang="en-US" sz="1800"/>
              <a:t>for any positive constant ε</a:t>
            </a:r>
            <a:br>
              <a:rPr lang="en-U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For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We have </a:t>
            </a:r>
            <a:r>
              <a:rPr i="1" lang="en-US" sz="1800"/>
              <a:t>a</a:t>
            </a:r>
            <a:r>
              <a:rPr lang="en-US" sz="1800"/>
              <a:t> = 2, </a:t>
            </a:r>
            <a:r>
              <a:rPr i="1" lang="en-US" sz="1800"/>
              <a:t>b</a:t>
            </a:r>
            <a:r>
              <a:rPr lang="en-US" sz="1800"/>
              <a:t> = 2, </a:t>
            </a:r>
            <a:r>
              <a:rPr i="1" lang="en-US" sz="1800"/>
              <a:t>f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) = Θ(</a:t>
            </a:r>
            <a:r>
              <a:rPr i="1" lang="en-US" sz="1800"/>
              <a:t>n</a:t>
            </a:r>
            <a:r>
              <a:rPr lang="en-US" sz="1800"/>
              <a:t>),  thus </a:t>
            </a:r>
            <a:r>
              <a:rPr i="1" lang="en-US" sz="1800"/>
              <a:t>n</a:t>
            </a:r>
            <a:r>
              <a:rPr baseline="30000" lang="en-US" sz="1800"/>
              <a:t>log</a:t>
            </a:r>
            <a:r>
              <a:rPr baseline="30000" lang="en-US" sz="1200"/>
              <a:t>2</a:t>
            </a:r>
            <a:r>
              <a:rPr baseline="30000" lang="en-US" sz="1800"/>
              <a:t>2</a:t>
            </a:r>
            <a:r>
              <a:rPr lang="en-US" sz="1800"/>
              <a:t> = </a:t>
            </a:r>
            <a:r>
              <a:rPr i="1" lang="en-US" sz="1800"/>
              <a:t>n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Case 2 applies, since </a:t>
            </a:r>
            <a:r>
              <a:rPr i="1" lang="en-US" sz="1800"/>
              <a:t>f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) = Θ(</a:t>
            </a:r>
            <a:r>
              <a:rPr i="1" lang="en-US" sz="1800"/>
              <a:t>n</a:t>
            </a:r>
            <a:r>
              <a:rPr lang="en-US" sz="1800"/>
              <a:t>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Thus </a:t>
            </a:r>
            <a:r>
              <a:rPr i="1" lang="en-US" sz="1800"/>
              <a:t>T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) = Θ (</a:t>
            </a:r>
            <a:r>
              <a:rPr i="1" lang="en-US" sz="1800"/>
              <a:t>n</a:t>
            </a:r>
            <a:r>
              <a:rPr lang="en-US" sz="1800"/>
              <a:t> lg </a:t>
            </a:r>
            <a:r>
              <a:rPr i="1" lang="en-US" sz="1800"/>
              <a:t>n</a:t>
            </a:r>
            <a:r>
              <a:rPr lang="en-US" sz="1800"/>
              <a:t>)</a:t>
            </a:r>
            <a:br>
              <a:rPr lang="en-U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We have </a:t>
            </a:r>
            <a:r>
              <a:rPr i="1" lang="en-US" sz="1800"/>
              <a:t>a</a:t>
            </a:r>
            <a:r>
              <a:rPr lang="en-US" sz="1800"/>
              <a:t> =7, </a:t>
            </a:r>
            <a:r>
              <a:rPr i="1" lang="en-US" sz="1800"/>
              <a:t>b</a:t>
            </a:r>
            <a:r>
              <a:rPr lang="en-US" sz="1800"/>
              <a:t> = 2, </a:t>
            </a:r>
            <a:r>
              <a:rPr i="1" lang="en-US" sz="1800"/>
              <a:t>f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) = Θ(</a:t>
            </a:r>
            <a:r>
              <a:rPr i="1" lang="en-US" sz="1800"/>
              <a:t>n</a:t>
            </a:r>
            <a:r>
              <a:rPr baseline="30000" lang="en-US" sz="1800"/>
              <a:t>2</a:t>
            </a:r>
            <a:r>
              <a:rPr lang="en-US" sz="1800"/>
              <a:t>),  thus </a:t>
            </a:r>
            <a:r>
              <a:rPr i="1" lang="en-US" sz="1800"/>
              <a:t>n</a:t>
            </a:r>
            <a:r>
              <a:rPr baseline="30000" lang="en-US" sz="1800"/>
              <a:t>log</a:t>
            </a:r>
            <a:r>
              <a:rPr baseline="30000" lang="en-US" sz="1200"/>
              <a:t>2</a:t>
            </a:r>
            <a:r>
              <a:rPr baseline="30000" lang="en-US" sz="1800"/>
              <a:t>7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2.80 &lt; lg 7 &lt; 2.81, thus </a:t>
            </a:r>
            <a:r>
              <a:rPr i="1" lang="en-US" sz="1800"/>
              <a:t>f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) = Θ(</a:t>
            </a:r>
            <a:r>
              <a:rPr i="1" lang="en-US" sz="1800"/>
              <a:t>n</a:t>
            </a:r>
            <a:r>
              <a:rPr baseline="30000" lang="en-US" sz="1800"/>
              <a:t>lg 7 - ε</a:t>
            </a:r>
            <a:r>
              <a:rPr lang="en-US" sz="1800"/>
              <a:t>) for ε = 0.8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Case 1 applies thus </a:t>
            </a:r>
            <a:r>
              <a:rPr i="1" lang="en-US" sz="1800"/>
              <a:t>T</a:t>
            </a:r>
            <a:r>
              <a:rPr lang="en-US" sz="1800"/>
              <a:t>(</a:t>
            </a:r>
            <a:r>
              <a:rPr i="1" lang="en-US" sz="1800"/>
              <a:t>n</a:t>
            </a:r>
            <a:r>
              <a:rPr lang="en-US" sz="1800"/>
              <a:t>) = Θ (</a:t>
            </a:r>
            <a:r>
              <a:rPr i="1" lang="en-US" sz="1800"/>
              <a:t>n</a:t>
            </a:r>
            <a:r>
              <a:rPr baseline="30000" lang="en-US" sz="1800"/>
              <a:t>lg 7</a:t>
            </a:r>
            <a:r>
              <a:rPr lang="en-US" sz="1800"/>
              <a:t>)</a:t>
            </a:r>
            <a:br>
              <a:rPr lang="en-US" sz="1800"/>
            </a:b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71" name="Google Shape;47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268" y="1561129"/>
            <a:ext cx="2000250" cy="314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2" name="Google Shape;472;p54"/>
          <p:cNvPicPr preferRelativeResize="0"/>
          <p:nvPr/>
        </p:nvPicPr>
        <p:blipFill rotWithShape="1">
          <a:blip r:embed="rId4">
            <a:alphaModFix/>
          </a:blip>
          <a:srcRect b="19809" l="0" r="0" t="24089"/>
          <a:stretch/>
        </p:blipFill>
        <p:spPr>
          <a:xfrm>
            <a:off x="1225825" y="3262750"/>
            <a:ext cx="2286975" cy="239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3" name="Google Shape;47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5825" y="4606774"/>
            <a:ext cx="2286985" cy="314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480" name="Google Shape;480;p55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CLRS 4.5-1  Use the master method to give tight asymptotic bounds for the following recurrences</a:t>
            </a:r>
            <a:endParaRPr/>
          </a:p>
        </p:txBody>
      </p:sp>
      <p:sp>
        <p:nvSpPr>
          <p:cNvPr id="481" name="Google Shape;481;p5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2" name="Google Shape;48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25" y="2685225"/>
            <a:ext cx="3410950" cy="2173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Assignment</a:t>
            </a:r>
            <a:endParaRPr/>
          </a:p>
        </p:txBody>
      </p:sp>
      <p:sp>
        <p:nvSpPr>
          <p:cNvPr id="489" name="Google Shape;489;p56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Implement maximum subarray and measure its complexity</a:t>
            </a:r>
            <a:endParaRPr/>
          </a:p>
        </p:txBody>
      </p:sp>
      <p:sp>
        <p:nvSpPr>
          <p:cNvPr id="490" name="Google Shape;490;p5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Sort recurrence</a:t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Recurrence equation</a:t>
            </a:r>
            <a:endParaRPr sz="3000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228600" y="13716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i="1" lang="en-US" sz="2300"/>
              <a:t>T</a:t>
            </a:r>
            <a:r>
              <a:rPr lang="en-US" sz="2300"/>
              <a:t>(</a:t>
            </a:r>
            <a:r>
              <a:rPr i="1" lang="en-US" sz="2300"/>
              <a:t>n</a:t>
            </a:r>
            <a:r>
              <a:rPr lang="en-US" sz="2300"/>
              <a:t>) - running time </a:t>
            </a:r>
            <a:endParaRPr sz="2300"/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i="1" lang="en-US" sz="2300"/>
              <a:t>D(n)</a:t>
            </a:r>
            <a:r>
              <a:rPr lang="en-US" sz="2300"/>
              <a:t> - dividing time</a:t>
            </a:r>
            <a:endParaRPr sz="2300"/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i="1" lang="en-US" sz="2300"/>
              <a:t>C(n)</a:t>
            </a:r>
            <a:r>
              <a:rPr lang="en-US" sz="2300"/>
              <a:t> - combining time</a:t>
            </a:r>
            <a:endParaRPr sz="2300"/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i="1" lang="en-US" sz="2300"/>
              <a:t>a</a:t>
            </a:r>
            <a:r>
              <a:rPr lang="en-US" sz="2300"/>
              <a:t>  - number of subproblems</a:t>
            </a:r>
            <a:endParaRPr sz="2300"/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i="1" lang="en-US" sz="2300"/>
              <a:t>n</a:t>
            </a:r>
            <a:r>
              <a:rPr lang="en-US" sz="2300"/>
              <a:t>/</a:t>
            </a:r>
            <a:r>
              <a:rPr i="1" lang="en-US" sz="2300"/>
              <a:t>b</a:t>
            </a:r>
            <a:r>
              <a:rPr lang="en-US" sz="2300"/>
              <a:t> - size of each subproblem</a:t>
            </a:r>
            <a:endParaRPr sz="2300"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725" y="3778525"/>
            <a:ext cx="5930558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Recurrent equation of Merge Sort</a:t>
            </a:r>
            <a:endParaRPr sz="3000"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228600" y="13716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D</a:t>
            </a:r>
            <a:r>
              <a:rPr lang="en-US" sz="2400"/>
              <a:t>(</a:t>
            </a:r>
            <a:r>
              <a:rPr i="1" lang="en-US" sz="2400"/>
              <a:t>n</a:t>
            </a:r>
            <a:r>
              <a:rPr lang="en-US" sz="2400"/>
              <a:t>) = 𝚯(1) because computing the middle takes constant time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C</a:t>
            </a:r>
            <a:r>
              <a:rPr lang="en-US" sz="2400"/>
              <a:t>(</a:t>
            </a:r>
            <a:r>
              <a:rPr i="1" lang="en-US" sz="2400"/>
              <a:t>n</a:t>
            </a:r>
            <a:r>
              <a:rPr lang="en-US" sz="2400"/>
              <a:t>) = 𝚯(</a:t>
            </a:r>
            <a:r>
              <a:rPr i="1" lang="en-US" sz="2400"/>
              <a:t>n</a:t>
            </a:r>
            <a:r>
              <a:rPr lang="en-US" sz="2400"/>
              <a:t>) because merge is of </a:t>
            </a:r>
            <a:r>
              <a:rPr i="1" lang="en-US" sz="2400"/>
              <a:t>n</a:t>
            </a:r>
            <a:r>
              <a:rPr lang="en-US" sz="2400"/>
              <a:t> order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a</a:t>
            </a:r>
            <a:r>
              <a:rPr lang="en-US" sz="2400"/>
              <a:t> = 2 because we recursively solve two subproblems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b</a:t>
            </a:r>
            <a:r>
              <a:rPr lang="en-US" sz="2400"/>
              <a:t> = 2 because each of the subproblems are of size </a:t>
            </a:r>
            <a:r>
              <a:rPr i="1" lang="en-US" sz="2400"/>
              <a:t>n</a:t>
            </a:r>
            <a:r>
              <a:rPr lang="en-US" sz="2400"/>
              <a:t>/2</a:t>
            </a:r>
            <a:endParaRPr sz="2400"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575" y="3700450"/>
            <a:ext cx="4597395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2385525" y="4903625"/>
            <a:ext cx="45975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But then….what is </a:t>
            </a:r>
            <a:r>
              <a:rPr i="1"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i="1"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/2) ? or, how to solve this recurrence equation? </a:t>
            </a:r>
            <a:endParaRPr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Solving using tree</a:t>
            </a:r>
            <a:endParaRPr sz="3000"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94200"/>
            <a:ext cx="3362949" cy="1600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6675" y="1494200"/>
            <a:ext cx="4414250" cy="434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19"/>
          <p:cNvSpPr txBox="1"/>
          <p:nvPr/>
        </p:nvSpPr>
        <p:spPr>
          <a:xfrm>
            <a:off x="198775" y="3155900"/>
            <a:ext cx="3637200" cy="2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Using a simple recursive tree can solve this problem.  The top level has total cost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cn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, the next level has total cost c (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/2) +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c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/2).   The next level is </a:t>
            </a:r>
            <a:r>
              <a:rPr i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 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i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/4)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i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 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i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/4)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i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 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i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/4)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i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 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i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/4)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, and so on.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Since the total level (or the height) is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log n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+ 1,  the worst running time of merge sort is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cn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log n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+ 1).  Ignoring the low-order term and constant c gives the result of 𝚯 (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n log n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Notice that we assume n is an exact power of 2.  This is fine because we are doing an upper bound estimation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Solving using substitution</a:t>
            </a:r>
            <a:endParaRPr sz="3000"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198775" y="1386600"/>
            <a:ext cx="8692800" cy="4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After recursion tree gives us a good intuition on running time, we can further verify the bound using</a:t>
            </a: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 substitution method through mathematical induction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Guess:  T(n) = O(n lg n)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Assume: T(n) ≤ c * n lg n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T(n) = 2 * T(n/2) + c * n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T(n) 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≤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 2 * c * n/2 lg n/2 + c * n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T(n) 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≤ c*n lg n/2 + c * n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T(n) ≤ c*n lg n -  c*n lg 2  + c*n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T(n) ≤ c * n lg n - c*n + c*n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T(n) ≤ c * n lg n - (c*n - c*n)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need to find c*n - c*n ≥ 0.  Answer is it works for any combinations of c and n.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