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99792D-65B5-450B-90EA-B5226A58034B}">
  <a:tblStyle styleId="{1599792D-65B5-450B-90EA-B5226A580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0954cc7f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0954cc7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d0954cc7f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4b6f0e79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4b6f0e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e4b6f0e79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4b6f0e7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4b6f0e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e4b6f0e79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4b6f0e7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4b6f0e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e4b6f0e79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4b6f0e7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4b6f0e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e4b6f0e79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4b6f0e79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4b6f0e7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e4b6f0e79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058ebd66_0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g5e058ebd6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5e058ebd66_0_2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058ebd66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5e058ebd6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5e058ebd66_0_2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058ebd66_0_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g5e058ebd6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5e058ebd66_0_2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058ebd66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058ebd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e058ebd66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00cb24d0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00cb24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500cb24d0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0954cc7f_0_4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0954cc7f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5d0954cc7f_0_4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058ebd66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058ebd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5e058ebd66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e058ebd6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e058ebd6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e058ebd66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058ebd66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e058ebd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5e058ebd66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058ebd66_0_4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g5e058ebd6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5e058ebd66_0_4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058ebd66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058ebd6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e058ebd66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31f47de1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31f47de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e31f47de1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4b6f0e79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4b6f0e7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e4b6f0e79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4b6f0e79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4b6f0e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e4b6f0e79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ca084e0f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ca084e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dca084e0f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058ebd6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058ebd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e058ebd66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058ebd6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058ebd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e058ebd66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058ebd66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058ebd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e058ebd66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52f455f4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52f455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e52f455f4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6482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Structures and Algorithm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Heaspsort and Quicksort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July 15, 2019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Chaklam Silpasuwanchai</a:t>
            </a:r>
            <a:endParaRPr/>
          </a:p>
        </p:txBody>
      </p:sp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Heapsort and Quicksort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0000"/>
                </a:solidFill>
              </a:rPr>
              <a:t>‹#›</a:t>
            </a:fld>
            <a:endParaRPr>
              <a:solidFill>
                <a:srgbClr val="980000"/>
              </a:solidFill>
            </a:endParaRPr>
          </a:p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/>
              <a:t>CLRS 6.2-1 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/>
              <a:t>Illustrate the operation of MAX-HEAPIFY(A, 3) on the array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/>
              <a:t>A = &lt;27, 17, 3, 16, 13, 10, 1, 5, 7, 12, 4, 8, 9, 0&gt;</a:t>
            </a:r>
            <a:endParaRPr sz="22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BUILD-MAX</a:t>
            </a:r>
            <a:r>
              <a:rPr lang="en-US"/>
              <a:t>-HEAP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150875" y="2556375"/>
            <a:ext cx="48408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-26035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 children can be indexed by node A[n/2 + 1]...n]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Each call to MAX-HEAPIFY costs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(lg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BUILD-MAX-HEAP makes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/2 or O(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 such calls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Thus the running time is O(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lg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We can also derive an even tighter bound based on some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Observe that the time of MAX-HEAPIFY depends on height of the node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n-element heap has height ⌊lg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⌋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and at most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⌈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/ 2</a:t>
            </a:r>
            <a:r>
              <a:rPr baseline="30000" i="1" lang="en-US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aseline="30000" lang="en-US">
                <a:latin typeface="Open Sans"/>
                <a:ea typeface="Open Sans"/>
                <a:cs typeface="Open Sans"/>
                <a:sym typeface="Open Sans"/>
              </a:rPr>
              <a:t>+1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⌉ nodes of height 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call to MAX-HEAPIFY costs 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(lg 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Thus the running time 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069" y="1336475"/>
            <a:ext cx="3029582" cy="11372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6475"/>
            <a:ext cx="3787280" cy="5257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363" y="4984223"/>
            <a:ext cx="1941425" cy="4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1375" y="5488238"/>
            <a:ext cx="1135725" cy="5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7600" y="6019575"/>
            <a:ext cx="1683550" cy="5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8">
            <a:alphaModFix/>
          </a:blip>
          <a:srcRect b="0" l="0" r="73080" t="0"/>
          <a:stretch/>
        </p:blipFill>
        <p:spPr>
          <a:xfrm>
            <a:off x="4978716" y="5458863"/>
            <a:ext cx="1392300" cy="8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2"/>
          <p:cNvSpPr txBox="1"/>
          <p:nvPr/>
        </p:nvSpPr>
        <p:spPr>
          <a:xfrm>
            <a:off x="6412875" y="5550213"/>
            <a:ext cx="316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→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111001" y="5038890"/>
            <a:ext cx="1458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Note: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/>
              <a:t>CLRS 6.3-1  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/>
              <a:t>Illustrate the operation of BUILD-MAX-HEAP on the array A = &lt;5, 3, 17, 10, 84, 19, 6, 22, 9&gt;</a:t>
            </a:r>
            <a:endParaRPr sz="2300"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HEAPSORT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5025825" y="2644375"/>
            <a:ext cx="39927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The heapsort algorithm starts with BUILD-MAX-HEAP.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The maximum element will be at A[1]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We swap last element with A[1] so the maximum is put into the correct place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Heapsort takes O(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lg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), since BUILD-MAX-HEAP takes time O(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) and each of the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- 1 calls to MAX-HEAPIFY takes time O(lg n)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4111001" y="5038890"/>
            <a:ext cx="1458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Note: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413" y="1336463"/>
            <a:ext cx="2667000" cy="126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6475"/>
            <a:ext cx="4840801" cy="51910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CLRS 6.4-1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Illustrate the operation of HEAPSORT on the array A = &lt;5, 13, 2, 25, 7&gt;</a:t>
            </a:r>
            <a:endParaRPr sz="2000"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Heap sort - Unstable sort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42729"/>
                </a:solidFill>
              </a:rPr>
              <a:t>Consider array </a:t>
            </a:r>
            <a:r>
              <a:rPr lang="en-US" sz="2200">
                <a:solidFill>
                  <a:srgbClr val="242729"/>
                </a:solidFill>
                <a:highlight>
                  <a:srgbClr val="EFF0F1"/>
                </a:highlight>
              </a:rPr>
              <a:t>21 20a 20b  12 11 8 7</a:t>
            </a:r>
            <a:r>
              <a:rPr lang="en-US" sz="2200">
                <a:solidFill>
                  <a:srgbClr val="242729"/>
                </a:solidFill>
              </a:rPr>
              <a:t> </a:t>
            </a:r>
            <a:endParaRPr sz="220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242729"/>
                </a:solidFill>
              </a:rPr>
              <a:t>Here </a:t>
            </a:r>
            <a:r>
              <a:rPr lang="en-US" sz="2200">
                <a:solidFill>
                  <a:srgbClr val="242729"/>
                </a:solidFill>
                <a:highlight>
                  <a:srgbClr val="EFF0F1"/>
                </a:highlight>
              </a:rPr>
              <a:t>20a = 20b</a:t>
            </a:r>
            <a:r>
              <a:rPr lang="en-US" sz="2200">
                <a:solidFill>
                  <a:srgbClr val="242729"/>
                </a:solidFill>
              </a:rPr>
              <a:t> just to differentiate the order we represent them as </a:t>
            </a:r>
            <a:r>
              <a:rPr lang="en-US" sz="2200">
                <a:solidFill>
                  <a:srgbClr val="242729"/>
                </a:solidFill>
                <a:highlight>
                  <a:srgbClr val="EFF0F1"/>
                </a:highlight>
              </a:rPr>
              <a:t>20a</a:t>
            </a:r>
            <a:r>
              <a:rPr lang="en-US" sz="2200">
                <a:solidFill>
                  <a:srgbClr val="242729"/>
                </a:solidFill>
              </a:rPr>
              <a:t> and </a:t>
            </a:r>
            <a:r>
              <a:rPr lang="en-US" sz="2200">
                <a:solidFill>
                  <a:srgbClr val="242729"/>
                </a:solidFill>
                <a:highlight>
                  <a:srgbClr val="EFF0F1"/>
                </a:highlight>
              </a:rPr>
              <a:t>20b</a:t>
            </a:r>
            <a:endParaRPr sz="2200">
              <a:solidFill>
                <a:srgbClr val="242729"/>
              </a:solidFill>
              <a:highlight>
                <a:srgbClr val="EFF0F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242729"/>
                </a:solidFill>
              </a:rPr>
              <a:t>While heapsort first </a:t>
            </a:r>
            <a:r>
              <a:rPr lang="en-US" sz="2200">
                <a:solidFill>
                  <a:srgbClr val="242729"/>
                </a:solidFill>
                <a:highlight>
                  <a:srgbClr val="EFF0F1"/>
                </a:highlight>
              </a:rPr>
              <a:t>21</a:t>
            </a:r>
            <a:r>
              <a:rPr lang="en-US" sz="2200">
                <a:solidFill>
                  <a:srgbClr val="242729"/>
                </a:solidFill>
              </a:rPr>
              <a:t> is removed and placed in the last index then </a:t>
            </a:r>
            <a:r>
              <a:rPr lang="en-US" sz="2200">
                <a:solidFill>
                  <a:srgbClr val="242729"/>
                </a:solidFill>
                <a:highlight>
                  <a:srgbClr val="EFF0F1"/>
                </a:highlight>
              </a:rPr>
              <a:t>20a</a:t>
            </a:r>
            <a:r>
              <a:rPr lang="en-US" sz="2200">
                <a:solidFill>
                  <a:srgbClr val="242729"/>
                </a:solidFill>
              </a:rPr>
              <a:t> is removed and placed in last but one index and </a:t>
            </a:r>
            <a:r>
              <a:rPr lang="en-US" sz="2200">
                <a:solidFill>
                  <a:srgbClr val="242729"/>
                </a:solidFill>
                <a:highlight>
                  <a:srgbClr val="EFF0F1"/>
                </a:highlight>
              </a:rPr>
              <a:t>20b</a:t>
            </a:r>
            <a:r>
              <a:rPr lang="en-US" sz="2200">
                <a:solidFill>
                  <a:srgbClr val="242729"/>
                </a:solidFill>
              </a:rPr>
              <a:t> in the last but two index so after heap sort the array looks like</a:t>
            </a:r>
            <a:endParaRPr sz="220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242729"/>
                </a:solidFill>
                <a:highlight>
                  <a:srgbClr val="EFF0F1"/>
                </a:highlight>
              </a:rPr>
              <a:t>7 8 11 12 20b 20a 21</a:t>
            </a:r>
            <a:r>
              <a:rPr lang="en-US" sz="2200">
                <a:solidFill>
                  <a:srgbClr val="242729"/>
                </a:solidFill>
              </a:rPr>
              <a:t>.</a:t>
            </a:r>
            <a:endParaRPr sz="220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242729"/>
                </a:solidFill>
              </a:rPr>
              <a:t>It does not preserve the order of elements and hence can't be stable</a:t>
            </a:r>
            <a:endParaRPr sz="220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Heap sort - Unstable sort application</a:t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42729"/>
                </a:solidFill>
              </a:rPr>
              <a:t>If you are using a web, and you have many columns where you can click to sort stuff,</a:t>
            </a:r>
            <a:endParaRPr sz="2200">
              <a:solidFill>
                <a:srgbClr val="242729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lang="en-US" sz="2200">
                <a:solidFill>
                  <a:srgbClr val="242729"/>
                </a:solidFill>
              </a:rPr>
              <a:t>If you want to sort stuff based on A, B, C, then you can click on C, B, A accordingly</a:t>
            </a:r>
            <a:endParaRPr sz="2200">
              <a:solidFill>
                <a:srgbClr val="242729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200"/>
              <a:buChar char="○"/>
            </a:pPr>
            <a:r>
              <a:rPr lang="en-US" sz="2200">
                <a:solidFill>
                  <a:srgbClr val="242729"/>
                </a:solidFill>
              </a:rPr>
              <a:t>This trick only applies if you are using stable sort</a:t>
            </a:r>
            <a:endParaRPr sz="2200">
              <a:solidFill>
                <a:srgbClr val="242729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200"/>
              <a:buChar char="○"/>
            </a:pPr>
            <a:r>
              <a:rPr lang="en-US" sz="2200">
                <a:solidFill>
                  <a:srgbClr val="242729"/>
                </a:solidFill>
              </a:rPr>
              <a:t>Heapsort and quicksort are not stable sort.  Others are.</a:t>
            </a:r>
            <a:endParaRPr sz="2200">
              <a:solidFill>
                <a:srgbClr val="24272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4272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Heap sort - Pros and Cons</a:t>
            </a:r>
            <a:endParaRPr/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6" name="Google Shape;226;p28"/>
          <p:cNvGraphicFramePr/>
          <p:nvPr/>
        </p:nvGraphicFramePr>
        <p:xfrm>
          <a:off x="836475" y="19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{1599792D-65B5-450B-90EA-B5226A58034B}</a:tableStyleId>
              </a:tblPr>
              <a:tblGrid>
                <a:gridCol w="3245675"/>
                <a:gridCol w="399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</a:t>
                      </a:r>
                      <a:endParaRPr b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</a:t>
                      </a:r>
                      <a:endParaRPr b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Consistent in best, average, worst cases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Unstable sort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○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order can change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Exchange</a:t>
                      </a: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lot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</a:t>
            </a:r>
            <a:endParaRPr/>
          </a:p>
        </p:txBody>
      </p:sp>
      <p:sp>
        <p:nvSpPr>
          <p:cNvPr id="233" name="Google Shape;233;p2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674" y="304801"/>
            <a:ext cx="2555825" cy="18224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highlight>
                  <a:schemeClr val="lt1"/>
                </a:highlight>
              </a:rPr>
              <a:t>Chapter 6-7</a:t>
            </a:r>
            <a:r>
              <a:rPr lang="en-US" sz="2400">
                <a:highlight>
                  <a:schemeClr val="lt1"/>
                </a:highlight>
              </a:rPr>
              <a:t>, </a:t>
            </a:r>
            <a:r>
              <a:rPr b="1" lang="en-US" sz="2400">
                <a:highlight>
                  <a:schemeClr val="lt1"/>
                </a:highlight>
              </a:rPr>
              <a:t>Heapsort, Quicksort</a:t>
            </a:r>
            <a:r>
              <a:rPr lang="en-US" sz="2400">
                <a:highlight>
                  <a:schemeClr val="lt1"/>
                </a:highlight>
              </a:rPr>
              <a:t>, Cormen et al. (2009).  </a:t>
            </a:r>
            <a:r>
              <a:rPr b="1" lang="en-US" sz="2400">
                <a:highlight>
                  <a:schemeClr val="lt1"/>
                </a:highlight>
              </a:rPr>
              <a:t>Introduction to Algorithms</a:t>
            </a:r>
            <a:r>
              <a:rPr lang="en-US" sz="2400">
                <a:highlight>
                  <a:schemeClr val="lt1"/>
                </a:highlight>
              </a:rPr>
              <a:t>, Third Edition (3rd ed.). The MIT Press</a:t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0" y="1406800"/>
            <a:ext cx="8839199" cy="23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00" y="3733532"/>
            <a:ext cx="8562476" cy="74109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135050" y="1378525"/>
            <a:ext cx="8839200" cy="309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99" y="4550825"/>
            <a:ext cx="5862609" cy="1839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074" y="4557651"/>
            <a:ext cx="2555825" cy="18224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5919"/>
            <a:ext cx="2530316" cy="525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116" y="1371600"/>
            <a:ext cx="6156484" cy="19006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4" name="Google Shape;264;p32"/>
          <p:cNvSpPr txBox="1"/>
          <p:nvPr/>
        </p:nvSpPr>
        <p:spPr>
          <a:xfrm>
            <a:off x="2682725" y="3348450"/>
            <a:ext cx="60456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Selects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] as a pivot element for partitioning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We need to make elements in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….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] less than or equal to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, 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+1...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-1] greater than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] =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= pivot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A[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...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-1] is simply place where the partitioning does not happen yet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Takes Θ(</a:t>
            </a:r>
            <a:r>
              <a:rPr b="1" i="1" lang="en-US" sz="20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) time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613" y="5575025"/>
            <a:ext cx="43910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</a:t>
            </a:r>
            <a:endParaRPr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Performance depends on how well the pivot is used for partitioning.  If the partition is balanced, it will yield optimal performance.   By case 2 of master theorem, this is T(</a:t>
            </a:r>
            <a:r>
              <a:rPr i="1" lang="en-US"/>
              <a:t>n</a:t>
            </a:r>
            <a:r>
              <a:rPr lang="en-US"/>
              <a:t>) = Θ(</a:t>
            </a:r>
            <a:r>
              <a:rPr i="1" lang="en-US"/>
              <a:t>n</a:t>
            </a:r>
            <a:r>
              <a:rPr lang="en-US"/>
              <a:t> lg </a:t>
            </a:r>
            <a:r>
              <a:rPr i="1" lang="en-US"/>
              <a:t>n</a:t>
            </a:r>
            <a:r>
              <a:rPr lang="en-US"/>
              <a:t>):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Otherwise, it will run as slowly as insertion sort, in the case when pivot is the smallest or biggest element.  The recurrence running time is </a:t>
            </a:r>
            <a:r>
              <a:rPr lang="en-US"/>
              <a:t>Θ(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)</a:t>
            </a:r>
            <a:r>
              <a:rPr lang="en-US"/>
              <a:t> </a:t>
            </a:r>
            <a:endParaRPr/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00" y="3371250"/>
            <a:ext cx="4175675" cy="5916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000" y="5524300"/>
            <a:ext cx="4259875" cy="90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Quick sort - Pros and Cons</a:t>
            </a:r>
            <a:endParaRPr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3" name="Google Shape;283;p34"/>
          <p:cNvGraphicFramePr/>
          <p:nvPr/>
        </p:nvGraphicFramePr>
        <p:xfrm>
          <a:off x="406163" y="181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{1599792D-65B5-450B-90EA-B5226A58034B}</a:tableStyleId>
              </a:tblPr>
              <a:tblGrid>
                <a:gridCol w="3735600"/>
                <a:gridCol w="459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</a:t>
                      </a:r>
                      <a:endParaRPr b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</a:t>
                      </a:r>
                      <a:endParaRPr b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Easy to avoid worst case by using median-of-three approach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Space-efficiency of log n to allocate temporary space for keeping pivots 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 you are unlucky, and get a dataset of (1,1,1,1), then you are </a:t>
                      </a:r>
                      <a:r>
                        <a:rPr i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unlucky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228600" y="1295400"/>
            <a:ext cx="87630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/>
              <a:t>Illustrate quicksort on array A = </a:t>
            </a:r>
            <a:r>
              <a:rPr lang="en-US" sz="2500"/>
              <a:t>&lt;15, 13, 9, 5, 12, 8, 7, 11&gt;</a:t>
            </a:r>
            <a:endParaRPr sz="2500"/>
          </a:p>
        </p:txBody>
      </p:sp>
      <p:sp>
        <p:nvSpPr>
          <p:cNvPr id="291" name="Google Shape;291;p3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2" name="Google Shape;292;p35"/>
          <p:cNvGraphicFramePr/>
          <p:nvPr/>
        </p:nvGraphicFramePr>
        <p:xfrm>
          <a:off x="9525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{1599792D-65B5-450B-90EA-B5226A58034B}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 j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Google Shape;293;p35"/>
          <p:cNvGraphicFramePr/>
          <p:nvPr/>
        </p:nvGraphicFramePr>
        <p:xfrm>
          <a:off x="9525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{1599792D-65B5-450B-90EA-B5226A58034B}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 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j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4" name="Google Shape;294;p35"/>
          <p:cNvGraphicFramePr/>
          <p:nvPr/>
        </p:nvGraphicFramePr>
        <p:xfrm>
          <a:off x="9525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{1599792D-65B5-450B-90EA-B5226A58034B}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j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p35"/>
          <p:cNvGraphicFramePr/>
          <p:nvPr/>
        </p:nvGraphicFramePr>
        <p:xfrm>
          <a:off x="952500" y="38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{1599792D-65B5-450B-90EA-B5226A58034B}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j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35"/>
          <p:cNvGraphicFramePr/>
          <p:nvPr/>
        </p:nvGraphicFramePr>
        <p:xfrm>
          <a:off x="952500" y="44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{1599792D-65B5-450B-90EA-B5226A58034B}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1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j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35"/>
          <p:cNvGraphicFramePr/>
          <p:nvPr/>
        </p:nvGraphicFramePr>
        <p:xfrm>
          <a:off x="952500" y="51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{1599792D-65B5-450B-90EA-B5226A58034B}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j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0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Implement heapsort and quicksort and compare their complexity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Heapsort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Priority queues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Quicksort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Heapsort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28600" y="1447800"/>
            <a:ext cx="4992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Binary </a:t>
            </a:r>
            <a:r>
              <a:rPr b="1" i="1" lang="en-US" sz="2100"/>
              <a:t>heap</a:t>
            </a:r>
            <a:r>
              <a:rPr lang="en-US" sz="2100"/>
              <a:t> data structure is an </a:t>
            </a:r>
            <a:r>
              <a:rPr lang="en-US" sz="2100" u="sng"/>
              <a:t>array</a:t>
            </a:r>
            <a:r>
              <a:rPr lang="en-US" sz="2100"/>
              <a:t> object that can be view as complete binary tree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Filled on all levels except the lowest</a:t>
            </a:r>
            <a:r>
              <a:rPr lang="en-US" sz="2100"/>
              <a:t>, which is filled from left up to a point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-US" sz="2100"/>
              <a:t>A.length</a:t>
            </a:r>
            <a:r>
              <a:rPr lang="en-US" sz="2100"/>
              <a:t> gives the number of elements in the array while </a:t>
            </a:r>
            <a:r>
              <a:rPr i="1" lang="en-US" sz="2100"/>
              <a:t>A.heap-size </a:t>
            </a:r>
            <a:r>
              <a:rPr lang="en-US" sz="2100"/>
              <a:t>represents how many elements in the heap are stored within array </a:t>
            </a:r>
            <a:r>
              <a:rPr i="1" lang="en-US" sz="2100"/>
              <a:t>A</a:t>
            </a:r>
            <a:endParaRPr i="1" sz="2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We will see why heap does not necessarily occupy the whole array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Given index i of a node, we can easily compute its parent, left and right child</a:t>
            </a:r>
            <a:endParaRPr sz="210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10706" l="0" r="46435" t="0"/>
          <a:stretch/>
        </p:blipFill>
        <p:spPr>
          <a:xfrm>
            <a:off x="5318200" y="521750"/>
            <a:ext cx="3673400" cy="230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19092" l="51713" r="-5275" t="36630"/>
          <a:stretch/>
        </p:blipFill>
        <p:spPr>
          <a:xfrm>
            <a:off x="5318200" y="3048000"/>
            <a:ext cx="3673400" cy="114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000" y="4343300"/>
            <a:ext cx="1628573" cy="214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 and Min Heap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In a max-heap, every node </a:t>
            </a:r>
            <a:r>
              <a:rPr i="1" lang="en-US"/>
              <a:t>i</a:t>
            </a:r>
            <a:r>
              <a:rPr lang="en-US"/>
              <a:t> other than the root should satisfy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Otherwise for min-heap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For heapsort, max-heap is used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For priority queues, min-heap is used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50" y="2197175"/>
            <a:ext cx="2423700" cy="58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750" y="3552350"/>
            <a:ext cx="2507900" cy="4992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 as tree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Height</a:t>
            </a:r>
            <a:r>
              <a:rPr lang="en-US" sz="1900"/>
              <a:t> of the heap is the the number of edges on the longest downward path from the root to leaf, where leaf is node without any children.   A leaf node has height of 0.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Depth </a:t>
            </a:r>
            <a:r>
              <a:rPr lang="en-US" sz="1900"/>
              <a:t>of a node is number of edges from the node to the tree’s root node.  A root node has depth of 0.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Since a heap of </a:t>
            </a:r>
            <a:r>
              <a:rPr i="1" lang="en-US" sz="1900"/>
              <a:t>n</a:t>
            </a:r>
            <a:r>
              <a:rPr lang="en-US" sz="1900"/>
              <a:t> elements is based on a complete binary tree, its height is 𝚯(lg </a:t>
            </a:r>
            <a:r>
              <a:rPr i="1" lang="en-US" sz="1900"/>
              <a:t>n</a:t>
            </a:r>
            <a:r>
              <a:rPr lang="en-US" sz="1900"/>
              <a:t>);   the # of nodes in a complete binary tree (so does heap) is 2</a:t>
            </a:r>
            <a:r>
              <a:rPr baseline="30000" lang="en-US" sz="1900"/>
              <a:t>h+1 </a:t>
            </a:r>
            <a:r>
              <a:rPr lang="en-US" sz="1900"/>
              <a:t>-</a:t>
            </a:r>
            <a:r>
              <a:rPr lang="en-US" sz="1900"/>
              <a:t>1.  Minimum node of of a heap is 2</a:t>
            </a:r>
            <a:r>
              <a:rPr baseline="30000" lang="en-US" sz="1900"/>
              <a:t>h</a:t>
            </a:r>
            <a:endParaRPr baseline="3000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shall see why heap is such a good data structure as basic operations in heap takes time at most proportional to the heap’s height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Basic operations of heap: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US" sz="1500"/>
              <a:t>MAX-HEAPIFY </a:t>
            </a:r>
            <a:r>
              <a:rPr lang="en-US" sz="1500"/>
              <a:t>- runs in O(lg </a:t>
            </a:r>
            <a:r>
              <a:rPr i="1" lang="en-US" sz="1500"/>
              <a:t>n</a:t>
            </a:r>
            <a:r>
              <a:rPr lang="en-US" sz="1500"/>
              <a:t>) that maintains the max-heap property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US" sz="1500"/>
              <a:t>BUILD-MAX-HEAP</a:t>
            </a:r>
            <a:r>
              <a:rPr lang="en-US" sz="1500"/>
              <a:t> - runs in linear time, produce a max-heap from an unordered array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US" sz="1500"/>
              <a:t>HEAPSORT </a:t>
            </a:r>
            <a:r>
              <a:rPr lang="en-US" sz="1500"/>
              <a:t>- runs in O(</a:t>
            </a:r>
            <a:r>
              <a:rPr i="1" lang="en-US" sz="1500"/>
              <a:t>n</a:t>
            </a:r>
            <a:r>
              <a:rPr lang="en-US" sz="1500"/>
              <a:t> lg </a:t>
            </a:r>
            <a:r>
              <a:rPr i="1" lang="en-US" sz="1500"/>
              <a:t>n</a:t>
            </a:r>
            <a:r>
              <a:rPr lang="en-US" sz="1500"/>
              <a:t>), sorts an array </a:t>
            </a:r>
            <a:r>
              <a:rPr b="1" i="1" lang="en-US" sz="1500"/>
              <a:t>in place</a:t>
            </a:r>
            <a:endParaRPr b="1"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US" sz="1500"/>
              <a:t>MAX-HEAP-INSERT</a:t>
            </a:r>
            <a:r>
              <a:rPr lang="en-US" sz="1500"/>
              <a:t>,  </a:t>
            </a:r>
            <a:r>
              <a:rPr b="1" lang="en-US" sz="1500"/>
              <a:t>HEAP-EXTRACT-MAX</a:t>
            </a:r>
            <a:r>
              <a:rPr lang="en-US" sz="1500"/>
              <a:t>, </a:t>
            </a:r>
            <a:r>
              <a:rPr b="1" lang="en-US" sz="1500"/>
              <a:t>HEAP-INCREASE-KEY</a:t>
            </a:r>
            <a:r>
              <a:rPr lang="en-US" sz="1500"/>
              <a:t>, and </a:t>
            </a:r>
            <a:r>
              <a:rPr b="1" lang="en-US" sz="1500"/>
              <a:t>HEAP-MAXIMUM</a:t>
            </a:r>
            <a:r>
              <a:rPr lang="en-US" sz="1500"/>
              <a:t> - runs in O(lg </a:t>
            </a:r>
            <a:r>
              <a:rPr i="1" lang="en-US" sz="1500"/>
              <a:t>n</a:t>
            </a:r>
            <a:r>
              <a:rPr lang="en-US" sz="1500"/>
              <a:t>) allowing heap to implement a priority queue</a:t>
            </a:r>
            <a:endParaRPr sz="1500"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MAX-HEAPIFY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5657219" cy="525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019" y="1371600"/>
            <a:ext cx="3029581" cy="21262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9"/>
          <p:cNvSpPr txBox="1"/>
          <p:nvPr/>
        </p:nvSpPr>
        <p:spPr>
          <a:xfrm>
            <a:off x="6018835" y="3575175"/>
            <a:ext cx="30480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-20320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comparison between A[i], A[LEFT(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)] and A[RIGHT(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)] takes Θ(1)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children’s subtress each have size at most 2n/3 - occurs when the bottom level of the tree is exactly half full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Thus we can explain the running of MAX-HEAPIFY 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571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Use master theorem case 2,</a:t>
            </a:r>
            <a:br>
              <a:rPr lang="en-US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 =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(lg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  or O(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863" y="5591018"/>
            <a:ext cx="2238375" cy="352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2/3n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285750" spcFirstLastPara="1" rIns="91425" wrap="square" tIns="91425">
            <a:noAutofit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US" sz="2000"/>
              <a:t>Lucky case for subproblem size is when tree is balanced, that is, n/2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US" sz="2000"/>
              <a:t>However, it can happen when left &gt; right, or right &gt; left subtrees.   In that case, the upper bound for the subproblem size will be 2n/3</a:t>
            </a:r>
            <a:endParaRPr sz="2000"/>
          </a:p>
          <a:p>
            <a:pPr indent="-241300" lvl="1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-US"/>
              <a:t>Let </a:t>
            </a:r>
            <a:r>
              <a:rPr i="1" lang="en-US"/>
              <a:t>N</a:t>
            </a:r>
            <a:r>
              <a:rPr lang="en-US"/>
              <a:t> = number of nodes in a tree,  </a:t>
            </a:r>
            <a:r>
              <a:rPr i="1" lang="en-US"/>
              <a:t>L</a:t>
            </a:r>
            <a:r>
              <a:rPr lang="en-US"/>
              <a:t> = number of nodes in left subtree where its height is more than R by one, and </a:t>
            </a:r>
            <a:r>
              <a:rPr i="1" lang="en-US"/>
              <a:t>R</a:t>
            </a:r>
            <a:r>
              <a:rPr lang="en-US"/>
              <a:t> for right subtree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</a:pPr>
            <a:r>
              <a:rPr lang="en-US" sz="2000"/>
              <a:t>N = 1 + L + R    (1 is for root)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</a:pPr>
            <a:r>
              <a:rPr lang="en-US" sz="2000"/>
              <a:t>L = 1 + 2 + 4 + 8 + …. + 2</a:t>
            </a:r>
            <a:r>
              <a:rPr baseline="30000" lang="en-US" sz="2000">
                <a:solidFill>
                  <a:srgbClr val="0000FF"/>
                </a:solidFill>
              </a:rPr>
              <a:t>h+1</a:t>
            </a:r>
            <a:r>
              <a:rPr lang="en-US" sz="2000"/>
              <a:t> = 2</a:t>
            </a:r>
            <a:r>
              <a:rPr baseline="30000" lang="en-US" sz="2000"/>
              <a:t>h+2</a:t>
            </a:r>
            <a:r>
              <a:rPr lang="en-US" sz="2000"/>
              <a:t> - 1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 sz="2000"/>
              <a:t>R = 1 + 2 + 4 + 8 + …. + 2</a:t>
            </a:r>
            <a:r>
              <a:rPr baseline="30000" lang="en-US" sz="2000">
                <a:solidFill>
                  <a:srgbClr val="0000FF"/>
                </a:solidFill>
              </a:rPr>
              <a:t>h</a:t>
            </a:r>
            <a:r>
              <a:rPr lang="en-US" sz="2000"/>
              <a:t> = 2</a:t>
            </a:r>
            <a:r>
              <a:rPr baseline="30000" lang="en-US" sz="2000"/>
              <a:t>h+1</a:t>
            </a:r>
            <a:r>
              <a:rPr lang="en-US" sz="2000"/>
              <a:t> - 1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 sz="2000"/>
              <a:t>N = 1 + 2</a:t>
            </a:r>
            <a:r>
              <a:rPr baseline="30000" lang="en-US" sz="2000"/>
              <a:t>h+2</a:t>
            </a:r>
            <a:r>
              <a:rPr lang="en-US" sz="2000"/>
              <a:t> - 1 + 2</a:t>
            </a:r>
            <a:r>
              <a:rPr baseline="30000" lang="en-US" sz="2000"/>
              <a:t>h+1</a:t>
            </a:r>
            <a:r>
              <a:rPr lang="en-US" sz="2000"/>
              <a:t> - 1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 sz="2000"/>
              <a:t>N = 1 + 2 * 2</a:t>
            </a:r>
            <a:r>
              <a:rPr baseline="30000" lang="en-US" sz="2000"/>
              <a:t>h+1</a:t>
            </a:r>
            <a:r>
              <a:rPr lang="en-US" sz="2000"/>
              <a:t> - 1 + 2</a:t>
            </a:r>
            <a:r>
              <a:rPr baseline="30000" lang="en-US" sz="2000"/>
              <a:t>h+1</a:t>
            </a:r>
            <a:r>
              <a:rPr lang="en-US" sz="2000"/>
              <a:t> - 1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 sz="2000"/>
              <a:t>N = 3 * 2</a:t>
            </a:r>
            <a:r>
              <a:rPr baseline="30000" lang="en-US" sz="2000"/>
              <a:t>h+1</a:t>
            </a:r>
            <a:r>
              <a:rPr lang="en-US" sz="2000"/>
              <a:t> - 1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 sz="2000"/>
              <a:t>(N + 1) / 3 = 2</a:t>
            </a:r>
            <a:r>
              <a:rPr baseline="30000" lang="en-US" sz="2000"/>
              <a:t>h+1</a:t>
            </a:r>
            <a:endParaRPr baseline="3000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Plug this value to L, we get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 sz="2000"/>
              <a:t>L = 2</a:t>
            </a:r>
            <a:r>
              <a:rPr baseline="30000" lang="en-US" sz="2000"/>
              <a:t>h+2</a:t>
            </a:r>
            <a:r>
              <a:rPr lang="en-US" sz="2000"/>
              <a:t> - 1 = 2 * (N+1) / 3  - 1 = (2N-1)/3 &lt;  (2N/3)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i="1" lang="en-US" sz="2000"/>
              <a:t>Note that it can also be R that is bigger than L</a:t>
            </a:r>
            <a:endParaRPr i="1" sz="2000"/>
          </a:p>
          <a:p>
            <a:pPr indent="228600" lvl="0" marL="228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200" y="756627"/>
            <a:ext cx="2587025" cy="37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0"/>
          <p:cNvSpPr txBox="1"/>
          <p:nvPr/>
        </p:nvSpPr>
        <p:spPr>
          <a:xfrm>
            <a:off x="6157050" y="431309"/>
            <a:ext cx="2654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Geometric series: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