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d0954cc7f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d0954cc7f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 name="Google Shape;72;g5d0954cc7f_0_9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e58b68006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e58b68006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 name="Google Shape;153;g5e58b68006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e58b68006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e58b68006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2" name="Google Shape;162;g5e58b68006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5e58b68006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e58b68006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g5e58b68006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1660d52d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1660d52d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ge1660d52d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d0954cc7f_0_4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d0954cc7f_0_4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 name="Google Shape;81;g5d0954cc7f_0_48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41beb82d3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1beb82d3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9" name="Google Shape;89;g41beb82d3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41beb82d30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1beb82d30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 name="Google Shape;97;g41beb82d30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e58b6800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e58b6800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8" name="Google Shape;108;g5e58b68006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1beb82d30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1beb82d30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g41beb82d30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41beb82d30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1beb82d30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 name="Google Shape;127;g41beb82d30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c077f8e6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c077f8e6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5" name="Google Shape;135;gec077f8e63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e58b68006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e58b68006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3" name="Google Shape;143;g5e58b68006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pic>
        <p:nvPicPr>
          <p:cNvPr id="23" name="Google Shape;23;p2"/>
          <p:cNvPicPr preferRelativeResize="0"/>
          <p:nvPr/>
        </p:nvPicPr>
        <p:blipFill>
          <a:blip r:embed="rId2">
            <a:alphaModFix/>
          </a:blip>
          <a:stretch>
            <a:fillRect/>
          </a:stretch>
        </p:blipFill>
        <p:spPr>
          <a:xfrm>
            <a:off x="609600" y="533400"/>
            <a:ext cx="8001000" cy="2124075"/>
          </a:xfrm>
          <a:prstGeom prst="rect">
            <a:avLst/>
          </a:prstGeom>
          <a:noFill/>
          <a:ln>
            <a:noFill/>
          </a:ln>
        </p:spPr>
      </p:pic>
      <p:sp>
        <p:nvSpPr>
          <p:cNvPr id="24" name="Google Shape;24;p2"/>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2800"/>
              <a:buNone/>
              <a:defRPr sz="2800">
                <a:solidFill>
                  <a:srgbClr val="000000"/>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25" name="Google Shape;25;p2"/>
          <p:cNvSpPr txBox="1"/>
          <p:nvPr>
            <p:ph type="ctrTitle"/>
          </p:nvPr>
        </p:nvSpPr>
        <p:spPr>
          <a:xfrm>
            <a:off x="685800" y="1066800"/>
            <a:ext cx="7772400" cy="144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6" name="Google Shape;26;p2"/>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7" name="Google Shape;27;p2"/>
          <p:cNvSpPr txBox="1"/>
          <p:nvPr>
            <p:ph idx="3" type="subTitle"/>
          </p:nvPr>
        </p:nvSpPr>
        <p:spPr>
          <a:xfrm>
            <a:off x="2133600" y="4038600"/>
            <a:ext cx="4876800" cy="6096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algn="ctr">
              <a:spcBef>
                <a:spcPts val="600"/>
              </a:spcBef>
              <a:spcAft>
                <a:spcPts val="0"/>
              </a:spcAft>
              <a:buNone/>
              <a:defRPr/>
            </a:lvl9pPr>
          </a:lstStyle>
          <a:p/>
        </p:txBody>
      </p:sp>
      <p:sp>
        <p:nvSpPr>
          <p:cNvPr id="28" name="Google Shape;28;p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1"/>
          <p:cNvSpPr txBox="1"/>
          <p:nvPr>
            <p:ph type="title"/>
          </p:nvPr>
        </p:nvSpPr>
        <p:spPr>
          <a:xfrm>
            <a:off x="457200" y="228600"/>
            <a:ext cx="8229600" cy="9906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66" name="Google Shape;66;p11"/>
          <p:cNvSpPr txBox="1"/>
          <p:nvPr>
            <p:ph idx="1" type="body"/>
          </p:nvPr>
        </p:nvSpPr>
        <p:spPr>
          <a:xfrm>
            <a:off x="457200" y="1524000"/>
            <a:ext cx="8229600" cy="4343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2"/>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1"/>
              </a:buClr>
              <a:buSzPts val="2400"/>
              <a:buFont typeface="Times New Roman"/>
              <a:buChar char="o"/>
              <a:defRPr b="0" i="0" sz="2400" u="none" cap="none" strike="noStrike">
                <a:solidFill>
                  <a:schemeClr val="dk1"/>
                </a:solidFill>
                <a:latin typeface="Times New Roman"/>
                <a:ea typeface="Times New Roman"/>
                <a:cs typeface="Times New Roman"/>
                <a:sym typeface="Times New Roman"/>
              </a:defRPr>
            </a:lvl3pPr>
            <a:lvl4pPr indent="-311150" lvl="3" marL="1828800" marR="0" rtl="0" algn="l">
              <a:spcBef>
                <a:spcPts val="400"/>
              </a:spcBef>
              <a:spcAft>
                <a:spcPts val="0"/>
              </a:spcAft>
              <a:buClr>
                <a:schemeClr val="accent1"/>
              </a:buClr>
              <a:buSzPts val="1300"/>
              <a:buFont typeface="Arial"/>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7" name="Google Shape;67;p11"/>
          <p:cNvSpPr txBox="1"/>
          <p:nvPr>
            <p:ph idx="11" type="ftr"/>
          </p:nvPr>
        </p:nvSpPr>
        <p:spPr>
          <a:xfrm>
            <a:off x="457200" y="6553200"/>
            <a:ext cx="8229600" cy="3048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68" name="Google Shape;68;p1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Times New Roman"/>
                <a:ea typeface="Times New Roman"/>
                <a:cs typeface="Times New Roman"/>
                <a:sym typeface="Times New Roman"/>
              </a:defRPr>
            </a:lvl1pPr>
            <a:lvl2pPr lvl="1" algn="r">
              <a:buNone/>
              <a:defRPr sz="1300">
                <a:solidFill>
                  <a:schemeClr val="dk1"/>
                </a:solidFill>
                <a:latin typeface="Times New Roman"/>
                <a:ea typeface="Times New Roman"/>
                <a:cs typeface="Times New Roman"/>
                <a:sym typeface="Times New Roman"/>
              </a:defRPr>
            </a:lvl2pPr>
            <a:lvl3pPr lvl="2" algn="r">
              <a:buNone/>
              <a:defRPr sz="1300">
                <a:solidFill>
                  <a:schemeClr val="dk1"/>
                </a:solidFill>
                <a:latin typeface="Times New Roman"/>
                <a:ea typeface="Times New Roman"/>
                <a:cs typeface="Times New Roman"/>
                <a:sym typeface="Times New Roman"/>
              </a:defRPr>
            </a:lvl3pPr>
            <a:lvl4pPr lvl="3" algn="r">
              <a:buNone/>
              <a:defRPr sz="1300">
                <a:solidFill>
                  <a:schemeClr val="dk1"/>
                </a:solidFill>
                <a:latin typeface="Times New Roman"/>
                <a:ea typeface="Times New Roman"/>
                <a:cs typeface="Times New Roman"/>
                <a:sym typeface="Times New Roman"/>
              </a:defRPr>
            </a:lvl4pPr>
            <a:lvl5pPr lvl="4" algn="r">
              <a:buNone/>
              <a:defRPr sz="1300">
                <a:solidFill>
                  <a:schemeClr val="dk1"/>
                </a:solidFill>
                <a:latin typeface="Times New Roman"/>
                <a:ea typeface="Times New Roman"/>
                <a:cs typeface="Times New Roman"/>
                <a:sym typeface="Times New Roman"/>
              </a:defRPr>
            </a:lvl5pPr>
            <a:lvl6pPr lvl="5" algn="r">
              <a:buNone/>
              <a:defRPr sz="1300">
                <a:solidFill>
                  <a:schemeClr val="dk1"/>
                </a:solidFill>
                <a:latin typeface="Times New Roman"/>
                <a:ea typeface="Times New Roman"/>
                <a:cs typeface="Times New Roman"/>
                <a:sym typeface="Times New Roman"/>
              </a:defRPr>
            </a:lvl6pPr>
            <a:lvl7pPr lvl="6" algn="r">
              <a:buNone/>
              <a:defRPr sz="1300">
                <a:solidFill>
                  <a:schemeClr val="dk1"/>
                </a:solidFill>
                <a:latin typeface="Times New Roman"/>
                <a:ea typeface="Times New Roman"/>
                <a:cs typeface="Times New Roman"/>
                <a:sym typeface="Times New Roman"/>
              </a:defRPr>
            </a:lvl7pPr>
            <a:lvl8pPr lvl="7" algn="r">
              <a:buNone/>
              <a:defRPr sz="1300">
                <a:solidFill>
                  <a:schemeClr val="dk1"/>
                </a:solidFill>
                <a:latin typeface="Times New Roman"/>
                <a:ea typeface="Times New Roman"/>
                <a:cs typeface="Times New Roman"/>
                <a:sym typeface="Times New Roman"/>
              </a:defRPr>
            </a:lvl8pPr>
            <a:lvl9pPr lvl="8"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3"/>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a:spcBef>
                <a:spcPts val="0"/>
              </a:spcBef>
              <a:spcAft>
                <a:spcPts val="0"/>
              </a:spcAft>
              <a:buClr>
                <a:srgbClr val="005EF6"/>
              </a:buClr>
              <a:buSzPts val="3600"/>
              <a:buNone/>
              <a:defRPr>
                <a:solidFill>
                  <a:srgbClr val="005EF6"/>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3"/>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55600" lvl="1" marL="914400">
              <a:spcBef>
                <a:spcPts val="0"/>
              </a:spcBef>
              <a:spcAft>
                <a:spcPts val="0"/>
              </a:spcAft>
              <a:buSzPts val="2000"/>
              <a:buChar char="○"/>
              <a:defRPr sz="20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p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34" name="Shape 34"/>
        <p:cNvGrpSpPr/>
        <p:nvPr/>
      </p:nvGrpSpPr>
      <p:grpSpPr>
        <a:xfrm>
          <a:off x="0" y="0"/>
          <a:ext cx="0" cy="0"/>
          <a:chOff x="0" y="0"/>
          <a:chExt cx="0" cy="0"/>
        </a:xfrm>
      </p:grpSpPr>
      <p:sp>
        <p:nvSpPr>
          <p:cNvPr id="35" name="Google Shape;35;p4"/>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4"/>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5"/>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3" name="Google Shape;43;p5"/>
          <p:cNvSpPr txBox="1"/>
          <p:nvPr>
            <p:ph idx="1" type="body"/>
          </p:nvPr>
        </p:nvSpPr>
        <p:spPr>
          <a:xfrm>
            <a:off x="2286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4" name="Google Shape;44;p5"/>
          <p:cNvSpPr txBox="1"/>
          <p:nvPr>
            <p:ph idx="2" type="body"/>
          </p:nvPr>
        </p:nvSpPr>
        <p:spPr>
          <a:xfrm>
            <a:off x="46482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5" name="Google Shape;45;p5"/>
          <p:cNvSpPr txBox="1"/>
          <p:nvPr>
            <p:ph idx="3"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6"/>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7"/>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2" name="Google Shape;52;p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53" name="Google Shape;53;p7"/>
          <p:cNvSpPr txBox="1"/>
          <p:nvPr>
            <p:ph idx="2"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6" name="Shape 56"/>
        <p:cNvGrpSpPr/>
        <p:nvPr/>
      </p:nvGrpSpPr>
      <p:grpSpPr>
        <a:xfrm>
          <a:off x="0" y="0"/>
          <a:ext cx="0" cy="0"/>
          <a:chOff x="0" y="0"/>
          <a:chExt cx="0" cy="0"/>
        </a:xfrm>
      </p:grpSpPr>
      <p:sp>
        <p:nvSpPr>
          <p:cNvPr id="57" name="Google Shape;57;p9"/>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9"/>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60" name="Shape 60"/>
        <p:cNvGrpSpPr/>
        <p:nvPr/>
      </p:nvGrpSpPr>
      <p:grpSpPr>
        <a:xfrm>
          <a:off x="0" y="0"/>
          <a:ext cx="0" cy="0"/>
          <a:chOff x="0" y="0"/>
          <a:chExt cx="0" cy="0"/>
        </a:xfrm>
      </p:grpSpPr>
      <p:sp>
        <p:nvSpPr>
          <p:cNvPr id="61" name="Google Shape;61;p10"/>
          <p:cNvSpPr txBox="1"/>
          <p:nvPr>
            <p:ph type="title"/>
          </p:nvPr>
        </p:nvSpPr>
        <p:spPr>
          <a:xfrm>
            <a:off x="311700" y="593367"/>
            <a:ext cx="8520600" cy="763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2" name="Google Shape;62;p1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3" name="Google Shape;6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11" name="Google Shape;11;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12" name="Google Shape;12;p1"/>
          <p:cNvSpPr/>
          <p:nvPr/>
        </p:nvSpPr>
        <p:spPr>
          <a:xfrm>
            <a:off x="0" y="0"/>
            <a:ext cx="4572000" cy="3048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100">
                <a:solidFill>
                  <a:srgbClr val="FFFFFF"/>
                </a:solidFill>
                <a:latin typeface="Open Sans"/>
                <a:ea typeface="Open Sans"/>
                <a:cs typeface="Open Sans"/>
                <a:sym typeface="Open Sans"/>
              </a:rPr>
              <a:t>Data Structures and Algorithm</a:t>
            </a:r>
            <a:endParaRPr sz="1100">
              <a:solidFill>
                <a:srgbClr val="FFFFFF"/>
              </a:solidFill>
              <a:latin typeface="Open Sans"/>
              <a:ea typeface="Open Sans"/>
              <a:cs typeface="Open Sans"/>
              <a:sym typeface="Open Sans"/>
            </a:endParaRPr>
          </a:p>
        </p:txBody>
      </p:sp>
      <p:sp>
        <p:nvSpPr>
          <p:cNvPr id="13" name="Google Shape;13;p1"/>
          <p:cNvSpPr/>
          <p:nvPr/>
        </p:nvSpPr>
        <p:spPr>
          <a:xfrm>
            <a:off x="4572000" y="0"/>
            <a:ext cx="4572000" cy="3048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rgbClr val="005EF6"/>
                </a:solidFill>
              </a:rPr>
              <a:t>Counting, Radix, Bucket sort, Median Algorithms</a:t>
            </a:r>
            <a:endParaRPr sz="1100">
              <a:solidFill>
                <a:srgbClr val="005EF6"/>
              </a:solidFill>
            </a:endParaRPr>
          </a:p>
        </p:txBody>
      </p:sp>
      <p:sp>
        <p:nvSpPr>
          <p:cNvPr id="14" name="Google Shape;14;p1"/>
          <p:cNvSpPr/>
          <p:nvPr/>
        </p:nvSpPr>
        <p:spPr>
          <a:xfrm>
            <a:off x="0" y="6629400"/>
            <a:ext cx="3048000" cy="228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048000" y="6629400"/>
            <a:ext cx="3048000" cy="228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6096000" y="6629400"/>
            <a:ext cx="3048000" cy="228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txBox="1"/>
          <p:nvPr>
            <p:ph idx="12" type="sldNum"/>
          </p:nvPr>
        </p:nvSpPr>
        <p:spPr>
          <a:xfrm>
            <a:off x="8671500" y="6638100"/>
            <a:ext cx="472500" cy="219900"/>
          </a:xfrm>
          <a:prstGeom prst="rect">
            <a:avLst/>
          </a:prstGeom>
          <a:noFill/>
          <a:ln>
            <a:noFill/>
          </a:ln>
        </p:spPr>
        <p:txBody>
          <a:bodyPr anchorCtr="0" anchor="ctr" bIns="91425" lIns="91425" spcFirstLastPara="1" rIns="91425" wrap="square" tIns="91425">
            <a:noAutofit/>
          </a:bodyPr>
          <a:lstStyle>
            <a:lvl1pPr lvl="0" algn="ctr">
              <a:buNone/>
              <a:defRPr sz="1100">
                <a:solidFill>
                  <a:srgbClr val="005EF6"/>
                </a:solidFill>
                <a:latin typeface="Open Sans"/>
                <a:ea typeface="Open Sans"/>
                <a:cs typeface="Open Sans"/>
                <a:sym typeface="Open Sans"/>
              </a:defRPr>
            </a:lvl1pPr>
            <a:lvl2pPr lvl="1" algn="ctr">
              <a:buNone/>
              <a:defRPr sz="1100">
                <a:solidFill>
                  <a:srgbClr val="005EF6"/>
                </a:solidFill>
                <a:latin typeface="Open Sans"/>
                <a:ea typeface="Open Sans"/>
                <a:cs typeface="Open Sans"/>
                <a:sym typeface="Open Sans"/>
              </a:defRPr>
            </a:lvl2pPr>
            <a:lvl3pPr lvl="2" algn="ctr">
              <a:buNone/>
              <a:defRPr sz="1100">
                <a:solidFill>
                  <a:srgbClr val="005EF6"/>
                </a:solidFill>
                <a:latin typeface="Open Sans"/>
                <a:ea typeface="Open Sans"/>
                <a:cs typeface="Open Sans"/>
                <a:sym typeface="Open Sans"/>
              </a:defRPr>
            </a:lvl3pPr>
            <a:lvl4pPr lvl="3" algn="ctr">
              <a:buNone/>
              <a:defRPr sz="1100">
                <a:solidFill>
                  <a:srgbClr val="005EF6"/>
                </a:solidFill>
                <a:latin typeface="Open Sans"/>
                <a:ea typeface="Open Sans"/>
                <a:cs typeface="Open Sans"/>
                <a:sym typeface="Open Sans"/>
              </a:defRPr>
            </a:lvl4pPr>
            <a:lvl5pPr lvl="4" algn="ctr">
              <a:buNone/>
              <a:defRPr sz="1100">
                <a:solidFill>
                  <a:srgbClr val="005EF6"/>
                </a:solidFill>
                <a:latin typeface="Open Sans"/>
                <a:ea typeface="Open Sans"/>
                <a:cs typeface="Open Sans"/>
                <a:sym typeface="Open Sans"/>
              </a:defRPr>
            </a:lvl5pPr>
            <a:lvl6pPr lvl="5" algn="ctr">
              <a:buNone/>
              <a:defRPr sz="1100">
                <a:solidFill>
                  <a:srgbClr val="005EF6"/>
                </a:solidFill>
                <a:latin typeface="Open Sans"/>
                <a:ea typeface="Open Sans"/>
                <a:cs typeface="Open Sans"/>
                <a:sym typeface="Open Sans"/>
              </a:defRPr>
            </a:lvl6pPr>
            <a:lvl7pPr lvl="6" algn="ctr">
              <a:buNone/>
              <a:defRPr sz="1100">
                <a:solidFill>
                  <a:srgbClr val="005EF6"/>
                </a:solidFill>
                <a:latin typeface="Open Sans"/>
                <a:ea typeface="Open Sans"/>
                <a:cs typeface="Open Sans"/>
                <a:sym typeface="Open Sans"/>
              </a:defRPr>
            </a:lvl7pPr>
            <a:lvl8pPr lvl="7" algn="ctr">
              <a:buNone/>
              <a:defRPr sz="1100">
                <a:solidFill>
                  <a:srgbClr val="005EF6"/>
                </a:solidFill>
                <a:latin typeface="Open Sans"/>
                <a:ea typeface="Open Sans"/>
                <a:cs typeface="Open Sans"/>
                <a:sym typeface="Open Sans"/>
              </a:defRPr>
            </a:lvl8pPr>
            <a:lvl9pPr lvl="8"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18" name="Google Shape;18;p1"/>
          <p:cNvSpPr txBox="1"/>
          <p:nvPr/>
        </p:nvSpPr>
        <p:spPr>
          <a:xfrm>
            <a:off x="6172200" y="6629400"/>
            <a:ext cx="25908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July 15, 2019</a:t>
            </a:r>
            <a:endParaRPr sz="1100">
              <a:solidFill>
                <a:srgbClr val="005EF6"/>
              </a:solidFill>
              <a:latin typeface="Open Sans"/>
              <a:ea typeface="Open Sans"/>
              <a:cs typeface="Open Sans"/>
              <a:sym typeface="Open Sans"/>
            </a:endParaRPr>
          </a:p>
        </p:txBody>
      </p:sp>
      <p:sp>
        <p:nvSpPr>
          <p:cNvPr id="19" name="Google Shape;19;p1"/>
          <p:cNvSpPr txBox="1"/>
          <p:nvPr/>
        </p:nvSpPr>
        <p:spPr>
          <a:xfrm>
            <a:off x="3048000" y="6629400"/>
            <a:ext cx="30480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20" name="Google Shape;20;p1"/>
          <p:cNvSpPr txBox="1"/>
          <p:nvPr/>
        </p:nvSpPr>
        <p:spPr>
          <a:xfrm>
            <a:off x="0" y="6629400"/>
            <a:ext cx="3048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21" name="Google Shape;21;p1"/>
          <p:cNvPicPr preferRelativeResize="0"/>
          <p:nvPr/>
        </p:nvPicPr>
        <p:blipFill>
          <a:blip r:embed="rId1">
            <a:alphaModFix/>
          </a:blip>
          <a:stretch>
            <a:fillRect/>
          </a:stretch>
        </p:blipFill>
        <p:spPr>
          <a:xfrm>
            <a:off x="8555975" y="5946400"/>
            <a:ext cx="545300" cy="545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Chaklam Silpasuwanchai</a:t>
            </a:r>
            <a:endParaRPr/>
          </a:p>
        </p:txBody>
      </p:sp>
      <p:sp>
        <p:nvSpPr>
          <p:cNvPr id="75" name="Google Shape;75;p12"/>
          <p:cNvSpPr txBox="1"/>
          <p:nvPr>
            <p:ph type="ctrTitle"/>
          </p:nvPr>
        </p:nvSpPr>
        <p:spPr>
          <a:xfrm>
            <a:off x="685800" y="1066800"/>
            <a:ext cx="7772400" cy="14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Counting, Radix, Bucket sort</a:t>
            </a:r>
            <a:endParaRPr/>
          </a:p>
        </p:txBody>
      </p:sp>
      <p:sp>
        <p:nvSpPr>
          <p:cNvPr id="76" name="Google Shape;76;p1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solidFill>
                  <a:srgbClr val="980000"/>
                </a:solidFill>
              </a:rPr>
              <a:t>‹#›</a:t>
            </a:fld>
            <a:endParaRPr>
              <a:solidFill>
                <a:srgbClr val="980000"/>
              </a:solidFill>
            </a:endParaRPr>
          </a:p>
        </p:txBody>
      </p:sp>
      <p:sp>
        <p:nvSpPr>
          <p:cNvPr id="77" name="Google Shape;77;p12"/>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Exercise</a:t>
            </a:r>
            <a:endParaRPr/>
          </a:p>
        </p:txBody>
      </p:sp>
      <p:sp>
        <p:nvSpPr>
          <p:cNvPr id="156" name="Google Shape;156;p21"/>
          <p:cNvSpPr txBox="1"/>
          <p:nvPr>
            <p:ph idx="1" type="body"/>
          </p:nvPr>
        </p:nvSpPr>
        <p:spPr>
          <a:xfrm>
            <a:off x="228600" y="1295400"/>
            <a:ext cx="8763000" cy="990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US" sz="1800"/>
              <a:t>CLRS 8.2-1  Illustrate COUNTING-SORT on array </a:t>
            </a:r>
            <a:endParaRPr sz="1800"/>
          </a:p>
          <a:p>
            <a:pPr indent="0" lvl="0" marL="0" rtl="0" algn="l">
              <a:spcBef>
                <a:spcPts val="600"/>
              </a:spcBef>
              <a:spcAft>
                <a:spcPts val="0"/>
              </a:spcAft>
              <a:buNone/>
            </a:pPr>
            <a:r>
              <a:rPr lang="en-US" sz="1800"/>
              <a:t>A = &lt;6, 0, 2, 0, 1, 3, 4, 6, 1, 3, 2&gt;</a:t>
            </a:r>
            <a:endParaRPr/>
          </a:p>
        </p:txBody>
      </p:sp>
      <p:sp>
        <p:nvSpPr>
          <p:cNvPr id="157" name="Google Shape;157;p2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158" name="Google Shape;158;p21"/>
          <p:cNvPicPr preferRelativeResize="0"/>
          <p:nvPr/>
        </p:nvPicPr>
        <p:blipFill>
          <a:blip r:embed="rId3">
            <a:alphaModFix/>
          </a:blip>
          <a:stretch>
            <a:fillRect/>
          </a:stretch>
        </p:blipFill>
        <p:spPr>
          <a:xfrm>
            <a:off x="6163525" y="304800"/>
            <a:ext cx="2828075" cy="1541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Radix </a:t>
            </a:r>
            <a:r>
              <a:rPr lang="en-US"/>
              <a:t>sort</a:t>
            </a:r>
            <a:endParaRPr/>
          </a:p>
        </p:txBody>
      </p:sp>
      <p:sp>
        <p:nvSpPr>
          <p:cNvPr id="165" name="Google Shape;165;p22"/>
          <p:cNvSpPr txBox="1"/>
          <p:nvPr>
            <p:ph idx="1" type="body"/>
          </p:nvPr>
        </p:nvSpPr>
        <p:spPr>
          <a:xfrm>
            <a:off x="3774175" y="1334475"/>
            <a:ext cx="5387100" cy="5272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US" sz="1500"/>
              <a:t>Radix sort is sorting based on sorting the digit, from least significant digit first</a:t>
            </a:r>
            <a:endParaRPr sz="1500"/>
          </a:p>
          <a:p>
            <a:pPr indent="-323850" lvl="0" marL="457200" rtl="0" algn="l">
              <a:spcBef>
                <a:spcPts val="0"/>
              </a:spcBef>
              <a:spcAft>
                <a:spcPts val="0"/>
              </a:spcAft>
              <a:buSzPts val="1500"/>
              <a:buChar char="●"/>
            </a:pPr>
            <a:r>
              <a:rPr lang="en-US" sz="1500"/>
              <a:t>For radix sort to work, obviously, the digit sorts must be </a:t>
            </a:r>
            <a:r>
              <a:rPr b="1" i="1" lang="en-US" sz="1500"/>
              <a:t>stable</a:t>
            </a:r>
            <a:endParaRPr b="1" i="1" sz="1500"/>
          </a:p>
          <a:p>
            <a:pPr indent="-323850" lvl="1" marL="914400" rtl="0" algn="l">
              <a:spcBef>
                <a:spcPts val="0"/>
              </a:spcBef>
              <a:spcAft>
                <a:spcPts val="0"/>
              </a:spcAft>
              <a:buSzPts val="1500"/>
              <a:buChar char="○"/>
            </a:pPr>
            <a:r>
              <a:rPr lang="en-US" sz="1500"/>
              <a:t>Sometime, we might wish to sort dates by three keys using stable sort, that s, first on day, then on month, and finally on year.  This kind of sorting only works when the sorting is stable (e.g., counting sort)</a:t>
            </a:r>
            <a:endParaRPr sz="1500"/>
          </a:p>
          <a:p>
            <a:pPr indent="-323850" lvl="0" marL="457200" rtl="0" algn="l">
              <a:spcBef>
                <a:spcPts val="0"/>
              </a:spcBef>
              <a:spcAft>
                <a:spcPts val="0"/>
              </a:spcAft>
              <a:buSzPts val="1500"/>
              <a:buChar char="●"/>
            </a:pPr>
            <a:r>
              <a:rPr b="1" lang="en-US" sz="1500"/>
              <a:t>Is radix sort preferable to a comparison sorting algorithm?</a:t>
            </a:r>
            <a:r>
              <a:rPr lang="en-US" sz="1500"/>
              <a:t> → To be precise, radix sort takes </a:t>
            </a:r>
            <a:r>
              <a:rPr i="1" lang="en-US" sz="1500"/>
              <a:t>O</a:t>
            </a:r>
            <a:r>
              <a:rPr lang="en-US" sz="1500"/>
              <a:t>(</a:t>
            </a:r>
            <a:r>
              <a:rPr i="1" lang="en-US" sz="1500"/>
              <a:t>d</a:t>
            </a:r>
            <a:r>
              <a:rPr lang="en-US" sz="1500"/>
              <a:t> * </a:t>
            </a:r>
            <a:r>
              <a:rPr i="1" lang="en-US" sz="1500"/>
              <a:t>n</a:t>
            </a:r>
            <a:r>
              <a:rPr lang="en-US" sz="1500"/>
              <a:t>), while quicksort takes </a:t>
            </a:r>
            <a:r>
              <a:rPr i="1" lang="en-US" sz="1500"/>
              <a:t>O</a:t>
            </a:r>
            <a:r>
              <a:rPr lang="en-US" sz="1500"/>
              <a:t>(</a:t>
            </a:r>
            <a:r>
              <a:rPr i="1" lang="en-US" sz="1500"/>
              <a:t>n</a:t>
            </a:r>
            <a:r>
              <a:rPr lang="en-US" sz="1500"/>
              <a:t> lg </a:t>
            </a:r>
            <a:r>
              <a:rPr i="1" lang="en-US" sz="1500"/>
              <a:t>n</a:t>
            </a:r>
            <a:r>
              <a:rPr lang="en-US" sz="1500"/>
              <a:t>).  Assume 16 numbers to be sorted, with 5 digits each</a:t>
            </a:r>
            <a:endParaRPr sz="1500"/>
          </a:p>
          <a:p>
            <a:pPr indent="-323850" lvl="1" marL="914400" rtl="0" algn="l">
              <a:spcBef>
                <a:spcPts val="0"/>
              </a:spcBef>
              <a:spcAft>
                <a:spcPts val="0"/>
              </a:spcAft>
              <a:buSzPts val="1500"/>
              <a:buChar char="○"/>
            </a:pPr>
            <a:r>
              <a:rPr lang="en-US" sz="1500"/>
              <a:t>Radix sort = 16 * 5 = 80 times units</a:t>
            </a:r>
            <a:endParaRPr sz="1500"/>
          </a:p>
          <a:p>
            <a:pPr indent="-323850" lvl="1" marL="914400" rtl="0" algn="l">
              <a:spcBef>
                <a:spcPts val="0"/>
              </a:spcBef>
              <a:spcAft>
                <a:spcPts val="0"/>
              </a:spcAft>
              <a:buSzPts val="1500"/>
              <a:buChar char="○"/>
            </a:pPr>
            <a:r>
              <a:rPr lang="en-US" sz="1500"/>
              <a:t>Quick sort = 16 * 4 = 64 time units</a:t>
            </a:r>
            <a:endParaRPr sz="1500"/>
          </a:p>
          <a:p>
            <a:pPr indent="-323850" lvl="1" marL="914400" rtl="0" algn="l">
              <a:spcBef>
                <a:spcPts val="0"/>
              </a:spcBef>
              <a:spcAft>
                <a:spcPts val="0"/>
              </a:spcAft>
              <a:buSzPts val="1500"/>
              <a:buChar char="○"/>
            </a:pPr>
            <a:r>
              <a:rPr lang="en-US" sz="1500"/>
              <a:t>Thus, if </a:t>
            </a:r>
            <a:r>
              <a:rPr i="1" lang="en-US" sz="1500"/>
              <a:t>d</a:t>
            </a:r>
            <a:r>
              <a:rPr lang="en-US" sz="1500"/>
              <a:t> is large, quicksort wins</a:t>
            </a:r>
            <a:endParaRPr sz="1500"/>
          </a:p>
          <a:p>
            <a:pPr indent="-323850" lvl="0" marL="457200" rtl="0" algn="l">
              <a:spcBef>
                <a:spcPts val="0"/>
              </a:spcBef>
              <a:spcAft>
                <a:spcPts val="0"/>
              </a:spcAft>
              <a:buSzPts val="1500"/>
              <a:buChar char="●"/>
            </a:pPr>
            <a:r>
              <a:rPr lang="en-US" sz="1500"/>
              <a:t>Quicksort </a:t>
            </a:r>
            <a:r>
              <a:rPr b="1" lang="en-US" sz="1500"/>
              <a:t>sorts in place</a:t>
            </a:r>
            <a:r>
              <a:rPr lang="en-US" sz="1500"/>
              <a:t>, while counting sort uses temporary storage.  Thus when memorage storage is at concern, we prefer in-place algorithm</a:t>
            </a:r>
            <a:endParaRPr sz="1500"/>
          </a:p>
          <a:p>
            <a:pPr indent="-323850" lvl="0" marL="457200" rtl="0" algn="l">
              <a:spcBef>
                <a:spcPts val="0"/>
              </a:spcBef>
              <a:spcAft>
                <a:spcPts val="0"/>
              </a:spcAft>
              <a:buSzPts val="1500"/>
              <a:buChar char="●"/>
            </a:pPr>
            <a:r>
              <a:rPr lang="en-US" sz="1500"/>
              <a:t>Counting sort does not work with negative numbers</a:t>
            </a:r>
            <a:endParaRPr sz="1500"/>
          </a:p>
        </p:txBody>
      </p:sp>
      <p:sp>
        <p:nvSpPr>
          <p:cNvPr id="166" name="Google Shape;166;p2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167" name="Google Shape;167;p22"/>
          <p:cNvPicPr preferRelativeResize="0"/>
          <p:nvPr/>
        </p:nvPicPr>
        <p:blipFill>
          <a:blip r:embed="rId3">
            <a:alphaModFix/>
          </a:blip>
          <a:stretch>
            <a:fillRect/>
          </a:stretch>
        </p:blipFill>
        <p:spPr>
          <a:xfrm>
            <a:off x="227875" y="1404650"/>
            <a:ext cx="3619500" cy="1790700"/>
          </a:xfrm>
          <a:prstGeom prst="rect">
            <a:avLst/>
          </a:prstGeom>
          <a:noFill/>
          <a:ln cap="flat" cmpd="sng" w="9525">
            <a:solidFill>
              <a:schemeClr val="dk2"/>
            </a:solidFill>
            <a:prstDash val="solid"/>
            <a:round/>
            <a:headEnd len="sm" w="sm" type="none"/>
            <a:tailEnd len="sm" w="sm" type="none"/>
          </a:ln>
        </p:spPr>
      </p:pic>
      <p:pic>
        <p:nvPicPr>
          <p:cNvPr id="168" name="Google Shape;168;p22"/>
          <p:cNvPicPr preferRelativeResize="0"/>
          <p:nvPr/>
        </p:nvPicPr>
        <p:blipFill>
          <a:blip r:embed="rId4">
            <a:alphaModFix/>
          </a:blip>
          <a:stretch>
            <a:fillRect/>
          </a:stretch>
        </p:blipFill>
        <p:spPr>
          <a:xfrm>
            <a:off x="227875" y="3332025"/>
            <a:ext cx="3664925" cy="795825"/>
          </a:xfrm>
          <a:prstGeom prst="rect">
            <a:avLst/>
          </a:prstGeom>
          <a:noFill/>
          <a:ln cap="flat" cmpd="sng" w="9525">
            <a:solidFill>
              <a:schemeClr val="dk2"/>
            </a:solidFill>
            <a:prstDash val="solid"/>
            <a:round/>
            <a:headEnd len="sm" w="sm" type="none"/>
            <a:tailEnd len="sm" w="sm" type="none"/>
          </a:ln>
        </p:spPr>
      </p:pic>
      <p:sp>
        <p:nvSpPr>
          <p:cNvPr id="169" name="Google Shape;169;p22"/>
          <p:cNvSpPr txBox="1"/>
          <p:nvPr>
            <p:ph idx="1" type="body"/>
          </p:nvPr>
        </p:nvSpPr>
        <p:spPr>
          <a:xfrm>
            <a:off x="227875" y="4185250"/>
            <a:ext cx="3664800" cy="168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1200"/>
              <a:t>Code above: Assumes that each element in n-element array has d digits, where digit 1 the lowest order digit and d is the highest-order digit</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Exercise</a:t>
            </a:r>
            <a:endParaRPr/>
          </a:p>
        </p:txBody>
      </p:sp>
      <p:sp>
        <p:nvSpPr>
          <p:cNvPr id="176" name="Google Shape;176;p23"/>
          <p:cNvSpPr txBox="1"/>
          <p:nvPr>
            <p:ph idx="1" type="body"/>
          </p:nvPr>
        </p:nvSpPr>
        <p:spPr>
          <a:xfrm>
            <a:off x="228600" y="1909825"/>
            <a:ext cx="8763000" cy="3762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US" sz="2200"/>
              <a:t>CLRS 8.3-1  Illustrate RADIX-SORT on</a:t>
            </a:r>
            <a:r>
              <a:rPr lang="en-US" sz="2200"/>
              <a:t>: COW, DOG, SEA, RUG, ROW, MOB, BOX, TAB, BAR, EAR, TAR, DIG, BIG, TEA, NOW, FOX</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p:txBody>
      </p:sp>
      <p:sp>
        <p:nvSpPr>
          <p:cNvPr id="177" name="Google Shape;177;p2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Assignment</a:t>
            </a:r>
            <a:endParaRPr/>
          </a:p>
        </p:txBody>
      </p:sp>
      <p:sp>
        <p:nvSpPr>
          <p:cNvPr id="184" name="Google Shape;184;p24"/>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US"/>
              <a:t>Implement </a:t>
            </a:r>
            <a:r>
              <a:rPr lang="en-US"/>
              <a:t>bucket</a:t>
            </a:r>
            <a:r>
              <a:rPr lang="en-US"/>
              <a:t> and radix sort, and compare with quicksort</a:t>
            </a:r>
            <a:endParaRPr/>
          </a:p>
        </p:txBody>
      </p:sp>
      <p:sp>
        <p:nvSpPr>
          <p:cNvPr id="185" name="Google Shape;185;p2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Readings</a:t>
            </a:r>
            <a:endParaRPr/>
          </a:p>
        </p:txBody>
      </p:sp>
      <p:sp>
        <p:nvSpPr>
          <p:cNvPr id="84" name="Google Shape;84;p13"/>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b="1" lang="en-US" sz="2400">
                <a:highlight>
                  <a:schemeClr val="lt1"/>
                </a:highlight>
              </a:rPr>
              <a:t>Chapter 8</a:t>
            </a:r>
            <a:r>
              <a:rPr lang="en-US" sz="2400">
                <a:highlight>
                  <a:schemeClr val="lt1"/>
                </a:highlight>
              </a:rPr>
              <a:t>, </a:t>
            </a:r>
            <a:r>
              <a:rPr b="1" lang="en-US" sz="2400">
                <a:highlight>
                  <a:schemeClr val="lt1"/>
                </a:highlight>
              </a:rPr>
              <a:t>Sorting in Linear Time</a:t>
            </a:r>
            <a:r>
              <a:rPr lang="en-US" sz="2400">
                <a:highlight>
                  <a:schemeClr val="lt1"/>
                </a:highlight>
              </a:rPr>
              <a:t>, Cormen et al. (2009).  </a:t>
            </a:r>
            <a:r>
              <a:rPr b="1" lang="en-US" sz="2400">
                <a:highlight>
                  <a:schemeClr val="lt1"/>
                </a:highlight>
              </a:rPr>
              <a:t>Introduction to Algorithms</a:t>
            </a:r>
            <a:r>
              <a:rPr lang="en-US" sz="2400">
                <a:highlight>
                  <a:schemeClr val="lt1"/>
                </a:highlight>
              </a:rPr>
              <a:t>, Third Edition (3rd ed.). The MIT Press</a:t>
            </a:r>
            <a:endParaRPr/>
          </a:p>
        </p:txBody>
      </p:sp>
      <p:sp>
        <p:nvSpPr>
          <p:cNvPr id="85" name="Google Shape;85;p1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Comparison sorting</a:t>
            </a:r>
            <a:endParaRPr/>
          </a:p>
        </p:txBody>
      </p:sp>
      <p:sp>
        <p:nvSpPr>
          <p:cNvPr id="92" name="Google Shape;92;p14"/>
          <p:cNvSpPr txBox="1"/>
          <p:nvPr>
            <p:ph idx="1" type="body"/>
          </p:nvPr>
        </p:nvSpPr>
        <p:spPr>
          <a:xfrm>
            <a:off x="228600" y="2088725"/>
            <a:ext cx="8613600" cy="3832500"/>
          </a:xfrm>
          <a:prstGeom prst="rect">
            <a:avLst/>
          </a:prstGeom>
        </p:spPr>
        <p:txBody>
          <a:bodyPr anchorCtr="0" anchor="ctr" bIns="91425" lIns="91425" spcFirstLastPara="1" rIns="91425" wrap="square" tIns="91425">
            <a:noAutofit/>
          </a:bodyPr>
          <a:lstStyle/>
          <a:p>
            <a:pPr indent="-393700" lvl="0" marL="457200" rtl="0" algn="l">
              <a:spcBef>
                <a:spcPts val="600"/>
              </a:spcBef>
              <a:spcAft>
                <a:spcPts val="0"/>
              </a:spcAft>
              <a:buSzPts val="2600"/>
              <a:buChar char="●"/>
            </a:pPr>
            <a:r>
              <a:rPr lang="en-US"/>
              <a:t>Insertion sort, merge sort, heap sort, and quicksort are all comparison sorts</a:t>
            </a:r>
            <a:endParaRPr/>
          </a:p>
          <a:p>
            <a:pPr indent="-393700" lvl="0" marL="457200" rtl="0" algn="l">
              <a:spcBef>
                <a:spcPts val="0"/>
              </a:spcBef>
              <a:spcAft>
                <a:spcPts val="0"/>
              </a:spcAft>
              <a:buSzPts val="2600"/>
              <a:buChar char="●"/>
            </a:pPr>
            <a:r>
              <a:rPr lang="en-US"/>
              <a:t>In worst case, any comparison algorithm requires at least or 𝝮(</a:t>
            </a:r>
            <a:r>
              <a:rPr i="1" lang="en-US"/>
              <a:t>n</a:t>
            </a:r>
            <a:r>
              <a:rPr lang="en-US"/>
              <a:t> lg </a:t>
            </a:r>
            <a:r>
              <a:rPr i="1" lang="en-US"/>
              <a:t>n</a:t>
            </a:r>
            <a:r>
              <a:rPr lang="en-US"/>
              <a:t>)</a:t>
            </a:r>
            <a:endParaRPr/>
          </a:p>
          <a:p>
            <a:pPr indent="-393700" lvl="0" marL="457200" rtl="0" algn="l">
              <a:spcBef>
                <a:spcPts val="0"/>
              </a:spcBef>
              <a:spcAft>
                <a:spcPts val="0"/>
              </a:spcAft>
              <a:buSzPts val="2600"/>
              <a:buChar char="●"/>
            </a:pPr>
            <a:r>
              <a:rPr lang="en-US"/>
              <a:t>We shall prove this using a decision model</a:t>
            </a:r>
            <a:endParaRPr/>
          </a:p>
        </p:txBody>
      </p:sp>
      <p:sp>
        <p:nvSpPr>
          <p:cNvPr id="93" name="Google Shape;93;p1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Comparison sorting</a:t>
            </a:r>
            <a:endParaRPr/>
          </a:p>
        </p:txBody>
      </p:sp>
      <p:sp>
        <p:nvSpPr>
          <p:cNvPr id="100" name="Google Shape;100;p15"/>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393700" lvl="0" marL="457200" rtl="0" algn="l">
              <a:spcBef>
                <a:spcPts val="600"/>
              </a:spcBef>
              <a:spcAft>
                <a:spcPts val="0"/>
              </a:spcAft>
              <a:buSzPts val="2600"/>
              <a:buChar char="●"/>
            </a:pPr>
            <a:r>
              <a:rPr lang="en-US"/>
              <a:t>We can prove this by using viewing comparison sorts abstractly as </a:t>
            </a:r>
            <a:r>
              <a:rPr b="1" lang="en-US"/>
              <a:t>decision trees</a:t>
            </a:r>
            <a:endParaRPr b="1"/>
          </a:p>
        </p:txBody>
      </p:sp>
      <p:sp>
        <p:nvSpPr>
          <p:cNvPr id="101" name="Google Shape;101;p1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pic>
        <p:nvPicPr>
          <p:cNvPr id="102" name="Google Shape;102;p15"/>
          <p:cNvPicPr preferRelativeResize="0"/>
          <p:nvPr/>
        </p:nvPicPr>
        <p:blipFill>
          <a:blip r:embed="rId3">
            <a:alphaModFix/>
          </a:blip>
          <a:stretch>
            <a:fillRect/>
          </a:stretch>
        </p:blipFill>
        <p:spPr>
          <a:xfrm>
            <a:off x="510575" y="2600150"/>
            <a:ext cx="6968276" cy="3863425"/>
          </a:xfrm>
          <a:prstGeom prst="rect">
            <a:avLst/>
          </a:prstGeom>
          <a:noFill/>
          <a:ln cap="flat" cmpd="sng" w="9525">
            <a:solidFill>
              <a:schemeClr val="dk2"/>
            </a:solidFill>
            <a:prstDash val="solid"/>
            <a:round/>
            <a:headEnd len="sm" w="sm" type="none"/>
            <a:tailEnd len="sm" w="sm" type="none"/>
          </a:ln>
        </p:spPr>
      </p:pic>
      <p:pic>
        <p:nvPicPr>
          <p:cNvPr id="103" name="Google Shape;103;p15"/>
          <p:cNvPicPr preferRelativeResize="0"/>
          <p:nvPr/>
        </p:nvPicPr>
        <p:blipFill>
          <a:blip r:embed="rId4">
            <a:alphaModFix/>
          </a:blip>
          <a:stretch>
            <a:fillRect/>
          </a:stretch>
        </p:blipFill>
        <p:spPr>
          <a:xfrm>
            <a:off x="6534500" y="4701363"/>
            <a:ext cx="2609500" cy="1289275"/>
          </a:xfrm>
          <a:prstGeom prst="rect">
            <a:avLst/>
          </a:prstGeom>
          <a:noFill/>
          <a:ln cap="flat" cmpd="sng" w="9525">
            <a:solidFill>
              <a:schemeClr val="dk2"/>
            </a:solidFill>
            <a:prstDash val="solid"/>
            <a:round/>
            <a:headEnd len="sm" w="sm" type="none"/>
            <a:tailEnd len="sm" w="sm" type="none"/>
          </a:ln>
        </p:spPr>
      </p:pic>
      <p:sp>
        <p:nvSpPr>
          <p:cNvPr id="104" name="Google Shape;104;p15"/>
          <p:cNvSpPr txBox="1"/>
          <p:nvPr/>
        </p:nvSpPr>
        <p:spPr>
          <a:xfrm>
            <a:off x="7622400" y="3227550"/>
            <a:ext cx="1369200" cy="10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There are 3! = 6 possible </a:t>
            </a:r>
            <a:r>
              <a:rPr lang="en-US">
                <a:latin typeface="Open Sans"/>
                <a:ea typeface="Open Sans"/>
                <a:cs typeface="Open Sans"/>
                <a:sym typeface="Open Sans"/>
              </a:rPr>
              <a:t>permutations</a:t>
            </a:r>
            <a:r>
              <a:rPr lang="en-US">
                <a:latin typeface="Open Sans"/>
                <a:ea typeface="Open Sans"/>
                <a:cs typeface="Open Sans"/>
                <a:sym typeface="Open Sans"/>
              </a:rPr>
              <a:t>, thus there should be 6 leaves</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Comparison sorting</a:t>
            </a:r>
            <a:endParaRPr/>
          </a:p>
        </p:txBody>
      </p:sp>
      <p:sp>
        <p:nvSpPr>
          <p:cNvPr id="111" name="Google Shape;111;p16"/>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393700" lvl="0" marL="457200" rtl="0" algn="l">
              <a:spcBef>
                <a:spcPts val="600"/>
              </a:spcBef>
              <a:spcAft>
                <a:spcPts val="0"/>
              </a:spcAft>
              <a:buSzPts val="2600"/>
              <a:buChar char="●"/>
            </a:pPr>
            <a:r>
              <a:rPr lang="en-US"/>
              <a:t>Here, we gonna introduce </a:t>
            </a:r>
            <a:r>
              <a:rPr b="1" lang="en-US"/>
              <a:t>counting sort</a:t>
            </a:r>
            <a:r>
              <a:rPr lang="en-US"/>
              <a:t>, </a:t>
            </a:r>
            <a:r>
              <a:rPr b="1" lang="en-US"/>
              <a:t>radix sort </a:t>
            </a:r>
            <a:r>
              <a:rPr lang="en-US"/>
              <a:t>and </a:t>
            </a:r>
            <a:r>
              <a:rPr b="1" lang="en-US"/>
              <a:t>bucket sort</a:t>
            </a:r>
            <a:r>
              <a:rPr lang="en-US"/>
              <a:t> - that run in linear time</a:t>
            </a:r>
            <a:endParaRPr/>
          </a:p>
          <a:p>
            <a:pPr indent="-381000" lvl="1" marL="914400" rtl="0" algn="l">
              <a:spcBef>
                <a:spcPts val="0"/>
              </a:spcBef>
              <a:spcAft>
                <a:spcPts val="0"/>
              </a:spcAft>
              <a:buSzPts val="2400"/>
              <a:buChar char="○"/>
            </a:pPr>
            <a:r>
              <a:rPr lang="en-US" sz="2400"/>
              <a:t>Since they are not comparison sort, the </a:t>
            </a:r>
            <a:r>
              <a:rPr lang="en-US" sz="2400"/>
              <a:t>𝝮(</a:t>
            </a:r>
            <a:r>
              <a:rPr i="1" lang="en-US" sz="2400"/>
              <a:t>n</a:t>
            </a:r>
            <a:r>
              <a:rPr lang="en-US" sz="2400"/>
              <a:t> lg </a:t>
            </a:r>
            <a:r>
              <a:rPr i="1" lang="en-US" sz="2400"/>
              <a:t>n</a:t>
            </a:r>
            <a:r>
              <a:rPr lang="en-US" sz="2400"/>
              <a:t>) does not apply to them</a:t>
            </a:r>
            <a:endParaRPr sz="2400"/>
          </a:p>
          <a:p>
            <a:pPr indent="-381000" lvl="1" marL="914400" rtl="0" algn="l">
              <a:spcBef>
                <a:spcPts val="0"/>
              </a:spcBef>
              <a:spcAft>
                <a:spcPts val="0"/>
              </a:spcAft>
              <a:buSzPts val="2400"/>
              <a:buChar char="○"/>
            </a:pPr>
            <a:r>
              <a:rPr lang="en-US" sz="2400"/>
              <a:t>Nevertheless, in order for them to run linearly, they make some sacrificial assumptions</a:t>
            </a:r>
            <a:endParaRPr sz="2400"/>
          </a:p>
        </p:txBody>
      </p:sp>
      <p:sp>
        <p:nvSpPr>
          <p:cNvPr id="112" name="Google Shape;112;p1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Bucket sort</a:t>
            </a:r>
            <a:endParaRPr/>
          </a:p>
        </p:txBody>
      </p:sp>
      <p:sp>
        <p:nvSpPr>
          <p:cNvPr id="119" name="Google Shape;119;p17"/>
          <p:cNvSpPr txBox="1"/>
          <p:nvPr>
            <p:ph idx="1" type="body"/>
          </p:nvPr>
        </p:nvSpPr>
        <p:spPr>
          <a:xfrm>
            <a:off x="3076725" y="1361325"/>
            <a:ext cx="6084900" cy="52455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Char char="●"/>
            </a:pPr>
            <a:r>
              <a:rPr b="1" i="1" lang="en-US" sz="1600"/>
              <a:t>Bucket sort</a:t>
            </a:r>
            <a:r>
              <a:rPr lang="en-US" sz="1600"/>
              <a:t> assumes that input is from a uniform distribution and has an average-case running time of </a:t>
            </a:r>
            <a:r>
              <a:rPr i="1" lang="en-US" sz="1600"/>
              <a:t>O</a:t>
            </a:r>
            <a:r>
              <a:rPr lang="en-US" sz="1600"/>
              <a:t>(</a:t>
            </a:r>
            <a:r>
              <a:rPr i="1" lang="en-US" sz="1600"/>
              <a:t>n</a:t>
            </a:r>
            <a:r>
              <a:rPr lang="en-US" sz="1600"/>
              <a:t>)</a:t>
            </a:r>
            <a:endParaRPr sz="1600"/>
          </a:p>
          <a:p>
            <a:pPr indent="-330200" lvl="0" marL="457200" rtl="0" algn="l">
              <a:spcBef>
                <a:spcPts val="0"/>
              </a:spcBef>
              <a:spcAft>
                <a:spcPts val="0"/>
              </a:spcAft>
              <a:buSzPts val="1600"/>
              <a:buChar char="●"/>
            </a:pPr>
            <a:r>
              <a:rPr lang="en-US" sz="1600"/>
              <a:t>Like </a:t>
            </a:r>
            <a:r>
              <a:rPr b="1" i="1" lang="en-US" sz="1600"/>
              <a:t>counting sort</a:t>
            </a:r>
            <a:r>
              <a:rPr lang="en-US" sz="1600"/>
              <a:t>, </a:t>
            </a:r>
            <a:r>
              <a:rPr b="1" i="1" lang="en-US" sz="1600"/>
              <a:t>bucket sort</a:t>
            </a:r>
            <a:r>
              <a:rPr lang="en-US" sz="1600"/>
              <a:t> assumes that the input is generated by a random process which yields element that are uniform and independent</a:t>
            </a:r>
            <a:endParaRPr sz="1600"/>
          </a:p>
          <a:p>
            <a:pPr indent="-330200" lvl="0" marL="457200" rtl="0" algn="l">
              <a:spcBef>
                <a:spcPts val="0"/>
              </a:spcBef>
              <a:spcAft>
                <a:spcPts val="0"/>
              </a:spcAft>
              <a:buSzPts val="1600"/>
              <a:buChar char="●"/>
            </a:pPr>
            <a:r>
              <a:rPr lang="en-US" sz="1600"/>
              <a:t>Bucket sort divides the interval [0, 1) into </a:t>
            </a:r>
            <a:r>
              <a:rPr i="1" lang="en-US" sz="1600"/>
              <a:t>n</a:t>
            </a:r>
            <a:r>
              <a:rPr lang="en-US" sz="1600"/>
              <a:t> equal-sized subintervals, or buckets, and then distribute the </a:t>
            </a:r>
            <a:r>
              <a:rPr i="1" lang="en-US" sz="1600"/>
              <a:t>n</a:t>
            </a:r>
            <a:r>
              <a:rPr lang="en-US" sz="1600"/>
              <a:t> input numbers into the buckets</a:t>
            </a:r>
            <a:endParaRPr sz="1600"/>
          </a:p>
          <a:p>
            <a:pPr indent="-330200" lvl="0" marL="457200" rtl="0" algn="l">
              <a:spcBef>
                <a:spcPts val="0"/>
              </a:spcBef>
              <a:spcAft>
                <a:spcPts val="0"/>
              </a:spcAft>
              <a:buSzPts val="1600"/>
              <a:buChar char="●"/>
            </a:pPr>
            <a:r>
              <a:rPr lang="en-US" sz="1600"/>
              <a:t>Bucket sort code assumes that the input is an </a:t>
            </a:r>
            <a:r>
              <a:rPr i="1" lang="en-US" sz="1600"/>
              <a:t>n</a:t>
            </a:r>
            <a:r>
              <a:rPr lang="en-US" sz="1600"/>
              <a:t>-element array </a:t>
            </a:r>
            <a:r>
              <a:rPr i="1" lang="en-US" sz="1600"/>
              <a:t>A</a:t>
            </a:r>
            <a:r>
              <a:rPr lang="en-US" sz="1600"/>
              <a:t>, and that each element </a:t>
            </a:r>
            <a:r>
              <a:rPr i="1" lang="en-US" sz="1600"/>
              <a:t>A</a:t>
            </a:r>
            <a:r>
              <a:rPr lang="en-US" sz="1600"/>
              <a:t>[</a:t>
            </a:r>
            <a:r>
              <a:rPr i="1" lang="en-US" sz="1600"/>
              <a:t>i</a:t>
            </a:r>
            <a:r>
              <a:rPr lang="en-US" sz="1600"/>
              <a:t>] in the array satisfies 0 ≤ </a:t>
            </a:r>
            <a:r>
              <a:rPr i="1" lang="en-US" sz="1600"/>
              <a:t>A</a:t>
            </a:r>
            <a:r>
              <a:rPr lang="en-US" sz="1600"/>
              <a:t>[</a:t>
            </a:r>
            <a:r>
              <a:rPr i="1" lang="en-US" sz="1600"/>
              <a:t>i</a:t>
            </a:r>
            <a:r>
              <a:rPr lang="en-US" sz="1600"/>
              <a:t>] &lt; 1.   The code also assumes a temporary array </a:t>
            </a:r>
            <a:r>
              <a:rPr i="1" lang="en-US" sz="1600"/>
              <a:t>B</a:t>
            </a:r>
            <a:r>
              <a:rPr lang="en-US" sz="1600"/>
              <a:t>[0….</a:t>
            </a:r>
            <a:r>
              <a:rPr i="1" lang="en-US" sz="1600"/>
              <a:t>n</a:t>
            </a:r>
            <a:r>
              <a:rPr lang="en-US" sz="1600"/>
              <a:t>-1] of linked lists for the buckets</a:t>
            </a:r>
            <a:endParaRPr sz="1600"/>
          </a:p>
          <a:p>
            <a:pPr indent="-330200" lvl="0" marL="457200" rtl="0" algn="l">
              <a:spcBef>
                <a:spcPts val="0"/>
              </a:spcBef>
              <a:spcAft>
                <a:spcPts val="0"/>
              </a:spcAft>
              <a:buSzPts val="1600"/>
              <a:buChar char="●"/>
            </a:pPr>
            <a:r>
              <a:rPr b="1" lang="en-US" sz="1600"/>
              <a:t>How much time? →</a:t>
            </a:r>
            <a:r>
              <a:rPr lang="en-US" sz="1600"/>
              <a:t>all lines except</a:t>
            </a:r>
            <a:r>
              <a:rPr b="1" lang="en-US" sz="1600"/>
              <a:t> </a:t>
            </a:r>
            <a:r>
              <a:rPr lang="en-US" sz="1600"/>
              <a:t>line 8 takes </a:t>
            </a:r>
            <a:r>
              <a:rPr i="1" lang="en-US" sz="1600"/>
              <a:t>O</a:t>
            </a:r>
            <a:r>
              <a:rPr lang="en-US" sz="1600"/>
              <a:t>(</a:t>
            </a:r>
            <a:r>
              <a:rPr i="1" lang="en-US" sz="1600"/>
              <a:t>n</a:t>
            </a:r>
            <a:r>
              <a:rPr lang="en-US" sz="1600"/>
              <a:t>),  thus we need to analyze how much time taken by </a:t>
            </a:r>
            <a:r>
              <a:rPr i="1" lang="en-US" sz="1600"/>
              <a:t>n</a:t>
            </a:r>
            <a:r>
              <a:rPr lang="en-US" sz="1600"/>
              <a:t> calls to insertion sort.</a:t>
            </a:r>
            <a:endParaRPr sz="1600"/>
          </a:p>
          <a:p>
            <a:pPr indent="-330200" lvl="0" marL="457200" rtl="0" algn="l">
              <a:spcBef>
                <a:spcPts val="0"/>
              </a:spcBef>
              <a:spcAft>
                <a:spcPts val="0"/>
              </a:spcAft>
              <a:buSzPts val="1600"/>
              <a:buChar char="●"/>
            </a:pPr>
            <a:r>
              <a:rPr lang="en-US" sz="1600"/>
              <a:t>Vs. quicksort?  → If you have bad distribution, bucket sort will do huge amount of extra work. Bucket sort also requires temporary storage so bad for big data.</a:t>
            </a:r>
            <a:endParaRPr sz="1600"/>
          </a:p>
        </p:txBody>
      </p:sp>
      <p:sp>
        <p:nvSpPr>
          <p:cNvPr id="120" name="Google Shape;120;p1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121" name="Google Shape;121;p17"/>
          <p:cNvSpPr txBox="1"/>
          <p:nvPr>
            <p:ph idx="1" type="body"/>
          </p:nvPr>
        </p:nvSpPr>
        <p:spPr>
          <a:xfrm>
            <a:off x="271025" y="5200850"/>
            <a:ext cx="2867100" cy="107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1200"/>
              <a:t>Code above: Assumes that each element in n-element array has d digits, where digit 1 the lowest order digit and d is the highest-order digit</a:t>
            </a:r>
            <a:endParaRPr sz="1200"/>
          </a:p>
        </p:txBody>
      </p:sp>
      <p:pic>
        <p:nvPicPr>
          <p:cNvPr id="122" name="Google Shape;122;p17"/>
          <p:cNvPicPr preferRelativeResize="0"/>
          <p:nvPr/>
        </p:nvPicPr>
        <p:blipFill>
          <a:blip r:embed="rId3">
            <a:alphaModFix/>
          </a:blip>
          <a:stretch>
            <a:fillRect/>
          </a:stretch>
        </p:blipFill>
        <p:spPr>
          <a:xfrm>
            <a:off x="271025" y="1563075"/>
            <a:ext cx="2805703" cy="2314700"/>
          </a:xfrm>
          <a:prstGeom prst="rect">
            <a:avLst/>
          </a:prstGeom>
          <a:noFill/>
          <a:ln cap="flat" cmpd="sng" w="9525">
            <a:solidFill>
              <a:schemeClr val="dk2"/>
            </a:solidFill>
            <a:prstDash val="solid"/>
            <a:round/>
            <a:headEnd len="sm" w="sm" type="none"/>
            <a:tailEnd len="sm" w="sm" type="none"/>
          </a:ln>
        </p:spPr>
      </p:pic>
      <p:pic>
        <p:nvPicPr>
          <p:cNvPr id="123" name="Google Shape;123;p17"/>
          <p:cNvPicPr preferRelativeResize="0"/>
          <p:nvPr/>
        </p:nvPicPr>
        <p:blipFill>
          <a:blip r:embed="rId4">
            <a:alphaModFix/>
          </a:blip>
          <a:stretch>
            <a:fillRect/>
          </a:stretch>
        </p:blipFill>
        <p:spPr>
          <a:xfrm>
            <a:off x="271025" y="3953975"/>
            <a:ext cx="2805700" cy="130019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Exercise</a:t>
            </a:r>
            <a:endParaRPr/>
          </a:p>
        </p:txBody>
      </p:sp>
      <p:sp>
        <p:nvSpPr>
          <p:cNvPr id="130" name="Google Shape;130;p18"/>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US"/>
              <a:t>CLRS 8.4-1  Illustrate BUCKET-SORT on array </a:t>
            </a:r>
            <a:r>
              <a:rPr i="1" lang="en-US"/>
              <a:t>A</a:t>
            </a:r>
            <a:r>
              <a:rPr lang="en-US"/>
              <a:t>: &lt;.79, .13, .16, .64, .39, .20, .89, .53, .71, .42&gt;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31" name="Google Shape;131;p1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Counting sort</a:t>
            </a:r>
            <a:endParaRPr/>
          </a:p>
        </p:txBody>
      </p:sp>
      <p:sp>
        <p:nvSpPr>
          <p:cNvPr id="138" name="Google Shape;138;p1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139" name="Google Shape;139;p19"/>
          <p:cNvPicPr preferRelativeResize="0"/>
          <p:nvPr/>
        </p:nvPicPr>
        <p:blipFill>
          <a:blip r:embed="rId3">
            <a:alphaModFix/>
          </a:blip>
          <a:stretch>
            <a:fillRect/>
          </a:stretch>
        </p:blipFill>
        <p:spPr>
          <a:xfrm>
            <a:off x="4821425" y="384525"/>
            <a:ext cx="4139099" cy="22562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Counting sort</a:t>
            </a:r>
            <a:endParaRPr/>
          </a:p>
        </p:txBody>
      </p:sp>
      <p:sp>
        <p:nvSpPr>
          <p:cNvPr id="146" name="Google Shape;146;p20"/>
          <p:cNvSpPr txBox="1"/>
          <p:nvPr>
            <p:ph idx="1" type="body"/>
          </p:nvPr>
        </p:nvSpPr>
        <p:spPr>
          <a:xfrm>
            <a:off x="4656900" y="1143000"/>
            <a:ext cx="4504500" cy="5463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US" sz="1800"/>
              <a:t>Assumes that each of the </a:t>
            </a:r>
            <a:r>
              <a:rPr i="1" lang="en-US" sz="1800"/>
              <a:t>n</a:t>
            </a:r>
            <a:r>
              <a:rPr lang="en-US" sz="1800"/>
              <a:t> input elements is an integer in the range of 0 to </a:t>
            </a:r>
            <a:r>
              <a:rPr i="1" lang="en-US" sz="1800"/>
              <a:t>k</a:t>
            </a:r>
            <a:r>
              <a:rPr lang="en-US" sz="1800"/>
              <a:t>.   When </a:t>
            </a:r>
            <a:r>
              <a:rPr i="1" lang="en-US" sz="1800"/>
              <a:t>k</a:t>
            </a:r>
            <a:r>
              <a:rPr lang="en-US" sz="1800"/>
              <a:t> = </a:t>
            </a:r>
            <a:r>
              <a:rPr i="1" lang="en-US" sz="1800"/>
              <a:t>O</a:t>
            </a:r>
            <a:r>
              <a:rPr lang="en-US" sz="1800"/>
              <a:t>(</a:t>
            </a:r>
            <a:r>
              <a:rPr i="1" lang="en-US" sz="1800"/>
              <a:t>n</a:t>
            </a:r>
            <a:r>
              <a:rPr lang="en-US" sz="1800"/>
              <a:t>), the sort runs in Θ(</a:t>
            </a:r>
            <a:r>
              <a:rPr i="1" lang="en-US" sz="1800"/>
              <a:t>n</a:t>
            </a:r>
            <a:r>
              <a:rPr lang="en-US" sz="1800"/>
              <a:t>) time</a:t>
            </a:r>
            <a:endParaRPr sz="1800"/>
          </a:p>
          <a:p>
            <a:pPr indent="-342900" lvl="0" marL="457200" rtl="0" algn="l">
              <a:spcBef>
                <a:spcPts val="0"/>
              </a:spcBef>
              <a:spcAft>
                <a:spcPts val="0"/>
              </a:spcAft>
              <a:buSzPts val="1800"/>
              <a:buChar char="●"/>
            </a:pPr>
            <a:r>
              <a:rPr lang="en-US" sz="1800"/>
              <a:t>Counting determine for each element </a:t>
            </a:r>
            <a:r>
              <a:rPr i="1" lang="en-US" sz="1800"/>
              <a:t>x</a:t>
            </a:r>
            <a:r>
              <a:rPr lang="en-US" sz="1800"/>
              <a:t>, the number of elements less than </a:t>
            </a:r>
            <a:r>
              <a:rPr i="1" lang="en-US" sz="1800"/>
              <a:t>x</a:t>
            </a:r>
            <a:endParaRPr i="1" sz="1800"/>
          </a:p>
          <a:p>
            <a:pPr indent="-342900" lvl="0" marL="457200" rtl="0" algn="l">
              <a:spcBef>
                <a:spcPts val="0"/>
              </a:spcBef>
              <a:spcAft>
                <a:spcPts val="0"/>
              </a:spcAft>
              <a:buSzPts val="1800"/>
              <a:buChar char="●"/>
            </a:pPr>
            <a:r>
              <a:rPr b="1" lang="en-US" sz="1800"/>
              <a:t>How much time does counting sort require?</a:t>
            </a:r>
            <a:r>
              <a:rPr lang="en-US" sz="1800"/>
              <a:t> → </a:t>
            </a:r>
            <a:r>
              <a:rPr lang="en-US" sz="1800"/>
              <a:t>For loops of line 2-3 takes Θ(</a:t>
            </a:r>
            <a:r>
              <a:rPr i="1" lang="en-US" sz="1800"/>
              <a:t>k</a:t>
            </a:r>
            <a:r>
              <a:rPr lang="en-US" sz="1800"/>
              <a:t>), for loops 4-5 takes time </a:t>
            </a:r>
            <a:r>
              <a:rPr lang="en-US" sz="1800"/>
              <a:t>Θ(</a:t>
            </a:r>
            <a:r>
              <a:rPr i="1" lang="en-US" sz="1800"/>
              <a:t>n</a:t>
            </a:r>
            <a:r>
              <a:rPr lang="en-US" sz="1800"/>
              <a:t>), for loops 7-8 takes Θ(</a:t>
            </a:r>
            <a:r>
              <a:rPr i="1" lang="en-US" sz="1800"/>
              <a:t>k</a:t>
            </a:r>
            <a:r>
              <a:rPr lang="en-US" sz="1800"/>
              <a:t>), and for loop 10-12 takes time Θ(</a:t>
            </a:r>
            <a:r>
              <a:rPr i="1" lang="en-US" sz="1800"/>
              <a:t>n</a:t>
            </a:r>
            <a:r>
              <a:rPr lang="en-US" sz="1800"/>
              <a:t>).  Thus overall time is Θ(</a:t>
            </a:r>
            <a:r>
              <a:rPr i="1" lang="en-US" sz="1800"/>
              <a:t>n + k</a:t>
            </a:r>
            <a:r>
              <a:rPr lang="en-US" sz="1800"/>
              <a:t>).  We usually use counting sort when K = O(n), thus the running time is  Θ(</a:t>
            </a:r>
            <a:r>
              <a:rPr i="1" lang="en-US" sz="1800"/>
              <a:t>n</a:t>
            </a:r>
            <a:r>
              <a:rPr lang="en-US" sz="1800"/>
              <a:t>) </a:t>
            </a:r>
            <a:endParaRPr sz="1800"/>
          </a:p>
          <a:p>
            <a:pPr indent="-342900" lvl="0" marL="457200" rtl="0" algn="l">
              <a:spcBef>
                <a:spcPts val="0"/>
              </a:spcBef>
              <a:spcAft>
                <a:spcPts val="0"/>
              </a:spcAft>
              <a:buSzPts val="1800"/>
              <a:buChar char="●"/>
            </a:pPr>
            <a:r>
              <a:rPr lang="en-US" sz="1800"/>
              <a:t>Counting sort is stable</a:t>
            </a:r>
            <a:endParaRPr sz="1800"/>
          </a:p>
          <a:p>
            <a:pPr indent="-342900" lvl="0" marL="457200" rtl="0" algn="l">
              <a:spcBef>
                <a:spcPts val="0"/>
              </a:spcBef>
              <a:spcAft>
                <a:spcPts val="0"/>
              </a:spcAft>
              <a:buSzPts val="1800"/>
              <a:buChar char="●"/>
            </a:pPr>
            <a:r>
              <a:rPr lang="en-US" sz="1800"/>
              <a:t>Often use as subroutine in radix sort</a:t>
            </a:r>
            <a:endParaRPr sz="1800"/>
          </a:p>
        </p:txBody>
      </p:sp>
      <p:sp>
        <p:nvSpPr>
          <p:cNvPr id="147" name="Google Shape;147;p2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148" name="Google Shape;148;p20"/>
          <p:cNvPicPr preferRelativeResize="0"/>
          <p:nvPr/>
        </p:nvPicPr>
        <p:blipFill>
          <a:blip r:embed="rId3">
            <a:alphaModFix/>
          </a:blip>
          <a:stretch>
            <a:fillRect/>
          </a:stretch>
        </p:blipFill>
        <p:spPr>
          <a:xfrm>
            <a:off x="152400" y="1317675"/>
            <a:ext cx="4504476" cy="2738111"/>
          </a:xfrm>
          <a:prstGeom prst="rect">
            <a:avLst/>
          </a:prstGeom>
          <a:noFill/>
          <a:ln cap="flat" cmpd="sng" w="9525">
            <a:solidFill>
              <a:schemeClr val="dk2"/>
            </a:solidFill>
            <a:prstDash val="solid"/>
            <a:round/>
            <a:headEnd len="sm" w="sm" type="none"/>
            <a:tailEnd len="sm" w="sm" type="none"/>
          </a:ln>
        </p:spPr>
      </p:pic>
      <p:pic>
        <p:nvPicPr>
          <p:cNvPr id="149" name="Google Shape;149;p20"/>
          <p:cNvPicPr preferRelativeResize="0"/>
          <p:nvPr/>
        </p:nvPicPr>
        <p:blipFill>
          <a:blip r:embed="rId4">
            <a:alphaModFix/>
          </a:blip>
          <a:stretch>
            <a:fillRect/>
          </a:stretch>
        </p:blipFill>
        <p:spPr>
          <a:xfrm>
            <a:off x="163638" y="4151501"/>
            <a:ext cx="4504500" cy="245539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