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6858000" cx="9144000"/>
  <p:notesSz cx="6858000" cy="9144000"/>
  <p:embeddedFontLs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8014CF-0C92-4C50-BC33-CFF2A895270A}">
  <a:tblStyle styleId="{1F8014CF-0C92-4C50-BC33-CFF2A89527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bold.fntdata"/><Relationship Id="rId61" Type="http://schemas.openxmlformats.org/officeDocument/2006/relationships/font" Target="fonts/OpenSans-regular.fntdata"/><Relationship Id="rId20" Type="http://schemas.openxmlformats.org/officeDocument/2006/relationships/slide" Target="slides/slide13.xml"/><Relationship Id="rId64" Type="http://schemas.openxmlformats.org/officeDocument/2006/relationships/font" Target="fonts/OpenSans-boldItalic.fntdata"/><Relationship Id="rId63"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e78f46d40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78f46d40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5e78f46d40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d94f030f3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9" name="Google Shape;199;g3d94f030f3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Google Shape;200;g3d94f030f3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d8e9491ff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g3d8e9491ff_0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8" name="Google Shape;208;g3d8e9491ff_0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e78f46d40_0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g5e78f46d40_0_2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7" name="Google Shape;217;g5e78f46d40_0_2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d8e9491ff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g3d8e9491ff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5" name="Google Shape;225;g3d8e9491ff_0_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d94f030f3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g3d94f030f3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5" name="Google Shape;235;g3d94f030f3_0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d8e9491ff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2" name="Google Shape;242;g3d8e9491ff_0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3" name="Google Shape;243;g3d8e9491ff_0_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5e78f46d40_0_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2" name="Google Shape;252;g5e78f46d40_0_2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3" name="Google Shape;253;g5e78f46d40_0_2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d8e9491ff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g3d8e9491ff_0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1" name="Google Shape;261;g3d8e9491ff_0_1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d8e9491ff_0_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0" name="Google Shape;270;g3d8e9491ff_0_2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1" name="Google Shape;271;g3d8e9491ff_0_2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3352c2ac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3352c2ac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g153352c2ac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e78f46d40_0_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78f46d40_0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5e78f46d40_0_1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119a18781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g6119a18781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8" name="Google Shape;288;g6119a18781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141ab96e1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141ab96e1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g6141ab96e1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119a18781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8" name="Google Shape;308;g6119a18781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9" name="Google Shape;309;g6119a18781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6119a1878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7" name="Google Shape;317;g6119a18781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8" name="Google Shape;318;g6119a18781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3352c2ac9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3352c2ac9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g153352c2ac9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df07eb31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1" name="Google Shape;341;gedf07eb31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2" name="Google Shape;342;gedf07eb31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e78f46d40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9" name="Google Shape;349;g5e78f46d40_0_2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0" name="Google Shape;350;g5e78f46d40_0_2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d8e9491ff_0_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g3d8e9491ff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8" name="Google Shape;358;g3d8e9491ff_0_3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d8e9491ff_0_3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g3d8e9491ff_0_3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6" name="Google Shape;366;g3d8e9491ff_0_3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13a0de58d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g613a0de58d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4" name="Google Shape;374;g613a0de58d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13a0de58d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g613a0de58d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84" name="Google Shape;384;g613a0de58d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613a0de58d_2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3" name="Google Shape;393;g613a0de58d_2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4" name="Google Shape;394;g613a0de58d_2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13a0de58d_2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1" name="Google Shape;401;g613a0de58d_2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2" name="Google Shape;402;g613a0de58d_2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258216a9f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1" name="Google Shape;411;g6258216a9f_0_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2" name="Google Shape;412;g6258216a9f_0_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6258216a9f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258216a9f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1" name="Google Shape;421;g6258216a9f_0_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5b063c0da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5b063c0da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g15b063c0da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258216a9f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9" name="Google Shape;439;g6258216a9f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0" name="Google Shape;440;g6258216a9f_0_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258216a9f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258216a9f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3" name="Google Shape;453;g6258216a9f_0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b063c0da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b063c0da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g15b063c0da6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258216a9f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8" name="Google Shape;468;g6258216a9f_0_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9" name="Google Shape;469;g6258216a9f_0_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d8e9491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7" name="Google Shape;147;g3d8e9491f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8" name="Google Shape;148;g3d8e9491f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613a0de58d_2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g613a0de58d_2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9" name="Google Shape;479;g613a0de58d_2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258216a9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7" name="Google Shape;487;g6258216a9f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8" name="Google Shape;488;g6258216a9f_0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5b063c0da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5b063c0da6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6" name="Google Shape;496;g15b063c0da6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f67cec99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3" name="Google Shape;503;g5f67cec99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4" name="Google Shape;504;g5f67cec997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119a18781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3" name="Google Shape;513;g6119a18781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14" name="Google Shape;514;g6119a18781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df07eb31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4" name="Google Shape;524;gedf07eb31a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25" name="Google Shape;525;gedf07eb31a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fde8789f6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gefde8789f6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3" name="Google Shape;533;gefde8789f6_1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fde8789f6_1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0" name="Google Shape;540;gefde8789f6_1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1" name="Google Shape;541;gefde8789f6_1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efde8789f6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8" name="Google Shape;548;gefde8789f6_1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9" name="Google Shape;549;gefde8789f6_1_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6281aa74e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g6281aa74e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57" name="Google Shape;557;g6281aa74e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d8e9491f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g3d8e9491ff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6" name="Google Shape;156;g3d8e9491ff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6094c31eed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5" name="Google Shape;565;g6094c31eed_2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66" name="Google Shape;566;g6094c31eed_2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6094c31eed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4" name="Google Shape;574;g6094c31eed_2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75" name="Google Shape;575;g6094c31eed_2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6281aa74e8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4" name="Google Shape;584;g6281aa74e8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85" name="Google Shape;585;g6281aa74e8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31699e12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31699e12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3" name="Google Shape;593;ge31699e12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d94f030f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g3d94f030f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4" name="Google Shape;164;g3d94f030f3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d8e9491ff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1" name="Google Shape;171;g3d8e9491ff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g3d8e9491ff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d94f030f3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g3d94f030f3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0" name="Google Shape;180;g3d94f030f3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d8e9491f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g3d8e9491f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8" name="Google Shape;188;g3d8e9491f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id="23" name="Google Shape;23;p2"/>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24" name="Google Shape;24;p2"/>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5" name="Google Shape;25;p2"/>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 name="Google Shape;26;p2"/>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7" name="Google Shape;27;p2"/>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8" name="Google Shape;28;p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28600"/>
            <a:ext cx="8229600" cy="9906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6" name="Google Shape;66;p11"/>
          <p:cNvSpPr txBox="1"/>
          <p:nvPr>
            <p:ph idx="1" type="body"/>
          </p:nvPr>
        </p:nvSpPr>
        <p:spPr>
          <a:xfrm>
            <a:off x="457200" y="1524000"/>
            <a:ext cx="8229600" cy="4343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1"/>
              </a:buClr>
              <a:buSzPts val="2400"/>
              <a:buFont typeface="Times New Roman"/>
              <a:buChar char="o"/>
              <a:defRPr b="0" i="0" sz="2400" u="none" cap="none" strike="noStrike">
                <a:solidFill>
                  <a:schemeClr val="dk1"/>
                </a:solidFill>
                <a:latin typeface="Times New Roman"/>
                <a:ea typeface="Times New Roman"/>
                <a:cs typeface="Times New Roman"/>
                <a:sym typeface="Times New Roman"/>
              </a:defRPr>
            </a:lvl3pPr>
            <a:lvl4pPr indent="-311150" lvl="3" marL="1828800" marR="0" rtl="0" algn="l">
              <a:spcBef>
                <a:spcPts val="400"/>
              </a:spcBef>
              <a:spcAft>
                <a:spcPts val="0"/>
              </a:spcAft>
              <a:buClr>
                <a:schemeClr val="accent1"/>
              </a:buClr>
              <a:buSzPts val="13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1"/>
          <p:cNvSpPr txBox="1"/>
          <p:nvPr>
            <p:ph idx="11" type="ftr"/>
          </p:nvPr>
        </p:nvSpPr>
        <p:spPr>
          <a:xfrm>
            <a:off x="457200" y="6553200"/>
            <a:ext cx="8229600" cy="3048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8" name="Google Shape;68;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pic>
        <p:nvPicPr>
          <p:cNvPr id="83" name="Google Shape;83;p13"/>
          <p:cNvPicPr preferRelativeResize="0"/>
          <p:nvPr/>
        </p:nvPicPr>
        <p:blipFill>
          <a:blip r:embed="rId2">
            <a:alphaModFix/>
          </a:blip>
          <a:stretch>
            <a:fillRect/>
          </a:stretch>
        </p:blipFill>
        <p:spPr>
          <a:xfrm>
            <a:off x="609600" y="533400"/>
            <a:ext cx="8001000" cy="2124075"/>
          </a:xfrm>
          <a:prstGeom prst="rect">
            <a:avLst/>
          </a:prstGeom>
          <a:noFill/>
          <a:ln>
            <a:noFill/>
          </a:ln>
        </p:spPr>
      </p:pic>
      <p:sp>
        <p:nvSpPr>
          <p:cNvPr id="84" name="Google Shape;84;p13"/>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5" name="Google Shape;85;p13"/>
          <p:cNvSpPr txBox="1"/>
          <p:nvPr>
            <p:ph type="ctrTitle"/>
          </p:nvPr>
        </p:nvSpPr>
        <p:spPr>
          <a:xfrm>
            <a:off x="685800" y="1066800"/>
            <a:ext cx="7772400" cy="144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6" name="Google Shape;86;p13"/>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87" name="Google Shape;87;p13"/>
          <p:cNvSpPr txBox="1"/>
          <p:nvPr>
            <p:ph idx="3" type="subTitle"/>
          </p:nvPr>
        </p:nvSpPr>
        <p:spPr>
          <a:xfrm>
            <a:off x="2133600" y="4038600"/>
            <a:ext cx="4876800" cy="6096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rtl="0" algn="ctr">
              <a:spcBef>
                <a:spcPts val="600"/>
              </a:spcBef>
              <a:spcAft>
                <a:spcPts val="0"/>
              </a:spcAft>
              <a:buNone/>
              <a:defRPr/>
            </a:lvl9pPr>
          </a:lstStyle>
          <a:p/>
        </p:txBody>
      </p:sp>
      <p:sp>
        <p:nvSpPr>
          <p:cNvPr id="88" name="Google Shape;88;p1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2" name="Google Shape;92;p1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1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94" name="Shape 94"/>
        <p:cNvGrpSpPr/>
        <p:nvPr/>
      </p:nvGrpSpPr>
      <p:grpSpPr>
        <a:xfrm>
          <a:off x="0" y="0"/>
          <a:ext cx="0" cy="0"/>
          <a:chOff x="0" y="0"/>
          <a:chExt cx="0" cy="0"/>
        </a:xfrm>
      </p:grpSpPr>
      <p:sp>
        <p:nvSpPr>
          <p:cNvPr id="95" name="Google Shape;95;p1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7" name="Google Shape;97;p15"/>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Google Shape;98;p1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1" name="Google Shape;101;p1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3" name="Google Shape;103;p16"/>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16"/>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5" name="Google Shape;105;p16"/>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17"/>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8"/>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112" name="Google Shape;112;p1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
        <p:nvSpPr>
          <p:cNvPr id="113" name="Google Shape;113;p18"/>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6" name="Shape 116"/>
        <p:cNvGrpSpPr/>
        <p:nvPr/>
      </p:nvGrpSpPr>
      <p:grpSpPr>
        <a:xfrm>
          <a:off x="0" y="0"/>
          <a:ext cx="0" cy="0"/>
          <a:chOff x="0" y="0"/>
          <a:chExt cx="0" cy="0"/>
        </a:xfrm>
      </p:grpSpPr>
      <p:sp>
        <p:nvSpPr>
          <p:cNvPr id="117" name="Google Shape;117;p20"/>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8" name="Google Shape;118;p20"/>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3"/>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4" name="Shape 34"/>
        <p:cNvGrpSpPr/>
        <p:nvPr/>
      </p:nvGrpSpPr>
      <p:grpSpPr>
        <a:xfrm>
          <a:off x="0" y="0"/>
          <a:ext cx="0" cy="0"/>
          <a:chOff x="0" y="0"/>
          <a:chExt cx="0" cy="0"/>
        </a:xfrm>
      </p:grpSpPr>
      <p:sp>
        <p:nvSpPr>
          <p:cNvPr id="35" name="Google Shape;35;p4"/>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4"/>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3" name="Google Shape;43;p5"/>
          <p:cNvSpPr txBox="1"/>
          <p:nvPr>
            <p:ph idx="1" type="body"/>
          </p:nvPr>
        </p:nvSpPr>
        <p:spPr>
          <a:xfrm>
            <a:off x="2286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 name="Google Shape;44;p5"/>
          <p:cNvSpPr txBox="1"/>
          <p:nvPr>
            <p:ph idx="2" type="body"/>
          </p:nvPr>
        </p:nvSpPr>
        <p:spPr>
          <a:xfrm>
            <a:off x="4648200" y="1447800"/>
            <a:ext cx="4059900" cy="46482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3"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6"/>
          <p:cNvSpPr/>
          <p:nvPr/>
        </p:nvSpPr>
        <p:spPr>
          <a:xfrm>
            <a:off x="0" y="304800"/>
            <a:ext cx="9144000" cy="990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7"/>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2" name="Google Shape;52;p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7"/>
          <p:cNvSpPr txBox="1"/>
          <p:nvPr>
            <p:ph idx="2" type="subTitle"/>
          </p:nvPr>
        </p:nvSpPr>
        <p:spPr>
          <a:xfrm>
            <a:off x="0" y="0"/>
            <a:ext cx="4572000" cy="2664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9"/>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9"/>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0" name="Shape 60"/>
        <p:cNvGrpSpPr/>
        <p:nvPr/>
      </p:nvGrpSpPr>
      <p:grpSpPr>
        <a:xfrm>
          <a:off x="0" y="0"/>
          <a:ext cx="0" cy="0"/>
          <a:chOff x="0" y="0"/>
          <a:chExt cx="0" cy="0"/>
        </a:xfrm>
      </p:grpSpPr>
      <p:sp>
        <p:nvSpPr>
          <p:cNvPr id="61" name="Google Shape;61;p1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1" name="Google Shape;11;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12" name="Google Shape;12;p1"/>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13" name="Google Shape;13;p1"/>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Data Structures</a:t>
            </a:r>
            <a:endParaRPr sz="1100">
              <a:solidFill>
                <a:srgbClr val="005EF6"/>
              </a:solidFill>
            </a:endParaRPr>
          </a:p>
        </p:txBody>
      </p:sp>
      <p:sp>
        <p:nvSpPr>
          <p:cNvPr id="14" name="Google Shape;14;p1"/>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1"/>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September 1, 2019</a:t>
            </a:r>
            <a:endParaRPr sz="1100">
              <a:solidFill>
                <a:srgbClr val="005EF6"/>
              </a:solidFill>
              <a:latin typeface="Open Sans"/>
              <a:ea typeface="Open Sans"/>
              <a:cs typeface="Open Sans"/>
              <a:sym typeface="Open Sans"/>
            </a:endParaRPr>
          </a:p>
        </p:txBody>
      </p:sp>
      <p:sp>
        <p:nvSpPr>
          <p:cNvPr id="19" name="Google Shape;19;p1"/>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20" name="Google Shape;20;p1"/>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21" name="Google Shape;21;p1"/>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1" name="Google Shape;71;p12"/>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rtl="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rtl="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72" name="Google Shape;72;p12"/>
          <p:cNvSpPr/>
          <p:nvPr/>
        </p:nvSpPr>
        <p:spPr>
          <a:xfrm>
            <a:off x="0" y="0"/>
            <a:ext cx="4572000" cy="3048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100">
                <a:solidFill>
                  <a:srgbClr val="FFFFFF"/>
                </a:solidFill>
                <a:latin typeface="Open Sans"/>
                <a:ea typeface="Open Sans"/>
                <a:cs typeface="Open Sans"/>
                <a:sym typeface="Open Sans"/>
              </a:rPr>
              <a:t>Data Structures and Algorithm</a:t>
            </a:r>
            <a:endParaRPr sz="1100">
              <a:solidFill>
                <a:srgbClr val="FFFFFF"/>
              </a:solidFill>
              <a:latin typeface="Open Sans"/>
              <a:ea typeface="Open Sans"/>
              <a:cs typeface="Open Sans"/>
              <a:sym typeface="Open Sans"/>
            </a:endParaRPr>
          </a:p>
        </p:txBody>
      </p:sp>
      <p:sp>
        <p:nvSpPr>
          <p:cNvPr id="73" name="Google Shape;73;p12"/>
          <p:cNvSpPr/>
          <p:nvPr/>
        </p:nvSpPr>
        <p:spPr>
          <a:xfrm>
            <a:off x="4572000" y="0"/>
            <a:ext cx="4572000" cy="3048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solidFill>
                  <a:srgbClr val="005EF6"/>
                </a:solidFill>
              </a:rPr>
              <a:t>Algorithm Analysis</a:t>
            </a:r>
            <a:endParaRPr sz="1100">
              <a:solidFill>
                <a:srgbClr val="005EF6"/>
              </a:solidFill>
            </a:endParaRPr>
          </a:p>
        </p:txBody>
      </p:sp>
      <p:sp>
        <p:nvSpPr>
          <p:cNvPr id="74" name="Google Shape;74;p12"/>
          <p:cNvSpPr/>
          <p:nvPr/>
        </p:nvSpPr>
        <p:spPr>
          <a:xfrm>
            <a:off x="0" y="6629400"/>
            <a:ext cx="3048000" cy="228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3048000" y="6629400"/>
            <a:ext cx="3048000" cy="22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096000" y="6629400"/>
            <a:ext cx="3048000" cy="228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ph idx="12" type="sldNum"/>
          </p:nvPr>
        </p:nvSpPr>
        <p:spPr>
          <a:xfrm>
            <a:off x="8671500" y="6638100"/>
            <a:ext cx="472500" cy="219900"/>
          </a:xfrm>
          <a:prstGeom prst="rect">
            <a:avLst/>
          </a:prstGeom>
          <a:noFill/>
          <a:ln>
            <a:noFill/>
          </a:ln>
        </p:spPr>
        <p:txBody>
          <a:bodyPr anchorCtr="0" anchor="ctr" bIns="91425" lIns="91425" spcFirstLastPara="1" rIns="91425" wrap="square" tIns="91425">
            <a:noAutofit/>
          </a:bodyPr>
          <a:lstStyle>
            <a:lvl1pPr lvl="0" rtl="0" algn="ctr">
              <a:buNone/>
              <a:defRPr sz="1100">
                <a:solidFill>
                  <a:srgbClr val="005EF6"/>
                </a:solidFill>
                <a:latin typeface="Open Sans"/>
                <a:ea typeface="Open Sans"/>
                <a:cs typeface="Open Sans"/>
                <a:sym typeface="Open Sans"/>
              </a:defRPr>
            </a:lvl1pPr>
            <a:lvl2pPr lvl="1" rtl="0" algn="ctr">
              <a:buNone/>
              <a:defRPr sz="1100">
                <a:solidFill>
                  <a:srgbClr val="005EF6"/>
                </a:solidFill>
                <a:latin typeface="Open Sans"/>
                <a:ea typeface="Open Sans"/>
                <a:cs typeface="Open Sans"/>
                <a:sym typeface="Open Sans"/>
              </a:defRPr>
            </a:lvl2pPr>
            <a:lvl3pPr lvl="2" rtl="0" algn="ctr">
              <a:buNone/>
              <a:defRPr sz="1100">
                <a:solidFill>
                  <a:srgbClr val="005EF6"/>
                </a:solidFill>
                <a:latin typeface="Open Sans"/>
                <a:ea typeface="Open Sans"/>
                <a:cs typeface="Open Sans"/>
                <a:sym typeface="Open Sans"/>
              </a:defRPr>
            </a:lvl3pPr>
            <a:lvl4pPr lvl="3" rtl="0" algn="ctr">
              <a:buNone/>
              <a:defRPr sz="1100">
                <a:solidFill>
                  <a:srgbClr val="005EF6"/>
                </a:solidFill>
                <a:latin typeface="Open Sans"/>
                <a:ea typeface="Open Sans"/>
                <a:cs typeface="Open Sans"/>
                <a:sym typeface="Open Sans"/>
              </a:defRPr>
            </a:lvl4pPr>
            <a:lvl5pPr lvl="4" rtl="0" algn="ctr">
              <a:buNone/>
              <a:defRPr sz="1100">
                <a:solidFill>
                  <a:srgbClr val="005EF6"/>
                </a:solidFill>
                <a:latin typeface="Open Sans"/>
                <a:ea typeface="Open Sans"/>
                <a:cs typeface="Open Sans"/>
                <a:sym typeface="Open Sans"/>
              </a:defRPr>
            </a:lvl5pPr>
            <a:lvl6pPr lvl="5" rtl="0" algn="ctr">
              <a:buNone/>
              <a:defRPr sz="1100">
                <a:solidFill>
                  <a:srgbClr val="005EF6"/>
                </a:solidFill>
                <a:latin typeface="Open Sans"/>
                <a:ea typeface="Open Sans"/>
                <a:cs typeface="Open Sans"/>
                <a:sym typeface="Open Sans"/>
              </a:defRPr>
            </a:lvl6pPr>
            <a:lvl7pPr lvl="6" rtl="0" algn="ctr">
              <a:buNone/>
              <a:defRPr sz="1100">
                <a:solidFill>
                  <a:srgbClr val="005EF6"/>
                </a:solidFill>
                <a:latin typeface="Open Sans"/>
                <a:ea typeface="Open Sans"/>
                <a:cs typeface="Open Sans"/>
                <a:sym typeface="Open Sans"/>
              </a:defRPr>
            </a:lvl7pPr>
            <a:lvl8pPr lvl="7" rtl="0" algn="ctr">
              <a:buNone/>
              <a:defRPr sz="1100">
                <a:solidFill>
                  <a:srgbClr val="005EF6"/>
                </a:solidFill>
                <a:latin typeface="Open Sans"/>
                <a:ea typeface="Open Sans"/>
                <a:cs typeface="Open Sans"/>
                <a:sym typeface="Open Sans"/>
              </a:defRPr>
            </a:lvl8pPr>
            <a:lvl9pPr lvl="8" rtl="0"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2"/>
          <p:cNvSpPr txBox="1"/>
          <p:nvPr/>
        </p:nvSpPr>
        <p:spPr>
          <a:xfrm>
            <a:off x="6172200" y="6629400"/>
            <a:ext cx="25908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July 22, 2019</a:t>
            </a:r>
            <a:endParaRPr sz="1100">
              <a:solidFill>
                <a:srgbClr val="005EF6"/>
              </a:solidFill>
              <a:latin typeface="Open Sans"/>
              <a:ea typeface="Open Sans"/>
              <a:cs typeface="Open Sans"/>
              <a:sym typeface="Open Sans"/>
            </a:endParaRPr>
          </a:p>
        </p:txBody>
      </p:sp>
      <p:sp>
        <p:nvSpPr>
          <p:cNvPr id="79" name="Google Shape;79;p12"/>
          <p:cNvSpPr txBox="1"/>
          <p:nvPr/>
        </p:nvSpPr>
        <p:spPr>
          <a:xfrm>
            <a:off x="3048000" y="6629400"/>
            <a:ext cx="30480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80" name="Google Shape;80;p12"/>
          <p:cNvSpPr txBox="1"/>
          <p:nvPr/>
        </p:nvSpPr>
        <p:spPr>
          <a:xfrm>
            <a:off x="0" y="6629400"/>
            <a:ext cx="3048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81" name="Google Shape;81;p12"/>
          <p:cNvPicPr preferRelativeResize="0"/>
          <p:nvPr/>
        </p:nvPicPr>
        <p:blipFill>
          <a:blip r:embed="rId1">
            <a:alphaModFix/>
          </a:blip>
          <a:stretch>
            <a:fillRect/>
          </a:stretch>
        </p:blipFill>
        <p:spPr>
          <a:xfrm>
            <a:off x="8555975" y="5946400"/>
            <a:ext cx="545300" cy="54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ece.uwaterloo.ca/~dwharder/a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3.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ctrTitle"/>
          </p:nvPr>
        </p:nvSpPr>
        <p:spPr>
          <a:xfrm>
            <a:off x="685800" y="1066800"/>
            <a:ext cx="7772400" cy="14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Elementary Data Structures</a:t>
            </a:r>
            <a:endParaRPr/>
          </a:p>
        </p:txBody>
      </p:sp>
      <p:sp>
        <p:nvSpPr>
          <p:cNvPr id="126" name="Google Shape;126;p21"/>
          <p:cNvSpPr txBox="1"/>
          <p:nvPr>
            <p:ph idx="1" type="subTitle"/>
          </p:nvPr>
        </p:nvSpPr>
        <p:spPr>
          <a:xfrm>
            <a:off x="1905000" y="2895600"/>
            <a:ext cx="5334000" cy="106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Chaklam Silpasuwanchai</a:t>
            </a:r>
            <a:endParaRPr/>
          </a:p>
        </p:txBody>
      </p:sp>
      <p:sp>
        <p:nvSpPr>
          <p:cNvPr id="127" name="Google Shape;127;p2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28" name="Google Shape;128;p21"/>
          <p:cNvSpPr txBox="1"/>
          <p:nvPr>
            <p:ph idx="2" type="subTitle"/>
          </p:nvPr>
        </p:nvSpPr>
        <p:spPr>
          <a:xfrm>
            <a:off x="1524000" y="4724400"/>
            <a:ext cx="6019800" cy="76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Linked List</a:t>
            </a:r>
            <a:endParaRPr>
              <a:solidFill>
                <a:srgbClr val="005EF6"/>
              </a:solidFill>
            </a:endParaRPr>
          </a:p>
        </p:txBody>
      </p:sp>
      <p:sp>
        <p:nvSpPr>
          <p:cNvPr id="203" name="Google Shape;203;p3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04" name="Google Shape;204;p30"/>
          <p:cNvGraphicFramePr/>
          <p:nvPr/>
        </p:nvGraphicFramePr>
        <p:xfrm>
          <a:off x="435500" y="1892550"/>
          <a:ext cx="3000000" cy="3000000"/>
        </p:xfrm>
        <a:graphic>
          <a:graphicData uri="http://schemas.openxmlformats.org/drawingml/2006/table">
            <a:tbl>
              <a:tblPr>
                <a:noFill/>
                <a:tableStyleId>{1F8014CF-0C92-4C50-BC33-CFF2A895270A}</a:tableStyleId>
              </a:tblPr>
              <a:tblGrid>
                <a:gridCol w="4539475"/>
                <a:gridCol w="3733525"/>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 in ordered linked list</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 (requires access to middle)</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end</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middle</a:t>
                      </a:r>
                      <a:r>
                        <a:rPr b="1" lang="en-US" sz="1800">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Deletion at </a:t>
                      </a:r>
                      <a:r>
                        <a:rPr b="1" i="1" lang="en-US" sz="1800">
                          <a:latin typeface="Open Sans"/>
                          <a:ea typeface="Open Sans"/>
                          <a:cs typeface="Open Sans"/>
                          <a:sym typeface="Open Sans"/>
                        </a:rPr>
                        <a:t>end</a:t>
                      </a:r>
                      <a:endParaRPr b="1" i="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 at </a:t>
                      </a:r>
                      <a:r>
                        <a:rPr b="1" i="1" lang="en-US" sz="1800">
                          <a:solidFill>
                            <a:schemeClr val="dk1"/>
                          </a:solidFill>
                          <a:latin typeface="Open Sans"/>
                          <a:ea typeface="Open Sans"/>
                          <a:cs typeface="Open Sans"/>
                          <a:sym typeface="Open Sans"/>
                        </a:rPr>
                        <a:t>middle</a:t>
                      </a:r>
                      <a:r>
                        <a:rPr b="1" lang="en-US" sz="1800">
                          <a:solidFill>
                            <a:schemeClr val="dk1"/>
                          </a:solidFill>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Doubly </a:t>
            </a:r>
            <a:r>
              <a:rPr lang="en-US" sz="3300">
                <a:solidFill>
                  <a:srgbClr val="005EF6"/>
                </a:solidFill>
              </a:rPr>
              <a:t>Linked List</a:t>
            </a:r>
            <a:endParaRPr>
              <a:solidFill>
                <a:srgbClr val="005EF6"/>
              </a:solidFill>
            </a:endParaRPr>
          </a:p>
        </p:txBody>
      </p:sp>
      <p:sp>
        <p:nvSpPr>
          <p:cNvPr id="211" name="Google Shape;211;p31"/>
          <p:cNvSpPr txBox="1"/>
          <p:nvPr>
            <p:ph idx="4294967295"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375"/>
              </a:spcBef>
              <a:spcAft>
                <a:spcPts val="0"/>
              </a:spcAft>
              <a:buClr>
                <a:schemeClr val="dk1"/>
              </a:buClr>
              <a:buSzPts val="2400"/>
              <a:buChar char="●"/>
            </a:pPr>
            <a:r>
              <a:rPr lang="en-US" sz="2400">
                <a:solidFill>
                  <a:schemeClr val="dk1"/>
                </a:solidFill>
              </a:rPr>
              <a:t>Everything same as Linked List, but also stored the previous node</a:t>
            </a:r>
            <a:endParaRPr sz="2400">
              <a:solidFill>
                <a:schemeClr val="dk1"/>
              </a:solidFill>
            </a:endParaRPr>
          </a:p>
          <a:p>
            <a:pPr indent="-381000" lvl="0" marL="457200" marR="0" rtl="0" algn="l">
              <a:lnSpc>
                <a:spcPct val="90000"/>
              </a:lnSpc>
              <a:spcBef>
                <a:spcPts val="0"/>
              </a:spcBef>
              <a:spcAft>
                <a:spcPts val="0"/>
              </a:spcAft>
              <a:buClr>
                <a:schemeClr val="dk1"/>
              </a:buClr>
              <a:buSzPts val="2400"/>
              <a:buChar char="●"/>
            </a:pPr>
            <a:r>
              <a:rPr lang="en-US" sz="2400">
                <a:solidFill>
                  <a:schemeClr val="dk1"/>
                </a:solidFill>
              </a:rPr>
              <a:t>Can traverse forward or backward</a:t>
            </a:r>
            <a:endParaRPr sz="2400">
              <a:solidFill>
                <a:schemeClr val="dk1"/>
              </a:solidFill>
            </a:endParaRPr>
          </a:p>
          <a:p>
            <a:pPr indent="-381000" lvl="0" marL="457200" marR="0" rtl="0" algn="l">
              <a:lnSpc>
                <a:spcPct val="90000"/>
              </a:lnSpc>
              <a:spcBef>
                <a:spcPts val="0"/>
              </a:spcBef>
              <a:spcAft>
                <a:spcPts val="0"/>
              </a:spcAft>
              <a:buClr>
                <a:schemeClr val="dk1"/>
              </a:buClr>
              <a:buSzPts val="2400"/>
              <a:buChar char="●"/>
            </a:pPr>
            <a:r>
              <a:rPr lang="en-US" sz="2400">
                <a:solidFill>
                  <a:schemeClr val="dk1"/>
                </a:solidFill>
              </a:rPr>
              <a:t>Deletion is faster since we know the previous node</a:t>
            </a:r>
            <a:endParaRPr sz="2400">
              <a:solidFill>
                <a:schemeClr val="dk1"/>
              </a:solidFill>
            </a:endParaRPr>
          </a:p>
          <a:p>
            <a:pPr indent="0" lvl="0" marL="0" marR="0" rtl="0" algn="l">
              <a:lnSpc>
                <a:spcPct val="90000"/>
              </a:lnSpc>
              <a:spcBef>
                <a:spcPts val="375"/>
              </a:spcBef>
              <a:spcAft>
                <a:spcPts val="0"/>
              </a:spcAft>
              <a:buNone/>
            </a:pPr>
            <a:r>
              <a:t/>
            </a:r>
            <a:endParaRPr sz="2400">
              <a:solidFill>
                <a:schemeClr val="dk1"/>
              </a:solidFill>
            </a:endParaRPr>
          </a:p>
          <a:p>
            <a:pPr indent="0" lvl="0" marL="0" marR="0" rtl="0" algn="l">
              <a:lnSpc>
                <a:spcPct val="90000"/>
              </a:lnSpc>
              <a:spcBef>
                <a:spcPts val="375"/>
              </a:spcBef>
              <a:spcAft>
                <a:spcPts val="0"/>
              </a:spcAft>
              <a:buNone/>
            </a:pPr>
            <a:r>
              <a:rPr lang="en-US" sz="2400">
                <a:solidFill>
                  <a:srgbClr val="005EF6"/>
                </a:solidFill>
              </a:rPr>
              <a:t>Limitations: extra memory space and maintenance for storing the previous</a:t>
            </a:r>
            <a:endParaRPr sz="2400">
              <a:solidFill>
                <a:srgbClr val="005EF6"/>
              </a:solidFill>
            </a:endParaRPr>
          </a:p>
          <a:p>
            <a:pPr indent="0" lvl="0" marL="0" marR="0" rtl="0" algn="l">
              <a:lnSpc>
                <a:spcPct val="90000"/>
              </a:lnSpc>
              <a:spcBef>
                <a:spcPts val="375"/>
              </a:spcBef>
              <a:spcAft>
                <a:spcPts val="0"/>
              </a:spcAft>
              <a:buNone/>
            </a:pPr>
            <a:r>
              <a:t/>
            </a:r>
            <a:endParaRPr sz="2400">
              <a:solidFill>
                <a:srgbClr val="FF0000"/>
              </a:solidFill>
            </a:endParaRPr>
          </a:p>
        </p:txBody>
      </p:sp>
      <p:sp>
        <p:nvSpPr>
          <p:cNvPr id="212" name="Google Shape;212;p3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13" name="Google Shape;213;p31"/>
          <p:cNvPicPr preferRelativeResize="0"/>
          <p:nvPr/>
        </p:nvPicPr>
        <p:blipFill>
          <a:blip r:embed="rId3">
            <a:alphaModFix/>
          </a:blip>
          <a:stretch>
            <a:fillRect/>
          </a:stretch>
        </p:blipFill>
        <p:spPr>
          <a:xfrm>
            <a:off x="252413" y="4257675"/>
            <a:ext cx="8639175" cy="17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Doubly Linked List</a:t>
            </a:r>
            <a:endParaRPr>
              <a:solidFill>
                <a:srgbClr val="005EF6"/>
              </a:solidFill>
            </a:endParaRPr>
          </a:p>
        </p:txBody>
      </p:sp>
      <p:sp>
        <p:nvSpPr>
          <p:cNvPr id="220" name="Google Shape;220;p3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21" name="Google Shape;221;p32"/>
          <p:cNvGraphicFramePr/>
          <p:nvPr/>
        </p:nvGraphicFramePr>
        <p:xfrm>
          <a:off x="345375" y="1892550"/>
          <a:ext cx="3000000" cy="3000000"/>
        </p:xfrm>
        <a:graphic>
          <a:graphicData uri="http://schemas.openxmlformats.org/drawingml/2006/table">
            <a:tbl>
              <a:tblPr>
                <a:noFill/>
                <a:tableStyleId>{1F8014CF-0C92-4C50-BC33-CFF2A895270A}</a:tableStyleId>
              </a:tblPr>
              <a:tblGrid>
                <a:gridCol w="4588925"/>
                <a:gridCol w="377420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O(N/2) = 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O(N/2) = 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 in ordered array</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O(N/2) = 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end</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middle</a:t>
                      </a:r>
                      <a:r>
                        <a:rPr b="1" lang="en-US" sz="1800">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Deletion at </a:t>
                      </a:r>
                      <a:r>
                        <a:rPr b="1" i="1" lang="en-US" sz="1800">
                          <a:latin typeface="Open Sans"/>
                          <a:ea typeface="Open Sans"/>
                          <a:cs typeface="Open Sans"/>
                          <a:sym typeface="Open Sans"/>
                        </a:rPr>
                        <a:t>end</a:t>
                      </a:r>
                      <a:endParaRPr b="1" i="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 at </a:t>
                      </a:r>
                      <a:r>
                        <a:rPr b="1" i="1" lang="en-US" sz="1800">
                          <a:solidFill>
                            <a:schemeClr val="dk1"/>
                          </a:solidFill>
                          <a:latin typeface="Open Sans"/>
                          <a:ea typeface="Open Sans"/>
                          <a:cs typeface="Open Sans"/>
                          <a:sym typeface="Open Sans"/>
                        </a:rPr>
                        <a:t>middle</a:t>
                      </a:r>
                      <a:r>
                        <a:rPr b="1" lang="en-US" sz="1800">
                          <a:solidFill>
                            <a:schemeClr val="dk1"/>
                          </a:solidFill>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Stacks</a:t>
            </a:r>
            <a:endParaRPr>
              <a:solidFill>
                <a:srgbClr val="005EF6"/>
              </a:solidFill>
            </a:endParaRPr>
          </a:p>
        </p:txBody>
      </p:sp>
      <p:sp>
        <p:nvSpPr>
          <p:cNvPr id="228" name="Google Shape;228;p33"/>
          <p:cNvSpPr txBox="1"/>
          <p:nvPr>
            <p:ph idx="4294967295" type="body"/>
          </p:nvPr>
        </p:nvSpPr>
        <p:spPr>
          <a:xfrm>
            <a:off x="228600" y="1447800"/>
            <a:ext cx="50880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375"/>
              </a:spcBef>
              <a:spcAft>
                <a:spcPts val="0"/>
              </a:spcAft>
              <a:buNone/>
            </a:pPr>
            <a:r>
              <a:rPr lang="en-US" sz="2100">
                <a:solidFill>
                  <a:schemeClr val="dk1"/>
                </a:solidFill>
              </a:rPr>
              <a:t>Sometimes the order of which things get in and get out is important.</a:t>
            </a:r>
            <a:endParaRPr sz="2100">
              <a:solidFill>
                <a:schemeClr val="dk1"/>
              </a:solidFill>
            </a:endParaRPr>
          </a:p>
          <a:p>
            <a:pPr indent="0" lvl="0" marL="0" marR="0" rtl="0" algn="l">
              <a:lnSpc>
                <a:spcPct val="90000"/>
              </a:lnSpc>
              <a:spcBef>
                <a:spcPts val="375"/>
              </a:spcBef>
              <a:spcAft>
                <a:spcPts val="0"/>
              </a:spcAft>
              <a:buNone/>
            </a:pPr>
            <a:r>
              <a:t/>
            </a:r>
            <a:endParaRPr sz="2100">
              <a:solidFill>
                <a:schemeClr val="dk1"/>
              </a:solidFill>
            </a:endParaRPr>
          </a:p>
          <a:p>
            <a:pPr indent="0" lvl="0" marL="0" marR="0" rtl="0" algn="l">
              <a:lnSpc>
                <a:spcPct val="90000"/>
              </a:lnSpc>
              <a:spcBef>
                <a:spcPts val="375"/>
              </a:spcBef>
              <a:spcAft>
                <a:spcPts val="0"/>
              </a:spcAft>
              <a:buNone/>
            </a:pPr>
            <a:r>
              <a:rPr lang="en-US" sz="2100">
                <a:solidFill>
                  <a:schemeClr val="dk1"/>
                </a:solidFill>
              </a:rPr>
              <a:t>Stacks supports last in, first out operations:</a:t>
            </a:r>
            <a:endParaRPr sz="2100">
              <a:solidFill>
                <a:schemeClr val="dk1"/>
              </a:solidFill>
            </a:endParaRPr>
          </a:p>
          <a:p>
            <a:pPr indent="-361950" lvl="0" marL="457200" marR="0" rtl="0" algn="l">
              <a:lnSpc>
                <a:spcPct val="90000"/>
              </a:lnSpc>
              <a:spcBef>
                <a:spcPts val="375"/>
              </a:spcBef>
              <a:spcAft>
                <a:spcPts val="0"/>
              </a:spcAft>
              <a:buClr>
                <a:schemeClr val="dk1"/>
              </a:buClr>
              <a:buSzPts val="2100"/>
              <a:buChar char="●"/>
            </a:pPr>
            <a:r>
              <a:rPr lang="en-US" sz="2100">
                <a:solidFill>
                  <a:schemeClr val="dk1"/>
                </a:solidFill>
              </a:rPr>
              <a:t>Push (x, s) - insert item x on top of s</a:t>
            </a:r>
            <a:endParaRPr sz="2100">
              <a:solidFill>
                <a:schemeClr val="dk1"/>
              </a:solidFill>
            </a:endParaRPr>
          </a:p>
          <a:p>
            <a:pPr indent="-361950" lvl="0" marL="457200" marR="0" rtl="0" algn="l">
              <a:lnSpc>
                <a:spcPct val="90000"/>
              </a:lnSpc>
              <a:spcBef>
                <a:spcPts val="0"/>
              </a:spcBef>
              <a:spcAft>
                <a:spcPts val="0"/>
              </a:spcAft>
              <a:buClr>
                <a:schemeClr val="dk1"/>
              </a:buClr>
              <a:buSzPts val="2100"/>
              <a:buChar char="●"/>
            </a:pPr>
            <a:r>
              <a:rPr lang="en-US" sz="2100">
                <a:solidFill>
                  <a:schemeClr val="dk1"/>
                </a:solidFill>
              </a:rPr>
              <a:t>Pop (x, s) - remove the top item from top of s</a:t>
            </a:r>
            <a:endParaRPr sz="2100">
              <a:solidFill>
                <a:schemeClr val="dk1"/>
              </a:solidFill>
            </a:endParaRPr>
          </a:p>
          <a:p>
            <a:pPr indent="0" lvl="0" marL="0" rtl="0" algn="l">
              <a:lnSpc>
                <a:spcPct val="90000"/>
              </a:lnSpc>
              <a:spcBef>
                <a:spcPts val="375"/>
              </a:spcBef>
              <a:spcAft>
                <a:spcPts val="0"/>
              </a:spcAft>
              <a:buNone/>
            </a:pPr>
            <a:r>
              <a:rPr lang="en-US" sz="2100">
                <a:solidFill>
                  <a:srgbClr val="005EF6"/>
                </a:solidFill>
              </a:rPr>
              <a:t>When is Stacks being used?</a:t>
            </a:r>
            <a:endParaRPr sz="2100">
              <a:solidFill>
                <a:srgbClr val="005EF6"/>
              </a:solidFill>
            </a:endParaRPr>
          </a:p>
          <a:p>
            <a:pPr indent="-266700" lvl="1" marL="742950" rtl="0" algn="l">
              <a:lnSpc>
                <a:spcPct val="90000"/>
              </a:lnSpc>
              <a:spcBef>
                <a:spcPts val="375"/>
              </a:spcBef>
              <a:spcAft>
                <a:spcPts val="0"/>
              </a:spcAft>
              <a:buSzPts val="2100"/>
              <a:buChar char="○"/>
            </a:pPr>
            <a:r>
              <a:rPr lang="en-US" sz="2100"/>
              <a:t>To reverse a word</a:t>
            </a:r>
            <a:endParaRPr sz="2100"/>
          </a:p>
          <a:p>
            <a:pPr indent="-266700" lvl="1" marL="742950" rtl="0" algn="l">
              <a:lnSpc>
                <a:spcPct val="90000"/>
              </a:lnSpc>
              <a:spcBef>
                <a:spcPts val="0"/>
              </a:spcBef>
              <a:spcAft>
                <a:spcPts val="0"/>
              </a:spcAft>
              <a:buSzPts val="2100"/>
              <a:buChar char="○"/>
            </a:pPr>
            <a:r>
              <a:rPr lang="en-US" sz="2100"/>
              <a:t>Undo mechanisms in text editors</a:t>
            </a:r>
            <a:endParaRPr sz="2100"/>
          </a:p>
          <a:p>
            <a:pPr indent="-266700" lvl="1" marL="742950" rtl="0" algn="l">
              <a:lnSpc>
                <a:spcPct val="90000"/>
              </a:lnSpc>
              <a:spcBef>
                <a:spcPts val="0"/>
              </a:spcBef>
              <a:spcAft>
                <a:spcPts val="0"/>
              </a:spcAft>
              <a:buSzPts val="2100"/>
              <a:buChar char="○"/>
            </a:pPr>
            <a:r>
              <a:rPr lang="en-US" sz="2100"/>
              <a:t>Back button in browsers</a:t>
            </a:r>
            <a:endParaRPr sz="2100"/>
          </a:p>
          <a:p>
            <a:pPr indent="-266700" lvl="1" marL="742950" rtl="0" algn="l">
              <a:lnSpc>
                <a:spcPct val="90000"/>
              </a:lnSpc>
              <a:spcBef>
                <a:spcPts val="0"/>
              </a:spcBef>
              <a:spcAft>
                <a:spcPts val="0"/>
              </a:spcAft>
              <a:buSzPts val="2100"/>
              <a:buChar char="○"/>
            </a:pPr>
            <a:r>
              <a:rPr lang="en-US" sz="2100"/>
              <a:t>Evaluating mathematical expressions</a:t>
            </a:r>
            <a:endParaRPr sz="2100"/>
          </a:p>
          <a:p>
            <a:pPr indent="-266700" lvl="1" marL="742950" rtl="0" algn="l">
              <a:lnSpc>
                <a:spcPct val="90000"/>
              </a:lnSpc>
              <a:spcBef>
                <a:spcPts val="0"/>
              </a:spcBef>
              <a:spcAft>
                <a:spcPts val="0"/>
              </a:spcAft>
              <a:buSzPts val="2100"/>
              <a:buChar char="○"/>
            </a:pPr>
            <a:r>
              <a:rPr lang="en-US" sz="2100"/>
              <a:t>Parsing in compilers</a:t>
            </a:r>
            <a:endParaRPr sz="2100"/>
          </a:p>
        </p:txBody>
      </p:sp>
      <p:sp>
        <p:nvSpPr>
          <p:cNvPr id="229" name="Google Shape;229;p3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30" name="Google Shape;230;p33"/>
          <p:cNvPicPr preferRelativeResize="0"/>
          <p:nvPr/>
        </p:nvPicPr>
        <p:blipFill>
          <a:blip r:embed="rId3">
            <a:alphaModFix/>
          </a:blip>
          <a:stretch>
            <a:fillRect/>
          </a:stretch>
        </p:blipFill>
        <p:spPr>
          <a:xfrm>
            <a:off x="5365450" y="1520949"/>
            <a:ext cx="3196336" cy="4648200"/>
          </a:xfrm>
          <a:prstGeom prst="rect">
            <a:avLst/>
          </a:prstGeom>
          <a:noFill/>
          <a:ln cap="flat" cmpd="sng" w="9525">
            <a:solidFill>
              <a:schemeClr val="dk2"/>
            </a:solidFill>
            <a:prstDash val="solid"/>
            <a:round/>
            <a:headEnd len="sm" w="sm" type="none"/>
            <a:tailEnd len="sm" w="sm" type="none"/>
          </a:ln>
        </p:spPr>
      </p:pic>
      <p:pic>
        <p:nvPicPr>
          <p:cNvPr id="231" name="Google Shape;231;p33"/>
          <p:cNvPicPr preferRelativeResize="0"/>
          <p:nvPr/>
        </p:nvPicPr>
        <p:blipFill>
          <a:blip r:embed="rId4">
            <a:alphaModFix/>
          </a:blip>
          <a:stretch>
            <a:fillRect/>
          </a:stretch>
        </p:blipFill>
        <p:spPr>
          <a:xfrm>
            <a:off x="5787425" y="-12"/>
            <a:ext cx="3256000" cy="141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Stacks</a:t>
            </a:r>
            <a:endParaRPr>
              <a:solidFill>
                <a:srgbClr val="005EF6"/>
              </a:solidFill>
            </a:endParaRPr>
          </a:p>
        </p:txBody>
      </p:sp>
      <p:sp>
        <p:nvSpPr>
          <p:cNvPr id="238" name="Google Shape;238;p3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39" name="Google Shape;239;p34"/>
          <p:cNvGraphicFramePr/>
          <p:nvPr/>
        </p:nvGraphicFramePr>
        <p:xfrm>
          <a:off x="345375" y="1892550"/>
          <a:ext cx="3000000" cy="3000000"/>
        </p:xfrm>
        <a:graphic>
          <a:graphicData uri="http://schemas.openxmlformats.org/drawingml/2006/table">
            <a:tbl>
              <a:tblPr>
                <a:noFill/>
                <a:tableStyleId>{1F8014CF-0C92-4C50-BC33-CFF2A895270A}</a:tableStyleId>
              </a:tblPr>
              <a:tblGrid>
                <a:gridCol w="4588925"/>
                <a:gridCol w="377420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Not possible</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 if you are first, O(N) if you are last</a:t>
                      </a:r>
                      <a:endParaRPr sz="1800">
                        <a:solidFill>
                          <a:srgbClr val="005EF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Queues</a:t>
            </a:r>
            <a:endParaRPr>
              <a:solidFill>
                <a:srgbClr val="005EF6"/>
              </a:solidFill>
            </a:endParaRPr>
          </a:p>
        </p:txBody>
      </p:sp>
      <p:sp>
        <p:nvSpPr>
          <p:cNvPr id="246" name="Google Shape;246;p35"/>
          <p:cNvSpPr txBox="1"/>
          <p:nvPr>
            <p:ph idx="4294967295" type="body"/>
          </p:nvPr>
        </p:nvSpPr>
        <p:spPr>
          <a:xfrm>
            <a:off x="228600" y="1447800"/>
            <a:ext cx="44868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375"/>
              </a:spcBef>
              <a:spcAft>
                <a:spcPts val="0"/>
              </a:spcAft>
              <a:buNone/>
            </a:pPr>
            <a:r>
              <a:t/>
            </a:r>
            <a:endParaRPr sz="2400">
              <a:solidFill>
                <a:schemeClr val="dk1"/>
              </a:solidFill>
            </a:endParaRPr>
          </a:p>
          <a:p>
            <a:pPr indent="0" lvl="0" marL="0" marR="0" rtl="0" algn="l">
              <a:lnSpc>
                <a:spcPct val="90000"/>
              </a:lnSpc>
              <a:spcBef>
                <a:spcPts val="375"/>
              </a:spcBef>
              <a:spcAft>
                <a:spcPts val="0"/>
              </a:spcAft>
              <a:buNone/>
            </a:pPr>
            <a:r>
              <a:rPr b="1" lang="en-US" sz="2400">
                <a:solidFill>
                  <a:schemeClr val="dk1"/>
                </a:solidFill>
              </a:rPr>
              <a:t>Queues</a:t>
            </a:r>
            <a:r>
              <a:rPr lang="en-US" sz="2400">
                <a:solidFill>
                  <a:schemeClr val="dk1"/>
                </a:solidFill>
              </a:rPr>
              <a:t> supports first in, first out operations:</a:t>
            </a:r>
            <a:endParaRPr sz="2400">
              <a:solidFill>
                <a:schemeClr val="dk1"/>
              </a:solidFill>
            </a:endParaRPr>
          </a:p>
          <a:p>
            <a:pPr indent="-381000" lvl="0" marL="457200" marR="0" rtl="0" algn="l">
              <a:lnSpc>
                <a:spcPct val="90000"/>
              </a:lnSpc>
              <a:spcBef>
                <a:spcPts val="375"/>
              </a:spcBef>
              <a:spcAft>
                <a:spcPts val="0"/>
              </a:spcAft>
              <a:buClr>
                <a:schemeClr val="dk1"/>
              </a:buClr>
              <a:buSzPts val="2400"/>
              <a:buChar char="●"/>
            </a:pPr>
            <a:r>
              <a:rPr lang="en-US" sz="2400">
                <a:solidFill>
                  <a:schemeClr val="dk1"/>
                </a:solidFill>
              </a:rPr>
              <a:t>Enqueue (x, q) - insert item x at back of q</a:t>
            </a:r>
            <a:endParaRPr sz="2400">
              <a:solidFill>
                <a:schemeClr val="dk1"/>
              </a:solidFill>
            </a:endParaRPr>
          </a:p>
          <a:p>
            <a:pPr indent="-381000" lvl="0" marL="457200" marR="0" rtl="0" algn="l">
              <a:lnSpc>
                <a:spcPct val="90000"/>
              </a:lnSpc>
              <a:spcBef>
                <a:spcPts val="0"/>
              </a:spcBef>
              <a:spcAft>
                <a:spcPts val="0"/>
              </a:spcAft>
              <a:buClr>
                <a:schemeClr val="dk1"/>
              </a:buClr>
              <a:buSzPts val="2400"/>
              <a:buChar char="●"/>
            </a:pPr>
            <a:r>
              <a:rPr lang="en-US" sz="2400">
                <a:solidFill>
                  <a:schemeClr val="dk1"/>
                </a:solidFill>
              </a:rPr>
              <a:t>Dequeue (x, q) - remove x from front of q</a:t>
            </a:r>
            <a:endParaRPr sz="2400">
              <a:solidFill>
                <a:schemeClr val="dk1"/>
              </a:solidFill>
            </a:endParaRPr>
          </a:p>
          <a:p>
            <a:pPr indent="0" lvl="0" marL="0" rtl="0" algn="l">
              <a:lnSpc>
                <a:spcPct val="90000"/>
              </a:lnSpc>
              <a:spcBef>
                <a:spcPts val="375"/>
              </a:spcBef>
              <a:spcAft>
                <a:spcPts val="0"/>
              </a:spcAft>
              <a:buNone/>
            </a:pPr>
            <a:r>
              <a:rPr lang="en-US" sz="2400">
                <a:solidFill>
                  <a:srgbClr val="000000"/>
                </a:solidFill>
              </a:rPr>
              <a:t>When is queues being used?</a:t>
            </a:r>
            <a:endParaRPr sz="2400">
              <a:solidFill>
                <a:srgbClr val="000000"/>
              </a:solidFill>
            </a:endParaRPr>
          </a:p>
          <a:p>
            <a:pPr indent="-285750" lvl="1" marL="742950" rtl="0" algn="l">
              <a:lnSpc>
                <a:spcPct val="90000"/>
              </a:lnSpc>
              <a:spcBef>
                <a:spcPts val="375"/>
              </a:spcBef>
              <a:spcAft>
                <a:spcPts val="0"/>
              </a:spcAft>
              <a:buSzPts val="2400"/>
              <a:buChar char="○"/>
            </a:pPr>
            <a:r>
              <a:rPr lang="en-US"/>
              <a:t>Print queues</a:t>
            </a:r>
            <a:endParaRPr/>
          </a:p>
          <a:p>
            <a:pPr indent="-285750" lvl="1" marL="742950" rtl="0" algn="l">
              <a:lnSpc>
                <a:spcPct val="90000"/>
              </a:lnSpc>
              <a:spcBef>
                <a:spcPts val="0"/>
              </a:spcBef>
              <a:spcAft>
                <a:spcPts val="0"/>
              </a:spcAft>
              <a:buSzPts val="2400"/>
              <a:buChar char="○"/>
            </a:pPr>
            <a:r>
              <a:rPr lang="en-US"/>
              <a:t>Web services</a:t>
            </a:r>
            <a:endParaRPr/>
          </a:p>
          <a:p>
            <a:pPr indent="-285750" lvl="1" marL="742950" rtl="0" algn="l">
              <a:lnSpc>
                <a:spcPct val="90000"/>
              </a:lnSpc>
              <a:spcBef>
                <a:spcPts val="0"/>
              </a:spcBef>
              <a:spcAft>
                <a:spcPts val="0"/>
              </a:spcAft>
              <a:buSzPts val="2400"/>
              <a:buChar char="○"/>
            </a:pPr>
            <a:r>
              <a:rPr lang="en-US"/>
              <a:t>Any store queuing system</a:t>
            </a:r>
            <a:endParaRPr/>
          </a:p>
          <a:p>
            <a:pPr indent="-285750" lvl="1" marL="742950" rtl="0" algn="l">
              <a:lnSpc>
                <a:spcPct val="90000"/>
              </a:lnSpc>
              <a:spcBef>
                <a:spcPts val="0"/>
              </a:spcBef>
              <a:spcAft>
                <a:spcPts val="0"/>
              </a:spcAft>
              <a:buSzPts val="2400"/>
              <a:buChar char="○"/>
            </a:pPr>
            <a:r>
              <a:rPr lang="en-US"/>
              <a:t>Task processings</a:t>
            </a:r>
            <a:endParaRPr sz="2400"/>
          </a:p>
        </p:txBody>
      </p:sp>
      <p:sp>
        <p:nvSpPr>
          <p:cNvPr id="247" name="Google Shape;247;p3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48" name="Google Shape;248;p35"/>
          <p:cNvPicPr preferRelativeResize="0"/>
          <p:nvPr/>
        </p:nvPicPr>
        <p:blipFill>
          <a:blip r:embed="rId3">
            <a:alphaModFix/>
          </a:blip>
          <a:stretch>
            <a:fillRect/>
          </a:stretch>
        </p:blipFill>
        <p:spPr>
          <a:xfrm>
            <a:off x="4867800" y="411725"/>
            <a:ext cx="3653376" cy="3262500"/>
          </a:xfrm>
          <a:prstGeom prst="rect">
            <a:avLst/>
          </a:prstGeom>
          <a:noFill/>
          <a:ln cap="flat" cmpd="sng" w="9525">
            <a:solidFill>
              <a:schemeClr val="dk2"/>
            </a:solidFill>
            <a:prstDash val="solid"/>
            <a:round/>
            <a:headEnd len="sm" w="sm" type="none"/>
            <a:tailEnd len="sm" w="sm" type="none"/>
          </a:ln>
        </p:spPr>
      </p:pic>
      <p:pic>
        <p:nvPicPr>
          <p:cNvPr id="249" name="Google Shape;249;p35"/>
          <p:cNvPicPr preferRelativeResize="0"/>
          <p:nvPr/>
        </p:nvPicPr>
        <p:blipFill>
          <a:blip r:embed="rId4">
            <a:alphaModFix/>
          </a:blip>
          <a:stretch>
            <a:fillRect/>
          </a:stretch>
        </p:blipFill>
        <p:spPr>
          <a:xfrm>
            <a:off x="4867800" y="3803550"/>
            <a:ext cx="2614000" cy="2834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Queues</a:t>
            </a:r>
            <a:endParaRPr>
              <a:solidFill>
                <a:srgbClr val="005EF6"/>
              </a:solidFill>
            </a:endParaRPr>
          </a:p>
        </p:txBody>
      </p:sp>
      <p:sp>
        <p:nvSpPr>
          <p:cNvPr id="256" name="Google Shape;256;p3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57" name="Google Shape;257;p36"/>
          <p:cNvGraphicFramePr/>
          <p:nvPr/>
        </p:nvGraphicFramePr>
        <p:xfrm>
          <a:off x="345375" y="1892550"/>
          <a:ext cx="3000000" cy="3000000"/>
        </p:xfrm>
        <a:graphic>
          <a:graphicData uri="http://schemas.openxmlformats.org/drawingml/2006/table">
            <a:tbl>
              <a:tblPr>
                <a:noFill/>
                <a:tableStyleId>{1F8014CF-0C92-4C50-BC33-CFF2A895270A}</a:tableStyleId>
              </a:tblPr>
              <a:tblGrid>
                <a:gridCol w="4588925"/>
                <a:gridCol w="377420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Not possible</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chemeClr val="dk1"/>
                          </a:solidFill>
                          <a:latin typeface="Open Sans"/>
                          <a:ea typeface="Open Sans"/>
                          <a:cs typeface="Open Sans"/>
                          <a:sym typeface="Open Sans"/>
                        </a:rPr>
                        <a:t>O(1) if you are first, O(N) if you are last</a:t>
                      </a:r>
                      <a:endParaRPr sz="1800">
                        <a:solidFill>
                          <a:srgbClr val="005EF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Priority Queues</a:t>
            </a:r>
            <a:endParaRPr>
              <a:solidFill>
                <a:srgbClr val="005EF6"/>
              </a:solidFill>
            </a:endParaRPr>
          </a:p>
        </p:txBody>
      </p:sp>
      <p:sp>
        <p:nvSpPr>
          <p:cNvPr id="264" name="Google Shape;264;p37"/>
          <p:cNvSpPr txBox="1"/>
          <p:nvPr>
            <p:ph idx="4294967295"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375"/>
              </a:spcBef>
              <a:spcAft>
                <a:spcPts val="0"/>
              </a:spcAft>
              <a:buClr>
                <a:schemeClr val="dk1"/>
              </a:buClr>
              <a:buSzPts val="2400"/>
              <a:buChar char="●"/>
            </a:pPr>
            <a:r>
              <a:rPr lang="en-US" sz="2400">
                <a:solidFill>
                  <a:schemeClr val="dk1"/>
                </a:solidFill>
              </a:rPr>
              <a:t>Same with queues but allow us to store each item with priority level</a:t>
            </a:r>
            <a:r>
              <a:rPr lang="en-US" sz="2400"/>
              <a:t>, commonly implemented using heap</a:t>
            </a:r>
            <a:endParaRPr sz="2400"/>
          </a:p>
          <a:p>
            <a:pPr indent="-381000" lvl="0" marL="457200" marR="0" rtl="0" algn="l">
              <a:lnSpc>
                <a:spcPct val="90000"/>
              </a:lnSpc>
              <a:spcBef>
                <a:spcPts val="0"/>
              </a:spcBef>
              <a:spcAft>
                <a:spcPts val="0"/>
              </a:spcAft>
              <a:buClr>
                <a:schemeClr val="dk1"/>
              </a:buClr>
              <a:buSzPts val="2400"/>
              <a:buChar char="●"/>
            </a:pPr>
            <a:r>
              <a:rPr lang="en-US" sz="2400">
                <a:solidFill>
                  <a:schemeClr val="dk1"/>
                </a:solidFill>
              </a:rPr>
              <a:t>Higher priority item will be served first before lower priority</a:t>
            </a:r>
            <a:endParaRPr sz="2400">
              <a:solidFill>
                <a:schemeClr val="dk1"/>
              </a:solidFill>
            </a:endParaRPr>
          </a:p>
          <a:p>
            <a:pPr indent="-381000" lvl="0" marL="457200" marR="0" rtl="0" algn="l">
              <a:lnSpc>
                <a:spcPct val="90000"/>
              </a:lnSpc>
              <a:spcBef>
                <a:spcPts val="0"/>
              </a:spcBef>
              <a:spcAft>
                <a:spcPts val="0"/>
              </a:spcAft>
              <a:buClr>
                <a:schemeClr val="dk1"/>
              </a:buClr>
              <a:buSzPts val="2400"/>
              <a:buChar char="●"/>
            </a:pPr>
            <a:r>
              <a:rPr lang="en-US" sz="2400">
                <a:solidFill>
                  <a:schemeClr val="dk1"/>
                </a:solidFill>
              </a:rPr>
              <a:t>If two items have the same priority, they will be served according to the order of the queue</a:t>
            </a:r>
            <a:endParaRPr sz="2400">
              <a:solidFill>
                <a:schemeClr val="dk1"/>
              </a:solidFill>
            </a:endParaRPr>
          </a:p>
        </p:txBody>
      </p:sp>
      <p:sp>
        <p:nvSpPr>
          <p:cNvPr id="265" name="Google Shape;265;p3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66" name="Google Shape;266;p37"/>
          <p:cNvPicPr preferRelativeResize="0"/>
          <p:nvPr/>
        </p:nvPicPr>
        <p:blipFill>
          <a:blip r:embed="rId3">
            <a:alphaModFix/>
          </a:blip>
          <a:stretch>
            <a:fillRect/>
          </a:stretch>
        </p:blipFill>
        <p:spPr>
          <a:xfrm>
            <a:off x="844000" y="3769450"/>
            <a:ext cx="3866500" cy="2571225"/>
          </a:xfrm>
          <a:prstGeom prst="rect">
            <a:avLst/>
          </a:prstGeom>
          <a:noFill/>
          <a:ln>
            <a:noFill/>
          </a:ln>
        </p:spPr>
      </p:pic>
      <p:pic>
        <p:nvPicPr>
          <p:cNvPr id="267" name="Google Shape;267;p37"/>
          <p:cNvPicPr preferRelativeResize="0"/>
          <p:nvPr/>
        </p:nvPicPr>
        <p:blipFill>
          <a:blip r:embed="rId4">
            <a:alphaModFix/>
          </a:blip>
          <a:stretch>
            <a:fillRect/>
          </a:stretch>
        </p:blipFill>
        <p:spPr>
          <a:xfrm>
            <a:off x="4912200" y="3673664"/>
            <a:ext cx="3581400"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Binary Search Trees</a:t>
            </a:r>
            <a:endParaRPr>
              <a:solidFill>
                <a:srgbClr val="005EF6"/>
              </a:solidFill>
            </a:endParaRPr>
          </a:p>
        </p:txBody>
      </p:sp>
      <p:sp>
        <p:nvSpPr>
          <p:cNvPr id="274" name="Google Shape;274;p38"/>
          <p:cNvSpPr txBox="1"/>
          <p:nvPr>
            <p:ph idx="1" type="body"/>
          </p:nvPr>
        </p:nvSpPr>
        <p:spPr>
          <a:xfrm>
            <a:off x="228600" y="1447800"/>
            <a:ext cx="4575600" cy="4648200"/>
          </a:xfrm>
          <a:prstGeom prst="rect">
            <a:avLst/>
          </a:prstGeom>
          <a:noFill/>
          <a:ln>
            <a:noFill/>
          </a:ln>
        </p:spPr>
        <p:txBody>
          <a:bodyPr anchorCtr="0" anchor="t" bIns="45700" lIns="91425" spcFirstLastPara="1" rIns="91425" wrap="square" tIns="45700">
            <a:noAutofit/>
          </a:bodyPr>
          <a:lstStyle/>
          <a:p>
            <a:pPr indent="-368300" lvl="0" marL="457200" rtl="0" algn="l">
              <a:spcBef>
                <a:spcPts val="600"/>
              </a:spcBef>
              <a:spcAft>
                <a:spcPts val="0"/>
              </a:spcAft>
              <a:buClr>
                <a:srgbClr val="222222"/>
              </a:buClr>
              <a:buSzPts val="2200"/>
              <a:buChar char="●"/>
            </a:pPr>
            <a:r>
              <a:rPr lang="en-US" sz="2200">
                <a:solidFill>
                  <a:srgbClr val="222222"/>
                </a:solidFill>
              </a:rPr>
              <a:t>A binary tree is a rooted tree where each node contains at most two children.</a:t>
            </a:r>
            <a:endParaRPr sz="2200">
              <a:solidFill>
                <a:srgbClr val="222222"/>
              </a:solidFill>
            </a:endParaRPr>
          </a:p>
          <a:p>
            <a:pPr indent="-368300" lvl="0" marL="457200" rtl="0" algn="l">
              <a:spcBef>
                <a:spcPts val="0"/>
              </a:spcBef>
              <a:spcAft>
                <a:spcPts val="0"/>
              </a:spcAft>
              <a:buClr>
                <a:srgbClr val="222222"/>
              </a:buClr>
              <a:buSzPts val="2200"/>
              <a:buChar char="●"/>
            </a:pPr>
            <a:r>
              <a:rPr lang="en-US" sz="2200">
                <a:solidFill>
                  <a:srgbClr val="222222"/>
                </a:solidFill>
              </a:rPr>
              <a:t>Each child can b</a:t>
            </a:r>
            <a:r>
              <a:rPr lang="en-US" sz="2200">
                <a:solidFill>
                  <a:srgbClr val="222222"/>
                </a:solidFill>
              </a:rPr>
              <a:t>e</a:t>
            </a:r>
            <a:r>
              <a:rPr lang="en-US" sz="2200">
                <a:solidFill>
                  <a:srgbClr val="222222"/>
                </a:solidFill>
              </a:rPr>
              <a:t> identified as either a left or right child</a:t>
            </a:r>
            <a:endParaRPr sz="2200">
              <a:solidFill>
                <a:srgbClr val="222222"/>
              </a:solidFill>
            </a:endParaRPr>
          </a:p>
          <a:p>
            <a:pPr indent="-368300" lvl="0" marL="457200" rtl="0" algn="l">
              <a:spcBef>
                <a:spcPts val="0"/>
              </a:spcBef>
              <a:spcAft>
                <a:spcPts val="0"/>
              </a:spcAft>
              <a:buClr>
                <a:srgbClr val="222222"/>
              </a:buClr>
              <a:buSzPts val="2200"/>
              <a:buChar char="●"/>
            </a:pPr>
            <a:r>
              <a:rPr lang="en-US" sz="2200">
                <a:solidFill>
                  <a:srgbClr val="222222"/>
                </a:solidFill>
              </a:rPr>
              <a:t>In addition to a key and satellite data, each node contains attributes </a:t>
            </a:r>
            <a:r>
              <a:rPr i="1" lang="en-US" sz="2200">
                <a:solidFill>
                  <a:srgbClr val="222222"/>
                </a:solidFill>
              </a:rPr>
              <a:t>left</a:t>
            </a:r>
            <a:r>
              <a:rPr lang="en-US" sz="2200">
                <a:solidFill>
                  <a:srgbClr val="222222"/>
                </a:solidFill>
              </a:rPr>
              <a:t>, </a:t>
            </a:r>
            <a:r>
              <a:rPr i="1" lang="en-US" sz="2200">
                <a:solidFill>
                  <a:srgbClr val="222222"/>
                </a:solidFill>
              </a:rPr>
              <a:t>right</a:t>
            </a:r>
            <a:r>
              <a:rPr lang="en-US" sz="2200">
                <a:solidFill>
                  <a:srgbClr val="222222"/>
                </a:solidFill>
              </a:rPr>
              <a:t>, and </a:t>
            </a:r>
            <a:r>
              <a:rPr i="1" lang="en-US" sz="2200">
                <a:solidFill>
                  <a:srgbClr val="222222"/>
                </a:solidFill>
              </a:rPr>
              <a:t>p</a:t>
            </a:r>
            <a:r>
              <a:rPr lang="en-US" sz="2200">
                <a:solidFill>
                  <a:srgbClr val="222222"/>
                </a:solidFill>
              </a:rPr>
              <a:t> that point to the nodes corresponding to its left child, right child, and parent</a:t>
            </a:r>
            <a:endParaRPr sz="2200">
              <a:solidFill>
                <a:srgbClr val="222222"/>
              </a:solidFill>
            </a:endParaRPr>
          </a:p>
          <a:p>
            <a:pPr indent="-368300" lvl="0" marL="457200" rtl="0" algn="l">
              <a:spcBef>
                <a:spcPts val="0"/>
              </a:spcBef>
              <a:spcAft>
                <a:spcPts val="0"/>
              </a:spcAft>
              <a:buClr>
                <a:srgbClr val="222222"/>
              </a:buClr>
              <a:buSzPts val="2200"/>
              <a:buChar char="●"/>
            </a:pPr>
            <a:r>
              <a:rPr lang="en-US" sz="2200">
                <a:solidFill>
                  <a:srgbClr val="222222"/>
                </a:solidFill>
              </a:rPr>
              <a:t>If a child or the parent is missing, the appropriate attribute contains the value NIL.</a:t>
            </a:r>
            <a:endParaRPr sz="2200">
              <a:solidFill>
                <a:srgbClr val="222222"/>
              </a:solidFill>
            </a:endParaRPr>
          </a:p>
        </p:txBody>
      </p:sp>
      <p:sp>
        <p:nvSpPr>
          <p:cNvPr id="275" name="Google Shape;275;p3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76" name="Google Shape;276;p38"/>
          <p:cNvPicPr preferRelativeResize="0"/>
          <p:nvPr/>
        </p:nvPicPr>
        <p:blipFill>
          <a:blip r:embed="rId3">
            <a:alphaModFix/>
          </a:blip>
          <a:stretch>
            <a:fillRect/>
          </a:stretch>
        </p:blipFill>
        <p:spPr>
          <a:xfrm>
            <a:off x="4804200" y="1600200"/>
            <a:ext cx="4214749" cy="2530449"/>
          </a:xfrm>
          <a:prstGeom prst="rect">
            <a:avLst/>
          </a:prstGeom>
          <a:noFill/>
          <a:ln cap="flat" cmpd="sng" w="9525">
            <a:solidFill>
              <a:srgbClr val="000000"/>
            </a:solidFill>
            <a:prstDash val="solid"/>
            <a:round/>
            <a:headEnd len="sm" w="sm" type="none"/>
            <a:tailEnd len="sm" w="sm" type="none"/>
          </a:ln>
        </p:spPr>
      </p:pic>
      <p:sp>
        <p:nvSpPr>
          <p:cNvPr id="277" name="Google Shape;277;p38"/>
          <p:cNvSpPr txBox="1"/>
          <p:nvPr>
            <p:ph idx="1" type="body"/>
          </p:nvPr>
        </p:nvSpPr>
        <p:spPr>
          <a:xfrm>
            <a:off x="4804200" y="4283050"/>
            <a:ext cx="4187400" cy="2124300"/>
          </a:xfrm>
          <a:prstGeom prst="rect">
            <a:avLst/>
          </a:prstGeom>
          <a:noFill/>
          <a:ln>
            <a:noFill/>
          </a:ln>
        </p:spPr>
        <p:txBody>
          <a:bodyPr anchorCtr="0" anchor="t" bIns="45700" lIns="91425" spcFirstLastPara="1" rIns="91425" wrap="square" tIns="45700">
            <a:noAutofit/>
          </a:bodyPr>
          <a:lstStyle/>
          <a:p>
            <a:pPr indent="-361950" lvl="0" marL="457200" rtl="0" algn="l">
              <a:spcBef>
                <a:spcPts val="600"/>
              </a:spcBef>
              <a:spcAft>
                <a:spcPts val="0"/>
              </a:spcAft>
              <a:buClr>
                <a:srgbClr val="222222"/>
              </a:buClr>
              <a:buSzPts val="2100"/>
              <a:buChar char="●"/>
            </a:pPr>
            <a:r>
              <a:rPr lang="en-US" sz="2100">
                <a:solidFill>
                  <a:srgbClr val="222222"/>
                </a:solidFill>
              </a:rPr>
              <a:t>Let x be a node in a binary search tree. If y is a node in the left subtree of x, then y.key ≤  x.key. If y is a node in the right subtree of x, then y.key ≥ x.key.</a:t>
            </a:r>
            <a:endParaRPr sz="2100">
              <a:solidFill>
                <a:srgbClr val="222222"/>
              </a:solidFill>
            </a:endParaRPr>
          </a:p>
          <a:p>
            <a:pPr indent="0" lvl="0" marL="0" rtl="0" algn="l">
              <a:spcBef>
                <a:spcPts val="600"/>
              </a:spcBef>
              <a:spcAft>
                <a:spcPts val="0"/>
              </a:spcAft>
              <a:buNone/>
            </a:pPr>
            <a:r>
              <a:t/>
            </a:r>
            <a:endParaRPr sz="2000">
              <a:solidFill>
                <a:srgbClr val="22222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Demo</a:t>
            </a:r>
            <a:endParaRPr/>
          </a:p>
        </p:txBody>
      </p:sp>
      <p:sp>
        <p:nvSpPr>
          <p:cNvPr id="284" name="Google Shape;284;p3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Readings</a:t>
            </a:r>
            <a:endParaRPr/>
          </a:p>
        </p:txBody>
      </p:sp>
      <p:sp>
        <p:nvSpPr>
          <p:cNvPr id="135" name="Google Shape;135;p22"/>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US" sz="2400">
                <a:highlight>
                  <a:schemeClr val="lt1"/>
                </a:highlight>
              </a:rPr>
              <a:t>Chapter 10-13, 18</a:t>
            </a:r>
            <a:r>
              <a:rPr lang="en-US" sz="2400">
                <a:highlight>
                  <a:schemeClr val="lt1"/>
                </a:highlight>
              </a:rPr>
              <a:t>, Cormen et al. (2009).  </a:t>
            </a:r>
            <a:r>
              <a:rPr b="1" lang="en-US" sz="2400">
                <a:highlight>
                  <a:schemeClr val="lt1"/>
                </a:highlight>
              </a:rPr>
              <a:t>Introduction to Algorithms</a:t>
            </a:r>
            <a:r>
              <a:rPr lang="en-US" sz="2400">
                <a:highlight>
                  <a:schemeClr val="lt1"/>
                </a:highlight>
              </a:rPr>
              <a:t>, Third Edition (3rd ed.). The MIT Press.</a:t>
            </a:r>
            <a:endParaRPr sz="2400"/>
          </a:p>
          <a:p>
            <a:pPr indent="-381000" lvl="0" marL="457200" rtl="0" algn="l">
              <a:lnSpc>
                <a:spcPct val="90000"/>
              </a:lnSpc>
              <a:spcBef>
                <a:spcPts val="0"/>
              </a:spcBef>
              <a:spcAft>
                <a:spcPts val="0"/>
              </a:spcAft>
              <a:buClr>
                <a:srgbClr val="000000"/>
              </a:buClr>
              <a:buSzPts val="2400"/>
              <a:buChar char="●"/>
            </a:pPr>
            <a:r>
              <a:rPr b="1" lang="en-US" sz="2400">
                <a:solidFill>
                  <a:srgbClr val="000000"/>
                </a:solidFill>
              </a:rPr>
              <a:t>Chapter 3, Data Structures, </a:t>
            </a:r>
            <a:r>
              <a:rPr lang="en-US" sz="2400">
                <a:solidFill>
                  <a:srgbClr val="000000"/>
                </a:solidFill>
                <a:highlight>
                  <a:schemeClr val="lt1"/>
                </a:highlight>
              </a:rPr>
              <a:t>Skiena, S. S. (2008). </a:t>
            </a:r>
            <a:r>
              <a:rPr b="1" lang="en-US" sz="2400">
                <a:solidFill>
                  <a:srgbClr val="000000"/>
                </a:solidFill>
                <a:highlight>
                  <a:schemeClr val="lt1"/>
                </a:highlight>
              </a:rPr>
              <a:t>The Algorithm Design Manual</a:t>
            </a:r>
            <a:r>
              <a:rPr lang="en-US" sz="2400">
                <a:solidFill>
                  <a:srgbClr val="000000"/>
                </a:solidFill>
                <a:highlight>
                  <a:schemeClr val="lt1"/>
                </a:highlight>
              </a:rPr>
              <a:t>, Second Edition (2nd ed.). Springer Science &amp; Business Media.</a:t>
            </a:r>
            <a:endParaRPr sz="2400">
              <a:solidFill>
                <a:srgbClr val="000000"/>
              </a:solidFill>
              <a:highlight>
                <a:schemeClr val="lt1"/>
              </a:highlight>
            </a:endParaRPr>
          </a:p>
          <a:p>
            <a:pPr indent="-381000" lvl="0" marL="457200" rtl="0" algn="l">
              <a:lnSpc>
                <a:spcPct val="90000"/>
              </a:lnSpc>
              <a:spcBef>
                <a:spcPts val="0"/>
              </a:spcBef>
              <a:spcAft>
                <a:spcPts val="0"/>
              </a:spcAft>
              <a:buSzPts val="2400"/>
              <a:buChar char="●"/>
            </a:pPr>
            <a:r>
              <a:rPr b="1" lang="en-US" sz="2400"/>
              <a:t>Chapter 2, 4, 5, 8, 9, 10, 11, 12, 13, </a:t>
            </a:r>
            <a:r>
              <a:rPr lang="en-US" sz="2400">
                <a:highlight>
                  <a:schemeClr val="lt1"/>
                </a:highlight>
              </a:rPr>
              <a:t>Robert Lafore. (2002.) </a:t>
            </a:r>
            <a:r>
              <a:rPr b="1" lang="en-US" sz="2400">
                <a:highlight>
                  <a:schemeClr val="lt1"/>
                </a:highlight>
              </a:rPr>
              <a:t>Data Structures and Algorithms in Java,</a:t>
            </a:r>
            <a:r>
              <a:rPr lang="en-US" sz="2400">
                <a:highlight>
                  <a:schemeClr val="lt1"/>
                </a:highlight>
              </a:rPr>
              <a:t> Second Edition (2nd ed.). Sams, Indianapolis, IN, USA.</a:t>
            </a:r>
            <a:endParaRPr sz="2400">
              <a:highlight>
                <a:schemeClr val="lt1"/>
              </a:highlight>
            </a:endParaRPr>
          </a:p>
          <a:p>
            <a:pPr indent="-381000" lvl="0" marL="457200" rtl="0" algn="l">
              <a:spcBef>
                <a:spcPts val="0"/>
              </a:spcBef>
              <a:spcAft>
                <a:spcPts val="0"/>
              </a:spcAft>
              <a:buSzPts val="2400"/>
              <a:buChar char="●"/>
            </a:pPr>
            <a:r>
              <a:rPr lang="en-US" sz="2400"/>
              <a:t>Douglas Wilhelm Harder, Waterloo University - </a:t>
            </a:r>
            <a:r>
              <a:rPr lang="en-US" sz="2400" u="sng">
                <a:solidFill>
                  <a:schemeClr val="hlink"/>
                </a:solidFill>
                <a:hlinkClick r:id="rId3"/>
              </a:rPr>
              <a:t>https://ece.uwaterloo.ca/~dwharder/aads/</a:t>
            </a:r>
            <a:endParaRPr sz="2400">
              <a:highlight>
                <a:schemeClr val="lt1"/>
              </a:highlight>
            </a:endParaRPr>
          </a:p>
        </p:txBody>
      </p:sp>
      <p:sp>
        <p:nvSpPr>
          <p:cNvPr id="136" name="Google Shape;136;p2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700"/>
              <a:t>Binary search trees - search, min, max, successor</a:t>
            </a:r>
            <a:endParaRPr sz="3300"/>
          </a:p>
        </p:txBody>
      </p:sp>
      <p:sp>
        <p:nvSpPr>
          <p:cNvPr id="291" name="Google Shape;291;p4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292" name="Google Shape;292;p40"/>
          <p:cNvPicPr preferRelativeResize="0"/>
          <p:nvPr/>
        </p:nvPicPr>
        <p:blipFill>
          <a:blip r:embed="rId3">
            <a:alphaModFix/>
          </a:blip>
          <a:stretch>
            <a:fillRect/>
          </a:stretch>
        </p:blipFill>
        <p:spPr>
          <a:xfrm>
            <a:off x="604775" y="1401375"/>
            <a:ext cx="4415449" cy="1870950"/>
          </a:xfrm>
          <a:prstGeom prst="rect">
            <a:avLst/>
          </a:prstGeom>
          <a:noFill/>
          <a:ln cap="flat" cmpd="sng" w="9525">
            <a:solidFill>
              <a:schemeClr val="dk2"/>
            </a:solidFill>
            <a:prstDash val="solid"/>
            <a:round/>
            <a:headEnd len="sm" w="sm" type="none"/>
            <a:tailEnd len="sm" w="sm" type="none"/>
          </a:ln>
        </p:spPr>
      </p:pic>
      <p:pic>
        <p:nvPicPr>
          <p:cNvPr id="293" name="Google Shape;293;p40"/>
          <p:cNvPicPr preferRelativeResize="0"/>
          <p:nvPr/>
        </p:nvPicPr>
        <p:blipFill>
          <a:blip r:embed="rId4">
            <a:alphaModFix/>
          </a:blip>
          <a:stretch>
            <a:fillRect/>
          </a:stretch>
        </p:blipFill>
        <p:spPr>
          <a:xfrm>
            <a:off x="5233550" y="1401375"/>
            <a:ext cx="3487475" cy="1870950"/>
          </a:xfrm>
          <a:prstGeom prst="rect">
            <a:avLst/>
          </a:prstGeom>
          <a:noFill/>
          <a:ln cap="flat" cmpd="sng" w="9525">
            <a:solidFill>
              <a:schemeClr val="dk2"/>
            </a:solidFill>
            <a:prstDash val="solid"/>
            <a:round/>
            <a:headEnd len="sm" w="sm" type="none"/>
            <a:tailEnd len="sm" w="sm" type="none"/>
          </a:ln>
        </p:spPr>
      </p:pic>
      <p:pic>
        <p:nvPicPr>
          <p:cNvPr id="294" name="Google Shape;294;p40"/>
          <p:cNvPicPr preferRelativeResize="0"/>
          <p:nvPr/>
        </p:nvPicPr>
        <p:blipFill>
          <a:blip r:embed="rId5">
            <a:alphaModFix/>
          </a:blip>
          <a:stretch>
            <a:fillRect/>
          </a:stretch>
        </p:blipFill>
        <p:spPr>
          <a:xfrm>
            <a:off x="604775" y="3378300"/>
            <a:ext cx="2647025" cy="1495400"/>
          </a:xfrm>
          <a:prstGeom prst="rect">
            <a:avLst/>
          </a:prstGeom>
          <a:noFill/>
          <a:ln cap="flat" cmpd="sng" w="9525">
            <a:solidFill>
              <a:schemeClr val="dk2"/>
            </a:solidFill>
            <a:prstDash val="solid"/>
            <a:round/>
            <a:headEnd len="sm" w="sm" type="none"/>
            <a:tailEnd len="sm" w="sm" type="none"/>
          </a:ln>
        </p:spPr>
      </p:pic>
      <p:pic>
        <p:nvPicPr>
          <p:cNvPr id="295" name="Google Shape;295;p40"/>
          <p:cNvPicPr preferRelativeResize="0"/>
          <p:nvPr/>
        </p:nvPicPr>
        <p:blipFill>
          <a:blip r:embed="rId6">
            <a:alphaModFix/>
          </a:blip>
          <a:stretch>
            <a:fillRect/>
          </a:stretch>
        </p:blipFill>
        <p:spPr>
          <a:xfrm>
            <a:off x="604775" y="4979683"/>
            <a:ext cx="2647025" cy="1495397"/>
          </a:xfrm>
          <a:prstGeom prst="rect">
            <a:avLst/>
          </a:prstGeom>
          <a:noFill/>
          <a:ln cap="flat" cmpd="sng" w="9525">
            <a:solidFill>
              <a:schemeClr val="dk2"/>
            </a:solidFill>
            <a:prstDash val="solid"/>
            <a:round/>
            <a:headEnd len="sm" w="sm" type="none"/>
            <a:tailEnd len="sm" w="sm" type="none"/>
          </a:ln>
        </p:spPr>
      </p:pic>
      <p:pic>
        <p:nvPicPr>
          <p:cNvPr id="296" name="Google Shape;296;p40"/>
          <p:cNvPicPr preferRelativeResize="0"/>
          <p:nvPr/>
        </p:nvPicPr>
        <p:blipFill>
          <a:blip r:embed="rId7">
            <a:alphaModFix/>
          </a:blip>
          <a:stretch>
            <a:fillRect/>
          </a:stretch>
        </p:blipFill>
        <p:spPr>
          <a:xfrm>
            <a:off x="3488275" y="3378300"/>
            <a:ext cx="5232749" cy="3073512"/>
          </a:xfrm>
          <a:prstGeom prst="rect">
            <a:avLst/>
          </a:prstGeom>
          <a:noFill/>
          <a:ln cap="flat" cmpd="sng" w="9525">
            <a:solidFill>
              <a:schemeClr val="dk2"/>
            </a:solidFill>
            <a:prstDash val="solid"/>
            <a:round/>
            <a:headEnd len="sm" w="sm" type="none"/>
            <a:tailEnd len="sm" w="sm" type="none"/>
          </a:ln>
        </p:spPr>
      </p:pic>
      <p:sp>
        <p:nvSpPr>
          <p:cNvPr id="297" name="Google Shape;297;p40"/>
          <p:cNvSpPr txBox="1"/>
          <p:nvPr/>
        </p:nvSpPr>
        <p:spPr>
          <a:xfrm>
            <a:off x="6004500" y="5387700"/>
            <a:ext cx="2743200" cy="1064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Open Sans"/>
                <a:ea typeface="Open Sans"/>
                <a:cs typeface="Open Sans"/>
                <a:sym typeface="Open Sans"/>
              </a:rPr>
              <a:t>If all keys are distinct, successor of a node x is the node with the smallest key greater than key[x]</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700"/>
              <a:t>Binary search trees - search, min, max, successor</a:t>
            </a:r>
            <a:endParaRPr sz="2700"/>
          </a:p>
        </p:txBody>
      </p:sp>
      <p:sp>
        <p:nvSpPr>
          <p:cNvPr id="304" name="Google Shape;304;p4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05" name="Google Shape;305;p41"/>
          <p:cNvPicPr preferRelativeResize="0"/>
          <p:nvPr/>
        </p:nvPicPr>
        <p:blipFill>
          <a:blip r:embed="rId3">
            <a:alphaModFix/>
          </a:blip>
          <a:stretch>
            <a:fillRect/>
          </a:stretch>
        </p:blipFill>
        <p:spPr>
          <a:xfrm>
            <a:off x="881063" y="1654150"/>
            <a:ext cx="7381875" cy="42386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Binary Search Trees</a:t>
            </a:r>
            <a:endParaRPr>
              <a:solidFill>
                <a:srgbClr val="005EF6"/>
              </a:solidFill>
            </a:endParaRPr>
          </a:p>
        </p:txBody>
      </p:sp>
      <p:sp>
        <p:nvSpPr>
          <p:cNvPr id="312" name="Google Shape;312;p4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13" name="Google Shape;313;p42"/>
          <p:cNvPicPr preferRelativeResize="0"/>
          <p:nvPr/>
        </p:nvPicPr>
        <p:blipFill>
          <a:blip r:embed="rId3">
            <a:alphaModFix/>
          </a:blip>
          <a:stretch>
            <a:fillRect/>
          </a:stretch>
        </p:blipFill>
        <p:spPr>
          <a:xfrm>
            <a:off x="152400" y="1434650"/>
            <a:ext cx="5797289" cy="5037900"/>
          </a:xfrm>
          <a:prstGeom prst="rect">
            <a:avLst/>
          </a:prstGeom>
          <a:noFill/>
          <a:ln cap="flat" cmpd="sng" w="9525">
            <a:solidFill>
              <a:schemeClr val="dk2"/>
            </a:solidFill>
            <a:prstDash val="solid"/>
            <a:round/>
            <a:headEnd len="sm" w="sm" type="none"/>
            <a:tailEnd len="sm" w="sm" type="none"/>
          </a:ln>
        </p:spPr>
      </p:pic>
      <p:pic>
        <p:nvPicPr>
          <p:cNvPr id="314" name="Google Shape;314;p42"/>
          <p:cNvPicPr preferRelativeResize="0"/>
          <p:nvPr/>
        </p:nvPicPr>
        <p:blipFill>
          <a:blip r:embed="rId4">
            <a:alphaModFix/>
          </a:blip>
          <a:stretch>
            <a:fillRect/>
          </a:stretch>
        </p:blipFill>
        <p:spPr>
          <a:xfrm>
            <a:off x="3793247" y="1616722"/>
            <a:ext cx="5286150" cy="2190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Binary Search Trees</a:t>
            </a:r>
            <a:endParaRPr>
              <a:solidFill>
                <a:srgbClr val="005EF6"/>
              </a:solidFill>
            </a:endParaRPr>
          </a:p>
        </p:txBody>
      </p:sp>
      <p:sp>
        <p:nvSpPr>
          <p:cNvPr id="321" name="Google Shape;321;p4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22" name="Google Shape;322;p43"/>
          <p:cNvPicPr preferRelativeResize="0"/>
          <p:nvPr/>
        </p:nvPicPr>
        <p:blipFill>
          <a:blip r:embed="rId3">
            <a:alphaModFix/>
          </a:blip>
          <a:stretch>
            <a:fillRect/>
          </a:stretch>
        </p:blipFill>
        <p:spPr>
          <a:xfrm>
            <a:off x="4273000" y="1325184"/>
            <a:ext cx="4254570" cy="5257799"/>
          </a:xfrm>
          <a:prstGeom prst="rect">
            <a:avLst/>
          </a:prstGeom>
          <a:noFill/>
          <a:ln cap="flat" cmpd="sng" w="9525">
            <a:solidFill>
              <a:schemeClr val="dk2"/>
            </a:solidFill>
            <a:prstDash val="solid"/>
            <a:round/>
            <a:headEnd len="sm" w="sm" type="none"/>
            <a:tailEnd len="sm" w="sm" type="none"/>
          </a:ln>
        </p:spPr>
      </p:pic>
      <p:pic>
        <p:nvPicPr>
          <p:cNvPr id="323" name="Google Shape;323;p43"/>
          <p:cNvPicPr preferRelativeResize="0"/>
          <p:nvPr/>
        </p:nvPicPr>
        <p:blipFill>
          <a:blip r:embed="rId4">
            <a:alphaModFix/>
          </a:blip>
          <a:stretch>
            <a:fillRect/>
          </a:stretch>
        </p:blipFill>
        <p:spPr>
          <a:xfrm>
            <a:off x="381000" y="1325184"/>
            <a:ext cx="3739599" cy="3505012"/>
          </a:xfrm>
          <a:prstGeom prst="rect">
            <a:avLst/>
          </a:prstGeom>
          <a:noFill/>
          <a:ln cap="flat" cmpd="sng" w="9525">
            <a:solidFill>
              <a:schemeClr val="dk2"/>
            </a:solidFill>
            <a:prstDash val="solid"/>
            <a:round/>
            <a:headEnd len="sm" w="sm" type="none"/>
            <a:tailEnd len="sm" w="sm" type="none"/>
          </a:ln>
        </p:spPr>
      </p:pic>
      <p:pic>
        <p:nvPicPr>
          <p:cNvPr id="324" name="Google Shape;324;p43"/>
          <p:cNvPicPr preferRelativeResize="0"/>
          <p:nvPr/>
        </p:nvPicPr>
        <p:blipFill>
          <a:blip r:embed="rId5">
            <a:alphaModFix/>
          </a:blip>
          <a:stretch>
            <a:fillRect/>
          </a:stretch>
        </p:blipFill>
        <p:spPr>
          <a:xfrm>
            <a:off x="2334306" y="4830184"/>
            <a:ext cx="1786294" cy="1752800"/>
          </a:xfrm>
          <a:prstGeom prst="rect">
            <a:avLst/>
          </a:prstGeom>
          <a:noFill/>
          <a:ln cap="flat" cmpd="sng" w="9525">
            <a:solidFill>
              <a:schemeClr val="dk2"/>
            </a:solidFill>
            <a:prstDash val="solid"/>
            <a:round/>
            <a:headEnd len="sm" w="sm" type="none"/>
            <a:tailEnd len="sm" w="sm" type="none"/>
          </a:ln>
        </p:spPr>
      </p:pic>
      <p:sp>
        <p:nvSpPr>
          <p:cNvPr id="325" name="Google Shape;325;p43"/>
          <p:cNvSpPr txBox="1"/>
          <p:nvPr/>
        </p:nvSpPr>
        <p:spPr>
          <a:xfrm>
            <a:off x="548100" y="5431525"/>
            <a:ext cx="1786200" cy="21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solidFill>
                  <a:srgbClr val="FF0000"/>
                </a:solidFill>
                <a:latin typeface="Open Sans"/>
                <a:ea typeface="Open Sans"/>
                <a:cs typeface="Open Sans"/>
                <a:sym typeface="Open Sans"/>
              </a:rPr>
              <a:t>3. Line 3 and 7</a:t>
            </a:r>
            <a:endParaRPr>
              <a:solidFill>
                <a:srgbClr val="FF0000"/>
              </a:solidFill>
              <a:latin typeface="Open Sans"/>
              <a:ea typeface="Open Sans"/>
              <a:cs typeface="Open Sans"/>
              <a:sym typeface="Open Sans"/>
            </a:endParaRPr>
          </a:p>
          <a:p>
            <a:pPr indent="0" lvl="0" marL="0" rtl="0" algn="r">
              <a:spcBef>
                <a:spcPts val="0"/>
              </a:spcBef>
              <a:spcAft>
                <a:spcPts val="0"/>
              </a:spcAft>
              <a:buNone/>
            </a:pPr>
            <a:r>
              <a:t/>
            </a:r>
            <a:endParaRPr>
              <a:solidFill>
                <a:srgbClr val="FF0000"/>
              </a:solidFill>
              <a:latin typeface="Open Sans"/>
              <a:ea typeface="Open Sans"/>
              <a:cs typeface="Open Sans"/>
              <a:sym typeface="Open Sans"/>
            </a:endParaRPr>
          </a:p>
          <a:p>
            <a:pPr indent="0" lvl="0" marL="0" rtl="0" algn="r">
              <a:spcBef>
                <a:spcPts val="0"/>
              </a:spcBef>
              <a:spcAft>
                <a:spcPts val="0"/>
              </a:spcAft>
              <a:buNone/>
            </a:pPr>
            <a:r>
              <a:rPr lang="en-US">
                <a:solidFill>
                  <a:srgbClr val="FF0000"/>
                </a:solidFill>
                <a:latin typeface="Open Sans"/>
                <a:ea typeface="Open Sans"/>
                <a:cs typeface="Open Sans"/>
                <a:sym typeface="Open Sans"/>
              </a:rPr>
              <a:t>5. Line 1</a:t>
            </a:r>
            <a:endParaRPr>
              <a:solidFill>
                <a:srgbClr val="FF0000"/>
              </a:solidFill>
              <a:latin typeface="Open Sans"/>
              <a:ea typeface="Open Sans"/>
              <a:cs typeface="Open Sans"/>
              <a:sym typeface="Open Sans"/>
            </a:endParaRPr>
          </a:p>
        </p:txBody>
      </p:sp>
      <p:sp>
        <p:nvSpPr>
          <p:cNvPr id="326" name="Google Shape;326;p43"/>
          <p:cNvSpPr txBox="1"/>
          <p:nvPr/>
        </p:nvSpPr>
        <p:spPr>
          <a:xfrm>
            <a:off x="2201937" y="1695699"/>
            <a:ext cx="24471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FF0000"/>
                </a:solidFill>
                <a:latin typeface="Open Sans"/>
                <a:ea typeface="Open Sans"/>
                <a:cs typeface="Open Sans"/>
                <a:sym typeface="Open Sans"/>
              </a:rPr>
              <a:t>Case (a - one right child)</a:t>
            </a:r>
            <a:endParaRPr sz="900">
              <a:solidFill>
                <a:srgbClr val="FF0000"/>
              </a:solidFill>
              <a:latin typeface="Open Sans"/>
              <a:ea typeface="Open Sans"/>
              <a:cs typeface="Open Sans"/>
              <a:sym typeface="Open Sans"/>
            </a:endParaRPr>
          </a:p>
        </p:txBody>
      </p:sp>
      <p:sp>
        <p:nvSpPr>
          <p:cNvPr id="327" name="Google Shape;327;p43"/>
          <p:cNvSpPr txBox="1"/>
          <p:nvPr/>
        </p:nvSpPr>
        <p:spPr>
          <a:xfrm>
            <a:off x="2621362" y="2187774"/>
            <a:ext cx="22218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FF0000"/>
                </a:solidFill>
                <a:latin typeface="Open Sans"/>
                <a:ea typeface="Open Sans"/>
                <a:cs typeface="Open Sans"/>
                <a:sym typeface="Open Sans"/>
              </a:rPr>
              <a:t>Case (b - one left child)</a:t>
            </a:r>
            <a:endParaRPr sz="900">
              <a:solidFill>
                <a:srgbClr val="FF0000"/>
              </a:solidFill>
              <a:latin typeface="Open Sans"/>
              <a:ea typeface="Open Sans"/>
              <a:cs typeface="Open Sans"/>
              <a:sym typeface="Open Sans"/>
            </a:endParaRPr>
          </a:p>
        </p:txBody>
      </p:sp>
      <p:sp>
        <p:nvSpPr>
          <p:cNvPr id="328" name="Google Shape;328;p43"/>
          <p:cNvSpPr txBox="1"/>
          <p:nvPr/>
        </p:nvSpPr>
        <p:spPr>
          <a:xfrm>
            <a:off x="3902600" y="2624750"/>
            <a:ext cx="7587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FF0000"/>
                </a:solidFill>
                <a:latin typeface="Open Sans"/>
                <a:ea typeface="Open Sans"/>
                <a:cs typeface="Open Sans"/>
                <a:sym typeface="Open Sans"/>
              </a:rPr>
              <a:t>Case c and d- find successor</a:t>
            </a:r>
            <a:endParaRPr sz="900">
              <a:solidFill>
                <a:srgbClr val="FF0000"/>
              </a:solidFill>
              <a:latin typeface="Open Sans"/>
              <a:ea typeface="Open Sans"/>
              <a:cs typeface="Open Sans"/>
              <a:sym typeface="Open Sans"/>
            </a:endParaRPr>
          </a:p>
        </p:txBody>
      </p:sp>
      <p:sp>
        <p:nvSpPr>
          <p:cNvPr id="329" name="Google Shape;329;p43"/>
          <p:cNvSpPr txBox="1"/>
          <p:nvPr/>
        </p:nvSpPr>
        <p:spPr>
          <a:xfrm>
            <a:off x="2194500" y="2876638"/>
            <a:ext cx="16812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FF0000"/>
                </a:solidFill>
                <a:latin typeface="Open Sans"/>
                <a:ea typeface="Open Sans"/>
                <a:cs typeface="Open Sans"/>
                <a:sym typeface="Open Sans"/>
              </a:rPr>
              <a:t>case d: if successor is not direct child of z</a:t>
            </a:r>
            <a:endParaRPr sz="900">
              <a:solidFill>
                <a:srgbClr val="FF0000"/>
              </a:solidFill>
              <a:latin typeface="Open Sans"/>
              <a:ea typeface="Open Sans"/>
              <a:cs typeface="Open Sans"/>
              <a:sym typeface="Open Sans"/>
            </a:endParaRPr>
          </a:p>
        </p:txBody>
      </p:sp>
      <p:sp>
        <p:nvSpPr>
          <p:cNvPr id="330" name="Google Shape;330;p43"/>
          <p:cNvSpPr txBox="1"/>
          <p:nvPr/>
        </p:nvSpPr>
        <p:spPr>
          <a:xfrm>
            <a:off x="3228262" y="3984374"/>
            <a:ext cx="24471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FF0000"/>
                </a:solidFill>
                <a:latin typeface="Open Sans"/>
                <a:ea typeface="Open Sans"/>
                <a:cs typeface="Open Sans"/>
                <a:sym typeface="Open Sans"/>
              </a:rPr>
              <a:t>Case (c)</a:t>
            </a:r>
            <a:endParaRPr sz="900">
              <a:solidFill>
                <a:srgbClr val="FF0000"/>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Demo</a:t>
            </a:r>
            <a:endParaRPr/>
          </a:p>
        </p:txBody>
      </p:sp>
      <p:sp>
        <p:nvSpPr>
          <p:cNvPr id="337" name="Google Shape;337;p44"/>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[1, 4, 10, -1, 6, 8, 2] </a:t>
            </a:r>
            <a:endParaRPr/>
          </a:p>
          <a:p>
            <a:pPr indent="0" lvl="0" marL="0" rtl="0" algn="l">
              <a:spcBef>
                <a:spcPts val="600"/>
              </a:spcBef>
              <a:spcAft>
                <a:spcPts val="0"/>
              </a:spcAft>
              <a:buNone/>
            </a:pPr>
            <a:r>
              <a:rPr lang="en-US"/>
              <a:t>- make a tree for me first</a:t>
            </a:r>
            <a:endParaRPr/>
          </a:p>
          <a:p>
            <a:pPr indent="0" lvl="0" marL="0" rtl="0" algn="l">
              <a:spcBef>
                <a:spcPts val="600"/>
              </a:spcBef>
              <a:spcAft>
                <a:spcPts val="0"/>
              </a:spcAft>
              <a:buNone/>
            </a:pPr>
            <a:r>
              <a:rPr lang="en-US"/>
              <a:t>- then try to delete 4, 2, 6</a:t>
            </a:r>
            <a:endParaRPr/>
          </a:p>
          <a:p>
            <a:pPr indent="0" lvl="0" marL="0" rtl="0" algn="l">
              <a:spcBef>
                <a:spcPts val="600"/>
              </a:spcBef>
              <a:spcAft>
                <a:spcPts val="0"/>
              </a:spcAft>
              <a:buNone/>
            </a:pPr>
            <a:r>
              <a:t/>
            </a:r>
            <a:endParaRPr/>
          </a:p>
        </p:txBody>
      </p:sp>
      <p:sp>
        <p:nvSpPr>
          <p:cNvPr id="338" name="Google Shape;338;p4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Exercise</a:t>
            </a:r>
            <a:endParaRPr>
              <a:solidFill>
                <a:srgbClr val="005EF6"/>
              </a:solidFill>
            </a:endParaRPr>
          </a:p>
        </p:txBody>
      </p:sp>
      <p:sp>
        <p:nvSpPr>
          <p:cNvPr id="345" name="Google Shape;345;p4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46" name="Google Shape;346;p45"/>
          <p:cNvSpPr txBox="1"/>
          <p:nvPr/>
        </p:nvSpPr>
        <p:spPr>
          <a:xfrm>
            <a:off x="189900" y="1383850"/>
            <a:ext cx="8481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AutoNum type="arabicPeriod"/>
            </a:pPr>
            <a:r>
              <a:rPr lang="en-US" sz="1800">
                <a:solidFill>
                  <a:schemeClr val="dk1"/>
                </a:solidFill>
                <a:latin typeface="Open Sans"/>
                <a:ea typeface="Open Sans"/>
                <a:cs typeface="Open Sans"/>
                <a:sym typeface="Open Sans"/>
              </a:rPr>
              <a:t>Insert &lt;4, -4, 3, 5, 1, 4, 8, 6, 2, 5&gt;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AutoNum type="arabicPeriod"/>
            </a:pPr>
            <a:r>
              <a:rPr lang="en-US" sz="1800">
                <a:solidFill>
                  <a:schemeClr val="dk1"/>
                </a:solidFill>
                <a:latin typeface="Open Sans"/>
                <a:ea typeface="Open Sans"/>
                <a:cs typeface="Open Sans"/>
                <a:sym typeface="Open Sans"/>
              </a:rPr>
              <a:t>Show the deletion of 3 and 5 (the top one) from the above binary tree. </a:t>
            </a:r>
            <a:endParaRPr sz="20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Binary Search Trees</a:t>
            </a:r>
            <a:endParaRPr>
              <a:solidFill>
                <a:srgbClr val="005EF6"/>
              </a:solidFill>
            </a:endParaRPr>
          </a:p>
        </p:txBody>
      </p:sp>
      <p:sp>
        <p:nvSpPr>
          <p:cNvPr id="353" name="Google Shape;353;p4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354" name="Google Shape;354;p46"/>
          <p:cNvGraphicFramePr/>
          <p:nvPr/>
        </p:nvGraphicFramePr>
        <p:xfrm>
          <a:off x="345375" y="1892550"/>
          <a:ext cx="3000000" cy="3000000"/>
        </p:xfrm>
        <a:graphic>
          <a:graphicData uri="http://schemas.openxmlformats.org/drawingml/2006/table">
            <a:tbl>
              <a:tblPr>
                <a:noFill/>
                <a:tableStyleId>{1F8014CF-0C92-4C50-BC33-CFF2A895270A}</a:tableStyleId>
              </a:tblPr>
              <a:tblGrid>
                <a:gridCol w="4588925"/>
                <a:gridCol w="377420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O(h) or O(log 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O(h) or </a:t>
                      </a:r>
                      <a:r>
                        <a:rPr lang="en-US" sz="1800">
                          <a:solidFill>
                            <a:srgbClr val="005EF6"/>
                          </a:solidFill>
                          <a:latin typeface="Open Sans"/>
                          <a:ea typeface="Open Sans"/>
                          <a:cs typeface="Open Sans"/>
                          <a:sym typeface="Open Sans"/>
                        </a:rPr>
                        <a:t>O(log N)</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Min, Max</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O(h) or O(log N)</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O(h) or O(log N)</a:t>
                      </a:r>
                      <a:endParaRPr sz="1800">
                        <a:solidFill>
                          <a:schemeClr val="dk1"/>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O(h) or O(log N)</a:t>
                      </a:r>
                      <a:endParaRPr sz="18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Binary Search Trees: Performance</a:t>
            </a:r>
            <a:endParaRPr>
              <a:solidFill>
                <a:srgbClr val="005EF6"/>
              </a:solidFill>
            </a:endParaRPr>
          </a:p>
        </p:txBody>
      </p:sp>
      <p:sp>
        <p:nvSpPr>
          <p:cNvPr id="361" name="Google Shape;361;p4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62" name="Google Shape;362;p47"/>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Clr>
                <a:srgbClr val="000000"/>
              </a:buClr>
              <a:buSzPts val="2400"/>
              <a:buChar char="●"/>
            </a:pPr>
            <a:r>
              <a:rPr lang="en-US" sz="2400">
                <a:solidFill>
                  <a:srgbClr val="000000"/>
                </a:solidFill>
              </a:rPr>
              <a:t>As you can see, the performance of BST depends on height.</a:t>
            </a:r>
            <a:endParaRPr sz="2400">
              <a:solidFill>
                <a:srgbClr val="000000"/>
              </a:solidFill>
            </a:endParaRPr>
          </a:p>
          <a:p>
            <a:pPr indent="-381000" lvl="0" marL="457200" rtl="0" algn="l">
              <a:spcBef>
                <a:spcPts val="0"/>
              </a:spcBef>
              <a:spcAft>
                <a:spcPts val="0"/>
              </a:spcAft>
              <a:buSzPts val="2400"/>
              <a:buChar char="●"/>
            </a:pPr>
            <a:r>
              <a:rPr lang="en-US" sz="2400"/>
              <a:t>What do you think is the best height and worst height?</a:t>
            </a:r>
            <a:endParaRPr sz="2400"/>
          </a:p>
          <a:p>
            <a:pPr indent="-381000" lvl="1" marL="914400" rtl="0" algn="l">
              <a:spcBef>
                <a:spcPts val="0"/>
              </a:spcBef>
              <a:spcAft>
                <a:spcPts val="0"/>
              </a:spcAft>
              <a:buSzPts val="2400"/>
              <a:buChar char="○"/>
            </a:pPr>
            <a:r>
              <a:rPr lang="en-US" sz="2400"/>
              <a:t>The </a:t>
            </a:r>
            <a:r>
              <a:rPr b="1" lang="en-US" sz="2400"/>
              <a:t>best</a:t>
            </a:r>
            <a:r>
              <a:rPr lang="en-US" sz="2400"/>
              <a:t> height is when you have a perfectly balanced tree, each node having two child nodes -Θ</a:t>
            </a:r>
            <a:r>
              <a:rPr lang="en-US">
                <a:latin typeface="Arial"/>
                <a:ea typeface="Arial"/>
                <a:cs typeface="Arial"/>
                <a:sym typeface="Arial"/>
              </a:rPr>
              <a:t>(lg(</a:t>
            </a:r>
            <a:r>
              <a:rPr i="1" lang="en-US">
                <a:latin typeface="Arial"/>
                <a:ea typeface="Arial"/>
                <a:cs typeface="Arial"/>
                <a:sym typeface="Arial"/>
              </a:rPr>
              <a:t>n</a:t>
            </a:r>
            <a:r>
              <a:rPr lang="en-US">
                <a:latin typeface="Arial"/>
                <a:ea typeface="Arial"/>
                <a:cs typeface="Arial"/>
                <a:sym typeface="Arial"/>
              </a:rPr>
              <a:t>))</a:t>
            </a:r>
            <a:endParaRPr sz="2400"/>
          </a:p>
          <a:p>
            <a:pPr indent="-381000" lvl="1" marL="914400" rtl="0" algn="l">
              <a:spcBef>
                <a:spcPts val="0"/>
              </a:spcBef>
              <a:spcAft>
                <a:spcPts val="0"/>
              </a:spcAft>
              <a:buSzPts val="2400"/>
              <a:buChar char="○"/>
            </a:pPr>
            <a:r>
              <a:rPr lang="en-US" sz="2400"/>
              <a:t>The </a:t>
            </a:r>
            <a:r>
              <a:rPr b="1" lang="en-US" sz="2400"/>
              <a:t>worst</a:t>
            </a:r>
            <a:r>
              <a:rPr lang="en-US" sz="2400"/>
              <a:t> height is when you get a linear tree (one node at one height) - O(n)</a:t>
            </a:r>
            <a:endParaRPr sz="2400"/>
          </a:p>
          <a:p>
            <a:pPr indent="-381000" lvl="0" marL="457200" rtl="0" algn="l">
              <a:spcBef>
                <a:spcPts val="0"/>
              </a:spcBef>
              <a:spcAft>
                <a:spcPts val="0"/>
              </a:spcAft>
              <a:buSzPts val="2400"/>
              <a:buChar char="●"/>
            </a:pPr>
            <a:r>
              <a:rPr lang="en-US" sz="2400"/>
              <a:t>Thus latter in the class, we would need to learn different techniques to self-balance the tree → Red Black Trees, AVL Trees, 2-3-4 trees, treaps, etc.</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Until now</a:t>
            </a:r>
            <a:endParaRPr>
              <a:solidFill>
                <a:srgbClr val="005EF6"/>
              </a:solidFill>
            </a:endParaRPr>
          </a:p>
        </p:txBody>
      </p:sp>
      <p:sp>
        <p:nvSpPr>
          <p:cNvPr id="369" name="Google Shape;369;p4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70" name="Google Shape;370;p48"/>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000000"/>
              </a:buClr>
              <a:buSzPts val="2400"/>
              <a:buChar char="●"/>
            </a:pPr>
            <a:r>
              <a:rPr lang="en-US" sz="2400">
                <a:solidFill>
                  <a:srgbClr val="000000"/>
                </a:solidFill>
              </a:rPr>
              <a:t>Searching in arrays, linked list takes O(n)</a:t>
            </a:r>
            <a:endParaRPr sz="2400">
              <a:solidFill>
                <a:srgbClr val="000000"/>
              </a:solidFill>
            </a:endParaRPr>
          </a:p>
          <a:p>
            <a:pPr indent="0" lvl="0" marL="457200" rtl="0" algn="l">
              <a:spcBef>
                <a:spcPts val="600"/>
              </a:spcBef>
              <a:spcAft>
                <a:spcPts val="0"/>
              </a:spcAft>
              <a:buNone/>
            </a:pPr>
            <a:r>
              <a:t/>
            </a:r>
            <a:endParaRPr sz="2400">
              <a:solidFill>
                <a:srgbClr val="000000"/>
              </a:solidFill>
            </a:endParaRPr>
          </a:p>
          <a:p>
            <a:pPr indent="-381000" lvl="0" marL="457200" rtl="0" algn="l">
              <a:spcBef>
                <a:spcPts val="600"/>
              </a:spcBef>
              <a:spcAft>
                <a:spcPts val="0"/>
              </a:spcAft>
              <a:buClr>
                <a:srgbClr val="000000"/>
              </a:buClr>
              <a:buSzPts val="2400"/>
              <a:buChar char="●"/>
            </a:pPr>
            <a:r>
              <a:rPr lang="en-US" sz="2400">
                <a:solidFill>
                  <a:srgbClr val="000000"/>
                </a:solidFill>
              </a:rPr>
              <a:t>We can even make our search faster by using </a:t>
            </a:r>
            <a:r>
              <a:rPr lang="en-US" sz="2400" u="sng">
                <a:solidFill>
                  <a:srgbClr val="000000"/>
                </a:solidFill>
              </a:rPr>
              <a:t>sorted list</a:t>
            </a:r>
            <a:r>
              <a:rPr lang="en-US" sz="2400">
                <a:solidFill>
                  <a:srgbClr val="000000"/>
                </a:solidFill>
              </a:rPr>
              <a:t> + </a:t>
            </a:r>
            <a:r>
              <a:rPr lang="en-US" sz="2400" u="sng">
                <a:solidFill>
                  <a:srgbClr val="000000"/>
                </a:solidFill>
              </a:rPr>
              <a:t>BST</a:t>
            </a:r>
            <a:r>
              <a:rPr lang="en-US" sz="2400">
                <a:solidFill>
                  <a:srgbClr val="000000"/>
                </a:solidFill>
              </a:rPr>
              <a:t> -&gt; O(log n).</a:t>
            </a:r>
            <a:endParaRPr sz="2400">
              <a:solidFill>
                <a:srgbClr val="000000"/>
              </a:solidFill>
            </a:endParaRPr>
          </a:p>
          <a:p>
            <a:pPr indent="0" lvl="0" marL="457200" rtl="0" algn="l">
              <a:spcBef>
                <a:spcPts val="600"/>
              </a:spcBef>
              <a:spcAft>
                <a:spcPts val="0"/>
              </a:spcAft>
              <a:buNone/>
            </a:pPr>
            <a:r>
              <a:t/>
            </a:r>
            <a:endParaRPr sz="2400">
              <a:solidFill>
                <a:srgbClr val="000000"/>
              </a:solidFill>
            </a:endParaRPr>
          </a:p>
          <a:p>
            <a:pPr indent="-381000" lvl="0" marL="457200" rtl="0" algn="l">
              <a:spcBef>
                <a:spcPts val="600"/>
              </a:spcBef>
              <a:spcAft>
                <a:spcPts val="0"/>
              </a:spcAft>
              <a:buClr>
                <a:srgbClr val="000000"/>
              </a:buClr>
              <a:buSzPts val="2400"/>
              <a:buChar char="●"/>
            </a:pPr>
            <a:r>
              <a:rPr lang="en-US" sz="2400">
                <a:solidFill>
                  <a:srgbClr val="000000"/>
                </a:solidFill>
              </a:rPr>
              <a:t>Do you think we can make this search performance even faster?  Yes -&gt; Hashing → Search performance of O(1)</a:t>
            </a:r>
            <a:br>
              <a:rPr lang="en-US" sz="2400">
                <a:solidFill>
                  <a:srgbClr val="000000"/>
                </a:solidFill>
              </a:rPr>
            </a:br>
            <a:endParaRPr sz="2400">
              <a:solidFill>
                <a:srgbClr val="000000"/>
              </a:solidFill>
            </a:endParaRPr>
          </a:p>
          <a:p>
            <a:pPr indent="-381000" lvl="0" marL="457200" rtl="0" algn="l">
              <a:spcBef>
                <a:spcPts val="0"/>
              </a:spcBef>
              <a:spcAft>
                <a:spcPts val="0"/>
              </a:spcAft>
              <a:buClr>
                <a:srgbClr val="000000"/>
              </a:buClr>
              <a:buSzPts val="2400"/>
              <a:buChar char="●"/>
            </a:pPr>
            <a:r>
              <a:rPr lang="en-US" sz="2400">
                <a:solidFill>
                  <a:srgbClr val="000000"/>
                </a:solidFill>
              </a:rPr>
              <a:t>Before that, let’s introduce the dictionary problem first</a:t>
            </a:r>
            <a:endParaRPr sz="2400">
              <a:solidFill>
                <a:srgbClr val="000000"/>
              </a:solidFill>
            </a:endParaRPr>
          </a:p>
          <a:p>
            <a:pPr indent="0" lvl="0" marL="0" rtl="0" algn="l">
              <a:spcBef>
                <a:spcPts val="600"/>
              </a:spcBef>
              <a:spcAft>
                <a:spcPts val="0"/>
              </a:spcAft>
              <a:buNone/>
            </a:pPr>
            <a:r>
              <a:t/>
            </a:r>
            <a:endParaRPr sz="2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Dictionar</a:t>
            </a:r>
            <a:r>
              <a:rPr lang="en-US" sz="3300"/>
              <a:t>y problem</a:t>
            </a:r>
            <a:endParaRPr>
              <a:solidFill>
                <a:srgbClr val="005EF6"/>
              </a:solidFill>
            </a:endParaRPr>
          </a:p>
        </p:txBody>
      </p:sp>
      <p:sp>
        <p:nvSpPr>
          <p:cNvPr id="377" name="Google Shape;377;p49"/>
          <p:cNvSpPr txBox="1"/>
          <p:nvPr>
            <p:ph idx="4294967295"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355600" lvl="0" marL="457200" rtl="0" algn="l">
              <a:spcBef>
                <a:spcPts val="600"/>
              </a:spcBef>
              <a:spcAft>
                <a:spcPts val="0"/>
              </a:spcAft>
              <a:buClr>
                <a:schemeClr val="dk1"/>
              </a:buClr>
              <a:buSzPts val="2000"/>
              <a:buChar char="●"/>
            </a:pPr>
            <a:r>
              <a:rPr lang="en-US" sz="2000">
                <a:solidFill>
                  <a:srgbClr val="222222"/>
                </a:solidFill>
              </a:rPr>
              <a:t>A </a:t>
            </a:r>
            <a:r>
              <a:rPr i="1" lang="en-US" sz="2000">
                <a:solidFill>
                  <a:srgbClr val="222222"/>
                </a:solidFill>
              </a:rPr>
              <a:t>dictionary problem</a:t>
            </a:r>
            <a:r>
              <a:rPr lang="en-US" sz="2000">
                <a:solidFill>
                  <a:srgbClr val="222222"/>
                </a:solidFill>
              </a:rPr>
              <a:t> is a abstract data type which aims to maintain a set of items, each with a key, subject to</a:t>
            </a:r>
            <a:endParaRPr sz="2000">
              <a:solidFill>
                <a:srgbClr val="222222"/>
              </a:solidFill>
            </a:endParaRPr>
          </a:p>
          <a:p>
            <a:pPr indent="-260350" lvl="1" marL="742950" rtl="0" algn="l">
              <a:spcBef>
                <a:spcPts val="0"/>
              </a:spcBef>
              <a:spcAft>
                <a:spcPts val="0"/>
              </a:spcAft>
              <a:buClr>
                <a:schemeClr val="dk1"/>
              </a:buClr>
              <a:buSzPts val="2000"/>
              <a:buChar char="○"/>
            </a:pPr>
            <a:r>
              <a:rPr lang="en-US" sz="2000">
                <a:solidFill>
                  <a:srgbClr val="222222"/>
                </a:solidFill>
              </a:rPr>
              <a:t>insert(item), delete(item), and search(key) - which find item with that key</a:t>
            </a:r>
            <a:endParaRPr sz="2000">
              <a:solidFill>
                <a:srgbClr val="222222"/>
              </a:solidFill>
            </a:endParaRPr>
          </a:p>
          <a:p>
            <a:pPr indent="-260350" lvl="1" marL="742950" rtl="0" algn="l">
              <a:spcBef>
                <a:spcPts val="0"/>
              </a:spcBef>
              <a:spcAft>
                <a:spcPts val="0"/>
              </a:spcAft>
              <a:buClr>
                <a:schemeClr val="dk1"/>
              </a:buClr>
              <a:buSzPts val="2000"/>
              <a:buChar char="○"/>
            </a:pPr>
            <a:r>
              <a:rPr lang="en-US" sz="2000">
                <a:solidFill>
                  <a:srgbClr val="222222"/>
                </a:solidFill>
              </a:rPr>
              <a:t>With that said, each key is associated with only one item</a:t>
            </a:r>
            <a:endParaRPr sz="2000">
              <a:solidFill>
                <a:srgbClr val="222222"/>
              </a:solidFill>
            </a:endParaRPr>
          </a:p>
          <a:p>
            <a:pPr indent="-260350" lvl="1" marL="742950" rtl="0" algn="l">
              <a:spcBef>
                <a:spcPts val="0"/>
              </a:spcBef>
              <a:spcAft>
                <a:spcPts val="0"/>
              </a:spcAft>
              <a:buClr>
                <a:schemeClr val="dk1"/>
              </a:buClr>
              <a:buSzPts val="2000"/>
              <a:buChar char="○"/>
            </a:pPr>
            <a:r>
              <a:rPr lang="en-US" sz="2000">
                <a:solidFill>
                  <a:srgbClr val="222222"/>
                </a:solidFill>
              </a:rPr>
              <a:t>During insert, if the same key is inserted, it will override the old key</a:t>
            </a:r>
            <a:r>
              <a:rPr lang="en-US" sz="2000">
                <a:solidFill>
                  <a:srgbClr val="222222"/>
                </a:solidFill>
              </a:rPr>
              <a:t> </a:t>
            </a:r>
            <a:endParaRPr sz="2000">
              <a:solidFill>
                <a:srgbClr val="222222"/>
              </a:solidFill>
            </a:endParaRPr>
          </a:p>
          <a:p>
            <a:pPr indent="-260350" lvl="1" marL="742950" rtl="0" algn="l">
              <a:spcBef>
                <a:spcPts val="0"/>
              </a:spcBef>
              <a:spcAft>
                <a:spcPts val="0"/>
              </a:spcAft>
              <a:buClr>
                <a:srgbClr val="222222"/>
              </a:buClr>
              <a:buSzPts val="2000"/>
              <a:buChar char="○"/>
            </a:pPr>
            <a:r>
              <a:rPr lang="en-US" sz="2000">
                <a:solidFill>
                  <a:srgbClr val="222222"/>
                </a:solidFill>
                <a:highlight>
                  <a:schemeClr val="lt1"/>
                </a:highlight>
              </a:rPr>
              <a:t>Typically, the keys in a dictionary must be simple types (such as integers or strings) while the values can be of any type. </a:t>
            </a:r>
            <a:endParaRPr sz="2000">
              <a:solidFill>
                <a:srgbClr val="222222"/>
              </a:solidFill>
            </a:endParaRPr>
          </a:p>
          <a:p>
            <a:pPr indent="0" lvl="0" marL="457200" rtl="0" algn="l">
              <a:spcBef>
                <a:spcPts val="600"/>
              </a:spcBef>
              <a:spcAft>
                <a:spcPts val="0"/>
              </a:spcAft>
              <a:buNone/>
            </a:pPr>
            <a:r>
              <a:t/>
            </a:r>
            <a:endParaRPr sz="2000">
              <a:solidFill>
                <a:schemeClr val="dk1"/>
              </a:solidFill>
            </a:endParaRPr>
          </a:p>
        </p:txBody>
      </p:sp>
      <p:sp>
        <p:nvSpPr>
          <p:cNvPr id="378" name="Google Shape;378;p4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379" name="Google Shape;379;p49"/>
          <p:cNvPicPr preferRelativeResize="0"/>
          <p:nvPr/>
        </p:nvPicPr>
        <p:blipFill>
          <a:blip r:embed="rId3">
            <a:alphaModFix/>
          </a:blip>
          <a:stretch>
            <a:fillRect/>
          </a:stretch>
        </p:blipFill>
        <p:spPr>
          <a:xfrm>
            <a:off x="930977" y="4585225"/>
            <a:ext cx="3162598" cy="1619250"/>
          </a:xfrm>
          <a:prstGeom prst="rect">
            <a:avLst/>
          </a:prstGeom>
          <a:noFill/>
          <a:ln cap="flat" cmpd="sng" w="9525">
            <a:solidFill>
              <a:schemeClr val="dk2"/>
            </a:solidFill>
            <a:prstDash val="solid"/>
            <a:round/>
            <a:headEnd len="sm" w="sm" type="none"/>
            <a:tailEnd len="sm" w="sm" type="none"/>
          </a:ln>
        </p:spPr>
      </p:pic>
      <p:pic>
        <p:nvPicPr>
          <p:cNvPr id="380" name="Google Shape;380;p49"/>
          <p:cNvPicPr preferRelativeResize="0"/>
          <p:nvPr/>
        </p:nvPicPr>
        <p:blipFill>
          <a:blip r:embed="rId4">
            <a:alphaModFix/>
          </a:blip>
          <a:stretch>
            <a:fillRect/>
          </a:stretch>
        </p:blipFill>
        <p:spPr>
          <a:xfrm>
            <a:off x="4467950" y="4585225"/>
            <a:ext cx="3657600" cy="1619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228600" y="1981200"/>
            <a:ext cx="4343400" cy="4648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375"/>
              </a:spcBef>
              <a:spcAft>
                <a:spcPts val="0"/>
              </a:spcAft>
              <a:buClr>
                <a:schemeClr val="dk1"/>
              </a:buClr>
              <a:buSzPts val="2800"/>
              <a:buChar char="●"/>
            </a:pPr>
            <a:r>
              <a:rPr lang="en-US" sz="2800">
                <a:solidFill>
                  <a:schemeClr val="dk1"/>
                </a:solidFill>
              </a:rPr>
              <a:t>Arrays</a:t>
            </a:r>
            <a:endParaRPr sz="2800">
              <a:solidFill>
                <a:schemeClr val="dk1"/>
              </a:solidFill>
            </a:endParaRPr>
          </a:p>
          <a:p>
            <a:pPr indent="-406400" lvl="0" marL="457200" marR="0" rtl="0" algn="l">
              <a:lnSpc>
                <a:spcPct val="90000"/>
              </a:lnSpc>
              <a:spcBef>
                <a:spcPts val="0"/>
              </a:spcBef>
              <a:spcAft>
                <a:spcPts val="0"/>
              </a:spcAft>
              <a:buClr>
                <a:schemeClr val="dk1"/>
              </a:buClr>
              <a:buSzPts val="2800"/>
              <a:buChar char="●"/>
            </a:pPr>
            <a:r>
              <a:rPr lang="en-US" sz="2800">
                <a:solidFill>
                  <a:schemeClr val="dk1"/>
                </a:solidFill>
              </a:rPr>
              <a:t>Linked List</a:t>
            </a:r>
            <a:endParaRPr sz="2800">
              <a:solidFill>
                <a:schemeClr val="dk1"/>
              </a:solidFill>
            </a:endParaRPr>
          </a:p>
          <a:p>
            <a:pPr indent="-406400" lvl="0" marL="457200" marR="0" rtl="0" algn="l">
              <a:lnSpc>
                <a:spcPct val="90000"/>
              </a:lnSpc>
              <a:spcBef>
                <a:spcPts val="0"/>
              </a:spcBef>
              <a:spcAft>
                <a:spcPts val="0"/>
              </a:spcAft>
              <a:buClr>
                <a:schemeClr val="dk1"/>
              </a:buClr>
              <a:buSzPts val="2800"/>
              <a:buChar char="●"/>
            </a:pPr>
            <a:r>
              <a:rPr lang="en-US" sz="2800">
                <a:solidFill>
                  <a:schemeClr val="dk1"/>
                </a:solidFill>
              </a:rPr>
              <a:t>Stacks</a:t>
            </a:r>
            <a:endParaRPr sz="2800">
              <a:solidFill>
                <a:schemeClr val="dk1"/>
              </a:solidFill>
            </a:endParaRPr>
          </a:p>
          <a:p>
            <a:pPr indent="-406400" lvl="0" marL="457200" marR="0" rtl="0" algn="l">
              <a:lnSpc>
                <a:spcPct val="90000"/>
              </a:lnSpc>
              <a:spcBef>
                <a:spcPts val="0"/>
              </a:spcBef>
              <a:spcAft>
                <a:spcPts val="0"/>
              </a:spcAft>
              <a:buClr>
                <a:schemeClr val="dk1"/>
              </a:buClr>
              <a:buSzPts val="2800"/>
              <a:buChar char="●"/>
            </a:pPr>
            <a:r>
              <a:rPr lang="en-US" sz="2800">
                <a:solidFill>
                  <a:schemeClr val="dk1"/>
                </a:solidFill>
              </a:rPr>
              <a:t>Queues</a:t>
            </a:r>
            <a:endParaRPr sz="2800">
              <a:solidFill>
                <a:schemeClr val="dk1"/>
              </a:solidFill>
            </a:endParaRPr>
          </a:p>
          <a:p>
            <a:pPr indent="-406400" lvl="0" marL="457200" marR="0" rtl="0" algn="l">
              <a:lnSpc>
                <a:spcPct val="90000"/>
              </a:lnSpc>
              <a:spcBef>
                <a:spcPts val="0"/>
              </a:spcBef>
              <a:spcAft>
                <a:spcPts val="0"/>
              </a:spcAft>
              <a:buSzPts val="2800"/>
              <a:buChar char="●"/>
            </a:pPr>
            <a:r>
              <a:rPr lang="en-US" sz="2800"/>
              <a:t>Binary Search Tree</a:t>
            </a:r>
            <a:endParaRPr sz="2800"/>
          </a:p>
          <a:p>
            <a:pPr indent="-406400" lvl="0" marL="457200" marR="0" rtl="0" algn="l">
              <a:lnSpc>
                <a:spcPct val="90000"/>
              </a:lnSpc>
              <a:spcBef>
                <a:spcPts val="0"/>
              </a:spcBef>
              <a:spcAft>
                <a:spcPts val="0"/>
              </a:spcAft>
              <a:buSzPts val="2800"/>
              <a:buChar char="●"/>
            </a:pPr>
            <a:r>
              <a:rPr lang="en-US" sz="2800"/>
              <a:t>Hash Tables</a:t>
            </a:r>
            <a:endParaRPr sz="2800"/>
          </a:p>
        </p:txBody>
      </p:sp>
      <p:sp>
        <p:nvSpPr>
          <p:cNvPr id="143" name="Google Shape;143;p2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44" name="Google Shape;144;p2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Outline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Solving the dictionary problem</a:t>
            </a:r>
            <a:endParaRPr>
              <a:solidFill>
                <a:srgbClr val="005EF6"/>
              </a:solidFill>
            </a:endParaRPr>
          </a:p>
        </p:txBody>
      </p:sp>
      <p:sp>
        <p:nvSpPr>
          <p:cNvPr id="387" name="Google Shape;387;p5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88" name="Google Shape;388;p50"/>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2300">
                <a:solidFill>
                  <a:srgbClr val="000000"/>
                </a:solidFill>
              </a:rPr>
              <a:t>Can we make search in dictionary faster?  O(n) is just too slow?  Direct address table is likely the first idea that comes to mind</a:t>
            </a:r>
            <a:endParaRPr sz="2300">
              <a:solidFill>
                <a:srgbClr val="000000"/>
              </a:solidFill>
            </a:endParaRPr>
          </a:p>
        </p:txBody>
      </p:sp>
      <p:pic>
        <p:nvPicPr>
          <p:cNvPr id="389" name="Google Shape;389;p50"/>
          <p:cNvPicPr preferRelativeResize="0"/>
          <p:nvPr/>
        </p:nvPicPr>
        <p:blipFill>
          <a:blip r:embed="rId3">
            <a:alphaModFix/>
          </a:blip>
          <a:stretch>
            <a:fillRect/>
          </a:stretch>
        </p:blipFill>
        <p:spPr>
          <a:xfrm>
            <a:off x="363000" y="2582100"/>
            <a:ext cx="5679701" cy="3336076"/>
          </a:xfrm>
          <a:prstGeom prst="rect">
            <a:avLst/>
          </a:prstGeom>
          <a:noFill/>
          <a:ln cap="flat" cmpd="sng" w="9525">
            <a:solidFill>
              <a:schemeClr val="dk2"/>
            </a:solidFill>
            <a:prstDash val="solid"/>
            <a:round/>
            <a:headEnd len="sm" w="sm" type="none"/>
            <a:tailEnd len="sm" w="sm" type="none"/>
          </a:ln>
        </p:spPr>
      </p:pic>
      <p:sp>
        <p:nvSpPr>
          <p:cNvPr id="390" name="Google Shape;390;p50"/>
          <p:cNvSpPr txBox="1"/>
          <p:nvPr/>
        </p:nvSpPr>
        <p:spPr>
          <a:xfrm>
            <a:off x="6191925" y="2454575"/>
            <a:ext cx="2676600" cy="33360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Open Sans"/>
              <a:buChar char="●"/>
            </a:pPr>
            <a:r>
              <a:rPr lang="en-US" sz="2100">
                <a:latin typeface="Open Sans"/>
                <a:ea typeface="Open Sans"/>
                <a:cs typeface="Open Sans"/>
                <a:sym typeface="Open Sans"/>
              </a:rPr>
              <a:t>lot of keys - waste a lot of space</a:t>
            </a:r>
            <a:endParaRPr sz="2100">
              <a:latin typeface="Open Sans"/>
              <a:ea typeface="Open Sans"/>
              <a:cs typeface="Open Sans"/>
              <a:sym typeface="Open Sans"/>
            </a:endParaRPr>
          </a:p>
          <a:p>
            <a:pPr indent="-361950" lvl="0" marL="457200" rtl="0" algn="l">
              <a:spcBef>
                <a:spcPts val="0"/>
              </a:spcBef>
              <a:spcAft>
                <a:spcPts val="0"/>
              </a:spcAft>
              <a:buSzPts val="2100"/>
              <a:buFont typeface="Open Sans"/>
              <a:buChar char="●"/>
            </a:pPr>
            <a:r>
              <a:rPr lang="en-US" sz="2100">
                <a:latin typeface="Open Sans"/>
                <a:ea typeface="Open Sans"/>
                <a:cs typeface="Open Sans"/>
                <a:sym typeface="Open Sans"/>
              </a:rPr>
              <a:t>Does not support non-negative keys or string keys</a:t>
            </a:r>
            <a:endParaRPr sz="2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Solving the dictionary problem</a:t>
            </a:r>
            <a:endParaRPr>
              <a:solidFill>
                <a:srgbClr val="005EF6"/>
              </a:solidFill>
            </a:endParaRPr>
          </a:p>
        </p:txBody>
      </p:sp>
      <p:sp>
        <p:nvSpPr>
          <p:cNvPr id="397" name="Google Shape;397;p5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398" name="Google Shape;398;p51"/>
          <p:cNvSpPr txBox="1"/>
          <p:nvPr>
            <p:ph idx="1" type="body"/>
          </p:nvPr>
        </p:nvSpPr>
        <p:spPr>
          <a:xfrm>
            <a:off x="228600" y="1295400"/>
            <a:ext cx="8763000" cy="4994100"/>
          </a:xfrm>
          <a:prstGeom prst="rect">
            <a:avLst/>
          </a:prstGeom>
        </p:spPr>
        <p:txBody>
          <a:bodyPr anchorCtr="0" anchor="ctr" bIns="91425" lIns="91425" spcFirstLastPara="1" rIns="91425" wrap="square" tIns="91425">
            <a:noAutofit/>
          </a:bodyPr>
          <a:lstStyle/>
          <a:p>
            <a:pPr indent="-412750" lvl="0" marL="457200" rtl="0" algn="l">
              <a:spcBef>
                <a:spcPts val="0"/>
              </a:spcBef>
              <a:spcAft>
                <a:spcPts val="0"/>
              </a:spcAft>
              <a:buSzPts val="2900"/>
              <a:buFont typeface="Open Sans"/>
              <a:buChar char="●"/>
            </a:pPr>
            <a:r>
              <a:rPr i="1" lang="en-US" sz="2900"/>
              <a:t>Because it uses the index array as the key position, the key can only be non-negative integers.</a:t>
            </a:r>
            <a:endParaRPr i="1" sz="2900"/>
          </a:p>
          <a:p>
            <a:pPr indent="-412750" lvl="1" marL="914400" rtl="0" algn="l">
              <a:spcBef>
                <a:spcPts val="0"/>
              </a:spcBef>
              <a:spcAft>
                <a:spcPts val="0"/>
              </a:spcAft>
              <a:buSzPts val="2900"/>
              <a:buFont typeface="Open Sans"/>
              <a:buChar char="○"/>
            </a:pPr>
            <a:r>
              <a:rPr lang="en-US" sz="2900"/>
              <a:t>Can be solved by </a:t>
            </a:r>
            <a:r>
              <a:rPr b="1" lang="en-US" sz="2900"/>
              <a:t>prehash</a:t>
            </a:r>
            <a:r>
              <a:rPr lang="en-US" sz="2900"/>
              <a:t> - mapping keys to nonnegative integers</a:t>
            </a:r>
            <a:endParaRPr sz="2900"/>
          </a:p>
          <a:p>
            <a:pPr indent="-412750" lvl="1" marL="914400" rtl="0" algn="l">
              <a:spcBef>
                <a:spcPts val="0"/>
              </a:spcBef>
              <a:spcAft>
                <a:spcPts val="0"/>
              </a:spcAft>
              <a:buSzPts val="2900"/>
              <a:buFont typeface="Arial"/>
              <a:buChar char="○"/>
            </a:pPr>
            <a:r>
              <a:rPr lang="en-US" sz="2900"/>
              <a:t>But ideally we want prehash(x) = prehash(y) only when x = y</a:t>
            </a:r>
            <a:endParaRPr sz="2900"/>
          </a:p>
          <a:p>
            <a:pPr indent="-412750" lvl="1" marL="914400" rtl="0" algn="l">
              <a:spcBef>
                <a:spcPts val="0"/>
              </a:spcBef>
              <a:spcAft>
                <a:spcPts val="0"/>
              </a:spcAft>
              <a:buSzPts val="2900"/>
              <a:buFont typeface="Arial"/>
              <a:buChar char="○"/>
            </a:pPr>
            <a:r>
              <a:rPr lang="en-US" sz="2900"/>
              <a:t>We need to make sure prehash always give the same value for the same key</a:t>
            </a:r>
            <a:endParaRPr sz="29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Solving the dictionary problem</a:t>
            </a:r>
            <a:endParaRPr>
              <a:solidFill>
                <a:srgbClr val="005EF6"/>
              </a:solidFill>
            </a:endParaRPr>
          </a:p>
        </p:txBody>
      </p:sp>
      <p:sp>
        <p:nvSpPr>
          <p:cNvPr id="405" name="Google Shape;405;p5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06" name="Google Shape;406;p52"/>
          <p:cNvSpPr txBox="1"/>
          <p:nvPr>
            <p:ph idx="4294967295" type="body"/>
          </p:nvPr>
        </p:nvSpPr>
        <p:spPr>
          <a:xfrm>
            <a:off x="228600" y="1447800"/>
            <a:ext cx="5015100" cy="4648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pen Sans"/>
              <a:buChar char="●"/>
            </a:pPr>
            <a:r>
              <a:rPr i="1" lang="en-US" sz="2400"/>
              <a:t>Doing this way will require huge amount of space</a:t>
            </a:r>
            <a:endParaRPr i="1" sz="2400"/>
          </a:p>
          <a:p>
            <a:pPr indent="-349250" lvl="1" marL="914400" rtl="0" algn="l">
              <a:spcBef>
                <a:spcPts val="0"/>
              </a:spcBef>
              <a:spcAft>
                <a:spcPts val="0"/>
              </a:spcAft>
              <a:buSzPts val="1900"/>
              <a:buFont typeface="Open Sans"/>
              <a:buChar char="○"/>
            </a:pPr>
            <a:r>
              <a:rPr lang="en-US" sz="1900"/>
              <a:t>Can be solved by </a:t>
            </a:r>
            <a:r>
              <a:rPr b="1" lang="en-US" sz="1900"/>
              <a:t>hashing</a:t>
            </a:r>
            <a:endParaRPr b="1" sz="1900"/>
          </a:p>
          <a:p>
            <a:pPr indent="-349250" lvl="1" marL="914400" rtl="0" algn="l">
              <a:spcBef>
                <a:spcPts val="0"/>
              </a:spcBef>
              <a:spcAft>
                <a:spcPts val="0"/>
              </a:spcAft>
              <a:buSzPts val="1900"/>
              <a:buFont typeface="Arial"/>
              <a:buChar char="○"/>
            </a:pPr>
            <a:r>
              <a:rPr lang="en-US" sz="1900"/>
              <a:t>Reduce universe of all keys (integers) down to a reasonable size m for table (m = Θ(n), i.e., size of the table to be proportional to the keys in the dictionary)</a:t>
            </a:r>
            <a:endParaRPr sz="1900"/>
          </a:p>
          <a:p>
            <a:pPr indent="-349250" lvl="1" marL="914400" rtl="0" algn="l">
              <a:spcBef>
                <a:spcPts val="0"/>
              </a:spcBef>
              <a:spcAft>
                <a:spcPts val="0"/>
              </a:spcAft>
              <a:buSzPts val="1900"/>
              <a:buFont typeface="Arial"/>
              <a:buChar char="○"/>
            </a:pPr>
            <a:r>
              <a:rPr lang="en-US" sz="1900">
                <a:highlight>
                  <a:schemeClr val="lt1"/>
                </a:highlight>
              </a:rPr>
              <a:t>A </a:t>
            </a:r>
            <a:r>
              <a:rPr b="1" lang="en-US" sz="1900">
                <a:highlight>
                  <a:schemeClr val="lt1"/>
                </a:highlight>
              </a:rPr>
              <a:t>hash function h </a:t>
            </a:r>
            <a:r>
              <a:rPr lang="en-US" sz="1900">
                <a:highlight>
                  <a:schemeClr val="lt1"/>
                </a:highlight>
              </a:rPr>
              <a:t>. A hash function is a function which when given a key, generates an address in the table.  </a:t>
            </a:r>
            <a:r>
              <a:rPr i="1" lang="en-US" sz="1900">
                <a:highlight>
                  <a:schemeClr val="lt1"/>
                </a:highlight>
              </a:rPr>
              <a:t>h</a:t>
            </a:r>
            <a:r>
              <a:rPr lang="en-US" sz="1900">
                <a:highlight>
                  <a:schemeClr val="lt1"/>
                </a:highlight>
              </a:rPr>
              <a:t> maps the universe </a:t>
            </a:r>
            <a:r>
              <a:rPr i="1" lang="en-US" sz="1900">
                <a:highlight>
                  <a:schemeClr val="lt1"/>
                </a:highlight>
              </a:rPr>
              <a:t>U</a:t>
            </a:r>
            <a:r>
              <a:rPr lang="en-US" sz="1900">
                <a:highlight>
                  <a:schemeClr val="lt1"/>
                </a:highlight>
              </a:rPr>
              <a:t> of keys into the slots of a hash table T[0..m-1] where the size m is typically much less than |U|</a:t>
            </a:r>
            <a:endParaRPr sz="1900">
              <a:highlight>
                <a:schemeClr val="lt1"/>
              </a:highlight>
            </a:endParaRPr>
          </a:p>
          <a:p>
            <a:pPr indent="-349250" lvl="1" marL="914400" rtl="0" algn="l">
              <a:spcBef>
                <a:spcPts val="0"/>
              </a:spcBef>
              <a:spcAft>
                <a:spcPts val="0"/>
              </a:spcAft>
              <a:buSzPts val="1900"/>
              <a:buFont typeface="Arial"/>
              <a:buChar char="○"/>
            </a:pPr>
            <a:r>
              <a:rPr lang="en-US" sz="1900">
                <a:highlight>
                  <a:schemeClr val="lt1"/>
                </a:highlight>
              </a:rPr>
              <a:t>When two keys hash to the same index, we called “collision”</a:t>
            </a:r>
            <a:endParaRPr sz="1900">
              <a:highlight>
                <a:schemeClr val="lt1"/>
              </a:highlight>
            </a:endParaRPr>
          </a:p>
        </p:txBody>
      </p:sp>
      <p:pic>
        <p:nvPicPr>
          <p:cNvPr id="407" name="Google Shape;407;p52"/>
          <p:cNvPicPr preferRelativeResize="0"/>
          <p:nvPr/>
        </p:nvPicPr>
        <p:blipFill>
          <a:blip r:embed="rId3">
            <a:alphaModFix/>
          </a:blip>
          <a:stretch>
            <a:fillRect/>
          </a:stretch>
        </p:blipFill>
        <p:spPr>
          <a:xfrm>
            <a:off x="5497073" y="4834200"/>
            <a:ext cx="3241025" cy="565550"/>
          </a:xfrm>
          <a:prstGeom prst="rect">
            <a:avLst/>
          </a:prstGeom>
          <a:noFill/>
          <a:ln cap="flat" cmpd="sng" w="9525">
            <a:solidFill>
              <a:schemeClr val="dk2"/>
            </a:solidFill>
            <a:prstDash val="solid"/>
            <a:round/>
            <a:headEnd len="sm" w="sm" type="none"/>
            <a:tailEnd len="sm" w="sm" type="none"/>
          </a:ln>
        </p:spPr>
      </p:pic>
      <p:pic>
        <p:nvPicPr>
          <p:cNvPr id="408" name="Google Shape;408;p52"/>
          <p:cNvPicPr preferRelativeResize="0"/>
          <p:nvPr/>
        </p:nvPicPr>
        <p:blipFill rotWithShape="1">
          <a:blip r:embed="rId4">
            <a:alphaModFix/>
          </a:blip>
          <a:srcRect b="24207" l="0" r="25523" t="0"/>
          <a:stretch/>
        </p:blipFill>
        <p:spPr>
          <a:xfrm>
            <a:off x="5243575" y="2373038"/>
            <a:ext cx="3748025" cy="21119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a:t>
            </a:r>
            <a:r>
              <a:rPr lang="en-US" sz="3300"/>
              <a:t>Good hash functions</a:t>
            </a:r>
            <a:endParaRPr sz="3300"/>
          </a:p>
        </p:txBody>
      </p:sp>
      <p:sp>
        <p:nvSpPr>
          <p:cNvPr id="415" name="Google Shape;415;p5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16" name="Google Shape;416;p53"/>
          <p:cNvSpPr txBox="1"/>
          <p:nvPr>
            <p:ph idx="4294967295" type="body"/>
          </p:nvPr>
        </p:nvSpPr>
        <p:spPr>
          <a:xfrm>
            <a:off x="228600" y="1295400"/>
            <a:ext cx="8763000" cy="4648200"/>
          </a:xfrm>
          <a:prstGeom prst="rect">
            <a:avLst/>
          </a:prstGeom>
        </p:spPr>
        <p:txBody>
          <a:bodyPr anchorCtr="0" anchor="t" bIns="91425" lIns="91425" spcFirstLastPara="1" rIns="91425" wrap="square" tIns="91425">
            <a:noAutofit/>
          </a:bodyPr>
          <a:lstStyle/>
          <a:p>
            <a:pPr indent="-361950" lvl="0" marL="457200" marR="0" rtl="0" algn="l">
              <a:lnSpc>
                <a:spcPct val="100000"/>
              </a:lnSpc>
              <a:spcBef>
                <a:spcPts val="600"/>
              </a:spcBef>
              <a:spcAft>
                <a:spcPts val="0"/>
              </a:spcAft>
              <a:buClr>
                <a:srgbClr val="000000"/>
              </a:buClr>
              <a:buSzPts val="2100"/>
              <a:buChar char="●"/>
            </a:pPr>
            <a:r>
              <a:rPr lang="en-US" sz="2100">
                <a:solidFill>
                  <a:srgbClr val="000000"/>
                </a:solidFill>
                <a:highlight>
                  <a:srgbClr val="FFFFFF"/>
                </a:highlight>
              </a:rPr>
              <a:t>A good hash function satisfies the each key is equally likely to hash to any of the m slots, independently of where any other key has hashed to</a:t>
            </a:r>
            <a:endParaRPr sz="2100">
              <a:solidFill>
                <a:srgbClr val="000000"/>
              </a:solidFill>
              <a:highlight>
                <a:srgbClr val="FFFFFF"/>
              </a:highlight>
            </a:endParaRPr>
          </a:p>
          <a:p>
            <a:pPr indent="-387350" lvl="0" marL="457200" marR="0" rtl="0" algn="l">
              <a:lnSpc>
                <a:spcPct val="100000"/>
              </a:lnSpc>
              <a:spcBef>
                <a:spcPts val="0"/>
              </a:spcBef>
              <a:spcAft>
                <a:spcPts val="0"/>
              </a:spcAft>
              <a:buClr>
                <a:srgbClr val="000000"/>
              </a:buClr>
              <a:buSzPts val="2500"/>
              <a:buChar char="●"/>
            </a:pPr>
            <a:r>
              <a:rPr b="1" lang="en-US" sz="2500">
                <a:solidFill>
                  <a:srgbClr val="000000"/>
                </a:solidFill>
                <a:highlight>
                  <a:srgbClr val="FFFFFF"/>
                </a:highlight>
              </a:rPr>
              <a:t>Division method</a:t>
            </a:r>
            <a:endParaRPr b="1" sz="25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Ex. Hash table size m = 12, and the key is 100, then h(k) is 4.   </a:t>
            </a:r>
            <a:endParaRPr sz="19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mod m wil give you a number between zero and m-1</a:t>
            </a:r>
            <a:endParaRPr sz="19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This method usually yields good results but we usually avoid some values of m, i.e., when m has some common factors with k</a:t>
            </a:r>
            <a:endParaRPr sz="19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In practice, you always choose prime table size so you don’t have those common factors</a:t>
            </a:r>
            <a:endParaRPr sz="19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Your m is should NOT be very close to power of 2 or power of 10 because they have way too many common factors</a:t>
            </a:r>
            <a:endParaRPr sz="1900">
              <a:solidFill>
                <a:srgbClr val="000000"/>
              </a:solidFill>
              <a:highlight>
                <a:srgbClr val="FFFFFF"/>
              </a:highlight>
            </a:endParaRPr>
          </a:p>
          <a:p>
            <a:pPr indent="-349250" lvl="1" marL="914400" marR="0" rtl="0" algn="l">
              <a:lnSpc>
                <a:spcPct val="100000"/>
              </a:lnSpc>
              <a:spcBef>
                <a:spcPts val="0"/>
              </a:spcBef>
              <a:spcAft>
                <a:spcPts val="0"/>
              </a:spcAft>
              <a:buClr>
                <a:srgbClr val="000000"/>
              </a:buClr>
              <a:buSzPts val="1900"/>
              <a:buChar char="○"/>
            </a:pPr>
            <a:r>
              <a:rPr lang="en-US" sz="1900">
                <a:solidFill>
                  <a:srgbClr val="000000"/>
                </a:solidFill>
                <a:highlight>
                  <a:srgbClr val="FFFFFF"/>
                </a:highlight>
              </a:rPr>
              <a:t>A prime not too close to an exact power of 2 is a good choice.  For example, n = 2000.  We choose m = 701 because it is a prime near 2000/3 but not any near power of 2.   We do not really mind searching an average of 3 elements in an unsuccessful search</a:t>
            </a:r>
            <a:endParaRPr sz="1900">
              <a:solidFill>
                <a:srgbClr val="000000"/>
              </a:solidFill>
              <a:highlight>
                <a:srgbClr val="FFFFFF"/>
              </a:highlight>
            </a:endParaRPr>
          </a:p>
        </p:txBody>
      </p:sp>
      <p:pic>
        <p:nvPicPr>
          <p:cNvPr id="417" name="Google Shape;417;p53"/>
          <p:cNvPicPr preferRelativeResize="0"/>
          <p:nvPr/>
        </p:nvPicPr>
        <p:blipFill>
          <a:blip r:embed="rId3">
            <a:alphaModFix/>
          </a:blip>
          <a:stretch>
            <a:fillRect/>
          </a:stretch>
        </p:blipFill>
        <p:spPr>
          <a:xfrm>
            <a:off x="3507224" y="2360200"/>
            <a:ext cx="1579150" cy="442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24" name="Google Shape;424;p5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Why prime number is used for hash?</a:t>
            </a:r>
            <a:endParaRPr/>
          </a:p>
        </p:txBody>
      </p:sp>
      <p:sp>
        <p:nvSpPr>
          <p:cNvPr id="425" name="Google Shape;425;p54"/>
          <p:cNvSpPr txBox="1"/>
          <p:nvPr/>
        </p:nvSpPr>
        <p:spPr>
          <a:xfrm>
            <a:off x="228600" y="1409100"/>
            <a:ext cx="3584100" cy="3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300">
                <a:solidFill>
                  <a:srgbClr val="333333"/>
                </a:solidFill>
                <a:latin typeface="Open Sans"/>
                <a:ea typeface="Open Sans"/>
                <a:cs typeface="Open Sans"/>
                <a:sym typeface="Open Sans"/>
              </a:rPr>
              <a:t>If we use mod 4 we find:</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10 mod 4 = 2</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20 mod 4 = 0</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30 mod 4 = 2</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40 mod 4 = 0</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50 mod 4 = 2</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1100"/>
              </a:spcAft>
              <a:buNone/>
            </a:pPr>
            <a:r>
              <a:t/>
            </a:r>
            <a:endParaRPr sz="2300">
              <a:solidFill>
                <a:srgbClr val="333333"/>
              </a:solidFill>
              <a:latin typeface="Open Sans"/>
              <a:ea typeface="Open Sans"/>
              <a:cs typeface="Open Sans"/>
              <a:sym typeface="Open Sans"/>
            </a:endParaRPr>
          </a:p>
        </p:txBody>
      </p:sp>
      <p:sp>
        <p:nvSpPr>
          <p:cNvPr id="426" name="Google Shape;426;p54"/>
          <p:cNvSpPr txBox="1"/>
          <p:nvPr/>
        </p:nvSpPr>
        <p:spPr>
          <a:xfrm>
            <a:off x="4191000" y="1409100"/>
            <a:ext cx="4422600" cy="338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300">
                <a:solidFill>
                  <a:srgbClr val="333333"/>
                </a:solidFill>
                <a:latin typeface="Open Sans"/>
                <a:ea typeface="Open Sans"/>
                <a:cs typeface="Open Sans"/>
                <a:sym typeface="Open Sans"/>
              </a:rPr>
              <a:t>If we use a prime number 7:</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10 mod 7 = 3</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20 mod 7 = 6</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30 mod 7 = 2</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0"/>
              </a:spcAft>
              <a:buNone/>
            </a:pPr>
            <a:r>
              <a:rPr lang="en-US" sz="2300">
                <a:solidFill>
                  <a:srgbClr val="333333"/>
                </a:solidFill>
                <a:latin typeface="Open Sans"/>
                <a:ea typeface="Open Sans"/>
                <a:cs typeface="Open Sans"/>
                <a:sym typeface="Open Sans"/>
              </a:rPr>
              <a:t>40 mod 7 = 4</a:t>
            </a:r>
            <a:endParaRPr sz="2300">
              <a:solidFill>
                <a:srgbClr val="333333"/>
              </a:solidFill>
              <a:latin typeface="Open Sans"/>
              <a:ea typeface="Open Sans"/>
              <a:cs typeface="Open Sans"/>
              <a:sym typeface="Open Sans"/>
            </a:endParaRPr>
          </a:p>
          <a:p>
            <a:pPr indent="0" lvl="0" marL="0" rtl="0" algn="l">
              <a:lnSpc>
                <a:spcPct val="115000"/>
              </a:lnSpc>
              <a:spcBef>
                <a:spcPts val="1100"/>
              </a:spcBef>
              <a:spcAft>
                <a:spcPts val="1100"/>
              </a:spcAft>
              <a:buNone/>
            </a:pPr>
            <a:r>
              <a:rPr lang="en-US" sz="2300">
                <a:solidFill>
                  <a:srgbClr val="333333"/>
                </a:solidFill>
                <a:latin typeface="Open Sans"/>
                <a:ea typeface="Open Sans"/>
                <a:cs typeface="Open Sans"/>
                <a:sym typeface="Open Sans"/>
              </a:rPr>
              <a:t>50 mod 7 = 1</a:t>
            </a:r>
            <a:endParaRPr sz="2300">
              <a:solidFill>
                <a:srgbClr val="333333"/>
              </a:solidFill>
              <a:latin typeface="Open Sans"/>
              <a:ea typeface="Open Sans"/>
              <a:cs typeface="Open Sans"/>
              <a:sym typeface="Open Sans"/>
            </a:endParaRPr>
          </a:p>
        </p:txBody>
      </p:sp>
      <p:sp>
        <p:nvSpPr>
          <p:cNvPr id="427" name="Google Shape;427;p54"/>
          <p:cNvSpPr txBox="1"/>
          <p:nvPr/>
        </p:nvSpPr>
        <p:spPr>
          <a:xfrm>
            <a:off x="255300" y="4913925"/>
            <a:ext cx="83583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pen Sans"/>
                <a:ea typeface="Open Sans"/>
                <a:cs typeface="Open Sans"/>
                <a:sym typeface="Open Sans"/>
              </a:rPr>
              <a:t>Prime number has a good property to induce randomness to our hash results.  Thus prime number is commonly  used as part of the hash function</a:t>
            </a:r>
            <a:endParaRPr sz="1800">
              <a:latin typeface="Open Sans"/>
              <a:ea typeface="Open Sans"/>
              <a:cs typeface="Open Sans"/>
              <a:sym typeface="Open Sans"/>
            </a:endParaRPr>
          </a:p>
        </p:txBody>
      </p:sp>
      <p:sp>
        <p:nvSpPr>
          <p:cNvPr id="428" name="Google Shape;428;p54"/>
          <p:cNvSpPr txBox="1"/>
          <p:nvPr/>
        </p:nvSpPr>
        <p:spPr>
          <a:xfrm>
            <a:off x="255300" y="5662650"/>
            <a:ext cx="82620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242729"/>
                </a:solidFill>
                <a:latin typeface="Open Sans"/>
                <a:ea typeface="Open Sans"/>
                <a:cs typeface="Open Sans"/>
                <a:sym typeface="Open Sans"/>
              </a:rPr>
              <a:t>Every key in 𝐾 that shares a common factor with the number of buckets 𝑚 m will be hashed to a bucket that is a multiple of this factor.</a:t>
            </a:r>
            <a:endParaRPr sz="1800">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35" name="Google Shape;435;p55"/>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Demo</a:t>
            </a:r>
            <a:endParaRPr/>
          </a:p>
        </p:txBody>
      </p:sp>
      <p:sp>
        <p:nvSpPr>
          <p:cNvPr id="436" name="Google Shape;436;p55"/>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-keys = {1, 4, 10, 3, 9, 45, 99}</a:t>
            </a:r>
            <a:endParaRPr/>
          </a:p>
          <a:p>
            <a:pPr indent="0" lvl="0" marL="0" rtl="0" algn="l">
              <a:spcBef>
                <a:spcPts val="600"/>
              </a:spcBef>
              <a:spcAft>
                <a:spcPts val="0"/>
              </a:spcAft>
              <a:buNone/>
            </a:pPr>
            <a:r>
              <a:rPr lang="en-US"/>
              <a:t>-m = 8</a:t>
            </a:r>
            <a:endParaRPr/>
          </a:p>
          <a:p>
            <a:pPr indent="0" lvl="0" marL="0" rtl="0" algn="l">
              <a:spcBef>
                <a:spcPts val="600"/>
              </a:spcBef>
              <a:spcAft>
                <a:spcPts val="0"/>
              </a:spcAft>
              <a:buNone/>
            </a:pPr>
            <a:r>
              <a:rPr lang="en-US"/>
              <a:t>-Use the division method to construct the hash table</a:t>
            </a:r>
            <a:endParaRPr/>
          </a:p>
          <a:p>
            <a:pPr indent="0" lvl="0" marL="0" rtl="0" algn="l">
              <a:spcBef>
                <a:spcPts val="600"/>
              </a:spcBef>
              <a:spcAft>
                <a:spcPts val="0"/>
              </a:spcAft>
              <a:buNone/>
            </a:pPr>
            <a:r>
              <a:rPr lang="en-US"/>
              <a:t>-if there is a collision, just simply put in the same bucket (i will teach you later….)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a:t>
            </a:r>
            <a:r>
              <a:rPr lang="en-US" sz="3300"/>
              <a:t>Good hash functions</a:t>
            </a:r>
            <a:endParaRPr sz="3300"/>
          </a:p>
        </p:txBody>
      </p:sp>
      <p:sp>
        <p:nvSpPr>
          <p:cNvPr id="443" name="Google Shape;443;p5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44" name="Google Shape;444;p56"/>
          <p:cNvSpPr txBox="1"/>
          <p:nvPr>
            <p:ph idx="4294967295" type="body"/>
          </p:nvPr>
        </p:nvSpPr>
        <p:spPr>
          <a:xfrm>
            <a:off x="228600" y="1295400"/>
            <a:ext cx="4784400" cy="46482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600"/>
              </a:spcBef>
              <a:spcAft>
                <a:spcPts val="0"/>
              </a:spcAft>
              <a:buClr>
                <a:srgbClr val="000000"/>
              </a:buClr>
              <a:buSzPts val="1600"/>
              <a:buChar char="●"/>
            </a:pPr>
            <a:r>
              <a:rPr b="1" lang="en-US" sz="1600">
                <a:solidFill>
                  <a:srgbClr val="000000"/>
                </a:solidFill>
                <a:highlight>
                  <a:srgbClr val="FFFFFF"/>
                </a:highlight>
              </a:rPr>
              <a:t>Multiplication method</a:t>
            </a:r>
            <a:endParaRPr b="1" sz="1600">
              <a:solidFill>
                <a:srgbClr val="000000"/>
              </a:solidFill>
              <a:highlight>
                <a:srgbClr val="FFFFFF"/>
              </a:highlight>
            </a:endParaRPr>
          </a:p>
          <a:p>
            <a:pPr indent="-330200" lvl="1" marL="914400" marR="0" rtl="0" algn="l">
              <a:lnSpc>
                <a:spcPct val="100000"/>
              </a:lnSpc>
              <a:spcBef>
                <a:spcPts val="0"/>
              </a:spcBef>
              <a:spcAft>
                <a:spcPts val="0"/>
              </a:spcAft>
              <a:buClr>
                <a:srgbClr val="000000"/>
              </a:buClr>
              <a:buSzPts val="1600"/>
              <a:buChar char="○"/>
            </a:pPr>
            <a:r>
              <a:rPr lang="en-US" sz="1600">
                <a:solidFill>
                  <a:srgbClr val="000000"/>
                </a:solidFill>
                <a:highlight>
                  <a:srgbClr val="FFFFFF"/>
                </a:highlight>
              </a:rPr>
              <a:t>First we multiply the key k by a constant A in the range 0 &lt; A &lt; 1 and extract the fractional part of kA</a:t>
            </a:r>
            <a:endParaRPr sz="1600">
              <a:solidFill>
                <a:srgbClr val="000000"/>
              </a:solidFill>
              <a:highlight>
                <a:srgbClr val="FFFFFF"/>
              </a:highlight>
            </a:endParaRPr>
          </a:p>
          <a:p>
            <a:pPr indent="-330200" lvl="1" marL="914400" marR="0" rtl="0" algn="l">
              <a:lnSpc>
                <a:spcPct val="100000"/>
              </a:lnSpc>
              <a:spcBef>
                <a:spcPts val="0"/>
              </a:spcBef>
              <a:spcAft>
                <a:spcPts val="0"/>
              </a:spcAft>
              <a:buClr>
                <a:srgbClr val="000000"/>
              </a:buClr>
              <a:buSzPts val="1600"/>
              <a:buChar char="○"/>
            </a:pPr>
            <a:r>
              <a:rPr lang="en-US" sz="1600">
                <a:solidFill>
                  <a:srgbClr val="000000"/>
                </a:solidFill>
                <a:highlight>
                  <a:srgbClr val="FFFFFF"/>
                </a:highlight>
              </a:rPr>
              <a:t>Then we multiply this value by m and take the floor of the result.  Thus the hash function is</a:t>
            </a:r>
            <a:endParaRPr sz="1600">
              <a:solidFill>
                <a:srgbClr val="000000"/>
              </a:solidFill>
              <a:highlight>
                <a:srgbClr val="FFFFFF"/>
              </a:highlight>
            </a:endParaRPr>
          </a:p>
          <a:p>
            <a:pPr indent="0" lvl="0" marL="0" marR="0" rtl="0" algn="l">
              <a:lnSpc>
                <a:spcPct val="100000"/>
              </a:lnSpc>
              <a:spcBef>
                <a:spcPts val="600"/>
              </a:spcBef>
              <a:spcAft>
                <a:spcPts val="0"/>
              </a:spcAft>
              <a:buNone/>
            </a:pPr>
            <a:r>
              <a:t/>
            </a:r>
            <a:endParaRPr sz="1600">
              <a:solidFill>
                <a:srgbClr val="000000"/>
              </a:solidFill>
              <a:highlight>
                <a:srgbClr val="FFFFFF"/>
              </a:highlight>
            </a:endParaRPr>
          </a:p>
          <a:p>
            <a:pPr indent="-330200" lvl="1" marL="914400" marR="0" rtl="0" algn="l">
              <a:lnSpc>
                <a:spcPct val="100000"/>
              </a:lnSpc>
              <a:spcBef>
                <a:spcPts val="600"/>
              </a:spcBef>
              <a:spcAft>
                <a:spcPts val="0"/>
              </a:spcAft>
              <a:buClr>
                <a:srgbClr val="000000"/>
              </a:buClr>
              <a:buSzPts val="1600"/>
              <a:buChar char="○"/>
            </a:pPr>
            <a:r>
              <a:rPr lang="en-US" sz="1600">
                <a:solidFill>
                  <a:srgbClr val="000000"/>
                </a:solidFill>
                <a:highlight>
                  <a:srgbClr val="FFFFFF"/>
                </a:highlight>
              </a:rPr>
              <a:t>We typically choose m to be a power of 2 (m = 2</a:t>
            </a:r>
            <a:r>
              <a:rPr baseline="30000" lang="en-US" sz="1600">
                <a:solidFill>
                  <a:srgbClr val="000000"/>
                </a:solidFill>
                <a:highlight>
                  <a:srgbClr val="FFFFFF"/>
                </a:highlight>
              </a:rPr>
              <a:t>p</a:t>
            </a:r>
            <a:r>
              <a:rPr lang="en-US" sz="1600">
                <a:solidFill>
                  <a:srgbClr val="000000"/>
                </a:solidFill>
                <a:highlight>
                  <a:srgbClr val="FFFFFF"/>
                </a:highlight>
              </a:rPr>
              <a:t> for some integer p), since most computers works on binary.  Ex. Suppose that the word size of the machine is w bits. We restrict A to be a fraction of the form s/2</a:t>
            </a:r>
            <a:r>
              <a:rPr baseline="30000" lang="en-US" sz="1600">
                <a:solidFill>
                  <a:srgbClr val="000000"/>
                </a:solidFill>
                <a:highlight>
                  <a:srgbClr val="FFFFFF"/>
                </a:highlight>
              </a:rPr>
              <a:t>w</a:t>
            </a:r>
            <a:r>
              <a:rPr lang="en-US" sz="1600">
                <a:solidFill>
                  <a:srgbClr val="000000"/>
                </a:solidFill>
                <a:highlight>
                  <a:srgbClr val="FFFFFF"/>
                </a:highlight>
              </a:rPr>
              <a:t>, where s is an integer in the range 0 &lt; s &lt; </a:t>
            </a:r>
            <a:r>
              <a:rPr lang="en-US" sz="1600">
                <a:highlight>
                  <a:schemeClr val="lt1"/>
                </a:highlight>
              </a:rPr>
              <a:t>2</a:t>
            </a:r>
            <a:r>
              <a:rPr baseline="30000" lang="en-US" sz="1600">
                <a:highlight>
                  <a:schemeClr val="lt1"/>
                </a:highlight>
              </a:rPr>
              <a:t>w</a:t>
            </a:r>
            <a:r>
              <a:rPr lang="en-US" sz="1600">
                <a:solidFill>
                  <a:srgbClr val="000000"/>
                </a:solidFill>
                <a:highlight>
                  <a:srgbClr val="FFFFFF"/>
                </a:highlight>
              </a:rPr>
              <a:t>. </a:t>
            </a:r>
            <a:endParaRPr sz="1600">
              <a:solidFill>
                <a:srgbClr val="000000"/>
              </a:solidFill>
              <a:highlight>
                <a:srgbClr val="FFFFFF"/>
              </a:highlight>
            </a:endParaRPr>
          </a:p>
          <a:p>
            <a:pPr indent="-330200" lvl="1" marL="914400" marR="0" rtl="0" algn="l">
              <a:lnSpc>
                <a:spcPct val="100000"/>
              </a:lnSpc>
              <a:spcBef>
                <a:spcPts val="0"/>
              </a:spcBef>
              <a:spcAft>
                <a:spcPts val="0"/>
              </a:spcAft>
              <a:buClr>
                <a:srgbClr val="000000"/>
              </a:buClr>
              <a:buSzPts val="1600"/>
              <a:buChar char="○"/>
            </a:pPr>
            <a:r>
              <a:rPr lang="en-US" sz="1600">
                <a:solidFill>
                  <a:srgbClr val="000000"/>
                </a:solidFill>
                <a:highlight>
                  <a:srgbClr val="FFFFFF"/>
                </a:highlight>
              </a:rPr>
              <a:t>Knuth suggests that optimal constant A to be </a:t>
            </a:r>
            <a:endParaRPr sz="1600">
              <a:solidFill>
                <a:srgbClr val="000000"/>
              </a:solidFill>
              <a:highlight>
                <a:srgbClr val="FFFFFF"/>
              </a:highlight>
            </a:endParaRPr>
          </a:p>
        </p:txBody>
      </p:sp>
      <p:pic>
        <p:nvPicPr>
          <p:cNvPr id="445" name="Google Shape;445;p56"/>
          <p:cNvPicPr preferRelativeResize="0"/>
          <p:nvPr/>
        </p:nvPicPr>
        <p:blipFill>
          <a:blip r:embed="rId3">
            <a:alphaModFix/>
          </a:blip>
          <a:stretch>
            <a:fillRect/>
          </a:stretch>
        </p:blipFill>
        <p:spPr>
          <a:xfrm>
            <a:off x="2010775" y="3205299"/>
            <a:ext cx="1811350" cy="359700"/>
          </a:xfrm>
          <a:prstGeom prst="rect">
            <a:avLst/>
          </a:prstGeom>
          <a:noFill/>
          <a:ln cap="flat" cmpd="sng" w="9525">
            <a:solidFill>
              <a:schemeClr val="dk2"/>
            </a:solidFill>
            <a:prstDash val="solid"/>
            <a:round/>
            <a:headEnd len="sm" w="sm" type="none"/>
            <a:tailEnd len="sm" w="sm" type="none"/>
          </a:ln>
        </p:spPr>
      </p:pic>
      <p:pic>
        <p:nvPicPr>
          <p:cNvPr id="446" name="Google Shape;446;p56"/>
          <p:cNvPicPr preferRelativeResize="0"/>
          <p:nvPr/>
        </p:nvPicPr>
        <p:blipFill>
          <a:blip r:embed="rId4">
            <a:alphaModFix/>
          </a:blip>
          <a:stretch>
            <a:fillRect/>
          </a:stretch>
        </p:blipFill>
        <p:spPr>
          <a:xfrm>
            <a:off x="5165400" y="1446325"/>
            <a:ext cx="3826200" cy="1906480"/>
          </a:xfrm>
          <a:prstGeom prst="rect">
            <a:avLst/>
          </a:prstGeom>
          <a:noFill/>
          <a:ln cap="flat" cmpd="sng" w="9525">
            <a:solidFill>
              <a:schemeClr val="dk2"/>
            </a:solidFill>
            <a:prstDash val="solid"/>
            <a:round/>
            <a:headEnd len="sm" w="sm" type="none"/>
            <a:tailEnd len="sm" w="sm" type="none"/>
          </a:ln>
        </p:spPr>
      </p:pic>
      <p:pic>
        <p:nvPicPr>
          <p:cNvPr id="447" name="Google Shape;447;p56"/>
          <p:cNvPicPr preferRelativeResize="0"/>
          <p:nvPr/>
        </p:nvPicPr>
        <p:blipFill>
          <a:blip r:embed="rId5">
            <a:alphaModFix/>
          </a:blip>
          <a:stretch>
            <a:fillRect/>
          </a:stretch>
        </p:blipFill>
        <p:spPr>
          <a:xfrm>
            <a:off x="1752000" y="5873225"/>
            <a:ext cx="2554150" cy="294250"/>
          </a:xfrm>
          <a:prstGeom prst="rect">
            <a:avLst/>
          </a:prstGeom>
          <a:noFill/>
          <a:ln cap="flat" cmpd="sng" w="9525">
            <a:solidFill>
              <a:schemeClr val="dk2"/>
            </a:solidFill>
            <a:prstDash val="solid"/>
            <a:round/>
            <a:headEnd len="sm" w="sm" type="none"/>
            <a:tailEnd len="sm" w="sm" type="none"/>
          </a:ln>
        </p:spPr>
      </p:pic>
      <p:sp>
        <p:nvSpPr>
          <p:cNvPr id="448" name="Google Shape;448;p56"/>
          <p:cNvSpPr txBox="1"/>
          <p:nvPr>
            <p:ph idx="4294967295" type="body"/>
          </p:nvPr>
        </p:nvSpPr>
        <p:spPr>
          <a:xfrm>
            <a:off x="4860600" y="3331150"/>
            <a:ext cx="3978600" cy="46482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600"/>
              </a:spcBef>
              <a:spcAft>
                <a:spcPts val="0"/>
              </a:spcAft>
              <a:buClr>
                <a:srgbClr val="000000"/>
              </a:buClr>
              <a:buSzPts val="1500"/>
              <a:buChar char="●"/>
            </a:pPr>
            <a:r>
              <a:rPr b="1" lang="en-US" sz="1500">
                <a:solidFill>
                  <a:srgbClr val="000000"/>
                </a:solidFill>
                <a:highlight>
                  <a:srgbClr val="FFFFFF"/>
                </a:highlight>
              </a:rPr>
              <a:t>Ex. </a:t>
            </a:r>
            <a:r>
              <a:rPr lang="en-US" sz="1500">
                <a:solidFill>
                  <a:srgbClr val="000000"/>
                </a:solidFill>
                <a:highlight>
                  <a:srgbClr val="FFFFFF"/>
                </a:highlight>
              </a:rPr>
              <a:t>k = 123456, p = 14, and m = 2</a:t>
            </a:r>
            <a:r>
              <a:rPr baseline="30000" lang="en-US" sz="1500">
                <a:solidFill>
                  <a:srgbClr val="000000"/>
                </a:solidFill>
                <a:highlight>
                  <a:srgbClr val="FFFFFF"/>
                </a:highlight>
              </a:rPr>
              <a:t>14</a:t>
            </a:r>
            <a:r>
              <a:rPr lang="en-US" sz="1500">
                <a:solidFill>
                  <a:srgbClr val="000000"/>
                </a:solidFill>
                <a:highlight>
                  <a:srgbClr val="FFFFFF"/>
                </a:highlight>
              </a:rPr>
              <a:t> = 16384 and w = 32.   Following Knuth suggestions,  we choose A to be fraction of the form s/2</a:t>
            </a:r>
            <a:r>
              <a:rPr baseline="30000" lang="en-US" sz="1500">
                <a:solidFill>
                  <a:srgbClr val="000000"/>
                </a:solidFill>
                <a:highlight>
                  <a:srgbClr val="FFFFFF"/>
                </a:highlight>
              </a:rPr>
              <a:t>32</a:t>
            </a:r>
            <a:r>
              <a:rPr lang="en-US" sz="1500">
                <a:solidFill>
                  <a:srgbClr val="000000"/>
                </a:solidFill>
                <a:highlight>
                  <a:srgbClr val="FFFFFF"/>
                </a:highlight>
              </a:rPr>
              <a:t> that is closest to (√5-1)/2, so that A = 2654435769/2</a:t>
            </a:r>
            <a:r>
              <a:rPr baseline="30000" lang="en-US" sz="1500">
                <a:solidFill>
                  <a:srgbClr val="000000"/>
                </a:solidFill>
                <a:highlight>
                  <a:srgbClr val="FFFFFF"/>
                </a:highlight>
              </a:rPr>
              <a:t>32     </a:t>
            </a:r>
            <a:r>
              <a:rPr lang="en-US" sz="1500">
                <a:solidFill>
                  <a:srgbClr val="000000"/>
                </a:solidFill>
                <a:highlight>
                  <a:srgbClr val="FFFFFF"/>
                </a:highlight>
              </a:rPr>
              <a:t>Then k * s = 327706022297664 = (76300 * 2</a:t>
            </a:r>
            <a:r>
              <a:rPr baseline="30000" lang="en-US" sz="1500">
                <a:solidFill>
                  <a:srgbClr val="000000"/>
                </a:solidFill>
                <a:highlight>
                  <a:srgbClr val="FFFFFF"/>
                </a:highlight>
              </a:rPr>
              <a:t>32</a:t>
            </a:r>
            <a:r>
              <a:rPr lang="en-US" sz="1500">
                <a:solidFill>
                  <a:srgbClr val="000000"/>
                </a:solidFill>
                <a:highlight>
                  <a:srgbClr val="FFFFFF"/>
                </a:highlight>
              </a:rPr>
              <a:t>) + 17612864, and so r</a:t>
            </a:r>
            <a:r>
              <a:rPr baseline="-25000" lang="en-US" sz="1500">
                <a:solidFill>
                  <a:srgbClr val="000000"/>
                </a:solidFill>
                <a:highlight>
                  <a:srgbClr val="FFFFFF"/>
                </a:highlight>
              </a:rPr>
              <a:t>1</a:t>
            </a:r>
            <a:r>
              <a:rPr lang="en-US" sz="1500">
                <a:solidFill>
                  <a:srgbClr val="000000"/>
                </a:solidFill>
                <a:highlight>
                  <a:srgbClr val="FFFFFF"/>
                </a:highlight>
              </a:rPr>
              <a:t> = 76300 and r</a:t>
            </a:r>
            <a:r>
              <a:rPr baseline="-25000" lang="en-US" sz="1500">
                <a:solidFill>
                  <a:srgbClr val="000000"/>
                </a:solidFill>
                <a:highlight>
                  <a:srgbClr val="FFFFFF"/>
                </a:highlight>
              </a:rPr>
              <a:t>0</a:t>
            </a:r>
            <a:r>
              <a:rPr lang="en-US" sz="1500">
                <a:solidFill>
                  <a:srgbClr val="000000"/>
                </a:solidFill>
                <a:highlight>
                  <a:srgbClr val="FFFFFF"/>
                </a:highlight>
              </a:rPr>
              <a:t> = 17612864. 17612864 = 00000001 00001100 11000000 01000000 (binary).  The top fourteen bits = 00000001 000011 = 67, thus the value h(k) = 67</a:t>
            </a:r>
            <a:endParaRPr sz="1500">
              <a:solidFill>
                <a:srgbClr val="000000"/>
              </a:solidFill>
              <a:highlight>
                <a:srgbClr val="FFFFFF"/>
              </a:highlight>
            </a:endParaRPr>
          </a:p>
        </p:txBody>
      </p:sp>
      <p:sp>
        <p:nvSpPr>
          <p:cNvPr id="449" name="Google Shape;449;p56"/>
          <p:cNvSpPr txBox="1"/>
          <p:nvPr>
            <p:ph idx="4294967295" type="body"/>
          </p:nvPr>
        </p:nvSpPr>
        <p:spPr>
          <a:xfrm>
            <a:off x="6428650" y="228600"/>
            <a:ext cx="2554200" cy="11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US" sz="1500">
                <a:solidFill>
                  <a:srgbClr val="000000"/>
                </a:solidFill>
                <a:highlight>
                  <a:srgbClr val="FFFFFF"/>
                </a:highlight>
              </a:rPr>
              <a:t>Multiply k with w-bit integer s, where s = A * 2</a:t>
            </a:r>
            <a:r>
              <a:rPr baseline="30000" lang="en-US" sz="1500">
                <a:solidFill>
                  <a:srgbClr val="000000"/>
                </a:solidFill>
                <a:highlight>
                  <a:srgbClr val="FFFFFF"/>
                </a:highlight>
              </a:rPr>
              <a:t>w</a:t>
            </a:r>
            <a:r>
              <a:rPr lang="en-US" sz="1500">
                <a:solidFill>
                  <a:srgbClr val="000000"/>
                </a:solidFill>
                <a:highlight>
                  <a:srgbClr val="FFFFFF"/>
                </a:highlight>
              </a:rPr>
              <a:t>.   The result is r</a:t>
            </a:r>
            <a:r>
              <a:rPr baseline="-25000" lang="en-US" sz="1500">
                <a:solidFill>
                  <a:srgbClr val="000000"/>
                </a:solidFill>
                <a:highlight>
                  <a:srgbClr val="FFFFFF"/>
                </a:highlight>
              </a:rPr>
              <a:t>1</a:t>
            </a:r>
            <a:r>
              <a:rPr lang="en-US" sz="1500">
                <a:solidFill>
                  <a:srgbClr val="000000"/>
                </a:solidFill>
                <a:highlight>
                  <a:srgbClr val="FFFFFF"/>
                </a:highlight>
              </a:rPr>
              <a:t>2</a:t>
            </a:r>
            <a:r>
              <a:rPr baseline="30000" lang="en-US" sz="1500">
                <a:solidFill>
                  <a:srgbClr val="000000"/>
                </a:solidFill>
                <a:highlight>
                  <a:srgbClr val="FFFFFF"/>
                </a:highlight>
              </a:rPr>
              <a:t>w</a:t>
            </a:r>
            <a:r>
              <a:rPr lang="en-US" sz="1500">
                <a:solidFill>
                  <a:srgbClr val="000000"/>
                </a:solidFill>
                <a:highlight>
                  <a:srgbClr val="FFFFFF"/>
                </a:highlight>
              </a:rPr>
              <a:t> + r</a:t>
            </a:r>
            <a:r>
              <a:rPr baseline="-25000" lang="en-US" sz="1500">
                <a:solidFill>
                  <a:srgbClr val="000000"/>
                </a:solidFill>
                <a:highlight>
                  <a:srgbClr val="FFFFFF"/>
                </a:highlight>
              </a:rPr>
              <a:t>0</a:t>
            </a:r>
            <a:r>
              <a:rPr lang="en-US" sz="1500">
                <a:solidFill>
                  <a:srgbClr val="000000"/>
                </a:solidFill>
                <a:highlight>
                  <a:srgbClr val="FFFFFF"/>
                </a:highlight>
              </a:rPr>
              <a:t>.  We take p bits of r</a:t>
            </a:r>
            <a:r>
              <a:rPr baseline="-25000" lang="en-US" sz="1500">
                <a:solidFill>
                  <a:srgbClr val="000000"/>
                </a:solidFill>
                <a:highlight>
                  <a:srgbClr val="FFFFFF"/>
                </a:highlight>
              </a:rPr>
              <a:t>0</a:t>
            </a:r>
            <a:endParaRPr baseline="-25000" sz="1500">
              <a:solidFill>
                <a:srgbClr val="000000"/>
              </a:solidFill>
              <a:highlight>
                <a:srgbClr val="FFFFFF"/>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56" name="Google Shape;456;p57"/>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3300"/>
              <a:t>Hashing - Good hash functions</a:t>
            </a:r>
            <a:endParaRPr/>
          </a:p>
        </p:txBody>
      </p:sp>
      <p:pic>
        <p:nvPicPr>
          <p:cNvPr id="457" name="Google Shape;457;p57"/>
          <p:cNvPicPr preferRelativeResize="0"/>
          <p:nvPr/>
        </p:nvPicPr>
        <p:blipFill>
          <a:blip r:embed="rId3">
            <a:alphaModFix/>
          </a:blip>
          <a:stretch>
            <a:fillRect/>
          </a:stretch>
        </p:blipFill>
        <p:spPr>
          <a:xfrm>
            <a:off x="2315075" y="1620300"/>
            <a:ext cx="4513851" cy="4204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64" name="Google Shape;464;p58"/>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Demo</a:t>
            </a:r>
            <a:endParaRPr/>
          </a:p>
        </p:txBody>
      </p:sp>
      <p:sp>
        <p:nvSpPr>
          <p:cNvPr id="465" name="Google Shape;465;p58"/>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a:t>-keys = 43  ⇒ 101011</a:t>
            </a:r>
            <a:endParaRPr/>
          </a:p>
          <a:p>
            <a:pPr indent="0" lvl="0" marL="0" rtl="0" algn="l">
              <a:spcBef>
                <a:spcPts val="600"/>
              </a:spcBef>
              <a:spcAft>
                <a:spcPts val="0"/>
              </a:spcAft>
              <a:buNone/>
            </a:pPr>
            <a:r>
              <a:rPr lang="en-US"/>
              <a:t>-m = 2</a:t>
            </a:r>
            <a:r>
              <a:rPr baseline="30000" lang="en-US" sz="2700"/>
              <a:t>3</a:t>
            </a:r>
            <a:endParaRPr baseline="30000" sz="2700"/>
          </a:p>
          <a:p>
            <a:pPr indent="0" lvl="0" marL="0" rtl="0" algn="l">
              <a:spcBef>
                <a:spcPts val="600"/>
              </a:spcBef>
              <a:spcAft>
                <a:spcPts val="0"/>
              </a:spcAft>
              <a:buNone/>
            </a:pPr>
            <a:r>
              <a:rPr lang="en-US"/>
              <a:t>- A = .</a:t>
            </a:r>
            <a:r>
              <a:rPr lang="en-US"/>
              <a:t>110110</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 key = 39 ⇒ 100111</a:t>
            </a:r>
            <a:endParaRPr/>
          </a:p>
          <a:p>
            <a:pPr indent="0" lvl="0" marL="0" rtl="0" algn="l">
              <a:spcBef>
                <a:spcPts val="600"/>
              </a:spcBef>
              <a:spcAft>
                <a:spcPts val="0"/>
              </a:spcAft>
              <a:buNone/>
            </a:pPr>
            <a:r>
              <a:rPr lang="en-US"/>
              <a:t>- m = 2</a:t>
            </a:r>
            <a:r>
              <a:rPr baseline="30000" lang="en-US"/>
              <a:t>4</a:t>
            </a:r>
            <a:endParaRPr baseline="30000"/>
          </a:p>
          <a:p>
            <a:pPr indent="0" lvl="0" marL="0" rtl="0" algn="l">
              <a:spcBef>
                <a:spcPts val="600"/>
              </a:spcBef>
              <a:spcAft>
                <a:spcPts val="0"/>
              </a:spcAft>
              <a:buNone/>
            </a:pPr>
            <a:r>
              <a:rPr lang="en-US"/>
              <a:t>- A = .110101</a:t>
            </a:r>
            <a:r>
              <a:rPr baseline="30000" lang="en-US"/>
              <a:t> </a:t>
            </a:r>
            <a:endParaRPr baseline="30000"/>
          </a:p>
          <a:p>
            <a:pPr indent="0" lvl="0" marL="0" rtl="0" algn="l">
              <a:spcBef>
                <a:spcPts val="600"/>
              </a:spcBef>
              <a:spcAft>
                <a:spcPts val="0"/>
              </a:spcAft>
              <a:buNone/>
            </a:pPr>
            <a:r>
              <a:rPr baseline="30000" lang="en-US"/>
              <a:t>- </a:t>
            </a:r>
            <a:r>
              <a:rPr lang="en-US"/>
              <a:t>kA = 0100000           0100        11</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Arial"/>
              <a:buNone/>
            </a:pPr>
            <a:r>
              <a:rPr lang="en-US" sz="3300"/>
              <a:t>Hashing - Good hash functions</a:t>
            </a:r>
            <a:endParaRPr sz="3300"/>
          </a:p>
        </p:txBody>
      </p:sp>
      <p:sp>
        <p:nvSpPr>
          <p:cNvPr id="472" name="Google Shape;472;p5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73" name="Google Shape;473;p59"/>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457200" marR="0" rtl="0" algn="l">
              <a:lnSpc>
                <a:spcPct val="100000"/>
              </a:lnSpc>
              <a:spcBef>
                <a:spcPts val="600"/>
              </a:spcBef>
              <a:spcAft>
                <a:spcPts val="0"/>
              </a:spcAft>
              <a:buNone/>
            </a:pPr>
            <a:r>
              <a:rPr b="1" lang="en-US" sz="1600">
                <a:solidFill>
                  <a:srgbClr val="000000"/>
                </a:solidFill>
                <a:highlight>
                  <a:srgbClr val="FFFFFF"/>
                </a:highlight>
              </a:rPr>
              <a:t>				</a:t>
            </a:r>
            <a:endParaRPr b="1" sz="1600">
              <a:solidFill>
                <a:srgbClr val="000000"/>
              </a:solidFill>
              <a:highlight>
                <a:srgbClr val="FFFFFF"/>
              </a:highlight>
            </a:endParaRPr>
          </a:p>
          <a:p>
            <a:pPr indent="-374650" lvl="0" marL="457200" marR="0" rtl="0" algn="l">
              <a:lnSpc>
                <a:spcPct val="100000"/>
              </a:lnSpc>
              <a:spcBef>
                <a:spcPts val="600"/>
              </a:spcBef>
              <a:spcAft>
                <a:spcPts val="0"/>
              </a:spcAft>
              <a:buClr>
                <a:srgbClr val="000000"/>
              </a:buClr>
              <a:buSzPts val="2300"/>
              <a:buChar char="●"/>
            </a:pPr>
            <a:r>
              <a:rPr lang="en-US" sz="2300">
                <a:solidFill>
                  <a:srgbClr val="000000"/>
                </a:solidFill>
                <a:highlight>
                  <a:srgbClr val="FFFFFF"/>
                </a:highlight>
              </a:rPr>
              <a:t>This strategy works well if multiplication by A does a good job of “scrambling” the bits of k. To ensure good scrambling, </a:t>
            </a:r>
            <a:r>
              <a:rPr b="1" lang="en-US" sz="2300">
                <a:solidFill>
                  <a:srgbClr val="000000"/>
                </a:solidFill>
                <a:highlight>
                  <a:srgbClr val="FFFFFF"/>
                </a:highlight>
              </a:rPr>
              <a:t>A  should have a substantial number of 1 bits but should not exhibit a highly regular bit pattern</a:t>
            </a:r>
            <a:r>
              <a:rPr lang="en-US" sz="2300">
                <a:solidFill>
                  <a:srgbClr val="000000"/>
                </a:solidFill>
                <a:highlight>
                  <a:srgbClr val="FFFFFF"/>
                </a:highlight>
              </a:rPr>
              <a:t>; irrational values are best. Of course, A should also not be too small – very small values will map a lot of keys to low-numbered slots, especially slot 0. Knuth suggest </a:t>
            </a:r>
            <a:endParaRPr sz="2300">
              <a:solidFill>
                <a:srgbClr val="000000"/>
              </a:solidFill>
              <a:highlight>
                <a:srgbClr val="FFFFFF"/>
              </a:highlight>
            </a:endParaRPr>
          </a:p>
          <a:p>
            <a:pPr indent="0" lvl="0" marL="0" marR="0" rtl="0" algn="l">
              <a:lnSpc>
                <a:spcPct val="100000"/>
              </a:lnSpc>
              <a:spcBef>
                <a:spcPts val="600"/>
              </a:spcBef>
              <a:spcAft>
                <a:spcPts val="0"/>
              </a:spcAft>
              <a:buNone/>
            </a:pPr>
            <a:r>
              <a:t/>
            </a:r>
            <a:endParaRPr sz="2300">
              <a:solidFill>
                <a:srgbClr val="000000"/>
              </a:solidFill>
              <a:highlight>
                <a:srgbClr val="FFFFFF"/>
              </a:highlight>
            </a:endParaRPr>
          </a:p>
          <a:p>
            <a:pPr indent="0" lvl="0" marL="0" marR="0" rtl="0" algn="l">
              <a:lnSpc>
                <a:spcPct val="100000"/>
              </a:lnSpc>
              <a:spcBef>
                <a:spcPts val="600"/>
              </a:spcBef>
              <a:spcAft>
                <a:spcPts val="0"/>
              </a:spcAft>
              <a:buNone/>
            </a:pPr>
            <a:r>
              <a:t/>
            </a:r>
            <a:endParaRPr sz="2300">
              <a:solidFill>
                <a:srgbClr val="000000"/>
              </a:solidFill>
              <a:highlight>
                <a:srgbClr val="FFFFFF"/>
              </a:highlight>
            </a:endParaRPr>
          </a:p>
          <a:p>
            <a:pPr indent="-374650" lvl="0" marL="457200" marR="0" rtl="0" algn="l">
              <a:lnSpc>
                <a:spcPct val="100000"/>
              </a:lnSpc>
              <a:spcBef>
                <a:spcPts val="600"/>
              </a:spcBef>
              <a:spcAft>
                <a:spcPts val="0"/>
              </a:spcAft>
              <a:buClr>
                <a:srgbClr val="000000"/>
              </a:buClr>
              <a:buSzPts val="2300"/>
              <a:buChar char="●"/>
            </a:pPr>
            <a:r>
              <a:rPr lang="en-US" sz="2300">
                <a:solidFill>
                  <a:srgbClr val="000000"/>
                </a:solidFill>
                <a:highlight>
                  <a:srgbClr val="FFFFFF"/>
                </a:highlight>
              </a:rPr>
              <a:t>Other easily computable rational number is </a:t>
            </a:r>
            <a:endParaRPr sz="2300">
              <a:solidFill>
                <a:srgbClr val="000000"/>
              </a:solidFill>
              <a:highlight>
                <a:srgbClr val="FFFFFF"/>
              </a:highlight>
            </a:endParaRPr>
          </a:p>
        </p:txBody>
      </p:sp>
      <p:pic>
        <p:nvPicPr>
          <p:cNvPr id="474" name="Google Shape;474;p59"/>
          <p:cNvPicPr preferRelativeResize="0"/>
          <p:nvPr/>
        </p:nvPicPr>
        <p:blipFill>
          <a:blip r:embed="rId3">
            <a:alphaModFix/>
          </a:blip>
          <a:stretch>
            <a:fillRect/>
          </a:stretch>
        </p:blipFill>
        <p:spPr>
          <a:xfrm>
            <a:off x="2285800" y="4527175"/>
            <a:ext cx="4216850" cy="485800"/>
          </a:xfrm>
          <a:prstGeom prst="rect">
            <a:avLst/>
          </a:prstGeom>
          <a:noFill/>
          <a:ln cap="flat" cmpd="sng" w="9525">
            <a:solidFill>
              <a:schemeClr val="dk2"/>
            </a:solidFill>
            <a:prstDash val="solid"/>
            <a:round/>
            <a:headEnd len="sm" w="sm" type="none"/>
            <a:tailEnd len="sm" w="sm" type="none"/>
          </a:ln>
        </p:spPr>
      </p:pic>
      <p:pic>
        <p:nvPicPr>
          <p:cNvPr id="475" name="Google Shape;475;p59"/>
          <p:cNvPicPr preferRelativeResize="0"/>
          <p:nvPr/>
        </p:nvPicPr>
        <p:blipFill>
          <a:blip r:embed="rId4">
            <a:alphaModFix/>
          </a:blip>
          <a:stretch>
            <a:fillRect/>
          </a:stretch>
        </p:blipFill>
        <p:spPr>
          <a:xfrm>
            <a:off x="3391250" y="5818225"/>
            <a:ext cx="2005950" cy="367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28600" y="1447800"/>
            <a:ext cx="8763000" cy="46482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90000"/>
              </a:lnSpc>
              <a:spcBef>
                <a:spcPts val="375"/>
              </a:spcBef>
              <a:spcAft>
                <a:spcPts val="0"/>
              </a:spcAft>
              <a:buClr>
                <a:schemeClr val="dk1"/>
              </a:buClr>
              <a:buSzPts val="3000"/>
              <a:buChar char="●"/>
            </a:pPr>
            <a:r>
              <a:rPr lang="en-US" sz="3000">
                <a:solidFill>
                  <a:schemeClr val="dk1"/>
                </a:solidFill>
              </a:rPr>
              <a:t>Elementary data structures are the “off-the-shelf” components we build our algorithm from.</a:t>
            </a:r>
            <a:endParaRPr sz="3000">
              <a:solidFill>
                <a:schemeClr val="dk1"/>
              </a:solidFill>
            </a:endParaRPr>
          </a:p>
          <a:p>
            <a:pPr indent="0" lvl="0" marL="457200" marR="0" rtl="0" algn="l">
              <a:lnSpc>
                <a:spcPct val="90000"/>
              </a:lnSpc>
              <a:spcBef>
                <a:spcPts val="375"/>
              </a:spcBef>
              <a:spcAft>
                <a:spcPts val="0"/>
              </a:spcAft>
              <a:buNone/>
            </a:pPr>
            <a:r>
              <a:t/>
            </a:r>
            <a:endParaRPr sz="3000">
              <a:solidFill>
                <a:schemeClr val="dk1"/>
              </a:solidFill>
            </a:endParaRPr>
          </a:p>
          <a:p>
            <a:pPr indent="-419100" lvl="0" marL="457200" marR="0" rtl="0" algn="l">
              <a:lnSpc>
                <a:spcPct val="90000"/>
              </a:lnSpc>
              <a:spcBef>
                <a:spcPts val="375"/>
              </a:spcBef>
              <a:spcAft>
                <a:spcPts val="0"/>
              </a:spcAft>
              <a:buClr>
                <a:schemeClr val="dk1"/>
              </a:buClr>
              <a:buSzPts val="3000"/>
              <a:buChar char="●"/>
            </a:pPr>
            <a:r>
              <a:rPr lang="en-US" sz="3000">
                <a:solidFill>
                  <a:schemeClr val="dk1"/>
                </a:solidFill>
              </a:rPr>
              <a:t>Each data structures have</a:t>
            </a:r>
            <a:endParaRPr sz="3000">
              <a:solidFill>
                <a:schemeClr val="dk1"/>
              </a:solidFill>
            </a:endParaRPr>
          </a:p>
          <a:p>
            <a:pPr indent="-419100" lvl="1" marL="914400" marR="0" rtl="0" algn="l">
              <a:lnSpc>
                <a:spcPct val="90000"/>
              </a:lnSpc>
              <a:spcBef>
                <a:spcPts val="0"/>
              </a:spcBef>
              <a:spcAft>
                <a:spcPts val="0"/>
              </a:spcAft>
              <a:buClr>
                <a:schemeClr val="dk1"/>
              </a:buClr>
              <a:buSzPts val="3000"/>
              <a:buChar char="○"/>
            </a:pPr>
            <a:r>
              <a:rPr lang="en-US" sz="3000">
                <a:solidFill>
                  <a:schemeClr val="dk1"/>
                </a:solidFill>
              </a:rPr>
              <a:t>different operations</a:t>
            </a:r>
            <a:endParaRPr sz="3000">
              <a:solidFill>
                <a:schemeClr val="dk1"/>
              </a:solidFill>
            </a:endParaRPr>
          </a:p>
          <a:p>
            <a:pPr indent="-419100" lvl="1" marL="914400" marR="0" rtl="0" algn="l">
              <a:lnSpc>
                <a:spcPct val="90000"/>
              </a:lnSpc>
              <a:spcBef>
                <a:spcPts val="0"/>
              </a:spcBef>
              <a:spcAft>
                <a:spcPts val="0"/>
              </a:spcAft>
              <a:buClr>
                <a:schemeClr val="dk1"/>
              </a:buClr>
              <a:buSzPts val="3000"/>
              <a:buChar char="○"/>
            </a:pPr>
            <a:r>
              <a:rPr lang="en-US" sz="3000">
                <a:solidFill>
                  <a:schemeClr val="dk1"/>
                </a:solidFill>
              </a:rPr>
              <a:t>different performance</a:t>
            </a:r>
            <a:endParaRPr sz="3000">
              <a:solidFill>
                <a:schemeClr val="dk1"/>
              </a:solidFill>
            </a:endParaRPr>
          </a:p>
          <a:p>
            <a:pPr indent="0" lvl="0" marL="0" marR="0" rtl="0" algn="l">
              <a:lnSpc>
                <a:spcPct val="90000"/>
              </a:lnSpc>
              <a:spcBef>
                <a:spcPts val="375"/>
              </a:spcBef>
              <a:spcAft>
                <a:spcPts val="0"/>
              </a:spcAft>
              <a:buNone/>
            </a:pPr>
            <a:r>
              <a:t/>
            </a:r>
            <a:endParaRPr sz="3000">
              <a:solidFill>
                <a:schemeClr val="dk1"/>
              </a:solidFill>
            </a:endParaRPr>
          </a:p>
          <a:p>
            <a:pPr indent="0" lvl="0" marL="0" marR="0" rtl="0" algn="l">
              <a:lnSpc>
                <a:spcPct val="90000"/>
              </a:lnSpc>
              <a:spcBef>
                <a:spcPts val="375"/>
              </a:spcBef>
              <a:spcAft>
                <a:spcPts val="0"/>
              </a:spcAft>
              <a:buNone/>
            </a:pPr>
            <a:r>
              <a:rPr lang="en-US" sz="3000">
                <a:solidFill>
                  <a:srgbClr val="005EF6"/>
                </a:solidFill>
              </a:rPr>
              <a:t>Key point: Know which data structures to use for which problem</a:t>
            </a:r>
            <a:endParaRPr sz="3000">
              <a:solidFill>
                <a:srgbClr val="005EF6"/>
              </a:solidFill>
            </a:endParaRPr>
          </a:p>
          <a:p>
            <a:pPr indent="0" lvl="0" marL="0" marR="0" rtl="0" algn="l">
              <a:lnSpc>
                <a:spcPct val="90000"/>
              </a:lnSpc>
              <a:spcBef>
                <a:spcPts val="375"/>
              </a:spcBef>
              <a:spcAft>
                <a:spcPts val="0"/>
              </a:spcAft>
              <a:buNone/>
            </a:pPr>
            <a:r>
              <a:t/>
            </a:r>
            <a:endParaRPr sz="3000">
              <a:solidFill>
                <a:schemeClr val="dk1"/>
              </a:solidFill>
            </a:endParaRPr>
          </a:p>
          <a:p>
            <a:pPr indent="0" lvl="0" marL="457200" marR="0" rtl="0" algn="l">
              <a:lnSpc>
                <a:spcPct val="90000"/>
              </a:lnSpc>
              <a:spcBef>
                <a:spcPts val="375"/>
              </a:spcBef>
              <a:spcAft>
                <a:spcPts val="0"/>
              </a:spcAft>
              <a:buNone/>
            </a:pPr>
            <a:r>
              <a:t/>
            </a:r>
            <a:endParaRPr sz="3000">
              <a:solidFill>
                <a:schemeClr val="dk1"/>
              </a:solidFill>
            </a:endParaRPr>
          </a:p>
        </p:txBody>
      </p:sp>
      <p:sp>
        <p:nvSpPr>
          <p:cNvPr id="151" name="Google Shape;151;p2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52" name="Google Shape;152;p24"/>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Elementary Data Structures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482" name="Google Shape;482;p6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83" name="Google Shape;483;p60"/>
          <p:cNvSpPr txBox="1"/>
          <p:nvPr>
            <p:ph idx="4294967295" type="body"/>
          </p:nvPr>
        </p:nvSpPr>
        <p:spPr>
          <a:xfrm>
            <a:off x="228600" y="1295400"/>
            <a:ext cx="8763000" cy="4648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AutoNum type="arabicPeriod"/>
            </a:pPr>
            <a:r>
              <a:rPr b="1" lang="en-US" sz="1800">
                <a:solidFill>
                  <a:srgbClr val="000000"/>
                </a:solidFill>
                <a:highlight>
                  <a:srgbClr val="FFFFFF"/>
                </a:highlight>
              </a:rPr>
              <a:t>Chaining</a:t>
            </a:r>
            <a:endParaRPr b="1"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lang="en-US" sz="1800">
                <a:solidFill>
                  <a:srgbClr val="000000"/>
                </a:solidFill>
                <a:highlight>
                  <a:srgbClr val="FFFFFF"/>
                </a:highlight>
              </a:rPr>
              <a:t>Simply apply a linked list for each index</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lang="en-US" sz="1800">
                <a:solidFill>
                  <a:srgbClr val="000000"/>
                </a:solidFill>
                <a:highlight>
                  <a:srgbClr val="FFFFFF"/>
                </a:highlight>
              </a:rPr>
              <a:t>Worst case - O(N) for linear search</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lang="en-US" sz="1800">
                <a:solidFill>
                  <a:srgbClr val="000000"/>
                </a:solidFill>
                <a:highlight>
                  <a:srgbClr val="FFFFFF"/>
                </a:highlight>
              </a:rPr>
              <a:t>Best case - O(1) - happens more often if the hash table size is big  </a:t>
            </a:r>
            <a:endParaRPr sz="1800">
              <a:solidFill>
                <a:srgbClr val="000000"/>
              </a:solidFill>
              <a:highlight>
                <a:srgbClr val="FFFFFF"/>
              </a:highlight>
            </a:endParaRPr>
          </a:p>
          <a:p>
            <a:pPr indent="-330200" lvl="2" marL="1371600" rtl="0" algn="l">
              <a:spcBef>
                <a:spcPts val="0"/>
              </a:spcBef>
              <a:spcAft>
                <a:spcPts val="0"/>
              </a:spcAft>
              <a:buSzPts val="1600"/>
              <a:buAutoNum type="romanLcPeriod"/>
            </a:pPr>
            <a:r>
              <a:rPr lang="en-US" sz="1600">
                <a:highlight>
                  <a:schemeClr val="lt1"/>
                </a:highlight>
              </a:rPr>
              <a:t>We can increase this chance by  resizing of the hash table, e.g., double the size of the table when load factor exceeds a certain threshold, for example 0.75, where load factor (n/m) is number of entries in the hash tables (n) / capacity of the hash tables (m)</a:t>
            </a:r>
            <a:endParaRPr sz="1600">
              <a:highlight>
                <a:schemeClr val="lt1"/>
              </a:highlight>
            </a:endParaRPr>
          </a:p>
          <a:p>
            <a:pPr indent="-330200" lvl="2" marL="1371600" rtl="0" algn="l">
              <a:spcBef>
                <a:spcPts val="0"/>
              </a:spcBef>
              <a:spcAft>
                <a:spcPts val="0"/>
              </a:spcAft>
              <a:buSzPts val="1600"/>
              <a:buAutoNum type="romanLcPeriod"/>
            </a:pPr>
            <a:r>
              <a:rPr lang="en-US" sz="1600">
                <a:highlight>
                  <a:schemeClr val="lt1"/>
                </a:highlight>
              </a:rPr>
              <a:t>When m = Θ(n) then the search is likely Θ(1 + load factor)</a:t>
            </a:r>
            <a:endParaRPr sz="1600">
              <a:highlight>
                <a:schemeClr val="lt1"/>
              </a:highlight>
            </a:endParaRPr>
          </a:p>
          <a:p>
            <a:pPr indent="-330200" lvl="2" marL="1371600" marR="0" rtl="0" algn="l">
              <a:lnSpc>
                <a:spcPct val="100000"/>
              </a:lnSpc>
              <a:spcBef>
                <a:spcPts val="0"/>
              </a:spcBef>
              <a:spcAft>
                <a:spcPts val="0"/>
              </a:spcAft>
              <a:buSzPts val="1600"/>
              <a:buAutoNum type="romanLcPeriod"/>
            </a:pPr>
            <a:r>
              <a:rPr lang="en-US" sz="1600">
                <a:highlight>
                  <a:schemeClr val="lt1"/>
                </a:highlight>
              </a:rPr>
              <a:t>assumes simple uniform hashing -&gt; Pr {h(k1) = h(k2)} = 1/m</a:t>
            </a:r>
            <a:endParaRPr sz="1600">
              <a:highlight>
                <a:schemeClr val="lt1"/>
              </a:highlight>
            </a:endParaRPr>
          </a:p>
        </p:txBody>
      </p:sp>
      <p:pic>
        <p:nvPicPr>
          <p:cNvPr id="484" name="Google Shape;484;p60"/>
          <p:cNvPicPr preferRelativeResize="0"/>
          <p:nvPr/>
        </p:nvPicPr>
        <p:blipFill>
          <a:blip r:embed="rId3">
            <a:alphaModFix/>
          </a:blip>
          <a:stretch>
            <a:fillRect/>
          </a:stretch>
        </p:blipFill>
        <p:spPr>
          <a:xfrm>
            <a:off x="2217749" y="4282325"/>
            <a:ext cx="4990500" cy="2009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491" name="Google Shape;491;p6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92" name="Google Shape;492;p61"/>
          <p:cNvSpPr txBox="1"/>
          <p:nvPr>
            <p:ph idx="4294967295" type="body"/>
          </p:nvPr>
        </p:nvSpPr>
        <p:spPr>
          <a:xfrm>
            <a:off x="228600" y="12954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800">
                <a:highlight>
                  <a:schemeClr val="lt1"/>
                </a:highlight>
              </a:rPr>
              <a:t>2. </a:t>
            </a:r>
            <a:r>
              <a:rPr b="1" lang="en-US" sz="1800">
                <a:highlight>
                  <a:schemeClr val="lt1"/>
                </a:highlight>
              </a:rPr>
              <a:t>Open Addressing</a:t>
            </a:r>
            <a:r>
              <a:rPr lang="en-US" sz="1800">
                <a:highlight>
                  <a:schemeClr val="lt1"/>
                </a:highlight>
              </a:rPr>
              <a:t> (works under the assumption that m &gt;= n)</a:t>
            </a:r>
            <a:endParaRPr b="1" sz="1800">
              <a:solidFill>
                <a:srgbClr val="000000"/>
              </a:solidFill>
              <a:highlight>
                <a:srgbClr val="FFFFFF"/>
              </a:highlight>
            </a:endParaRPr>
          </a:p>
          <a:p>
            <a:pPr indent="-342900" lvl="1" marL="914400" rtl="0" algn="l">
              <a:spcBef>
                <a:spcPts val="480"/>
              </a:spcBef>
              <a:spcAft>
                <a:spcPts val="0"/>
              </a:spcAft>
              <a:buClr>
                <a:srgbClr val="000000"/>
              </a:buClr>
              <a:buSzPts val="1800"/>
              <a:buAutoNum type="alphaLcPeriod"/>
            </a:pPr>
            <a:r>
              <a:rPr lang="en-US" sz="1800">
                <a:solidFill>
                  <a:srgbClr val="000000"/>
                </a:solidFill>
                <a:highlight>
                  <a:srgbClr val="FFFFFF"/>
                </a:highlight>
              </a:rPr>
              <a:t>A concept based on probing, i.e., keep on searching until an empty slot is found</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lang="en-US" sz="1800">
                <a:solidFill>
                  <a:srgbClr val="000000"/>
                </a:solidFill>
                <a:highlight>
                  <a:srgbClr val="FFFFFF"/>
                </a:highlight>
              </a:rPr>
              <a:t>is define by h(k, i) where i defines the trials</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b="1" lang="en-US" sz="1800">
                <a:solidFill>
                  <a:srgbClr val="000000"/>
                </a:solidFill>
                <a:highlight>
                  <a:srgbClr val="FFFFFF"/>
                </a:highlight>
              </a:rPr>
              <a:t>Insert(k) </a:t>
            </a:r>
            <a:r>
              <a:rPr lang="en-US" sz="1800">
                <a:solidFill>
                  <a:srgbClr val="000000"/>
                </a:solidFill>
                <a:highlight>
                  <a:srgbClr val="FFFFFF"/>
                </a:highlight>
              </a:rPr>
              <a:t>- keep probing until an empty slot or a delete flag is found</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b="1" lang="en-US" sz="1800">
                <a:solidFill>
                  <a:srgbClr val="000000"/>
                </a:solidFill>
                <a:highlight>
                  <a:srgbClr val="FFFFFF"/>
                </a:highlight>
              </a:rPr>
              <a:t>Search(k)</a:t>
            </a:r>
            <a:r>
              <a:rPr lang="en-US" sz="1800">
                <a:solidFill>
                  <a:srgbClr val="000000"/>
                </a:solidFill>
                <a:highlight>
                  <a:srgbClr val="FFFFFF"/>
                </a:highlight>
              </a:rPr>
              <a:t> - while the slots encountered are occupied by keys not equal to k or occupied by a delete flag, keep probing until you encounter k or you find an empty slot.   Since you are using the same deterministic sequence of probes in both insert(k) and delete(k), founding an empty slot would mean that k cannot be found</a:t>
            </a:r>
            <a:endParaRPr sz="1800">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b="1" lang="en-US" sz="1800">
                <a:solidFill>
                  <a:srgbClr val="000000"/>
                </a:solidFill>
                <a:highlight>
                  <a:srgbClr val="FFFFFF"/>
                </a:highlight>
              </a:rPr>
              <a:t>Delete(k)</a:t>
            </a:r>
            <a:r>
              <a:rPr lang="en-US" sz="1800">
                <a:solidFill>
                  <a:srgbClr val="000000"/>
                </a:solidFill>
                <a:highlight>
                  <a:srgbClr val="FFFFFF"/>
                </a:highlight>
              </a:rPr>
              <a:t> - deleting is a bit tricky, because once you delete it, it will become an empty slot, and that will “trick” search(k) that k is not found since it hits an empty slot first.    Replacing “empty slot” with a flag such as “Just got deleted” can easily remedy this problem.   And thus for insert(k), if you found this flag, you can insert at this position too.  Same for search(k), if you found this flag, keep on searching.</a:t>
            </a:r>
            <a:endParaRPr sz="1800">
              <a:solidFill>
                <a:srgbClr val="000000"/>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499" name="Google Shape;499;p62"/>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Exercise</a:t>
            </a:r>
            <a:endParaRPr/>
          </a:p>
        </p:txBody>
      </p:sp>
      <p:sp>
        <p:nvSpPr>
          <p:cNvPr id="500" name="Google Shape;500;p62"/>
          <p:cNvSpPr txBox="1"/>
          <p:nvPr>
            <p:ph idx="1"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200"/>
              <a:t>k = {12, 14, 3, 6, 9, 2, 11, 10, 4}</a:t>
            </a:r>
            <a:endParaRPr sz="1200"/>
          </a:p>
          <a:p>
            <a:pPr indent="0" lvl="0" marL="0" rtl="0" algn="l">
              <a:spcBef>
                <a:spcPts val="600"/>
              </a:spcBef>
              <a:spcAft>
                <a:spcPts val="0"/>
              </a:spcAft>
              <a:buNone/>
            </a:pPr>
            <a:r>
              <a:rPr lang="en-US" sz="1200"/>
              <a:t>m = 11</a:t>
            </a:r>
            <a:endParaRPr sz="1200"/>
          </a:p>
          <a:p>
            <a:pPr indent="-304800" lvl="0" marL="457200" rtl="0" algn="l">
              <a:spcBef>
                <a:spcPts val="600"/>
              </a:spcBef>
              <a:spcAft>
                <a:spcPts val="0"/>
              </a:spcAft>
              <a:buSzPts val="1200"/>
              <a:buChar char="-"/>
            </a:pPr>
            <a:r>
              <a:rPr lang="en-US" sz="1200"/>
              <a:t>insert</a:t>
            </a:r>
            <a:endParaRPr sz="1200"/>
          </a:p>
          <a:p>
            <a:pPr indent="-304800" lvl="0" marL="457200" rtl="0" algn="l">
              <a:spcBef>
                <a:spcPts val="0"/>
              </a:spcBef>
              <a:spcAft>
                <a:spcPts val="0"/>
              </a:spcAft>
              <a:buSzPts val="1200"/>
              <a:buChar char="-"/>
            </a:pPr>
            <a:r>
              <a:rPr lang="en-US" sz="1200"/>
              <a:t>delete 3, 14, 12</a:t>
            </a:r>
            <a:endParaRPr sz="1200"/>
          </a:p>
          <a:p>
            <a:pPr indent="-304800" lvl="0" marL="457200" rtl="0" algn="l">
              <a:spcBef>
                <a:spcPts val="0"/>
              </a:spcBef>
              <a:spcAft>
                <a:spcPts val="0"/>
              </a:spcAft>
              <a:buSzPts val="1200"/>
              <a:buChar char="-"/>
            </a:pPr>
            <a:r>
              <a:rPr lang="en-US" sz="1200"/>
              <a:t>search 11, 6, 99</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07" name="Google Shape;507;p6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08" name="Google Shape;508;p63"/>
          <p:cNvSpPr txBox="1"/>
          <p:nvPr>
            <p:ph idx="4294967295" type="body"/>
          </p:nvPr>
        </p:nvSpPr>
        <p:spPr>
          <a:xfrm>
            <a:off x="228600" y="12954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800">
                <a:highlight>
                  <a:schemeClr val="lt1"/>
                </a:highlight>
              </a:rPr>
              <a:t>2.</a:t>
            </a:r>
            <a:r>
              <a:rPr b="1" lang="en-US" sz="1800">
                <a:highlight>
                  <a:schemeClr val="lt1"/>
                </a:highlight>
              </a:rPr>
              <a:t> </a:t>
            </a:r>
            <a:r>
              <a:rPr b="1" lang="en-US" sz="1800">
                <a:highlight>
                  <a:schemeClr val="lt1"/>
                </a:highlight>
              </a:rPr>
              <a:t>Open Addressing</a:t>
            </a:r>
            <a:r>
              <a:rPr lang="en-US" sz="1800">
                <a:highlight>
                  <a:schemeClr val="lt1"/>
                </a:highlight>
              </a:rPr>
              <a:t> (works under the assumption that m &gt;= n)</a:t>
            </a:r>
            <a:endParaRPr b="1" sz="1800">
              <a:solidFill>
                <a:srgbClr val="000000"/>
              </a:solidFill>
              <a:highlight>
                <a:srgbClr val="FFFFFF"/>
              </a:highlight>
            </a:endParaRPr>
          </a:p>
          <a:p>
            <a:pPr indent="-342900" lvl="1" marL="914400" marR="0" rtl="0" algn="l">
              <a:lnSpc>
                <a:spcPct val="100000"/>
              </a:lnSpc>
              <a:spcBef>
                <a:spcPts val="480"/>
              </a:spcBef>
              <a:spcAft>
                <a:spcPts val="0"/>
              </a:spcAft>
              <a:buClr>
                <a:srgbClr val="000000"/>
              </a:buClr>
              <a:buSzPts val="1800"/>
              <a:buFont typeface="Open Sans"/>
              <a:buAutoNum type="alphaLcPeriod"/>
            </a:pPr>
            <a:r>
              <a:rPr b="1" lang="en-US" sz="1800">
                <a:solidFill>
                  <a:srgbClr val="000000"/>
                </a:solidFill>
                <a:highlight>
                  <a:srgbClr val="FFFFFF"/>
                </a:highlight>
              </a:rPr>
              <a:t>Linear Probing</a:t>
            </a:r>
            <a:r>
              <a:rPr lang="en-US" sz="1800">
                <a:solidFill>
                  <a:srgbClr val="000000"/>
                </a:solidFill>
                <a:highlight>
                  <a:srgbClr val="FFFFFF"/>
                </a:highlight>
              </a:rPr>
              <a:t> - stores at next free space when there is collision; prone to clustering - consecutive groups of occupied slots which keep longer</a:t>
            </a:r>
            <a:endParaRPr sz="1800">
              <a:solidFill>
                <a:srgbClr val="000000"/>
              </a:solidFill>
              <a:highlight>
                <a:srgbClr val="FFFFFF"/>
              </a:highlight>
            </a:endParaRPr>
          </a:p>
          <a:p>
            <a:pPr indent="0" lvl="0" marL="1371600" rtl="0" algn="l">
              <a:spcBef>
                <a:spcPts val="600"/>
              </a:spcBef>
              <a:spcAft>
                <a:spcPts val="0"/>
              </a:spcAft>
              <a:buNone/>
            </a:pPr>
            <a:br>
              <a:rPr lang="en-US" sz="1800">
                <a:solidFill>
                  <a:srgbClr val="000000"/>
                </a:solidFill>
                <a:highlight>
                  <a:srgbClr val="FFFFFF"/>
                </a:highlight>
              </a:rPr>
            </a:br>
            <a:endParaRPr sz="1800">
              <a:solidFill>
                <a:srgbClr val="000000"/>
              </a:solidFill>
              <a:highlight>
                <a:srgbClr val="FFFFFF"/>
              </a:highlight>
            </a:endParaRPr>
          </a:p>
          <a:p>
            <a:pPr indent="-342900" lvl="3" marL="1828800" rtl="0" algn="l">
              <a:spcBef>
                <a:spcPts val="360"/>
              </a:spcBef>
              <a:spcAft>
                <a:spcPts val="0"/>
              </a:spcAft>
              <a:buClr>
                <a:srgbClr val="000000"/>
              </a:buClr>
              <a:buSzPts val="1800"/>
              <a:buAutoNum type="arabicPeriod"/>
            </a:pPr>
            <a:r>
              <a:rPr lang="en-US">
                <a:solidFill>
                  <a:srgbClr val="000000"/>
                </a:solidFill>
                <a:highlight>
                  <a:srgbClr val="FFFFFF"/>
                </a:highlight>
              </a:rPr>
              <a:t>Worst case - O(N) - if all keys are mapped to same index, we need to probe all elements</a:t>
            </a:r>
            <a:endParaRPr>
              <a:solidFill>
                <a:srgbClr val="000000"/>
              </a:solidFill>
              <a:highlight>
                <a:srgbClr val="FFFFFF"/>
              </a:highlight>
            </a:endParaRPr>
          </a:p>
          <a:p>
            <a:pPr indent="-342900" lvl="3" marL="1828800" rtl="0" algn="l">
              <a:spcBef>
                <a:spcPts val="0"/>
              </a:spcBef>
              <a:spcAft>
                <a:spcPts val="0"/>
              </a:spcAft>
              <a:buClr>
                <a:srgbClr val="000000"/>
              </a:buClr>
              <a:buSzPts val="1800"/>
              <a:buAutoNum type="arabicPeriod"/>
            </a:pPr>
            <a:r>
              <a:rPr lang="en-US">
                <a:solidFill>
                  <a:srgbClr val="000000"/>
                </a:solidFill>
                <a:highlight>
                  <a:srgbClr val="FFFFFF"/>
                </a:highlight>
              </a:rPr>
              <a:t>Best case - O(1)</a:t>
            </a:r>
            <a:endParaRPr>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b="1" lang="en-US" sz="1800">
                <a:solidFill>
                  <a:srgbClr val="000000"/>
                </a:solidFill>
                <a:highlight>
                  <a:srgbClr val="FFFFFF"/>
                </a:highlight>
              </a:rPr>
              <a:t>Quadratic probing</a:t>
            </a:r>
            <a:r>
              <a:rPr lang="en-US" sz="1800">
                <a:solidFill>
                  <a:srgbClr val="000000"/>
                </a:solidFill>
                <a:highlight>
                  <a:srgbClr val="FFFFFF"/>
                </a:highlight>
              </a:rPr>
              <a:t> - avoid clustering of linear probing.  Perform a squared skip instead of linear probing</a:t>
            </a:r>
            <a:endParaRPr sz="1800">
              <a:solidFill>
                <a:srgbClr val="000000"/>
              </a:solidFill>
              <a:highlight>
                <a:srgbClr val="FFFFFF"/>
              </a:highlight>
            </a:endParaRPr>
          </a:p>
          <a:p>
            <a:pPr indent="-342900" lvl="3" marL="1828800" rtl="0" algn="l">
              <a:spcBef>
                <a:spcPts val="0"/>
              </a:spcBef>
              <a:spcAft>
                <a:spcPts val="0"/>
              </a:spcAft>
              <a:buClr>
                <a:srgbClr val="000000"/>
              </a:buClr>
              <a:buSzPts val="1800"/>
              <a:buAutoNum type="arabicPeriod"/>
            </a:pPr>
            <a:r>
              <a:rPr lang="en-US">
                <a:solidFill>
                  <a:srgbClr val="000000"/>
                </a:solidFill>
                <a:highlight>
                  <a:srgbClr val="FFFFFF"/>
                </a:highlight>
              </a:rPr>
              <a:t>More likely to hit an empty slot for insertion and searching, compared to linear probing</a:t>
            </a:r>
            <a:endParaRPr>
              <a:solidFill>
                <a:srgbClr val="000000"/>
              </a:solidFill>
              <a:highlight>
                <a:srgbClr val="FFFFFF"/>
              </a:highlight>
            </a:endParaRPr>
          </a:p>
          <a:p>
            <a:pPr indent="-355600" lvl="3" marL="1828800" rtl="0" algn="l">
              <a:spcBef>
                <a:spcPts val="0"/>
              </a:spcBef>
              <a:spcAft>
                <a:spcPts val="0"/>
              </a:spcAft>
              <a:buClr>
                <a:srgbClr val="000000"/>
              </a:buClr>
              <a:buSzPts val="2000"/>
              <a:buAutoNum type="arabicPeriod"/>
            </a:pPr>
            <a:r>
              <a:rPr lang="en-US">
                <a:solidFill>
                  <a:srgbClr val="000000"/>
                </a:solidFill>
                <a:highlight>
                  <a:srgbClr val="FFFFFF"/>
                </a:highlight>
              </a:rPr>
              <a:t>Commonly choose m to be prime &gt; 2, , many choices of c will work such as c1 = c2 = 1/2, c1 = c2 = 1, and c1 = 0, c2 = 1</a:t>
            </a:r>
            <a:endParaRPr>
              <a:solidFill>
                <a:srgbClr val="000000"/>
              </a:solidFill>
              <a:highlight>
                <a:srgbClr val="FFFFFF"/>
              </a:highlight>
            </a:endParaRPr>
          </a:p>
        </p:txBody>
      </p:sp>
      <p:pic>
        <p:nvPicPr>
          <p:cNvPr id="509" name="Google Shape;509;p63"/>
          <p:cNvPicPr preferRelativeResize="0"/>
          <p:nvPr/>
        </p:nvPicPr>
        <p:blipFill>
          <a:blip r:embed="rId3">
            <a:alphaModFix/>
          </a:blip>
          <a:stretch>
            <a:fillRect/>
          </a:stretch>
        </p:blipFill>
        <p:spPr>
          <a:xfrm>
            <a:off x="2816425" y="2356375"/>
            <a:ext cx="3749950" cy="564750"/>
          </a:xfrm>
          <a:prstGeom prst="rect">
            <a:avLst/>
          </a:prstGeom>
          <a:noFill/>
          <a:ln cap="flat" cmpd="sng" w="9525">
            <a:solidFill>
              <a:schemeClr val="dk2"/>
            </a:solidFill>
            <a:prstDash val="solid"/>
            <a:round/>
            <a:headEnd len="sm" w="sm" type="none"/>
            <a:tailEnd len="sm" w="sm" type="none"/>
          </a:ln>
        </p:spPr>
      </p:pic>
      <p:pic>
        <p:nvPicPr>
          <p:cNvPr id="510" name="Google Shape;510;p63"/>
          <p:cNvPicPr preferRelativeResize="0"/>
          <p:nvPr/>
        </p:nvPicPr>
        <p:blipFill>
          <a:blip r:embed="rId4">
            <a:alphaModFix/>
          </a:blip>
          <a:stretch>
            <a:fillRect/>
          </a:stretch>
        </p:blipFill>
        <p:spPr>
          <a:xfrm>
            <a:off x="2077700" y="5686750"/>
            <a:ext cx="4988599" cy="5647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4"/>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17" name="Google Shape;517;p64"/>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18" name="Google Shape;518;p64"/>
          <p:cNvSpPr txBox="1"/>
          <p:nvPr>
            <p:ph idx="4294967295" type="body"/>
          </p:nvPr>
        </p:nvSpPr>
        <p:spPr>
          <a:xfrm>
            <a:off x="228600" y="1219200"/>
            <a:ext cx="8763000" cy="53427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600"/>
              </a:spcBef>
              <a:spcAft>
                <a:spcPts val="0"/>
              </a:spcAft>
              <a:buNone/>
            </a:pPr>
            <a:r>
              <a:rPr b="1" lang="en-US" sz="1800">
                <a:solidFill>
                  <a:srgbClr val="000000"/>
                </a:solidFill>
                <a:highlight>
                  <a:srgbClr val="FFFFFF"/>
                </a:highlight>
              </a:rPr>
              <a:t>c. Double hashing</a:t>
            </a:r>
            <a:r>
              <a:rPr b="1" lang="en-US" sz="1800">
                <a:solidFill>
                  <a:srgbClr val="000000"/>
                </a:solidFill>
                <a:highlight>
                  <a:srgbClr val="FFFFFF"/>
                </a:highlight>
              </a:rPr>
              <a:t> - </a:t>
            </a:r>
            <a:r>
              <a:rPr lang="en-US" sz="1800">
                <a:solidFill>
                  <a:srgbClr val="000000"/>
                </a:solidFill>
                <a:highlight>
                  <a:srgbClr val="FFFFFF"/>
                </a:highlight>
              </a:rPr>
              <a:t>offers one of the best methods for open addressing because the permutations produces have many of the characteristics of randomly chosen permutations</a:t>
            </a:r>
            <a:endParaRPr sz="1800">
              <a:solidFill>
                <a:srgbClr val="000000"/>
              </a:solidFill>
              <a:highlight>
                <a:srgbClr val="FFFFFF"/>
              </a:highlight>
            </a:endParaRPr>
          </a:p>
          <a:p>
            <a:pPr indent="0" lvl="0" marL="0" marR="0" rtl="0" algn="l">
              <a:lnSpc>
                <a:spcPct val="100000"/>
              </a:lnSpc>
              <a:spcBef>
                <a:spcPts val="600"/>
              </a:spcBef>
              <a:spcAft>
                <a:spcPts val="0"/>
              </a:spcAft>
              <a:buNone/>
            </a:pPr>
            <a:r>
              <a:t/>
            </a:r>
            <a:endParaRPr sz="1800">
              <a:solidFill>
                <a:srgbClr val="000000"/>
              </a:solidFill>
              <a:highlight>
                <a:srgbClr val="FFFFFF"/>
              </a:highlight>
            </a:endParaRPr>
          </a:p>
          <a:p>
            <a:pPr indent="0" lvl="0" marL="1371600" marR="0" rtl="0" algn="l">
              <a:lnSpc>
                <a:spcPct val="100000"/>
              </a:lnSpc>
              <a:spcBef>
                <a:spcPts val="600"/>
              </a:spcBef>
              <a:spcAft>
                <a:spcPts val="0"/>
              </a:spcAft>
              <a:buNone/>
            </a:pPr>
            <a:r>
              <a:rPr lang="en-US" sz="1800">
                <a:solidFill>
                  <a:srgbClr val="000000"/>
                </a:solidFill>
                <a:highlight>
                  <a:srgbClr val="FFFFFF"/>
                </a:highlight>
              </a:rPr>
              <a:t>To  increase randomness, </a:t>
            </a:r>
            <a:endParaRPr sz="1800">
              <a:solidFill>
                <a:srgbClr val="000000"/>
              </a:solidFill>
              <a:highlight>
                <a:srgbClr val="FFFFFF"/>
              </a:highlight>
            </a:endParaRPr>
          </a:p>
          <a:p>
            <a:pPr indent="-342900" lvl="0" marL="1828800" marR="0" rtl="0" algn="l">
              <a:lnSpc>
                <a:spcPct val="100000"/>
              </a:lnSpc>
              <a:spcBef>
                <a:spcPts val="600"/>
              </a:spcBef>
              <a:spcAft>
                <a:spcPts val="0"/>
              </a:spcAft>
              <a:buClr>
                <a:srgbClr val="000000"/>
              </a:buClr>
              <a:buSzPts val="1800"/>
              <a:buChar char="●"/>
            </a:pPr>
            <a:r>
              <a:rPr lang="en-US" sz="1800">
                <a:solidFill>
                  <a:srgbClr val="000000"/>
                </a:solidFill>
                <a:highlight>
                  <a:srgbClr val="FFFFFF"/>
                </a:highlight>
              </a:rPr>
              <a:t>let m be prime and design h</a:t>
            </a:r>
            <a:r>
              <a:rPr baseline="-25000" lang="en-US" sz="1800">
                <a:solidFill>
                  <a:srgbClr val="000000"/>
                </a:solidFill>
                <a:highlight>
                  <a:srgbClr val="FFFFFF"/>
                </a:highlight>
              </a:rPr>
              <a:t>2</a:t>
            </a:r>
            <a:r>
              <a:rPr lang="en-US" sz="1800">
                <a:solidFill>
                  <a:srgbClr val="000000"/>
                </a:solidFill>
                <a:highlight>
                  <a:srgbClr val="FFFFFF"/>
                </a:highlight>
              </a:rPr>
              <a:t> so that it </a:t>
            </a:r>
            <a:endParaRPr sz="1800">
              <a:solidFill>
                <a:srgbClr val="000000"/>
              </a:solidFill>
              <a:highlight>
                <a:srgbClr val="FFFFFF"/>
              </a:highlight>
            </a:endParaRPr>
          </a:p>
          <a:p>
            <a:pPr indent="-400050" lvl="1" marL="2286000" marR="0" rtl="0" algn="l">
              <a:lnSpc>
                <a:spcPct val="100000"/>
              </a:lnSpc>
              <a:spcBef>
                <a:spcPts val="0"/>
              </a:spcBef>
              <a:spcAft>
                <a:spcPts val="0"/>
              </a:spcAft>
              <a:buClr>
                <a:srgbClr val="000000"/>
              </a:buClr>
              <a:buSzPts val="1800"/>
              <a:buChar char="○"/>
            </a:pPr>
            <a:r>
              <a:rPr lang="en-US" sz="1800">
                <a:solidFill>
                  <a:srgbClr val="000000"/>
                </a:solidFill>
                <a:highlight>
                  <a:srgbClr val="FFFFFF"/>
                </a:highlight>
              </a:rPr>
              <a:t>does not return 0</a:t>
            </a:r>
            <a:endParaRPr sz="1800">
              <a:solidFill>
                <a:srgbClr val="000000"/>
              </a:solidFill>
              <a:highlight>
                <a:srgbClr val="FFFFFF"/>
              </a:highlight>
            </a:endParaRPr>
          </a:p>
          <a:p>
            <a:pPr indent="-400050" lvl="1" marL="2286000" marR="0" rtl="0" algn="l">
              <a:lnSpc>
                <a:spcPct val="100000"/>
              </a:lnSpc>
              <a:spcBef>
                <a:spcPts val="0"/>
              </a:spcBef>
              <a:spcAft>
                <a:spcPts val="0"/>
              </a:spcAft>
              <a:buClr>
                <a:srgbClr val="000000"/>
              </a:buClr>
              <a:buSzPts val="1800"/>
              <a:buChar char="○"/>
            </a:pPr>
            <a:r>
              <a:rPr lang="en-US" sz="1800">
                <a:solidFill>
                  <a:srgbClr val="000000"/>
                </a:solidFill>
                <a:highlight>
                  <a:srgbClr val="FFFFFF"/>
                </a:highlight>
              </a:rPr>
              <a:t>is not the same as first hash function</a:t>
            </a:r>
            <a:endParaRPr sz="1800">
              <a:solidFill>
                <a:srgbClr val="000000"/>
              </a:solidFill>
              <a:highlight>
                <a:srgbClr val="FFFFFF"/>
              </a:highlight>
            </a:endParaRPr>
          </a:p>
          <a:p>
            <a:pPr indent="-342900" lvl="0" marL="1828800" marR="0" rtl="0" algn="l">
              <a:lnSpc>
                <a:spcPct val="100000"/>
              </a:lnSpc>
              <a:spcBef>
                <a:spcPts val="0"/>
              </a:spcBef>
              <a:spcAft>
                <a:spcPts val="0"/>
              </a:spcAft>
              <a:buClr>
                <a:srgbClr val="000000"/>
              </a:buClr>
              <a:buSzPts val="1800"/>
              <a:buChar char="●"/>
            </a:pPr>
            <a:r>
              <a:rPr lang="en-US" sz="1800">
                <a:solidFill>
                  <a:srgbClr val="000000"/>
                </a:solidFill>
                <a:highlight>
                  <a:srgbClr val="FFFFFF"/>
                </a:highlight>
              </a:rPr>
              <a:t>Ex. we could choose h</a:t>
            </a:r>
            <a:r>
              <a:rPr baseline="-25000" lang="en-US" sz="1800">
                <a:solidFill>
                  <a:srgbClr val="000000"/>
                </a:solidFill>
                <a:highlight>
                  <a:srgbClr val="FFFFFF"/>
                </a:highlight>
              </a:rPr>
              <a:t>1</a:t>
            </a:r>
            <a:r>
              <a:rPr lang="en-US" sz="1800">
                <a:solidFill>
                  <a:srgbClr val="000000"/>
                </a:solidFill>
                <a:highlight>
                  <a:srgbClr val="FFFFFF"/>
                </a:highlight>
              </a:rPr>
              <a:t>(k) m prime, and h</a:t>
            </a:r>
            <a:r>
              <a:rPr baseline="-25000" lang="en-US" sz="1800">
                <a:solidFill>
                  <a:srgbClr val="000000"/>
                </a:solidFill>
                <a:highlight>
                  <a:srgbClr val="FFFFFF"/>
                </a:highlight>
              </a:rPr>
              <a:t>2</a:t>
            </a:r>
            <a:r>
              <a:rPr lang="en-US" sz="1800">
                <a:solidFill>
                  <a:srgbClr val="000000"/>
                </a:solidFill>
                <a:highlight>
                  <a:srgbClr val="FFFFFF"/>
                </a:highlight>
              </a:rPr>
              <a:t>(k) to be 1 + something so it does not return 0, where h</a:t>
            </a:r>
            <a:r>
              <a:rPr baseline="-25000" lang="en-US" sz="1800">
                <a:highlight>
                  <a:schemeClr val="lt1"/>
                </a:highlight>
              </a:rPr>
              <a:t>2</a:t>
            </a:r>
            <a:r>
              <a:rPr lang="en-US" sz="1800">
                <a:highlight>
                  <a:schemeClr val="lt1"/>
                </a:highlight>
              </a:rPr>
              <a:t>(k) </a:t>
            </a:r>
            <a:r>
              <a:rPr lang="en-US" sz="1800">
                <a:solidFill>
                  <a:srgbClr val="000000"/>
                </a:solidFill>
                <a:highlight>
                  <a:srgbClr val="FFFFFF"/>
                </a:highlight>
              </a:rPr>
              <a:t>m’ should be less than m so it is not quite the same as first hash function</a:t>
            </a:r>
            <a:endParaRPr sz="1800">
              <a:solidFill>
                <a:srgbClr val="000000"/>
              </a:solidFill>
              <a:highlight>
                <a:srgbClr val="FFFFFF"/>
              </a:highlight>
            </a:endParaRPr>
          </a:p>
          <a:p>
            <a:pPr indent="0" lvl="0" marL="457200" marR="0" rtl="0" algn="l">
              <a:lnSpc>
                <a:spcPct val="100000"/>
              </a:lnSpc>
              <a:spcBef>
                <a:spcPts val="600"/>
              </a:spcBef>
              <a:spcAft>
                <a:spcPts val="0"/>
              </a:spcAft>
              <a:buNone/>
            </a:pPr>
            <a:r>
              <a:t/>
            </a:r>
            <a:endParaRPr sz="1800">
              <a:solidFill>
                <a:srgbClr val="000000"/>
              </a:solidFill>
              <a:highlight>
                <a:srgbClr val="FFFFFF"/>
              </a:highlight>
            </a:endParaRPr>
          </a:p>
          <a:p>
            <a:pPr indent="0" lvl="0" marL="457200" marR="0" rtl="0" algn="l">
              <a:lnSpc>
                <a:spcPct val="100000"/>
              </a:lnSpc>
              <a:spcBef>
                <a:spcPts val="600"/>
              </a:spcBef>
              <a:spcAft>
                <a:spcPts val="0"/>
              </a:spcAft>
              <a:buNone/>
            </a:pPr>
            <a:r>
              <a:t/>
            </a:r>
            <a:endParaRPr sz="1800">
              <a:solidFill>
                <a:srgbClr val="000000"/>
              </a:solidFill>
              <a:highlight>
                <a:srgbClr val="FFFFFF"/>
              </a:highlight>
            </a:endParaRPr>
          </a:p>
          <a:p>
            <a:pPr indent="-342900" lvl="0" marL="914400" marR="0" rtl="0" algn="l">
              <a:lnSpc>
                <a:spcPct val="100000"/>
              </a:lnSpc>
              <a:spcBef>
                <a:spcPts val="600"/>
              </a:spcBef>
              <a:spcAft>
                <a:spcPts val="0"/>
              </a:spcAft>
              <a:buClr>
                <a:srgbClr val="000000"/>
              </a:buClr>
              <a:buSzPts val="1800"/>
              <a:buChar char="●"/>
            </a:pPr>
            <a:r>
              <a:rPr lang="en-US" sz="1800">
                <a:solidFill>
                  <a:srgbClr val="000000"/>
                </a:solidFill>
                <a:highlight>
                  <a:srgbClr val="FFFFFF"/>
                </a:highlight>
              </a:rPr>
              <a:t>Ex. Here we have a hash table m of size 13 with h1(k)  = k mod 13 and h2(k) = 1 + (k mod 11).   h1(14) = 1, h2(14) = 4.    Thus, when i = 0, then h(k, 0) = 1, h(k, 1) = 5, h(k, 2) = 9.   9 is where the empty slot is found</a:t>
            </a:r>
            <a:endParaRPr sz="1800">
              <a:solidFill>
                <a:srgbClr val="000000"/>
              </a:solidFill>
              <a:highlight>
                <a:srgbClr val="FFFFFF"/>
              </a:highlight>
            </a:endParaRPr>
          </a:p>
        </p:txBody>
      </p:sp>
      <p:pic>
        <p:nvPicPr>
          <p:cNvPr id="519" name="Google Shape;519;p64"/>
          <p:cNvPicPr preferRelativeResize="0"/>
          <p:nvPr/>
        </p:nvPicPr>
        <p:blipFill>
          <a:blip r:embed="rId3">
            <a:alphaModFix/>
          </a:blip>
          <a:stretch>
            <a:fillRect/>
          </a:stretch>
        </p:blipFill>
        <p:spPr>
          <a:xfrm>
            <a:off x="3169466" y="2230317"/>
            <a:ext cx="3421650" cy="423300"/>
          </a:xfrm>
          <a:prstGeom prst="rect">
            <a:avLst/>
          </a:prstGeom>
          <a:noFill/>
          <a:ln cap="flat" cmpd="sng" w="9525">
            <a:solidFill>
              <a:schemeClr val="dk2"/>
            </a:solidFill>
            <a:prstDash val="solid"/>
            <a:round/>
            <a:headEnd len="sm" w="sm" type="none"/>
            <a:tailEnd len="sm" w="sm" type="none"/>
          </a:ln>
        </p:spPr>
      </p:pic>
      <p:pic>
        <p:nvPicPr>
          <p:cNvPr id="520" name="Google Shape;520;p64"/>
          <p:cNvPicPr preferRelativeResize="0"/>
          <p:nvPr/>
        </p:nvPicPr>
        <p:blipFill>
          <a:blip r:embed="rId4">
            <a:alphaModFix/>
          </a:blip>
          <a:stretch>
            <a:fillRect/>
          </a:stretch>
        </p:blipFill>
        <p:spPr>
          <a:xfrm>
            <a:off x="3674813" y="4713567"/>
            <a:ext cx="2452914" cy="609600"/>
          </a:xfrm>
          <a:prstGeom prst="rect">
            <a:avLst/>
          </a:prstGeom>
          <a:noFill/>
          <a:ln cap="flat" cmpd="sng" w="9525">
            <a:solidFill>
              <a:schemeClr val="dk2"/>
            </a:solidFill>
            <a:prstDash val="solid"/>
            <a:round/>
            <a:headEnd len="sm" w="sm" type="none"/>
            <a:tailEnd len="sm" w="sm" type="none"/>
          </a:ln>
        </p:spPr>
      </p:pic>
      <p:pic>
        <p:nvPicPr>
          <p:cNvPr id="521" name="Google Shape;521;p64"/>
          <p:cNvPicPr preferRelativeResize="0"/>
          <p:nvPr/>
        </p:nvPicPr>
        <p:blipFill>
          <a:blip r:embed="rId5">
            <a:alphaModFix/>
          </a:blip>
          <a:stretch>
            <a:fillRect/>
          </a:stretch>
        </p:blipFill>
        <p:spPr>
          <a:xfrm>
            <a:off x="228600" y="2400175"/>
            <a:ext cx="888825" cy="2705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Exercise</a:t>
            </a:r>
            <a:endParaRPr>
              <a:solidFill>
                <a:srgbClr val="005EF6"/>
              </a:solidFill>
            </a:endParaRPr>
          </a:p>
        </p:txBody>
      </p:sp>
      <p:sp>
        <p:nvSpPr>
          <p:cNvPr id="528" name="Google Shape;528;p6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29" name="Google Shape;529;p65"/>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900">
              <a:solidFill>
                <a:srgbClr val="000000"/>
              </a:solidFill>
              <a:highlight>
                <a:srgbClr val="FFFFFF"/>
              </a:highlight>
            </a:endParaRPr>
          </a:p>
          <a:p>
            <a:pPr indent="0" lvl="0" marL="0" rtl="0" algn="l">
              <a:spcBef>
                <a:spcPts val="600"/>
              </a:spcBef>
              <a:spcAft>
                <a:spcPts val="0"/>
              </a:spcAft>
              <a:buNone/>
            </a:pPr>
            <a:r>
              <a:t/>
            </a:r>
            <a:endParaRPr sz="1900">
              <a:solidFill>
                <a:srgbClr val="000000"/>
              </a:solidFill>
              <a:highlight>
                <a:srgbClr val="FFFFFF"/>
              </a:highlight>
            </a:endParaRPr>
          </a:p>
          <a:p>
            <a:pPr indent="0" lvl="0" marL="0" rtl="0" algn="l">
              <a:spcBef>
                <a:spcPts val="600"/>
              </a:spcBef>
              <a:spcAft>
                <a:spcPts val="0"/>
              </a:spcAft>
              <a:buNone/>
            </a:pPr>
            <a:r>
              <a:rPr lang="en-US" sz="1900">
                <a:solidFill>
                  <a:srgbClr val="000000"/>
                </a:solidFill>
                <a:highlight>
                  <a:srgbClr val="FFFFFF"/>
                </a:highlight>
              </a:rPr>
              <a:t>CLRS 11.4-1 </a:t>
            </a:r>
            <a:endParaRPr sz="1900">
              <a:solidFill>
                <a:srgbClr val="000000"/>
              </a:solidFill>
              <a:highlight>
                <a:srgbClr val="FFFFFF"/>
              </a:highlight>
            </a:endParaRPr>
          </a:p>
          <a:p>
            <a:pPr indent="0" lvl="0" marL="0" rtl="0" algn="l">
              <a:spcBef>
                <a:spcPts val="600"/>
              </a:spcBef>
              <a:spcAft>
                <a:spcPts val="0"/>
              </a:spcAft>
              <a:buNone/>
            </a:pPr>
            <a:r>
              <a:t/>
            </a:r>
            <a:endParaRPr sz="1900">
              <a:solidFill>
                <a:srgbClr val="000000"/>
              </a:solidFill>
              <a:highlight>
                <a:srgbClr val="FFFFFF"/>
              </a:highlight>
            </a:endParaRPr>
          </a:p>
          <a:p>
            <a:pPr indent="0" lvl="0" marL="0" rtl="0" algn="l">
              <a:spcBef>
                <a:spcPts val="600"/>
              </a:spcBef>
              <a:spcAft>
                <a:spcPts val="0"/>
              </a:spcAft>
              <a:buNone/>
            </a:pPr>
            <a:r>
              <a:rPr lang="en-US" sz="1900">
                <a:solidFill>
                  <a:srgbClr val="000000"/>
                </a:solidFill>
                <a:highlight>
                  <a:srgbClr val="FFFFFF"/>
                </a:highlight>
              </a:rPr>
              <a:t>Consider inserting the keys 10, 22, 31, 4, 15, 28, 17, 88, 59 into a hash table of length m = 11 using open addressing with hash function h’(k) = k.  Illustrate the result of inserting these keys using</a:t>
            </a:r>
            <a:endParaRPr sz="1900">
              <a:solidFill>
                <a:srgbClr val="000000"/>
              </a:solidFill>
              <a:highlight>
                <a:srgbClr val="FFFFFF"/>
              </a:highlight>
            </a:endParaRPr>
          </a:p>
          <a:p>
            <a:pPr indent="-349250" lvl="0" marL="457200" rtl="0" algn="l">
              <a:spcBef>
                <a:spcPts val="600"/>
              </a:spcBef>
              <a:spcAft>
                <a:spcPts val="0"/>
              </a:spcAft>
              <a:buClr>
                <a:srgbClr val="000000"/>
              </a:buClr>
              <a:buSzPts val="1900"/>
              <a:buChar char="-"/>
            </a:pPr>
            <a:r>
              <a:rPr lang="en-US" sz="1900">
                <a:solidFill>
                  <a:srgbClr val="000000"/>
                </a:solidFill>
                <a:highlight>
                  <a:srgbClr val="FFFFFF"/>
                </a:highlight>
              </a:rPr>
              <a:t>linear probing</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US" sz="1900">
                <a:solidFill>
                  <a:srgbClr val="000000"/>
                </a:solidFill>
                <a:highlight>
                  <a:srgbClr val="FFFFFF"/>
                </a:highlight>
              </a:rPr>
              <a:t>quadratic probing with c_1 = 1, and c_2 = 3</a:t>
            </a:r>
            <a:endParaRPr sz="1900">
              <a:solidFill>
                <a:srgbClr val="000000"/>
              </a:solidFill>
              <a:highlight>
                <a:srgbClr val="FFFFFF"/>
              </a:highlight>
            </a:endParaRPr>
          </a:p>
          <a:p>
            <a:pPr indent="-349250" lvl="0" marL="457200" rtl="0" algn="l">
              <a:spcBef>
                <a:spcPts val="0"/>
              </a:spcBef>
              <a:spcAft>
                <a:spcPts val="0"/>
              </a:spcAft>
              <a:buClr>
                <a:srgbClr val="000000"/>
              </a:buClr>
              <a:buSzPts val="1900"/>
              <a:buChar char="-"/>
            </a:pPr>
            <a:r>
              <a:rPr lang="en-US" sz="1900">
                <a:solidFill>
                  <a:srgbClr val="000000"/>
                </a:solidFill>
                <a:highlight>
                  <a:srgbClr val="FFFFFF"/>
                </a:highlight>
              </a:rPr>
              <a:t>double hashing with h1(k) = k and h2(k) = 1 + (k mod (m - 1))</a:t>
            </a:r>
            <a:endParaRPr sz="1900">
              <a:solidFill>
                <a:srgbClr val="000000"/>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Linear probing</a:t>
            </a:r>
            <a:endParaRPr>
              <a:solidFill>
                <a:srgbClr val="005EF6"/>
              </a:solidFill>
            </a:endParaRPr>
          </a:p>
        </p:txBody>
      </p:sp>
      <p:sp>
        <p:nvSpPr>
          <p:cNvPr id="536" name="Google Shape;536;p6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37" name="Google Shape;537;p66"/>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solidFill>
                  <a:srgbClr val="000000"/>
                </a:solidFill>
                <a:highlight>
                  <a:srgbClr val="FFFFFF"/>
                </a:highlight>
              </a:rPr>
              <a:t>keys 10, 22, 31, 4, 15, 28, 17, 88, 59 ,  m = 11 </a:t>
            </a:r>
            <a:endParaRPr sz="1900">
              <a:solidFill>
                <a:srgbClr val="000000"/>
              </a:solidFill>
              <a:highlight>
                <a:srgbClr val="FFFFFF"/>
              </a:highlight>
            </a:endParaRPr>
          </a:p>
          <a:p>
            <a:pPr indent="0" lvl="0" marL="0" rtl="0" algn="l">
              <a:spcBef>
                <a:spcPts val="600"/>
              </a:spcBef>
              <a:spcAft>
                <a:spcPts val="0"/>
              </a:spcAft>
              <a:buNone/>
            </a:pPr>
            <a:r>
              <a:t/>
            </a:r>
            <a:endParaRPr sz="1900">
              <a:solidFill>
                <a:srgbClr val="000000"/>
              </a:solidFill>
              <a:highlight>
                <a:srgbClr val="FFFFFF"/>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Quadratic</a:t>
            </a:r>
            <a:r>
              <a:rPr lang="en-US" sz="3300"/>
              <a:t> probing</a:t>
            </a:r>
            <a:endParaRPr>
              <a:solidFill>
                <a:srgbClr val="005EF6"/>
              </a:solidFill>
            </a:endParaRPr>
          </a:p>
        </p:txBody>
      </p:sp>
      <p:sp>
        <p:nvSpPr>
          <p:cNvPr id="544" name="Google Shape;544;p6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45" name="Google Shape;545;p67"/>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solidFill>
                  <a:srgbClr val="000000"/>
                </a:solidFill>
                <a:highlight>
                  <a:srgbClr val="FFFFFF"/>
                </a:highlight>
              </a:rPr>
              <a:t>keys 10, 22, 31, 4, 15, 28, 17, 88, 59 ,  m = 11 </a:t>
            </a:r>
            <a:endParaRPr sz="1900">
              <a:solidFill>
                <a:srgbClr val="000000"/>
              </a:solidFill>
              <a:highlight>
                <a:srgbClr val="FFFFFF"/>
              </a:highlight>
            </a:endParaRPr>
          </a:p>
          <a:p>
            <a:pPr indent="0" lvl="0" marL="0" rtl="0" algn="l">
              <a:spcBef>
                <a:spcPts val="600"/>
              </a:spcBef>
              <a:spcAft>
                <a:spcPts val="0"/>
              </a:spcAft>
              <a:buNone/>
            </a:pPr>
            <a:r>
              <a:t/>
            </a:r>
            <a:endParaRPr sz="1900">
              <a:solidFill>
                <a:srgbClr val="000000"/>
              </a:solidFill>
              <a:highlight>
                <a:srgbClr val="FFFFFF"/>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t>Double hashing</a:t>
            </a:r>
            <a:r>
              <a:rPr lang="en-US" sz="3300"/>
              <a:t> probing</a:t>
            </a:r>
            <a:endParaRPr>
              <a:solidFill>
                <a:srgbClr val="005EF6"/>
              </a:solidFill>
            </a:endParaRPr>
          </a:p>
        </p:txBody>
      </p:sp>
      <p:sp>
        <p:nvSpPr>
          <p:cNvPr id="552" name="Google Shape;552;p6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53" name="Google Shape;553;p68"/>
          <p:cNvSpPr txBox="1"/>
          <p:nvPr>
            <p:ph idx="4294967295" type="body"/>
          </p:nvPr>
        </p:nvSpPr>
        <p:spPr>
          <a:xfrm>
            <a:off x="228600" y="1447800"/>
            <a:ext cx="8763000" cy="464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US" sz="1900">
                <a:solidFill>
                  <a:srgbClr val="000000"/>
                </a:solidFill>
                <a:highlight>
                  <a:srgbClr val="FFFFFF"/>
                </a:highlight>
              </a:rPr>
              <a:t>keys 10, 22, 31, 4, 15, 28, 17, 88, 59 ,  m = 11 </a:t>
            </a:r>
            <a:endParaRPr sz="1900">
              <a:solidFill>
                <a:srgbClr val="000000"/>
              </a:solidFill>
              <a:highlight>
                <a:srgbClr val="FFFFFF"/>
              </a:highlight>
            </a:endParaRPr>
          </a:p>
          <a:p>
            <a:pPr indent="0" lvl="0" marL="0" rtl="0" algn="l">
              <a:spcBef>
                <a:spcPts val="600"/>
              </a:spcBef>
              <a:spcAft>
                <a:spcPts val="0"/>
              </a:spcAft>
              <a:buNone/>
            </a:pPr>
            <a:r>
              <a:t/>
            </a:r>
            <a:endParaRPr sz="1900">
              <a:solidFill>
                <a:srgbClr val="000000"/>
              </a:solidFill>
              <a:highlight>
                <a:srgbClr val="FFFFFF"/>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8" name="Shape 558"/>
        <p:cNvGrpSpPr/>
        <p:nvPr/>
      </p:nvGrpSpPr>
      <p:grpSpPr>
        <a:xfrm>
          <a:off x="0" y="0"/>
          <a:ext cx="0" cy="0"/>
          <a:chOff x="0" y="0"/>
          <a:chExt cx="0" cy="0"/>
        </a:xfrm>
      </p:grpSpPr>
      <p:sp>
        <p:nvSpPr>
          <p:cNvPr id="559" name="Google Shape;559;p6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60" name="Google Shape;560;p6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61" name="Google Shape;561;p69"/>
          <p:cNvSpPr txBox="1"/>
          <p:nvPr>
            <p:ph idx="4294967295" type="body"/>
          </p:nvPr>
        </p:nvSpPr>
        <p:spPr>
          <a:xfrm>
            <a:off x="228600" y="1295400"/>
            <a:ext cx="8763000" cy="520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2200">
                <a:solidFill>
                  <a:srgbClr val="000000"/>
                </a:solidFill>
                <a:highlight>
                  <a:srgbClr val="FFFFFF"/>
                </a:highlight>
              </a:rPr>
              <a:t>3. Universal hashing - </a:t>
            </a:r>
            <a:r>
              <a:rPr lang="en-US" sz="2200">
                <a:solidFill>
                  <a:srgbClr val="000000"/>
                </a:solidFill>
                <a:highlight>
                  <a:srgbClr val="FFFFFF"/>
                </a:highlight>
              </a:rPr>
              <a:t>using only one hash function is vulnerable to hacking.  </a:t>
            </a:r>
            <a:endParaRPr sz="2200">
              <a:solidFill>
                <a:srgbClr val="000000"/>
              </a:solidFill>
              <a:highlight>
                <a:srgbClr val="FFFFFF"/>
              </a:highlight>
            </a:endParaRPr>
          </a:p>
          <a:p>
            <a:pPr indent="-368300" lvl="0" marL="457200" rtl="0" algn="l">
              <a:spcBef>
                <a:spcPts val="600"/>
              </a:spcBef>
              <a:spcAft>
                <a:spcPts val="0"/>
              </a:spcAft>
              <a:buClr>
                <a:srgbClr val="000000"/>
              </a:buClr>
              <a:buSzPts val="2200"/>
              <a:buChar char="●"/>
            </a:pPr>
            <a:r>
              <a:rPr lang="en-US" sz="2200">
                <a:solidFill>
                  <a:srgbClr val="000000"/>
                </a:solidFill>
                <a:highlight>
                  <a:srgbClr val="FFFFFF"/>
                </a:highlight>
              </a:rPr>
              <a:t>Universal hashing is all about inducing randomness to the results, instead of just “assuming” (or hoping) that the input is random itself</a:t>
            </a:r>
            <a:endParaRPr sz="2200">
              <a:solidFill>
                <a:srgbClr val="000000"/>
              </a:solidFill>
              <a:highlight>
                <a:srgbClr val="FFFFFF"/>
              </a:highlight>
            </a:endParaRPr>
          </a:p>
          <a:p>
            <a:pPr indent="-368300" lvl="0" marL="457200" rtl="0" algn="l">
              <a:spcBef>
                <a:spcPts val="0"/>
              </a:spcBef>
              <a:spcAft>
                <a:spcPts val="0"/>
              </a:spcAft>
              <a:buClr>
                <a:srgbClr val="000000"/>
              </a:buClr>
              <a:buSzPts val="2200"/>
              <a:buChar char="●"/>
            </a:pPr>
            <a:r>
              <a:rPr lang="en-US" sz="2200">
                <a:solidFill>
                  <a:srgbClr val="000000"/>
                </a:solidFill>
                <a:highlight>
                  <a:srgbClr val="FFFFFF"/>
                </a:highlight>
              </a:rPr>
              <a:t>Universal hashing is about choosing hash functions randomly from H (a set of possible hash functions)</a:t>
            </a:r>
            <a:endParaRPr sz="2200">
              <a:solidFill>
                <a:srgbClr val="000000"/>
              </a:solidFill>
              <a:highlight>
                <a:srgbClr val="FFFFFF"/>
              </a:highlight>
            </a:endParaRPr>
          </a:p>
          <a:p>
            <a:pPr indent="-368300" lvl="0" marL="914400" rtl="0" algn="l">
              <a:spcBef>
                <a:spcPts val="0"/>
              </a:spcBef>
              <a:spcAft>
                <a:spcPts val="0"/>
              </a:spcAft>
              <a:buClr>
                <a:srgbClr val="000000"/>
              </a:buClr>
              <a:buSzPts val="2200"/>
              <a:buChar char="●"/>
            </a:pPr>
            <a:r>
              <a:rPr lang="en-US" sz="2200">
                <a:solidFill>
                  <a:srgbClr val="000000"/>
                </a:solidFill>
                <a:highlight>
                  <a:srgbClr val="FFFFFF"/>
                </a:highlight>
              </a:rPr>
              <a:t>Require H to be universal hash family: for all keys k ≠ k’, Pr {h(k) = h(k’)} ≤ 1/m  (can read “at most 1/m”)</a:t>
            </a:r>
            <a:endParaRPr sz="2200">
              <a:solidFill>
                <a:srgbClr val="000000"/>
              </a:solidFill>
              <a:highlight>
                <a:srgbClr val="FFFFFF"/>
              </a:highlight>
            </a:endParaRPr>
          </a:p>
          <a:p>
            <a:pPr indent="-368300" lvl="1" marL="1371600" rtl="0" algn="l">
              <a:spcBef>
                <a:spcPts val="0"/>
              </a:spcBef>
              <a:spcAft>
                <a:spcPts val="0"/>
              </a:spcAft>
              <a:buClr>
                <a:srgbClr val="000000"/>
              </a:buClr>
              <a:buSzPts val="2200"/>
              <a:buChar char="○"/>
            </a:pPr>
            <a:r>
              <a:rPr lang="en-US" sz="2200">
                <a:solidFill>
                  <a:srgbClr val="000000"/>
                </a:solidFill>
                <a:highlight>
                  <a:srgbClr val="FFFFFF"/>
                </a:highlight>
              </a:rPr>
              <a:t>Different from simple uniform hashing where it assumes that keys are random, it assumes that the hash functions are random</a:t>
            </a:r>
            <a:endParaRPr sz="2200">
              <a:solidFill>
                <a:srgbClr val="000000"/>
              </a:solidFill>
              <a:highlight>
                <a:srgbClr val="FFFFFF"/>
              </a:highlight>
            </a:endParaRPr>
          </a:p>
          <a:p>
            <a:pPr indent="0" lvl="0" marL="0" marR="0" rtl="0" algn="l">
              <a:lnSpc>
                <a:spcPct val="100000"/>
              </a:lnSpc>
              <a:spcBef>
                <a:spcPts val="480"/>
              </a:spcBef>
              <a:spcAft>
                <a:spcPts val="0"/>
              </a:spcAft>
              <a:buNone/>
            </a:pPr>
            <a:r>
              <a:t/>
            </a:r>
            <a:endParaRPr sz="2000">
              <a:highlight>
                <a:schemeClr val="lt1"/>
              </a:highlight>
            </a:endParaRPr>
          </a:p>
        </p:txBody>
      </p:sp>
      <p:sp>
        <p:nvSpPr>
          <p:cNvPr id="562" name="Google Shape;562;p69"/>
          <p:cNvSpPr txBox="1"/>
          <p:nvPr/>
        </p:nvSpPr>
        <p:spPr>
          <a:xfrm>
            <a:off x="8339178" y="4193000"/>
            <a:ext cx="525600" cy="2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Open Sans"/>
                <a:ea typeface="Open Sans"/>
                <a:cs typeface="Open Sans"/>
                <a:sym typeface="Open Sans"/>
              </a:rPr>
              <a:t>h ∈ H</a:t>
            </a:r>
            <a:endParaRPr sz="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Arrays</a:t>
            </a:r>
            <a:endParaRPr>
              <a:solidFill>
                <a:srgbClr val="005EF6"/>
              </a:solidFill>
            </a:endParaRPr>
          </a:p>
        </p:txBody>
      </p:sp>
      <p:sp>
        <p:nvSpPr>
          <p:cNvPr id="159" name="Google Shape;159;p25"/>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60" name="Google Shape;160;p25"/>
          <p:cNvSpPr txBox="1"/>
          <p:nvPr>
            <p:ph idx="1" type="body"/>
          </p:nvPr>
        </p:nvSpPr>
        <p:spPr>
          <a:xfrm>
            <a:off x="228600" y="1295400"/>
            <a:ext cx="8763000" cy="5232900"/>
          </a:xfrm>
          <a:prstGeom prst="rect">
            <a:avLst/>
          </a:prstGeom>
        </p:spPr>
        <p:txBody>
          <a:bodyPr anchorCtr="0" anchor="ctr" bIns="91425" lIns="91425" spcFirstLastPara="1" rIns="91425" wrap="square" tIns="91425">
            <a:noAutofit/>
          </a:bodyPr>
          <a:lstStyle/>
          <a:p>
            <a:pPr indent="-419100" lvl="0" marL="457200" rtl="0" algn="l">
              <a:lnSpc>
                <a:spcPct val="90000"/>
              </a:lnSpc>
              <a:spcBef>
                <a:spcPts val="375"/>
              </a:spcBef>
              <a:spcAft>
                <a:spcPts val="0"/>
              </a:spcAft>
              <a:buSzPts val="3000"/>
              <a:buChar char="●"/>
            </a:pPr>
            <a:r>
              <a:rPr lang="en-US" sz="3000"/>
              <a:t>Fixed size data record</a:t>
            </a:r>
            <a:endParaRPr sz="3000"/>
          </a:p>
          <a:p>
            <a:pPr indent="-419100" lvl="0" marL="457200" rtl="0" algn="l">
              <a:lnSpc>
                <a:spcPct val="90000"/>
              </a:lnSpc>
              <a:spcBef>
                <a:spcPts val="0"/>
              </a:spcBef>
              <a:spcAft>
                <a:spcPts val="0"/>
              </a:spcAft>
              <a:buSzPts val="3000"/>
              <a:buChar char="●"/>
            </a:pPr>
            <a:r>
              <a:rPr lang="en-US" sz="3000"/>
              <a:t>Located by its memory address</a:t>
            </a:r>
            <a:endParaRPr sz="3000"/>
          </a:p>
          <a:p>
            <a:pPr indent="-419100" lvl="0" marL="457200" rtl="0" algn="l">
              <a:lnSpc>
                <a:spcPct val="90000"/>
              </a:lnSpc>
              <a:spcBef>
                <a:spcPts val="0"/>
              </a:spcBef>
              <a:spcAft>
                <a:spcPts val="0"/>
              </a:spcAft>
              <a:buSzPts val="3000"/>
              <a:buChar char="●"/>
            </a:pPr>
            <a:r>
              <a:rPr lang="en-US" sz="3000"/>
              <a:t>Constant time access, because it’s memory based</a:t>
            </a:r>
            <a:endParaRPr sz="3000"/>
          </a:p>
          <a:p>
            <a:pPr indent="-419100" lvl="0" marL="457200" rtl="0" algn="l">
              <a:lnSpc>
                <a:spcPct val="90000"/>
              </a:lnSpc>
              <a:spcBef>
                <a:spcPts val="0"/>
              </a:spcBef>
              <a:spcAft>
                <a:spcPts val="0"/>
              </a:spcAft>
              <a:buSzPts val="3000"/>
              <a:buChar char="●"/>
            </a:pPr>
            <a:r>
              <a:rPr lang="en-US" sz="3000"/>
              <a:t>Contiguously allocated</a:t>
            </a:r>
            <a:endParaRPr sz="3000"/>
          </a:p>
          <a:p>
            <a:pPr indent="-419100" lvl="1" marL="914400" rtl="0" algn="l">
              <a:lnSpc>
                <a:spcPct val="90000"/>
              </a:lnSpc>
              <a:spcBef>
                <a:spcPts val="0"/>
              </a:spcBef>
              <a:spcAft>
                <a:spcPts val="0"/>
              </a:spcAft>
              <a:buSzPts val="3000"/>
              <a:buChar char="○"/>
            </a:pPr>
            <a:r>
              <a:rPr lang="en-US" sz="3000"/>
              <a:t>allow the exploitation of high-speed cache memory on modern computer architectures</a:t>
            </a:r>
            <a:endParaRPr sz="3000"/>
          </a:p>
          <a:p>
            <a:pPr indent="0" lvl="0" marL="0" rtl="0" algn="l">
              <a:lnSpc>
                <a:spcPct val="90000"/>
              </a:lnSpc>
              <a:spcBef>
                <a:spcPts val="375"/>
              </a:spcBef>
              <a:spcAft>
                <a:spcPts val="0"/>
              </a:spcAft>
              <a:buNone/>
            </a:pPr>
            <a:r>
              <a:t/>
            </a:r>
            <a:endParaRPr sz="3000"/>
          </a:p>
          <a:p>
            <a:pPr indent="0" lvl="0" marL="0" rtl="0" algn="l">
              <a:lnSpc>
                <a:spcPct val="90000"/>
              </a:lnSpc>
              <a:spcBef>
                <a:spcPts val="375"/>
              </a:spcBef>
              <a:spcAft>
                <a:spcPts val="0"/>
              </a:spcAft>
              <a:buNone/>
            </a:pPr>
            <a:r>
              <a:rPr lang="en-US" sz="3000">
                <a:solidFill>
                  <a:srgbClr val="005EF6"/>
                </a:solidFill>
              </a:rPr>
              <a:t>Limitations: fixed size</a:t>
            </a:r>
            <a:endParaRPr>
              <a:solidFill>
                <a:srgbClr val="005EF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7" name="Shape 567"/>
        <p:cNvGrpSpPr/>
        <p:nvPr/>
      </p:nvGrpSpPr>
      <p:grpSpPr>
        <a:xfrm>
          <a:off x="0" y="0"/>
          <a:ext cx="0" cy="0"/>
          <a:chOff x="0" y="0"/>
          <a:chExt cx="0" cy="0"/>
        </a:xfrm>
      </p:grpSpPr>
      <p:sp>
        <p:nvSpPr>
          <p:cNvPr id="568" name="Google Shape;568;p70"/>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69" name="Google Shape;569;p70"/>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70" name="Google Shape;570;p70"/>
          <p:cNvSpPr txBox="1"/>
          <p:nvPr>
            <p:ph idx="4294967295" type="body"/>
          </p:nvPr>
        </p:nvSpPr>
        <p:spPr>
          <a:xfrm>
            <a:off x="228600" y="1295400"/>
            <a:ext cx="8763000" cy="5202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US" sz="2000">
                <a:solidFill>
                  <a:srgbClr val="000000"/>
                </a:solidFill>
                <a:highlight>
                  <a:srgbClr val="FFFFFF"/>
                </a:highlight>
              </a:rPr>
              <a:t>3. Universal hashing </a:t>
            </a:r>
            <a:r>
              <a:rPr lang="en-US" sz="2000">
                <a:solidFill>
                  <a:srgbClr val="000000"/>
                </a:solidFill>
                <a:highlight>
                  <a:srgbClr val="FFFFFF"/>
                </a:highlight>
              </a:rPr>
              <a:t>(cont.)</a:t>
            </a:r>
            <a:endParaRPr sz="2000">
              <a:solidFill>
                <a:srgbClr val="000000"/>
              </a:solidFill>
              <a:highlight>
                <a:srgbClr val="FFFFFF"/>
              </a:highlight>
            </a:endParaRPr>
          </a:p>
          <a:p>
            <a:pPr indent="-355600" lvl="0" marL="457200" rtl="0" algn="l">
              <a:lnSpc>
                <a:spcPct val="115000"/>
              </a:lnSpc>
              <a:spcBef>
                <a:spcPts val="600"/>
              </a:spcBef>
              <a:spcAft>
                <a:spcPts val="0"/>
              </a:spcAft>
              <a:buClr>
                <a:srgbClr val="000000"/>
              </a:buClr>
              <a:buSzPts val="2000"/>
              <a:buChar char="●"/>
            </a:pPr>
            <a:r>
              <a:rPr b="1" lang="en-US" sz="2000">
                <a:solidFill>
                  <a:srgbClr val="000000"/>
                </a:solidFill>
                <a:highlight>
                  <a:srgbClr val="FFFFFF"/>
                </a:highlight>
              </a:rPr>
              <a:t>Bad universal hash family</a:t>
            </a:r>
            <a:r>
              <a:rPr lang="en-US" sz="2000">
                <a:solidFill>
                  <a:srgbClr val="000000"/>
                </a:solidFill>
                <a:highlight>
                  <a:srgbClr val="FFFFFF"/>
                </a:highlight>
              </a:rPr>
              <a:t> : set of all hash functions H = {all hash functions h: {0, 1, ….u-1} → {0, 1, …., m-1}.   This is bad because it takes a lot of space - Θ(u).  Putting the hash functions into U also takes </a:t>
            </a:r>
            <a:r>
              <a:rPr lang="en-US" sz="2000">
                <a:highlight>
                  <a:schemeClr val="lt1"/>
                </a:highlight>
              </a:rPr>
              <a:t>Θ(u)</a:t>
            </a:r>
            <a:r>
              <a:rPr lang="en-US" sz="2000">
                <a:solidFill>
                  <a:srgbClr val="000000"/>
                </a:solidFill>
                <a:highlight>
                  <a:srgbClr val="FFFFFF"/>
                </a:highlight>
              </a:rPr>
              <a:t> time to compute.  And u is way way bigger than n.</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Char char="●"/>
            </a:pPr>
            <a:r>
              <a:rPr b="1" lang="en-US" sz="2000">
                <a:solidFill>
                  <a:srgbClr val="000000"/>
                </a:solidFill>
                <a:highlight>
                  <a:srgbClr val="FFFFFF"/>
                </a:highlight>
              </a:rPr>
              <a:t>Good universal hash family</a:t>
            </a:r>
            <a:r>
              <a:rPr lang="en-US" sz="2000">
                <a:solidFill>
                  <a:srgbClr val="000000"/>
                </a:solidFill>
                <a:highlight>
                  <a:srgbClr val="FFFFFF"/>
                </a:highlight>
              </a:rPr>
              <a:t>: choose a prime number p large enough so that every possible k is in the range 0 to p-1.  Let ℤ</a:t>
            </a:r>
            <a:r>
              <a:rPr baseline="-25000" lang="en-US" sz="2000">
                <a:solidFill>
                  <a:srgbClr val="000000"/>
                </a:solidFill>
                <a:highlight>
                  <a:srgbClr val="FFFFFF"/>
                </a:highlight>
              </a:rPr>
              <a:t>p</a:t>
            </a:r>
            <a:r>
              <a:rPr lang="en-US" sz="2000">
                <a:solidFill>
                  <a:srgbClr val="000000"/>
                </a:solidFill>
                <a:highlight>
                  <a:srgbClr val="FFFFFF"/>
                </a:highlight>
              </a:rPr>
              <a:t> denote the set {0, 1, …, p-1}, and </a:t>
            </a:r>
            <a:r>
              <a:rPr lang="en-US" sz="2000">
                <a:highlight>
                  <a:schemeClr val="lt1"/>
                </a:highlight>
              </a:rPr>
              <a:t>ℤ*</a:t>
            </a:r>
            <a:r>
              <a:rPr baseline="-25000" lang="en-US" sz="2000">
                <a:highlight>
                  <a:schemeClr val="lt1"/>
                </a:highlight>
              </a:rPr>
              <a:t>p</a:t>
            </a:r>
            <a:r>
              <a:rPr lang="en-US" sz="2000">
                <a:solidFill>
                  <a:srgbClr val="000000"/>
                </a:solidFill>
                <a:highlight>
                  <a:srgbClr val="FFFFFF"/>
                </a:highlight>
              </a:rPr>
              <a:t> be {1, 2, ...p-1}.   Here we have p &gt; m.    We define the hash function </a:t>
            </a:r>
            <a:r>
              <a:rPr i="1" lang="en-US" sz="2000">
                <a:solidFill>
                  <a:srgbClr val="000000"/>
                </a:solidFill>
                <a:highlight>
                  <a:srgbClr val="FFFFFF"/>
                </a:highlight>
              </a:rPr>
              <a:t>h</a:t>
            </a:r>
            <a:r>
              <a:rPr baseline="-25000" i="1" lang="en-US" sz="2000">
                <a:solidFill>
                  <a:srgbClr val="000000"/>
                </a:solidFill>
                <a:highlight>
                  <a:srgbClr val="FFFFFF"/>
                </a:highlight>
              </a:rPr>
              <a:t>ab</a:t>
            </a:r>
            <a:r>
              <a:rPr i="1" lang="en-US" sz="2000">
                <a:solidFill>
                  <a:srgbClr val="000000"/>
                </a:solidFill>
                <a:highlight>
                  <a:srgbClr val="FFFFFF"/>
                </a:highlight>
              </a:rPr>
              <a:t>(k) </a:t>
            </a:r>
            <a:r>
              <a:rPr lang="en-US" sz="2000">
                <a:solidFill>
                  <a:srgbClr val="000000"/>
                </a:solidFill>
                <a:highlight>
                  <a:srgbClr val="FFFFFF"/>
                </a:highlight>
              </a:rPr>
              <a:t>for a </a:t>
            </a:r>
            <a:r>
              <a:rPr lang="en-US" sz="2000">
                <a:highlight>
                  <a:schemeClr val="lt1"/>
                </a:highlight>
              </a:rPr>
              <a:t>∈ ℤ*</a:t>
            </a:r>
            <a:r>
              <a:rPr baseline="-25000" lang="en-US" sz="2000">
                <a:highlight>
                  <a:schemeClr val="lt1"/>
                </a:highlight>
              </a:rPr>
              <a:t>p</a:t>
            </a:r>
            <a:r>
              <a:rPr lang="en-US" sz="2000">
                <a:solidFill>
                  <a:srgbClr val="000000"/>
                </a:solidFill>
                <a:highlight>
                  <a:srgbClr val="FFFFFF"/>
                </a:highlight>
              </a:rPr>
              <a:t> and b ∈</a:t>
            </a:r>
            <a:r>
              <a:rPr lang="en-US" sz="2000">
                <a:solidFill>
                  <a:srgbClr val="000000"/>
                </a:solidFill>
                <a:highlight>
                  <a:srgbClr val="FFFFFF"/>
                </a:highlight>
              </a:rPr>
              <a:t> </a:t>
            </a:r>
            <a:r>
              <a:rPr lang="en-US" sz="2000">
                <a:highlight>
                  <a:schemeClr val="lt1"/>
                </a:highlight>
              </a:rPr>
              <a:t>ℤ</a:t>
            </a:r>
            <a:r>
              <a:rPr baseline="-25000" lang="en-US" sz="2000">
                <a:highlight>
                  <a:schemeClr val="lt1"/>
                </a:highlight>
              </a:rPr>
              <a:t>p  </a:t>
            </a:r>
            <a:r>
              <a:rPr lang="en-US" sz="2000">
                <a:highlight>
                  <a:schemeClr val="lt1"/>
                </a:highlight>
              </a:rPr>
              <a:t>to be </a:t>
            </a:r>
            <a:endParaRPr sz="2000">
              <a:highlight>
                <a:schemeClr val="lt1"/>
              </a:highlight>
            </a:endParaRPr>
          </a:p>
          <a:p>
            <a:pPr indent="-355600" lvl="1" marL="914400" marR="0" rtl="0" algn="l">
              <a:lnSpc>
                <a:spcPct val="115000"/>
              </a:lnSpc>
              <a:spcBef>
                <a:spcPts val="0"/>
              </a:spcBef>
              <a:spcAft>
                <a:spcPts val="0"/>
              </a:spcAft>
              <a:buClr>
                <a:srgbClr val="000000"/>
              </a:buClr>
              <a:buSzPts val="2000"/>
              <a:buFont typeface="Open Sans"/>
              <a:buChar char="○"/>
            </a:pPr>
            <a:r>
              <a:rPr lang="en-US" sz="2000">
                <a:highlight>
                  <a:schemeClr val="lt1"/>
                </a:highlight>
              </a:rPr>
              <a:t>With p = 17, m = 6, a = 3, b = 4, and k = 8, h</a:t>
            </a:r>
            <a:r>
              <a:rPr baseline="-25000" lang="en-US" sz="2000">
                <a:highlight>
                  <a:schemeClr val="lt1"/>
                </a:highlight>
              </a:rPr>
              <a:t>3, 4</a:t>
            </a:r>
            <a:r>
              <a:rPr lang="en-US" sz="2000">
                <a:highlight>
                  <a:schemeClr val="lt1"/>
                </a:highlight>
              </a:rPr>
              <a:t>(8) = 5</a:t>
            </a:r>
            <a:endParaRPr sz="2000">
              <a:highlight>
                <a:schemeClr val="lt1"/>
              </a:highlight>
            </a:endParaRPr>
          </a:p>
          <a:p>
            <a:pPr indent="-355600" lvl="1" marL="914400" marR="0" rtl="0" algn="l">
              <a:lnSpc>
                <a:spcPct val="115000"/>
              </a:lnSpc>
              <a:spcBef>
                <a:spcPts val="0"/>
              </a:spcBef>
              <a:spcAft>
                <a:spcPts val="0"/>
              </a:spcAft>
              <a:buSzPts val="2000"/>
              <a:buChar char="○"/>
            </a:pPr>
            <a:r>
              <a:rPr lang="en-US" sz="2000">
                <a:highlight>
                  <a:schemeClr val="lt1"/>
                </a:highlight>
              </a:rPr>
              <a:t>This function maps ℤ</a:t>
            </a:r>
            <a:r>
              <a:rPr baseline="-25000" lang="en-US" sz="2000">
                <a:highlight>
                  <a:schemeClr val="lt1"/>
                </a:highlight>
              </a:rPr>
              <a:t>p</a:t>
            </a:r>
            <a:r>
              <a:rPr lang="en-US" sz="2000">
                <a:highlight>
                  <a:schemeClr val="lt1"/>
                </a:highlight>
              </a:rPr>
              <a:t> to ℤ</a:t>
            </a:r>
            <a:r>
              <a:rPr baseline="-25000" lang="en-US" sz="2000">
                <a:highlight>
                  <a:schemeClr val="lt1"/>
                </a:highlight>
              </a:rPr>
              <a:t>m</a:t>
            </a:r>
            <a:endParaRPr baseline="-25000" sz="2000">
              <a:highlight>
                <a:schemeClr val="lt1"/>
              </a:highlight>
            </a:endParaRPr>
          </a:p>
          <a:p>
            <a:pPr indent="-355600" lvl="1" marL="914400" marR="0" rtl="0" algn="l">
              <a:lnSpc>
                <a:spcPct val="115000"/>
              </a:lnSpc>
              <a:spcBef>
                <a:spcPts val="0"/>
              </a:spcBef>
              <a:spcAft>
                <a:spcPts val="0"/>
              </a:spcAft>
              <a:buSzPts val="2000"/>
              <a:buChar char="○"/>
            </a:pPr>
            <a:r>
              <a:rPr lang="en-US" sz="2000">
                <a:highlight>
                  <a:schemeClr val="lt1"/>
                </a:highlight>
              </a:rPr>
              <a:t>Since we have p - 1 choices for a, and p choices for b, the collection contains p(p-1) hash functions </a:t>
            </a:r>
            <a:endParaRPr sz="1800">
              <a:highlight>
                <a:schemeClr val="lt1"/>
              </a:highlight>
            </a:endParaRPr>
          </a:p>
        </p:txBody>
      </p:sp>
      <p:pic>
        <p:nvPicPr>
          <p:cNvPr id="571" name="Google Shape;571;p70"/>
          <p:cNvPicPr preferRelativeResize="0"/>
          <p:nvPr/>
        </p:nvPicPr>
        <p:blipFill>
          <a:blip r:embed="rId3">
            <a:alphaModFix/>
          </a:blip>
          <a:stretch>
            <a:fillRect/>
          </a:stretch>
        </p:blipFill>
        <p:spPr>
          <a:xfrm>
            <a:off x="1165225" y="4771225"/>
            <a:ext cx="4149325" cy="299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6" name="Shape 576"/>
        <p:cNvGrpSpPr/>
        <p:nvPr/>
      </p:nvGrpSpPr>
      <p:grpSpPr>
        <a:xfrm>
          <a:off x="0" y="0"/>
          <a:ext cx="0" cy="0"/>
          <a:chOff x="0" y="0"/>
          <a:chExt cx="0" cy="0"/>
        </a:xfrm>
      </p:grpSpPr>
      <p:sp>
        <p:nvSpPr>
          <p:cNvPr id="577" name="Google Shape;577;p71"/>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78" name="Google Shape;578;p71"/>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79" name="Google Shape;579;p71"/>
          <p:cNvSpPr txBox="1"/>
          <p:nvPr>
            <p:ph idx="4294967295" type="body"/>
          </p:nvPr>
        </p:nvSpPr>
        <p:spPr>
          <a:xfrm>
            <a:off x="228600" y="1295400"/>
            <a:ext cx="8839200" cy="9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US" sz="1800">
                <a:solidFill>
                  <a:srgbClr val="000000"/>
                </a:solidFill>
                <a:highlight>
                  <a:srgbClr val="FFFFFF"/>
                </a:highlight>
              </a:rPr>
              <a:t>4. Perfect hashing - </a:t>
            </a:r>
            <a:r>
              <a:rPr lang="en-US" sz="1800">
                <a:solidFill>
                  <a:srgbClr val="000000"/>
                </a:solidFill>
                <a:highlight>
                  <a:srgbClr val="FFFFFF"/>
                </a:highlight>
              </a:rPr>
              <a:t>assumes a static set of keys (i.e., no insert and delete).  O(1) for search time, O(n) for worst case space complexity, and polynomial time building. </a:t>
            </a:r>
            <a:endParaRPr sz="1800">
              <a:solidFill>
                <a:srgbClr val="000000"/>
              </a:solidFill>
              <a:highlight>
                <a:srgbClr val="FFFFFF"/>
              </a:highlight>
            </a:endParaRPr>
          </a:p>
        </p:txBody>
      </p:sp>
      <p:sp>
        <p:nvSpPr>
          <p:cNvPr id="580" name="Google Shape;580;p71"/>
          <p:cNvSpPr txBox="1"/>
          <p:nvPr/>
        </p:nvSpPr>
        <p:spPr>
          <a:xfrm>
            <a:off x="0" y="2210900"/>
            <a:ext cx="8991600" cy="33261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600"/>
              </a:spcBef>
              <a:spcAft>
                <a:spcPts val="0"/>
              </a:spcAft>
              <a:buClr>
                <a:schemeClr val="dk1"/>
              </a:buClr>
              <a:buSzPts val="1800"/>
              <a:buFont typeface="Open Sans"/>
              <a:buChar char="●"/>
            </a:pPr>
            <a:r>
              <a:rPr lang="en-US" sz="1800">
                <a:solidFill>
                  <a:schemeClr val="dk1"/>
                </a:solidFill>
                <a:highlight>
                  <a:schemeClr val="lt1"/>
                </a:highlight>
                <a:latin typeface="Open Sans"/>
                <a:ea typeface="Open Sans"/>
                <a:cs typeface="Open Sans"/>
                <a:sym typeface="Open Sans"/>
              </a:rPr>
              <a:t>Uses two levels of hashing, with universal hashing at each level</a:t>
            </a:r>
            <a:endParaRPr sz="1800">
              <a:solidFill>
                <a:schemeClr val="dk1"/>
              </a:solidFill>
              <a:highlight>
                <a:schemeClr val="lt1"/>
              </a:highlight>
              <a:latin typeface="Open Sans"/>
              <a:ea typeface="Open Sans"/>
              <a:cs typeface="Open Sans"/>
              <a:sym typeface="Open Sans"/>
            </a:endParaRPr>
          </a:p>
          <a:p>
            <a:pPr indent="-342900" lvl="0" marL="457200" rtl="0" algn="l">
              <a:lnSpc>
                <a:spcPct val="130000"/>
              </a:lnSpc>
              <a:spcBef>
                <a:spcPts val="0"/>
              </a:spcBef>
              <a:spcAft>
                <a:spcPts val="0"/>
              </a:spcAft>
              <a:buClr>
                <a:schemeClr val="dk1"/>
              </a:buClr>
              <a:buSzPts val="1800"/>
              <a:buFont typeface="Open Sans"/>
              <a:buChar char="●"/>
            </a:pPr>
            <a:r>
              <a:rPr b="1" lang="en-US" sz="1800">
                <a:solidFill>
                  <a:schemeClr val="dk1"/>
                </a:solidFill>
                <a:highlight>
                  <a:schemeClr val="lt1"/>
                </a:highlight>
                <a:latin typeface="Open Sans"/>
                <a:ea typeface="Open Sans"/>
                <a:cs typeface="Open Sans"/>
                <a:sym typeface="Open Sans"/>
              </a:rPr>
              <a:t>Step 1</a:t>
            </a:r>
            <a:r>
              <a:rPr lang="en-US" sz="1800">
                <a:solidFill>
                  <a:schemeClr val="dk1"/>
                </a:solidFill>
                <a:highlight>
                  <a:schemeClr val="lt1"/>
                </a:highlight>
                <a:latin typeface="Open Sans"/>
                <a:ea typeface="Open Sans"/>
                <a:cs typeface="Open Sans"/>
                <a:sym typeface="Open Sans"/>
              </a:rPr>
              <a:t>: Pick h1 : {0, 1,...,u − 1}→{0, 1,...,m − 1} from a universal hash family for m = Θ(n) (e.g., nearby prime). Hash all items with chaining using h1.</a:t>
            </a:r>
            <a:endParaRPr sz="1800">
              <a:solidFill>
                <a:schemeClr val="dk1"/>
              </a:solidFill>
              <a:highlight>
                <a:schemeClr val="lt1"/>
              </a:highlight>
              <a:latin typeface="Open Sans"/>
              <a:ea typeface="Open Sans"/>
              <a:cs typeface="Open Sans"/>
              <a:sym typeface="Open Sans"/>
            </a:endParaRPr>
          </a:p>
          <a:p>
            <a:pPr indent="-342900" lvl="0" marL="457200" rtl="0" algn="l">
              <a:lnSpc>
                <a:spcPct val="130000"/>
              </a:lnSpc>
              <a:spcBef>
                <a:spcPts val="0"/>
              </a:spcBef>
              <a:spcAft>
                <a:spcPts val="0"/>
              </a:spcAft>
              <a:buClr>
                <a:schemeClr val="dk1"/>
              </a:buClr>
              <a:buSzPts val="1800"/>
              <a:buFont typeface="Open Sans"/>
              <a:buChar char="●"/>
            </a:pPr>
            <a:r>
              <a:rPr b="1" lang="en-US" sz="1800">
                <a:solidFill>
                  <a:schemeClr val="dk1"/>
                </a:solidFill>
                <a:highlight>
                  <a:schemeClr val="lt1"/>
                </a:highlight>
                <a:latin typeface="Open Sans"/>
                <a:ea typeface="Open Sans"/>
                <a:cs typeface="Open Sans"/>
                <a:sym typeface="Open Sans"/>
              </a:rPr>
              <a:t>Step 2</a:t>
            </a:r>
            <a:r>
              <a:rPr lang="en-US" sz="1800">
                <a:solidFill>
                  <a:schemeClr val="dk1"/>
                </a:solidFill>
                <a:highlight>
                  <a:schemeClr val="lt1"/>
                </a:highlight>
                <a:latin typeface="Open Sans"/>
                <a:ea typeface="Open Sans"/>
                <a:cs typeface="Open Sans"/>
                <a:sym typeface="Open Sans"/>
              </a:rPr>
              <a:t>:  For each slot j ∈ {0, 1,...,m − 1}, let l</a:t>
            </a:r>
            <a:r>
              <a:rPr baseline="-25000" lang="en-US" sz="1800">
                <a:solidFill>
                  <a:schemeClr val="dk1"/>
                </a:solidFill>
                <a:highlight>
                  <a:schemeClr val="lt1"/>
                </a:highlight>
                <a:latin typeface="Open Sans"/>
                <a:ea typeface="Open Sans"/>
                <a:cs typeface="Open Sans"/>
                <a:sym typeface="Open Sans"/>
              </a:rPr>
              <a:t>j</a:t>
            </a:r>
            <a:r>
              <a:rPr lang="en-US" sz="1800">
                <a:solidFill>
                  <a:schemeClr val="dk1"/>
                </a:solidFill>
                <a:highlight>
                  <a:schemeClr val="lt1"/>
                </a:highlight>
                <a:latin typeface="Open Sans"/>
                <a:ea typeface="Open Sans"/>
                <a:cs typeface="Open Sans"/>
                <a:sym typeface="Open Sans"/>
              </a:rPr>
              <a:t> be the number of items in slot j.</a:t>
            </a:r>
            <a:endParaRPr sz="1800">
              <a:solidFill>
                <a:schemeClr val="dk1"/>
              </a:solidFill>
              <a:highlight>
                <a:schemeClr val="lt1"/>
              </a:highlight>
              <a:latin typeface="Open Sans"/>
              <a:ea typeface="Open Sans"/>
              <a:cs typeface="Open Sans"/>
              <a:sym typeface="Open Sans"/>
            </a:endParaRPr>
          </a:p>
          <a:p>
            <a:pPr indent="-342900" lvl="0" marL="457200" rtl="0" algn="l">
              <a:lnSpc>
                <a:spcPct val="130000"/>
              </a:lnSpc>
              <a:spcBef>
                <a:spcPts val="0"/>
              </a:spcBef>
              <a:spcAft>
                <a:spcPts val="0"/>
              </a:spcAft>
              <a:buClr>
                <a:schemeClr val="dk1"/>
              </a:buClr>
              <a:buSzPts val="1800"/>
              <a:buFont typeface="Open Sans"/>
              <a:buChar char="●"/>
            </a:pPr>
            <a:r>
              <a:rPr lang="en-US" sz="1800">
                <a:solidFill>
                  <a:schemeClr val="dk1"/>
                </a:solidFill>
                <a:highlight>
                  <a:schemeClr val="lt1"/>
                </a:highlight>
                <a:latin typeface="Open Sans"/>
                <a:ea typeface="Open Sans"/>
                <a:cs typeface="Open Sans"/>
                <a:sym typeface="Open Sans"/>
              </a:rPr>
              <a:t>The second level used a hash table, one hash table S</a:t>
            </a:r>
            <a:r>
              <a:rPr baseline="-25000" lang="en-US" sz="1800">
                <a:solidFill>
                  <a:schemeClr val="dk1"/>
                </a:solidFill>
                <a:highlight>
                  <a:schemeClr val="lt1"/>
                </a:highlight>
                <a:latin typeface="Open Sans"/>
                <a:ea typeface="Open Sans"/>
                <a:cs typeface="Open Sans"/>
                <a:sym typeface="Open Sans"/>
              </a:rPr>
              <a:t>j</a:t>
            </a:r>
            <a:r>
              <a:rPr lang="en-US" sz="1800">
                <a:solidFill>
                  <a:schemeClr val="dk1"/>
                </a:solidFill>
                <a:highlight>
                  <a:schemeClr val="lt1"/>
                </a:highlight>
                <a:latin typeface="Open Sans"/>
                <a:ea typeface="Open Sans"/>
                <a:cs typeface="Open Sans"/>
                <a:sym typeface="Open Sans"/>
              </a:rPr>
              <a:t> for each slot j, and distinct hash function h</a:t>
            </a:r>
            <a:r>
              <a:rPr baseline="-25000" lang="en-US" sz="1800">
                <a:solidFill>
                  <a:schemeClr val="dk1"/>
                </a:solidFill>
                <a:highlight>
                  <a:schemeClr val="lt1"/>
                </a:highlight>
                <a:latin typeface="Open Sans"/>
                <a:ea typeface="Open Sans"/>
                <a:cs typeface="Open Sans"/>
                <a:sym typeface="Open Sans"/>
              </a:rPr>
              <a:t>j</a:t>
            </a:r>
            <a:r>
              <a:rPr lang="en-US" sz="1800">
                <a:solidFill>
                  <a:schemeClr val="dk1"/>
                </a:solidFill>
                <a:highlight>
                  <a:schemeClr val="lt1"/>
                </a:highlight>
                <a:latin typeface="Open Sans"/>
                <a:ea typeface="Open Sans"/>
                <a:cs typeface="Open Sans"/>
                <a:sym typeface="Open Sans"/>
              </a:rPr>
              <a:t> for each slot j.    Pick h</a:t>
            </a:r>
            <a:r>
              <a:rPr baseline="-25000" lang="en-US" sz="1800">
                <a:solidFill>
                  <a:schemeClr val="dk1"/>
                </a:solidFill>
                <a:highlight>
                  <a:schemeClr val="lt1"/>
                </a:highlight>
                <a:latin typeface="Open Sans"/>
                <a:ea typeface="Open Sans"/>
                <a:cs typeface="Open Sans"/>
                <a:sym typeface="Open Sans"/>
              </a:rPr>
              <a:t>2,j</a:t>
            </a:r>
            <a:r>
              <a:rPr lang="en-US" sz="1800">
                <a:solidFill>
                  <a:schemeClr val="dk1"/>
                </a:solidFill>
                <a:highlight>
                  <a:schemeClr val="lt1"/>
                </a:highlight>
                <a:latin typeface="Open Sans"/>
                <a:ea typeface="Open Sans"/>
                <a:cs typeface="Open Sans"/>
                <a:sym typeface="Open Sans"/>
              </a:rPr>
              <a:t> : {0, 1,...,u − 1}→{0, 1,...,mj} from a universal hash family for l</a:t>
            </a:r>
            <a:r>
              <a:rPr baseline="-25000" lang="en-US" sz="1800">
                <a:solidFill>
                  <a:schemeClr val="dk1"/>
                </a:solidFill>
                <a:highlight>
                  <a:schemeClr val="lt1"/>
                </a:highlight>
                <a:latin typeface="Open Sans"/>
                <a:ea typeface="Open Sans"/>
                <a:cs typeface="Open Sans"/>
                <a:sym typeface="Open Sans"/>
              </a:rPr>
              <a:t>j</a:t>
            </a:r>
            <a:r>
              <a:rPr baseline="30000" lang="en-US" sz="1800">
                <a:solidFill>
                  <a:schemeClr val="dk1"/>
                </a:solidFill>
                <a:highlight>
                  <a:schemeClr val="lt1"/>
                </a:highlight>
                <a:latin typeface="Open Sans"/>
                <a:ea typeface="Open Sans"/>
                <a:cs typeface="Open Sans"/>
                <a:sym typeface="Open Sans"/>
              </a:rPr>
              <a:t>2</a:t>
            </a:r>
            <a:r>
              <a:rPr lang="en-US" sz="1800">
                <a:solidFill>
                  <a:schemeClr val="dk1"/>
                </a:solidFill>
                <a:highlight>
                  <a:schemeClr val="lt1"/>
                </a:highlight>
                <a:latin typeface="Open Sans"/>
                <a:ea typeface="Open Sans"/>
                <a:cs typeface="Open Sans"/>
                <a:sym typeface="Open Sans"/>
              </a:rPr>
              <a:t> ≤ m</a:t>
            </a:r>
            <a:r>
              <a:rPr baseline="-25000" lang="en-US" sz="1800">
                <a:solidFill>
                  <a:schemeClr val="dk1"/>
                </a:solidFill>
                <a:highlight>
                  <a:schemeClr val="lt1"/>
                </a:highlight>
                <a:latin typeface="Open Sans"/>
                <a:ea typeface="Open Sans"/>
                <a:cs typeface="Open Sans"/>
                <a:sym typeface="Open Sans"/>
              </a:rPr>
              <a:t>j</a:t>
            </a:r>
            <a:r>
              <a:rPr lang="en-US" sz="1800">
                <a:solidFill>
                  <a:schemeClr val="dk1"/>
                </a:solidFill>
                <a:highlight>
                  <a:schemeClr val="lt1"/>
                </a:highlight>
                <a:latin typeface="Open Sans"/>
                <a:ea typeface="Open Sans"/>
                <a:cs typeface="Open Sans"/>
                <a:sym typeface="Open Sans"/>
              </a:rPr>
              <a:t> ≤ O(l</a:t>
            </a:r>
            <a:r>
              <a:rPr baseline="-25000" lang="en-US" sz="1800">
                <a:solidFill>
                  <a:schemeClr val="dk1"/>
                </a:solidFill>
                <a:highlight>
                  <a:schemeClr val="lt1"/>
                </a:highlight>
                <a:latin typeface="Open Sans"/>
                <a:ea typeface="Open Sans"/>
                <a:cs typeface="Open Sans"/>
                <a:sym typeface="Open Sans"/>
              </a:rPr>
              <a:t>j</a:t>
            </a:r>
            <a:r>
              <a:rPr baseline="30000" lang="en-US" sz="1800">
                <a:solidFill>
                  <a:schemeClr val="dk1"/>
                </a:solidFill>
                <a:highlight>
                  <a:schemeClr val="lt1"/>
                </a:highlight>
                <a:latin typeface="Open Sans"/>
                <a:ea typeface="Open Sans"/>
                <a:cs typeface="Open Sans"/>
                <a:sym typeface="Open Sans"/>
              </a:rPr>
              <a:t>2</a:t>
            </a:r>
            <a:r>
              <a:rPr lang="en-US" sz="1800">
                <a:solidFill>
                  <a:schemeClr val="dk1"/>
                </a:solidFill>
                <a:highlight>
                  <a:schemeClr val="lt1"/>
                </a:highlight>
                <a:latin typeface="Open Sans"/>
                <a:ea typeface="Open Sans"/>
                <a:cs typeface="Open Sans"/>
                <a:sym typeface="Open Sans"/>
              </a:rPr>
              <a:t>) (e.g., nearby prime)</a:t>
            </a:r>
            <a:endParaRPr sz="1800">
              <a:solidFill>
                <a:schemeClr val="dk1"/>
              </a:solidFill>
              <a:highlight>
                <a:schemeClr val="lt1"/>
              </a:highlight>
              <a:latin typeface="Open Sans"/>
              <a:ea typeface="Open Sans"/>
              <a:cs typeface="Open Sans"/>
              <a:sym typeface="Open Sans"/>
            </a:endParaRPr>
          </a:p>
          <a:p>
            <a:pPr indent="-342900" lvl="0" marL="457200" rtl="0" algn="l">
              <a:lnSpc>
                <a:spcPct val="130000"/>
              </a:lnSpc>
              <a:spcBef>
                <a:spcPts val="0"/>
              </a:spcBef>
              <a:spcAft>
                <a:spcPts val="0"/>
              </a:spcAft>
              <a:buClr>
                <a:schemeClr val="dk1"/>
              </a:buClr>
              <a:buSzPts val="1800"/>
              <a:buFont typeface="Open Sans"/>
              <a:buChar char="●"/>
            </a:pPr>
            <a:r>
              <a:rPr lang="en-US" sz="1800">
                <a:solidFill>
                  <a:schemeClr val="dk1"/>
                </a:solidFill>
                <a:highlight>
                  <a:schemeClr val="lt1"/>
                </a:highlight>
                <a:latin typeface="Open Sans"/>
                <a:ea typeface="Open Sans"/>
                <a:cs typeface="Open Sans"/>
                <a:sym typeface="Open Sans"/>
              </a:rPr>
              <a:t>To keep the space complexity to be O(n), we do this</a:t>
            </a:r>
            <a:endParaRPr sz="1800">
              <a:solidFill>
                <a:schemeClr val="dk1"/>
              </a:solidFill>
              <a:highlight>
                <a:schemeClr val="lt1"/>
              </a:highlight>
              <a:latin typeface="Open Sans"/>
              <a:ea typeface="Open Sans"/>
              <a:cs typeface="Open Sans"/>
              <a:sym typeface="Open Sans"/>
            </a:endParaRPr>
          </a:p>
          <a:p>
            <a:pPr indent="-342900" lvl="1" marL="914400" rtl="0" algn="l">
              <a:lnSpc>
                <a:spcPct val="130000"/>
              </a:lnSpc>
              <a:spcBef>
                <a:spcPts val="0"/>
              </a:spcBef>
              <a:spcAft>
                <a:spcPts val="0"/>
              </a:spcAft>
              <a:buClr>
                <a:schemeClr val="dk1"/>
              </a:buClr>
              <a:buSzPts val="1800"/>
              <a:buFont typeface="Open Sans"/>
              <a:buChar char="○"/>
            </a:pPr>
            <a:r>
              <a:rPr lang="en-US" sz="1800">
                <a:solidFill>
                  <a:schemeClr val="dk1"/>
                </a:solidFill>
                <a:highlight>
                  <a:schemeClr val="lt1"/>
                </a:highlight>
                <a:latin typeface="Open Sans"/>
                <a:ea typeface="Open Sans"/>
                <a:cs typeface="Open Sans"/>
                <a:sym typeface="Open Sans"/>
              </a:rPr>
              <a:t>If                      , then we redo step 1 (i.e., we need to compute everything again)</a:t>
            </a:r>
            <a:endParaRPr sz="1800">
              <a:solidFill>
                <a:schemeClr val="dk1"/>
              </a:solidFill>
              <a:highlight>
                <a:schemeClr val="lt1"/>
              </a:highlight>
              <a:latin typeface="Open Sans"/>
              <a:ea typeface="Open Sans"/>
              <a:cs typeface="Open Sans"/>
              <a:sym typeface="Open Sans"/>
            </a:endParaRPr>
          </a:p>
          <a:p>
            <a:pPr indent="-342900" lvl="1" marL="914400" rtl="0" algn="l">
              <a:lnSpc>
                <a:spcPct val="130000"/>
              </a:lnSpc>
              <a:spcBef>
                <a:spcPts val="0"/>
              </a:spcBef>
              <a:spcAft>
                <a:spcPts val="0"/>
              </a:spcAft>
              <a:buClr>
                <a:schemeClr val="dk1"/>
              </a:buClr>
              <a:buSzPts val="1800"/>
              <a:buFont typeface="Open Sans"/>
              <a:buChar char="○"/>
            </a:pPr>
            <a:r>
              <a:rPr lang="en-US" sz="1800">
                <a:solidFill>
                  <a:schemeClr val="dk1"/>
                </a:solidFill>
                <a:highlight>
                  <a:schemeClr val="lt1"/>
                </a:highlight>
                <a:latin typeface="Open Sans"/>
                <a:ea typeface="Open Sans"/>
                <a:cs typeface="Open Sans"/>
                <a:sym typeface="Open Sans"/>
              </a:rPr>
              <a:t>If two keys hash to the same position for the h</a:t>
            </a:r>
            <a:r>
              <a:rPr baseline="-25000" lang="en-US" sz="1800">
                <a:solidFill>
                  <a:schemeClr val="dk1"/>
                </a:solidFill>
                <a:highlight>
                  <a:schemeClr val="lt1"/>
                </a:highlight>
                <a:latin typeface="Open Sans"/>
                <a:ea typeface="Open Sans"/>
                <a:cs typeface="Open Sans"/>
                <a:sym typeface="Open Sans"/>
              </a:rPr>
              <a:t>2</a:t>
            </a:r>
            <a:r>
              <a:rPr lang="en-US" sz="1800">
                <a:solidFill>
                  <a:schemeClr val="dk1"/>
                </a:solidFill>
                <a:highlight>
                  <a:schemeClr val="lt1"/>
                </a:highlight>
                <a:latin typeface="Open Sans"/>
                <a:ea typeface="Open Sans"/>
                <a:cs typeface="Open Sans"/>
                <a:sym typeface="Open Sans"/>
              </a:rPr>
              <a:t>, repick h</a:t>
            </a:r>
            <a:r>
              <a:rPr baseline="-25000" lang="en-US" sz="1800">
                <a:solidFill>
                  <a:schemeClr val="dk1"/>
                </a:solidFill>
                <a:highlight>
                  <a:schemeClr val="lt1"/>
                </a:highlight>
                <a:latin typeface="Open Sans"/>
                <a:ea typeface="Open Sans"/>
                <a:cs typeface="Open Sans"/>
                <a:sym typeface="Open Sans"/>
              </a:rPr>
              <a:t>2</a:t>
            </a:r>
            <a:r>
              <a:rPr lang="en-US" sz="1800">
                <a:solidFill>
                  <a:schemeClr val="dk1"/>
                </a:solidFill>
                <a:highlight>
                  <a:schemeClr val="lt1"/>
                </a:highlight>
                <a:latin typeface="Open Sans"/>
                <a:ea typeface="Open Sans"/>
                <a:cs typeface="Open Sans"/>
                <a:sym typeface="Open Sans"/>
              </a:rPr>
              <a:t> and rehash the whole hash table of that slot j </a:t>
            </a:r>
            <a:endParaRPr sz="1800">
              <a:solidFill>
                <a:schemeClr val="dk1"/>
              </a:solidFill>
              <a:highlight>
                <a:schemeClr val="lt1"/>
              </a:highlight>
              <a:latin typeface="Open Sans"/>
              <a:ea typeface="Open Sans"/>
              <a:cs typeface="Open Sans"/>
              <a:sym typeface="Open Sans"/>
            </a:endParaRPr>
          </a:p>
        </p:txBody>
      </p:sp>
      <p:pic>
        <p:nvPicPr>
          <p:cNvPr id="581" name="Google Shape;581;p71"/>
          <p:cNvPicPr preferRelativeResize="0"/>
          <p:nvPr/>
        </p:nvPicPr>
        <p:blipFill>
          <a:blip r:embed="rId3">
            <a:alphaModFix/>
          </a:blip>
          <a:stretch>
            <a:fillRect/>
          </a:stretch>
        </p:blipFill>
        <p:spPr>
          <a:xfrm>
            <a:off x="1296225" y="5140075"/>
            <a:ext cx="1109000" cy="347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6" name="Shape 586"/>
        <p:cNvGrpSpPr/>
        <p:nvPr/>
      </p:nvGrpSpPr>
      <p:grpSpPr>
        <a:xfrm>
          <a:off x="0" y="0"/>
          <a:ext cx="0" cy="0"/>
          <a:chOff x="0" y="0"/>
          <a:chExt cx="0" cy="0"/>
        </a:xfrm>
      </p:grpSpPr>
      <p:sp>
        <p:nvSpPr>
          <p:cNvPr id="587" name="Google Shape;587;p72"/>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Hashing - Collisi</a:t>
            </a:r>
            <a:r>
              <a:rPr lang="en-US" sz="3300"/>
              <a:t>on Resolution Methods</a:t>
            </a:r>
            <a:endParaRPr sz="3300"/>
          </a:p>
        </p:txBody>
      </p:sp>
      <p:sp>
        <p:nvSpPr>
          <p:cNvPr id="588" name="Google Shape;588;p72"/>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pic>
        <p:nvPicPr>
          <p:cNvPr id="589" name="Google Shape;589;p72"/>
          <p:cNvPicPr preferRelativeResize="0"/>
          <p:nvPr/>
        </p:nvPicPr>
        <p:blipFill>
          <a:blip r:embed="rId3">
            <a:alphaModFix/>
          </a:blip>
          <a:stretch>
            <a:fillRect/>
          </a:stretch>
        </p:blipFill>
        <p:spPr>
          <a:xfrm>
            <a:off x="678530" y="1385813"/>
            <a:ext cx="7786934" cy="508426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3"/>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596" name="Google Shape;596;p73"/>
          <p:cNvSpPr txBox="1"/>
          <p:nvPr>
            <p:ph type="title"/>
          </p:nvPr>
        </p:nvSpPr>
        <p:spPr>
          <a:xfrm>
            <a:off x="152400" y="304800"/>
            <a:ext cx="8839200" cy="99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Assignment</a:t>
            </a:r>
            <a:endParaRPr/>
          </a:p>
        </p:txBody>
      </p:sp>
      <p:sp>
        <p:nvSpPr>
          <p:cNvPr id="597" name="Google Shape;597;p73"/>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US"/>
              <a:t>Implement binary tree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Arrays</a:t>
            </a:r>
            <a:endParaRPr>
              <a:solidFill>
                <a:srgbClr val="005EF6"/>
              </a:solidFill>
            </a:endParaRPr>
          </a:p>
        </p:txBody>
      </p:sp>
      <p:sp>
        <p:nvSpPr>
          <p:cNvPr id="167" name="Google Shape;167;p26"/>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68" name="Google Shape;168;p26"/>
          <p:cNvGraphicFramePr/>
          <p:nvPr/>
        </p:nvGraphicFramePr>
        <p:xfrm>
          <a:off x="435500" y="1679900"/>
          <a:ext cx="3000000" cy="3000000"/>
        </p:xfrm>
        <a:graphic>
          <a:graphicData uri="http://schemas.openxmlformats.org/drawingml/2006/table">
            <a:tbl>
              <a:tblPr>
                <a:noFill/>
                <a:tableStyleId>{1F8014CF-0C92-4C50-BC33-CFF2A895270A}</a:tableStyleId>
              </a:tblPr>
              <a:tblGrid>
                <a:gridCol w="5315650"/>
                <a:gridCol w="295735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O(1)</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 in ordered array</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O(log 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end</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O(1)</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middle</a:t>
                      </a:r>
                      <a:r>
                        <a:rPr b="1" lang="en-US" sz="1800">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D</a:t>
                      </a:r>
                      <a:r>
                        <a:rPr b="1" lang="en-US" sz="1800">
                          <a:latin typeface="Open Sans"/>
                          <a:ea typeface="Open Sans"/>
                          <a:cs typeface="Open Sans"/>
                          <a:sym typeface="Open Sans"/>
                        </a:rPr>
                        <a:t>eletion at </a:t>
                      </a:r>
                      <a:r>
                        <a:rPr b="1" i="1" lang="en-US" sz="1800">
                          <a:latin typeface="Open Sans"/>
                          <a:ea typeface="Open Sans"/>
                          <a:cs typeface="Open Sans"/>
                          <a:sym typeface="Open Sans"/>
                        </a:rPr>
                        <a:t>end</a:t>
                      </a:r>
                      <a:endParaRPr b="1" i="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O(1)</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a:t>
                      </a:r>
                      <a:r>
                        <a:rPr b="1" lang="en-US" sz="1800">
                          <a:solidFill>
                            <a:schemeClr val="dk1"/>
                          </a:solidFill>
                          <a:latin typeface="Open Sans"/>
                          <a:ea typeface="Open Sans"/>
                          <a:cs typeface="Open Sans"/>
                          <a:sym typeface="Open Sans"/>
                        </a:rPr>
                        <a:t> at </a:t>
                      </a:r>
                      <a:r>
                        <a:rPr b="1" i="1" lang="en-US" sz="1800">
                          <a:solidFill>
                            <a:schemeClr val="dk1"/>
                          </a:solidFill>
                          <a:latin typeface="Open Sans"/>
                          <a:ea typeface="Open Sans"/>
                          <a:cs typeface="Open Sans"/>
                          <a:sym typeface="Open Sans"/>
                        </a:rPr>
                        <a:t>middle</a:t>
                      </a:r>
                      <a:r>
                        <a:rPr b="1" lang="en-US" sz="1800">
                          <a:solidFill>
                            <a:schemeClr val="dk1"/>
                          </a:solidFill>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Dynamic array</a:t>
            </a:r>
            <a:endParaRPr>
              <a:solidFill>
                <a:srgbClr val="005EF6"/>
              </a:solidFill>
            </a:endParaRPr>
          </a:p>
        </p:txBody>
      </p:sp>
      <p:sp>
        <p:nvSpPr>
          <p:cNvPr id="175" name="Google Shape;175;p27"/>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76" name="Google Shape;176;p27"/>
          <p:cNvSpPr txBox="1"/>
          <p:nvPr>
            <p:ph idx="1" type="body"/>
          </p:nvPr>
        </p:nvSpPr>
        <p:spPr>
          <a:xfrm>
            <a:off x="228600" y="1295400"/>
            <a:ext cx="8763000" cy="4625700"/>
          </a:xfrm>
          <a:prstGeom prst="rect">
            <a:avLst/>
          </a:prstGeom>
        </p:spPr>
        <p:txBody>
          <a:bodyPr anchorCtr="0" anchor="ctr" bIns="91425" lIns="91425" spcFirstLastPara="1" rIns="91425" wrap="square" tIns="91425">
            <a:noAutofit/>
          </a:bodyPr>
          <a:lstStyle/>
          <a:p>
            <a:pPr indent="-406400" lvl="0" marL="457200" rtl="0" algn="l">
              <a:lnSpc>
                <a:spcPct val="90000"/>
              </a:lnSpc>
              <a:spcBef>
                <a:spcPts val="375"/>
              </a:spcBef>
              <a:spcAft>
                <a:spcPts val="0"/>
              </a:spcAft>
              <a:buSzPts val="2800"/>
              <a:buFont typeface="Arial"/>
              <a:buChar char="●"/>
            </a:pPr>
            <a:r>
              <a:rPr b="1" lang="en-US" sz="2800"/>
              <a:t>ArrayList</a:t>
            </a:r>
            <a:r>
              <a:rPr lang="en-US" sz="2800"/>
              <a:t> in java with unlimited add() function</a:t>
            </a:r>
            <a:endParaRPr sz="2800"/>
          </a:p>
          <a:p>
            <a:pPr indent="-406400" lvl="0" marL="457200" rtl="0" algn="l">
              <a:lnSpc>
                <a:spcPct val="90000"/>
              </a:lnSpc>
              <a:spcBef>
                <a:spcPts val="0"/>
              </a:spcBef>
              <a:spcAft>
                <a:spcPts val="0"/>
              </a:spcAft>
              <a:buSzPts val="2800"/>
              <a:buFont typeface="Arial"/>
              <a:buChar char="●"/>
            </a:pPr>
            <a:r>
              <a:rPr lang="en-US" sz="2800"/>
              <a:t>Double the size whenever the array is full</a:t>
            </a:r>
            <a:endParaRPr sz="2800"/>
          </a:p>
          <a:p>
            <a:pPr indent="-406400" lvl="0" marL="457200" rtl="0" algn="l">
              <a:lnSpc>
                <a:spcPct val="90000"/>
              </a:lnSpc>
              <a:spcBef>
                <a:spcPts val="0"/>
              </a:spcBef>
              <a:spcAft>
                <a:spcPts val="0"/>
              </a:spcAft>
              <a:buSzPts val="2800"/>
              <a:buChar char="●"/>
            </a:pPr>
            <a:r>
              <a:rPr lang="en-US" sz="2800"/>
              <a:t>It takes time to copy the old contents to new array on each new expansion</a:t>
            </a:r>
            <a:endParaRPr sz="2800"/>
          </a:p>
          <a:p>
            <a:pPr indent="-406400" lvl="0" marL="457200" rtl="0" algn="l">
              <a:lnSpc>
                <a:spcPct val="90000"/>
              </a:lnSpc>
              <a:spcBef>
                <a:spcPts val="0"/>
              </a:spcBef>
              <a:spcAft>
                <a:spcPts val="0"/>
              </a:spcAft>
              <a:buSzPts val="2800"/>
              <a:buChar char="●"/>
            </a:pPr>
            <a:r>
              <a:rPr lang="en-US" sz="2800"/>
              <a:t>The first inserted element needs to recopied log</a:t>
            </a:r>
            <a:r>
              <a:rPr baseline="-25000" lang="en-US" sz="2800"/>
              <a:t>2</a:t>
            </a:r>
            <a:r>
              <a:rPr lang="en-US" sz="2800"/>
              <a:t>n times, when n is inserted</a:t>
            </a:r>
            <a:endParaRPr sz="2800"/>
          </a:p>
          <a:p>
            <a:pPr indent="0" lvl="0" marL="0" rtl="0" algn="l">
              <a:lnSpc>
                <a:spcPct val="90000"/>
              </a:lnSpc>
              <a:spcBef>
                <a:spcPts val="375"/>
              </a:spcBef>
              <a:spcAft>
                <a:spcPts val="0"/>
              </a:spcAft>
              <a:buClr>
                <a:schemeClr val="dk1"/>
              </a:buClr>
              <a:buSzPts val="1100"/>
              <a:buFont typeface="Arial"/>
              <a:buNone/>
            </a:pPr>
            <a:r>
              <a:t/>
            </a:r>
            <a:endParaRPr sz="2800"/>
          </a:p>
          <a:p>
            <a:pPr indent="0" lvl="0" marL="0" rtl="0" algn="l">
              <a:lnSpc>
                <a:spcPct val="90000"/>
              </a:lnSpc>
              <a:spcBef>
                <a:spcPts val="375"/>
              </a:spcBef>
              <a:spcAft>
                <a:spcPts val="0"/>
              </a:spcAft>
              <a:buNone/>
            </a:pPr>
            <a:r>
              <a:rPr lang="en-US" sz="2800">
                <a:solidFill>
                  <a:srgbClr val="005EF6"/>
                </a:solidFill>
              </a:rPr>
              <a:t>Limitations: unused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Dynamic array</a:t>
            </a:r>
            <a:endParaRPr>
              <a:solidFill>
                <a:srgbClr val="005EF6"/>
              </a:solidFill>
            </a:endParaRPr>
          </a:p>
        </p:txBody>
      </p:sp>
      <p:sp>
        <p:nvSpPr>
          <p:cNvPr id="183" name="Google Shape;183;p28"/>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84" name="Google Shape;184;p28"/>
          <p:cNvGraphicFramePr/>
          <p:nvPr/>
        </p:nvGraphicFramePr>
        <p:xfrm>
          <a:off x="435500" y="1892550"/>
          <a:ext cx="3000000" cy="3000000"/>
        </p:xfrm>
        <a:graphic>
          <a:graphicData uri="http://schemas.openxmlformats.org/drawingml/2006/table">
            <a:tbl>
              <a:tblPr>
                <a:noFill/>
                <a:tableStyleId>{1F8014CF-0C92-4C50-BC33-CFF2A895270A}</a:tableStyleId>
              </a:tblPr>
              <a:tblGrid>
                <a:gridCol w="5315650"/>
                <a:gridCol w="2957350"/>
              </a:tblGrid>
              <a:tr h="381000">
                <a:tc>
                  <a:txBody>
                    <a:bodyPr/>
                    <a:lstStyle/>
                    <a:p>
                      <a:pPr indent="0" lvl="0" marL="0" rtl="0" algn="l">
                        <a:spcBef>
                          <a:spcPts val="0"/>
                        </a:spcBef>
                        <a:spcAft>
                          <a:spcPts val="0"/>
                        </a:spcAft>
                        <a:buNone/>
                      </a:pPr>
                      <a:r>
                        <a:t/>
                      </a:r>
                      <a:endParaRPr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b="1" lang="en-US" sz="1800">
                          <a:latin typeface="Open Sans"/>
                          <a:ea typeface="Open Sans"/>
                          <a:cs typeface="Open Sans"/>
                          <a:sym typeface="Open Sans"/>
                        </a:rPr>
                        <a:t>Running time in BigO</a:t>
                      </a:r>
                      <a:endParaRPr b="1"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Access</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O(1)</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Linear search </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Binary search in ordered array</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latin typeface="Open Sans"/>
                          <a:ea typeface="Open Sans"/>
                          <a:cs typeface="Open Sans"/>
                          <a:sym typeface="Open Sans"/>
                        </a:rPr>
                        <a:t>O(log N)</a:t>
                      </a:r>
                      <a:endParaRPr sz="1800">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end</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O(1) + copy</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Insertion at </a:t>
                      </a:r>
                      <a:r>
                        <a:rPr b="1" i="1" lang="en-US" sz="1800">
                          <a:latin typeface="Open Sans"/>
                          <a:ea typeface="Open Sans"/>
                          <a:cs typeface="Open Sans"/>
                          <a:sym typeface="Open Sans"/>
                        </a:rPr>
                        <a:t>middle</a:t>
                      </a:r>
                      <a:r>
                        <a:rPr b="1" lang="en-US" sz="1800">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O(N) + copy</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latin typeface="Open Sans"/>
                          <a:ea typeface="Open Sans"/>
                          <a:cs typeface="Open Sans"/>
                          <a:sym typeface="Open Sans"/>
                        </a:rPr>
                        <a:t>Deletion at </a:t>
                      </a:r>
                      <a:r>
                        <a:rPr b="1" i="1" lang="en-US" sz="1800">
                          <a:latin typeface="Open Sans"/>
                          <a:ea typeface="Open Sans"/>
                          <a:cs typeface="Open Sans"/>
                          <a:sym typeface="Open Sans"/>
                        </a:rPr>
                        <a:t>end</a:t>
                      </a:r>
                      <a:endParaRPr b="1" i="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O(1) + copy</a:t>
                      </a:r>
                      <a:endParaRPr sz="1800">
                        <a:solidFill>
                          <a:srgbClr val="005EF6"/>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b="1" lang="en-US" sz="1800">
                          <a:solidFill>
                            <a:schemeClr val="dk1"/>
                          </a:solidFill>
                          <a:latin typeface="Open Sans"/>
                          <a:ea typeface="Open Sans"/>
                          <a:cs typeface="Open Sans"/>
                          <a:sym typeface="Open Sans"/>
                        </a:rPr>
                        <a:t>Deletion at </a:t>
                      </a:r>
                      <a:r>
                        <a:rPr b="1" i="1" lang="en-US" sz="1800">
                          <a:solidFill>
                            <a:schemeClr val="dk1"/>
                          </a:solidFill>
                          <a:latin typeface="Open Sans"/>
                          <a:ea typeface="Open Sans"/>
                          <a:cs typeface="Open Sans"/>
                          <a:sym typeface="Open Sans"/>
                        </a:rPr>
                        <a:t>middle</a:t>
                      </a:r>
                      <a:r>
                        <a:rPr b="1" lang="en-US" sz="1800">
                          <a:solidFill>
                            <a:schemeClr val="dk1"/>
                          </a:solidFill>
                          <a:latin typeface="Open Sans"/>
                          <a:ea typeface="Open Sans"/>
                          <a:cs typeface="Open Sans"/>
                          <a:sym typeface="Open Sans"/>
                        </a:rPr>
                        <a:t> (requires shifting)</a:t>
                      </a:r>
                      <a:endParaRPr b="1" sz="18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US" sz="1800">
                          <a:solidFill>
                            <a:srgbClr val="005EF6"/>
                          </a:solidFill>
                          <a:latin typeface="Open Sans"/>
                          <a:ea typeface="Open Sans"/>
                          <a:cs typeface="Open Sans"/>
                          <a:sym typeface="Open Sans"/>
                        </a:rPr>
                        <a:t>O(N) + copy</a:t>
                      </a:r>
                      <a:endParaRPr sz="1800">
                        <a:solidFill>
                          <a:srgbClr val="005EF6"/>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52400" y="304800"/>
            <a:ext cx="8839200" cy="99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Arial"/>
              <a:buNone/>
            </a:pPr>
            <a:r>
              <a:rPr lang="en-US" sz="3300">
                <a:solidFill>
                  <a:srgbClr val="005EF6"/>
                </a:solidFill>
              </a:rPr>
              <a:t>Linked List</a:t>
            </a:r>
            <a:endParaRPr>
              <a:solidFill>
                <a:srgbClr val="005EF6"/>
              </a:solidFill>
            </a:endParaRPr>
          </a:p>
        </p:txBody>
      </p:sp>
      <p:sp>
        <p:nvSpPr>
          <p:cNvPr id="191" name="Google Shape;191;p29"/>
          <p:cNvSpPr txBox="1"/>
          <p:nvPr>
            <p:ph idx="12" type="sldNum"/>
          </p:nvPr>
        </p:nvSpPr>
        <p:spPr>
          <a:xfrm>
            <a:off x="8671500" y="6638100"/>
            <a:ext cx="472500" cy="2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US"/>
              <a:t>‹#›</a:t>
            </a:fld>
            <a:endParaRPr/>
          </a:p>
        </p:txBody>
      </p:sp>
      <p:sp>
        <p:nvSpPr>
          <p:cNvPr id="192" name="Google Shape;192;p29"/>
          <p:cNvSpPr txBox="1"/>
          <p:nvPr>
            <p:ph idx="1" type="body"/>
          </p:nvPr>
        </p:nvSpPr>
        <p:spPr>
          <a:xfrm>
            <a:off x="228600" y="1295400"/>
            <a:ext cx="5261400" cy="5219400"/>
          </a:xfrm>
          <a:prstGeom prst="rect">
            <a:avLst/>
          </a:prstGeom>
        </p:spPr>
        <p:txBody>
          <a:bodyPr anchorCtr="0" anchor="ctr" bIns="91425" lIns="91425" spcFirstLastPara="1" rIns="91425" wrap="square" tIns="91425">
            <a:noAutofit/>
          </a:bodyPr>
          <a:lstStyle/>
          <a:p>
            <a:pPr indent="-381000" lvl="0" marL="457200" rtl="0" algn="l">
              <a:lnSpc>
                <a:spcPct val="90000"/>
              </a:lnSpc>
              <a:spcBef>
                <a:spcPts val="375"/>
              </a:spcBef>
              <a:spcAft>
                <a:spcPts val="0"/>
              </a:spcAft>
              <a:buSzPts val="2400"/>
              <a:buChar char="●"/>
            </a:pPr>
            <a:r>
              <a:rPr lang="en-US" sz="2400"/>
              <a:t>Memory is a valuable resource</a:t>
            </a:r>
            <a:endParaRPr sz="2400"/>
          </a:p>
          <a:p>
            <a:pPr indent="-381000" lvl="0" marL="457200" rtl="0" algn="l">
              <a:lnSpc>
                <a:spcPct val="90000"/>
              </a:lnSpc>
              <a:spcBef>
                <a:spcPts val="0"/>
              </a:spcBef>
              <a:spcAft>
                <a:spcPts val="0"/>
              </a:spcAft>
              <a:buSzPts val="2400"/>
              <a:buChar char="●"/>
            </a:pPr>
            <a:r>
              <a:rPr lang="en-US" sz="2400"/>
              <a:t>Instead of contiguous structure, used link </a:t>
            </a:r>
            <a:endParaRPr sz="2400"/>
          </a:p>
          <a:p>
            <a:pPr indent="-381000" lvl="1" marL="914400" rtl="0" algn="l">
              <a:lnSpc>
                <a:spcPct val="90000"/>
              </a:lnSpc>
              <a:spcBef>
                <a:spcPts val="0"/>
              </a:spcBef>
              <a:spcAft>
                <a:spcPts val="0"/>
              </a:spcAft>
              <a:buSzPts val="2400"/>
              <a:buChar char="○"/>
            </a:pPr>
            <a:r>
              <a:rPr lang="en-US" sz="2400"/>
              <a:t>Thus, no expansion problem</a:t>
            </a:r>
            <a:endParaRPr sz="2400"/>
          </a:p>
          <a:p>
            <a:pPr indent="-381000" lvl="0" marL="457200" rtl="0" algn="l">
              <a:lnSpc>
                <a:spcPct val="90000"/>
              </a:lnSpc>
              <a:spcBef>
                <a:spcPts val="0"/>
              </a:spcBef>
              <a:spcAft>
                <a:spcPts val="0"/>
              </a:spcAft>
              <a:buSzPts val="2400"/>
              <a:buChar char="●"/>
            </a:pPr>
            <a:r>
              <a:rPr lang="en-US" sz="2400"/>
              <a:t>Each linked list contains</a:t>
            </a:r>
            <a:endParaRPr sz="2400"/>
          </a:p>
          <a:p>
            <a:pPr indent="-381000" lvl="1" marL="914400" rtl="0" algn="l">
              <a:lnSpc>
                <a:spcPct val="90000"/>
              </a:lnSpc>
              <a:spcBef>
                <a:spcPts val="0"/>
              </a:spcBef>
              <a:spcAft>
                <a:spcPts val="0"/>
              </a:spcAft>
              <a:buSzPts val="2400"/>
              <a:buChar char="○"/>
            </a:pPr>
            <a:r>
              <a:rPr lang="en-US" sz="2400"/>
              <a:t>The head pointer, pointing to the first node</a:t>
            </a:r>
            <a:endParaRPr sz="2400"/>
          </a:p>
          <a:p>
            <a:pPr indent="-381000" lvl="1" marL="914400" rtl="0" algn="l">
              <a:lnSpc>
                <a:spcPct val="90000"/>
              </a:lnSpc>
              <a:spcBef>
                <a:spcPts val="0"/>
              </a:spcBef>
              <a:spcAft>
                <a:spcPts val="0"/>
              </a:spcAft>
              <a:buSzPts val="2400"/>
              <a:buChar char="○"/>
            </a:pPr>
            <a:r>
              <a:rPr lang="en-US" sz="2400"/>
              <a:t>The nodes in between</a:t>
            </a:r>
            <a:endParaRPr sz="2400"/>
          </a:p>
          <a:p>
            <a:pPr indent="-381000" lvl="1" marL="914400" rtl="0" algn="l">
              <a:lnSpc>
                <a:spcPct val="90000"/>
              </a:lnSpc>
              <a:spcBef>
                <a:spcPts val="0"/>
              </a:spcBef>
              <a:spcAft>
                <a:spcPts val="0"/>
              </a:spcAft>
              <a:buSzPts val="2400"/>
              <a:buChar char="○"/>
            </a:pPr>
            <a:r>
              <a:rPr lang="en-US" sz="2400"/>
              <a:t>The last node</a:t>
            </a:r>
            <a:endParaRPr sz="2400"/>
          </a:p>
          <a:p>
            <a:pPr indent="-381000" lvl="0" marL="457200" rtl="0" algn="l">
              <a:lnSpc>
                <a:spcPct val="90000"/>
              </a:lnSpc>
              <a:spcBef>
                <a:spcPts val="0"/>
              </a:spcBef>
              <a:spcAft>
                <a:spcPts val="0"/>
              </a:spcAft>
              <a:buSzPts val="2400"/>
              <a:buChar char="●"/>
            </a:pPr>
            <a:r>
              <a:rPr lang="en-US" sz="2400"/>
              <a:t>Each node contains two information, the item itself, and the pointer to the next node.</a:t>
            </a:r>
            <a:endParaRPr sz="2400"/>
          </a:p>
          <a:p>
            <a:pPr indent="0" lvl="0" marL="0" rtl="0" algn="l">
              <a:lnSpc>
                <a:spcPct val="90000"/>
              </a:lnSpc>
              <a:spcBef>
                <a:spcPts val="375"/>
              </a:spcBef>
              <a:spcAft>
                <a:spcPts val="0"/>
              </a:spcAft>
              <a:buClr>
                <a:schemeClr val="dk1"/>
              </a:buClr>
              <a:buSzPts val="1100"/>
              <a:buFont typeface="Arial"/>
              <a:buNone/>
            </a:pPr>
            <a:r>
              <a:t/>
            </a:r>
            <a:endParaRPr sz="2400"/>
          </a:p>
          <a:p>
            <a:pPr indent="0" lvl="0" marL="0" rtl="0" algn="l">
              <a:lnSpc>
                <a:spcPct val="90000"/>
              </a:lnSpc>
              <a:spcBef>
                <a:spcPts val="375"/>
              </a:spcBef>
              <a:spcAft>
                <a:spcPts val="0"/>
              </a:spcAft>
              <a:buNone/>
            </a:pPr>
            <a:r>
              <a:rPr lang="en-US" sz="2400">
                <a:solidFill>
                  <a:srgbClr val="005EF6"/>
                </a:solidFill>
              </a:rPr>
              <a:t>Limitations: access requires linear time</a:t>
            </a:r>
            <a:endParaRPr>
              <a:solidFill>
                <a:srgbClr val="005EF6"/>
              </a:solidFill>
            </a:endParaRPr>
          </a:p>
        </p:txBody>
      </p:sp>
      <p:pic>
        <p:nvPicPr>
          <p:cNvPr id="193" name="Google Shape;193;p29"/>
          <p:cNvPicPr preferRelativeResize="0"/>
          <p:nvPr/>
        </p:nvPicPr>
        <p:blipFill>
          <a:blip r:embed="rId3">
            <a:alphaModFix/>
          </a:blip>
          <a:stretch>
            <a:fillRect/>
          </a:stretch>
        </p:blipFill>
        <p:spPr>
          <a:xfrm>
            <a:off x="5642400" y="1371600"/>
            <a:ext cx="3200400" cy="1400175"/>
          </a:xfrm>
          <a:prstGeom prst="rect">
            <a:avLst/>
          </a:prstGeom>
          <a:noFill/>
          <a:ln cap="flat" cmpd="sng" w="9525">
            <a:solidFill>
              <a:schemeClr val="dk2"/>
            </a:solidFill>
            <a:prstDash val="solid"/>
            <a:round/>
            <a:headEnd len="sm" w="sm" type="none"/>
            <a:tailEnd len="sm" w="sm" type="none"/>
          </a:ln>
        </p:spPr>
      </p:pic>
      <p:pic>
        <p:nvPicPr>
          <p:cNvPr id="194" name="Google Shape;194;p29"/>
          <p:cNvPicPr preferRelativeResize="0"/>
          <p:nvPr/>
        </p:nvPicPr>
        <p:blipFill>
          <a:blip r:embed="rId4">
            <a:alphaModFix/>
          </a:blip>
          <a:stretch>
            <a:fillRect/>
          </a:stretch>
        </p:blipFill>
        <p:spPr>
          <a:xfrm>
            <a:off x="4038675" y="469900"/>
            <a:ext cx="4952925" cy="660400"/>
          </a:xfrm>
          <a:prstGeom prst="rect">
            <a:avLst/>
          </a:prstGeom>
          <a:noFill/>
          <a:ln>
            <a:noFill/>
          </a:ln>
        </p:spPr>
      </p:pic>
      <p:pic>
        <p:nvPicPr>
          <p:cNvPr id="195" name="Google Shape;195;p29"/>
          <p:cNvPicPr preferRelativeResize="0"/>
          <p:nvPr/>
        </p:nvPicPr>
        <p:blipFill>
          <a:blip r:embed="rId5">
            <a:alphaModFix/>
          </a:blip>
          <a:stretch>
            <a:fillRect/>
          </a:stretch>
        </p:blipFill>
        <p:spPr>
          <a:xfrm>
            <a:off x="5642400" y="2847975"/>
            <a:ext cx="2628900" cy="1762125"/>
          </a:xfrm>
          <a:prstGeom prst="rect">
            <a:avLst/>
          </a:prstGeom>
          <a:noFill/>
          <a:ln cap="flat" cmpd="sng" w="9525">
            <a:solidFill>
              <a:schemeClr val="dk2"/>
            </a:solidFill>
            <a:prstDash val="solid"/>
            <a:round/>
            <a:headEnd len="sm" w="sm" type="none"/>
            <a:tailEnd len="sm" w="sm" type="none"/>
          </a:ln>
        </p:spPr>
      </p:pic>
      <p:pic>
        <p:nvPicPr>
          <p:cNvPr id="196" name="Google Shape;196;p29"/>
          <p:cNvPicPr preferRelativeResize="0"/>
          <p:nvPr/>
        </p:nvPicPr>
        <p:blipFill>
          <a:blip r:embed="rId6">
            <a:alphaModFix/>
          </a:blip>
          <a:stretch>
            <a:fillRect/>
          </a:stretch>
        </p:blipFill>
        <p:spPr>
          <a:xfrm>
            <a:off x="5642400" y="4762500"/>
            <a:ext cx="2903735" cy="1723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