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78f46d40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78f46d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e78f46d40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a7e85331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a7e853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ea7e85331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a7e8533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a7e853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ea7e85331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8257fe5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98257f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98257fe5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0b576ce08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0b576ce0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0b576ce08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a7e85331_0_4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a7e8533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ea7e85331_0_4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98257fe5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98257fe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f98257fe5e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b576ce08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b576ce0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0b576ce08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b576ce08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b576ce0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0b576ce08_0_2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0b576ce08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0b576ce0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0b576ce08_0_2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375a39f8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375a39f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375a39f81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e78f46d40_0_2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g5e78f46d4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5e78f46d40_0_2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98257fe5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98257fe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f98257fe5e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a7e8533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a7e853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ea7e85331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b576cd2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g60b576cd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60b576cd2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b576ce0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b576ce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0b576ce08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b576ce08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b576ce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60b576ce08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b576ce08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b576ce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0b576ce08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b576ce08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b576ce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0b576ce08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b576ce08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b576ce0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b576ce08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533400"/>
            <a:ext cx="80010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3" type="subTitle"/>
          </p:nvPr>
        </p:nvSpPr>
        <p:spPr>
          <a:xfrm>
            <a:off x="2133600" y="4038600"/>
            <a:ext cx="48768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28600" y="1447800"/>
            <a:ext cx="87630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286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648200" y="1447800"/>
            <a:ext cx="4059900" cy="4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4800"/>
            <a:ext cx="9144000" cy="99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0" y="0"/>
            <a:ext cx="4572000" cy="2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Structures and Algorithm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</a:rPr>
              <a:t>Red Black Trees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096000" y="6629400"/>
            <a:ext cx="3048000" cy="22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/>
        </p:nvSpPr>
        <p:spPr>
          <a:xfrm>
            <a:off x="6172200" y="66294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September 1, 2019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3048000" y="6629400"/>
            <a:ext cx="3048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0" y="6629400"/>
            <a:ext cx="3048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5946400"/>
            <a:ext cx="545300" cy="54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685800" y="1066800"/>
            <a:ext cx="7772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</a:t>
            </a:r>
            <a:endParaRPr/>
          </a:p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1905000" y="2895600"/>
            <a:ext cx="5334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Chaklam Silpasuwanchai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1524000" y="4724400"/>
            <a:ext cx="60198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 - Rotations - O(1)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1405300"/>
            <a:ext cx="46577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538" y="2889800"/>
            <a:ext cx="6642900" cy="3486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 - Rotations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616200"/>
            <a:ext cx="67341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175" y="1295400"/>
            <a:ext cx="3164417" cy="5257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2106750"/>
            <a:ext cx="4226650" cy="3673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3"/>
          <p:cNvSpPr txBox="1"/>
          <p:nvPr/>
        </p:nvSpPr>
        <p:spPr>
          <a:xfrm>
            <a:off x="4307025" y="1622575"/>
            <a:ext cx="4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comparing RB Tree and normal binary tree insertion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18011" l="0" r="0" t="1108"/>
          <a:stretch/>
        </p:blipFill>
        <p:spPr>
          <a:xfrm>
            <a:off x="-12" y="2007475"/>
            <a:ext cx="4215725" cy="4488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-1109" l="0" r="0" t="82269"/>
          <a:stretch/>
        </p:blipFill>
        <p:spPr>
          <a:xfrm>
            <a:off x="461389" y="0"/>
            <a:ext cx="8093400" cy="2007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400" y="2243975"/>
            <a:ext cx="5551599" cy="36792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CLRS 13.3-2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Show the red-black tree that results after each of the integer keys 41, 38, 31, 12, 19, 8 are inserted, in that order, into an initially empty red-black tree.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Clearly show the tree that results after each insertion (indicating the color of each node), and make clear any rotations that must be performed.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2265600" y="615300"/>
            <a:ext cx="32523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41, 38, 31, 12, 19, 8 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34683" t="0"/>
          <a:stretch/>
        </p:blipFill>
        <p:spPr>
          <a:xfrm>
            <a:off x="7258425" y="0"/>
            <a:ext cx="1841975" cy="186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 - Deletion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25" y="1774988"/>
            <a:ext cx="3385775" cy="263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447" y="1774995"/>
            <a:ext cx="2688673" cy="26382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7"/>
          <p:cNvSpPr txBox="1"/>
          <p:nvPr/>
        </p:nvSpPr>
        <p:spPr>
          <a:xfrm>
            <a:off x="1223075" y="4680725"/>
            <a:ext cx="62460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RB-TRANSPLANT differ in two ways: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AutoNum type="arabicPeriod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Line 1 uses T.nil instead of NIL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AutoNum type="arabicPeriod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Line 6 where v.p = u.p unconditionally, because v.p can point to sentinel NIL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2110035" y="1337050"/>
            <a:ext cx="522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comparing RB Tree and normal binary tree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transplant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 - Deletion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" y="1441000"/>
            <a:ext cx="3657600" cy="494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28"/>
          <p:cNvSpPr txBox="1"/>
          <p:nvPr/>
        </p:nvSpPr>
        <p:spPr>
          <a:xfrm>
            <a:off x="3975000" y="1364800"/>
            <a:ext cx="46965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Pointer y depicts the node either removed (line 1) or the node’s successor (line 9)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Save y’s original color in line 2 and 10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Keep track of node x that will move in place of y’s original position in line 4, 7, and 11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Line 5, 8 14 put x to the node’s y original position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Line 21 is the key - if y is black, we have to fix because we might violate some RB properties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AutoNum type="alphaLcPeriod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If y is root and a red child of y becomes new root, we need to fix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lphaLcPeriod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If both x and x.p are red, then we got two adjacent reds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lphaLcPeriod"/>
            </a:pPr>
            <a:r>
              <a:rPr lang="en-US" sz="1700">
                <a:latin typeface="Open Sans"/>
                <a:ea typeface="Open Sans"/>
                <a:cs typeface="Open Sans"/>
                <a:sym typeface="Open Sans"/>
              </a:rPr>
              <a:t>It may be possible to have one fewer black node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 - Deletion</a:t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8925"/>
            <a:ext cx="5087500" cy="4361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813" y="1210950"/>
            <a:ext cx="4046068" cy="5257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228600" y="1295400"/>
            <a:ext cx="8763000" cy="4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CLRS 13.4-3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Exercise 13.3-2, you found the red-black tree that results from successively inserting the keys 41; 38; 31; 12; 19; 8 into an initially empty tree. Now show the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red-black trees that result from the successive deletion of the keys in the order 8; 12; 19; 31; 38; 41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/>
              <a:t>Readings</a:t>
            </a:r>
            <a:endParaRPr>
              <a:solidFill>
                <a:srgbClr val="005EF6"/>
              </a:solidFill>
            </a:endParaRPr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28600" y="1655375"/>
            <a:ext cx="8763000" cy="43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highlight>
                  <a:schemeClr val="lt1"/>
                </a:highlight>
              </a:rPr>
              <a:t>Chapter 13</a:t>
            </a:r>
            <a:r>
              <a:rPr lang="en-US" sz="2400">
                <a:highlight>
                  <a:schemeClr val="lt1"/>
                </a:highlight>
              </a:rPr>
              <a:t>, </a:t>
            </a:r>
            <a:r>
              <a:rPr b="1" lang="en-US" sz="2400">
                <a:highlight>
                  <a:schemeClr val="lt1"/>
                </a:highlight>
              </a:rPr>
              <a:t>Red Black Trees</a:t>
            </a:r>
            <a:r>
              <a:rPr lang="en-US" sz="2400">
                <a:highlight>
                  <a:schemeClr val="lt1"/>
                </a:highlight>
              </a:rPr>
              <a:t>, Cormen et al. (2009).  </a:t>
            </a:r>
            <a:r>
              <a:rPr b="1" lang="en-US" sz="2400">
                <a:highlight>
                  <a:schemeClr val="lt1"/>
                </a:highlight>
              </a:rPr>
              <a:t>Introduction to Algorithms</a:t>
            </a:r>
            <a:r>
              <a:rPr lang="en-US" sz="2400">
                <a:highlight>
                  <a:schemeClr val="lt1"/>
                </a:highlight>
              </a:rPr>
              <a:t>, Third Edition (3rd ed.). The MIT Press.</a:t>
            </a:r>
            <a:endParaRPr sz="2400"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Chapter 9, </a:t>
            </a:r>
            <a:r>
              <a:rPr lang="en-US" sz="2400">
                <a:highlight>
                  <a:schemeClr val="lt1"/>
                </a:highlight>
              </a:rPr>
              <a:t>Robert Lafore. (2002.) </a:t>
            </a:r>
            <a:r>
              <a:rPr b="1" lang="en-US" sz="2400">
                <a:highlight>
                  <a:schemeClr val="lt1"/>
                </a:highlight>
              </a:rPr>
              <a:t>Data Structures and Algorithms in Java,</a:t>
            </a:r>
            <a:r>
              <a:rPr lang="en-US" sz="2400">
                <a:highlight>
                  <a:schemeClr val="lt1"/>
                </a:highlight>
              </a:rPr>
              <a:t> Second Edition (2nd ed.). Sams, Indianapolis, IN, USA.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2300175" y="459300"/>
            <a:ext cx="32904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8; 12; 19; 31; 38; 41</a:t>
            </a:r>
            <a:endParaRPr/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775" y="0"/>
            <a:ext cx="3089225" cy="264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Black Trees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>
                <a:solidFill>
                  <a:srgbClr val="005EF6"/>
                </a:solidFill>
              </a:rPr>
              <a:t>Red Black Trees</a:t>
            </a:r>
            <a:endParaRPr>
              <a:solidFill>
                <a:srgbClr val="005EF6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28600" y="1295400"/>
            <a:ext cx="8763000" cy="52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</a:t>
            </a:r>
            <a:r>
              <a:rPr lang="en-US" sz="2400"/>
              <a:t> self-balanced search trees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Guarantees basic operations take O(lg n) in the worst case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red-black tree takes one extra bit of storage per node - its color, either black or 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Each node contains color, key, left, right, and 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any node does not exist, the pointer contains the value NIL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red black tree satisfy red-black properties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Every node is either red or black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root and leaves are black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Every red node has black parent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From x to any leaves, each simple path should contain same amount of black nodes (i.e., black height) - number of black nodes of any path from node x down to leaf (not including x) denoted as bh(x)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red black tree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4743"/>
          <a:stretch/>
        </p:blipFill>
        <p:spPr>
          <a:xfrm>
            <a:off x="520300" y="1790950"/>
            <a:ext cx="8103400" cy="39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247525" y="1514300"/>
            <a:ext cx="1281300" cy="6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red black tree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4743"/>
          <a:stretch/>
        </p:blipFill>
        <p:spPr>
          <a:xfrm>
            <a:off x="520300" y="1790950"/>
            <a:ext cx="8103400" cy="39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247525" y="1514300"/>
            <a:ext cx="1281300" cy="6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990125" y="5756625"/>
            <a:ext cx="69162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Every node is either red or black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red black tree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4743"/>
          <a:stretch/>
        </p:blipFill>
        <p:spPr>
          <a:xfrm>
            <a:off x="520300" y="1790950"/>
            <a:ext cx="8103400" cy="39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247525" y="1514300"/>
            <a:ext cx="1281300" cy="6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0" y="5756625"/>
            <a:ext cx="914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2. The root and leaves (NIL’s) are black.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red black tree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4743"/>
          <a:stretch/>
        </p:blipFill>
        <p:spPr>
          <a:xfrm>
            <a:off x="520300" y="1790950"/>
            <a:ext cx="8103400" cy="39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247525" y="1514300"/>
            <a:ext cx="1281300" cy="6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5756625"/>
            <a:ext cx="914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3. If a node is red, then its parent is black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52400" y="304800"/>
            <a:ext cx="88392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red black tree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71500" y="6638100"/>
            <a:ext cx="472500" cy="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88" y="1498438"/>
            <a:ext cx="7794923" cy="405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364000" y="1383275"/>
            <a:ext cx="1281300" cy="6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0" y="5756625"/>
            <a:ext cx="8459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Open Sans"/>
                <a:ea typeface="Open Sans"/>
                <a:cs typeface="Open Sans"/>
                <a:sym typeface="Open Sans"/>
              </a:rPr>
              <a:t>4. All simple paths from any node x to a descendant leaf have the same number of black nodes = black-height(x)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