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Kanit Medium"/>
      <p:regular r:id="rId20"/>
      <p:bold r:id="rId21"/>
      <p:italic r:id="rId22"/>
      <p:boldItalic r:id="rId23"/>
    </p:embeddedFont>
    <p:embeddedFont>
      <p:font typeface="Helvetica Neue"/>
      <p:regular r:id="rId24"/>
      <p:bold r:id="rId25"/>
      <p:italic r:id="rId26"/>
      <p:boldItalic r:id="rId27"/>
    </p:embeddedFont>
    <p:embeddedFont>
      <p:font typeface="Kani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2A8902-9A90-45FD-8D92-A039005D85B0}">
  <a:tblStyle styleId="{D62A8902-9A90-45FD-8D92-A039005D85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nitMedium-regular.fntdata"/><Relationship Id="rId22" Type="http://schemas.openxmlformats.org/officeDocument/2006/relationships/font" Target="fonts/KanitMedium-italic.fntdata"/><Relationship Id="rId21" Type="http://schemas.openxmlformats.org/officeDocument/2006/relationships/font" Target="fonts/KanitMedium-bold.fntdata"/><Relationship Id="rId24" Type="http://schemas.openxmlformats.org/officeDocument/2006/relationships/font" Target="fonts/HelveticaNeue-regular.fntdata"/><Relationship Id="rId23" Type="http://schemas.openxmlformats.org/officeDocument/2006/relationships/font" Target="fonts/Kani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Kanit-regular.fntdata"/><Relationship Id="rId27"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ni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nit-boldItalic.fntdata"/><Relationship Id="rId30" Type="http://schemas.openxmlformats.org/officeDocument/2006/relationships/font" Target="fonts/Kanit-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3b5067b1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3b5067b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bb5ef697d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bb5ef69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a7fa7d1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5a7fa7d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89b24916_0_3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89b2491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89b24916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89b249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89b24916_0_3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89b2491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89b24916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89b2491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89b24916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89b2491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a4eab09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a4eab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89b24916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89b2491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89b24916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89b2491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63ec1f0e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63ec1f0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Course Administration</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hyperlink" Target="https://web.stanford.edu/~jurafsky/slp3/" TargetMode="External"/><Relationship Id="rId4" Type="http://schemas.openxmlformats.org/officeDocument/2006/relationships/hyperlink" Target="https://web.stanford.edu/~jurafsky/slp3/" TargetMode="External"/><Relationship Id="rId5" Type="http://schemas.openxmlformats.org/officeDocument/2006/relationships/hyperlink" Target="https://github.com/jacobeisenstein/gt-nlp-class/blob/master/notes/eisenstein-nlp-notes.pdf" TargetMode="External"/><Relationship Id="rId6" Type="http://schemas.openxmlformats.org/officeDocument/2006/relationships/hyperlink" Target="http://u.cs.biu.ac.il/~yogo/nnlp.pdf" TargetMode="External"/><Relationship Id="rId7" Type="http://schemas.openxmlformats.org/officeDocument/2006/relationships/hyperlink" Target="http://www.deeplearningbook.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https://web.stanford.edu/class/cs224n/" TargetMode="External"/><Relationship Id="rId4" Type="http://schemas.openxmlformats.org/officeDocument/2006/relationships/hyperlink" Target="https://github.com/bentrevett" TargetMode="External"/><Relationship Id="rId5" Type="http://schemas.openxmlformats.org/officeDocument/2006/relationships/hyperlink" Target="https://github.com/graykode/nlp-tutorial" TargetMode="External"/><Relationship Id="rId6" Type="http://schemas.openxmlformats.org/officeDocument/2006/relationships/hyperlink" Target="https://github.com/mhagiwara/100-nlp-papers" TargetMode="External"/><Relationship Id="rId7" Type="http://schemas.openxmlformats.org/officeDocument/2006/relationships/hyperlink" Target="https://github.com/keon/awesome-nlp" TargetMode="External"/><Relationship Id="rId8" Type="http://schemas.openxmlformats.org/officeDocument/2006/relationships/hyperlink" Target="https://github.com/sebastianruder/NLP-progr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chaklam@ait.asia" TargetMode="External"/><Relationship Id="rId4" Type="http://schemas.openxmlformats.org/officeDocument/2006/relationships/hyperlink" Target="https://github.com/chaklam-silpasuwanchai/NLP" TargetMode="External"/><Relationship Id="rId5" Type="http://schemas.openxmlformats.org/officeDocument/2006/relationships/hyperlink" Target="mailto:chaklam@ait.asia" TargetMode="External"/><Relationship Id="rId6" Type="http://schemas.openxmlformats.org/officeDocument/2006/relationships/hyperlink" Target="https://github.com/chaklam-silpasuwanchai/NLP" TargetMode="External"/><Relationship Id="rId7" Type="http://schemas.openxmlformats.org/officeDocument/2006/relationships/image" Target="../media/image5.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classroom.google.com/c/MzY1MjQ1NjUzNDQw?cjc=dk6lxcr" TargetMode="External"/><Relationship Id="rId4" Type="http://schemas.openxmlformats.org/officeDocument/2006/relationships/hyperlink" Target="https://github.com/chaklam-silpasuwanchai/Python-for-Data-Science/tree/master/Lectures/04-NL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s://github.com/chaklam-silpasuwanchai/NLP/blob/main/TIPS.m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Course Administration</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Language Processing</a:t>
            </a:r>
            <a:endParaRPr sz="2000"/>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Course Notations</a:t>
            </a:r>
            <a:endParaRPr sz="2600"/>
          </a:p>
        </p:txBody>
      </p:sp>
      <p:graphicFrame>
        <p:nvGraphicFramePr>
          <p:cNvPr id="185" name="Google Shape;185;p31"/>
          <p:cNvGraphicFramePr/>
          <p:nvPr/>
        </p:nvGraphicFramePr>
        <p:xfrm>
          <a:off x="238649" y="1249003"/>
          <a:ext cx="3000000" cy="3000000"/>
        </p:xfrm>
        <a:graphic>
          <a:graphicData uri="http://schemas.openxmlformats.org/drawingml/2006/table">
            <a:tbl>
              <a:tblPr>
                <a:noFill/>
                <a:tableStyleId>{D62A8902-9A90-45FD-8D92-A039005D85B0}</a:tableStyleId>
              </a:tblPr>
              <a:tblGrid>
                <a:gridCol w="2885600"/>
                <a:gridCol w="3562025"/>
                <a:gridCol w="1807050"/>
              </a:tblGrid>
              <a:tr h="209475">
                <a:tc>
                  <a:txBody>
                    <a:bodyPr/>
                    <a:lstStyle/>
                    <a:p>
                      <a:pPr indent="0" lvl="0" marL="0" rtl="0" algn="l">
                        <a:spcBef>
                          <a:spcPts val="0"/>
                        </a:spcBef>
                        <a:spcAft>
                          <a:spcPts val="0"/>
                        </a:spcAft>
                        <a:buNone/>
                      </a:pPr>
                      <a:r>
                        <a:t/>
                      </a:r>
                      <a:endParaRPr/>
                    </a:p>
                  </a:txBody>
                  <a:tcPr marT="0" marB="91425" marR="91425" marL="91425" anchor="ctr"/>
                </a:tc>
                <a:tc>
                  <a:txBody>
                    <a:bodyPr/>
                    <a:lstStyle/>
                    <a:p>
                      <a:pPr indent="0" lvl="0" marL="0" rtl="0" algn="l">
                        <a:spcBef>
                          <a:spcPts val="0"/>
                        </a:spcBef>
                        <a:spcAft>
                          <a:spcPts val="0"/>
                        </a:spcAft>
                        <a:buNone/>
                      </a:pPr>
                      <a:r>
                        <a:t/>
                      </a:r>
                      <a:endParaRPr sz="1100">
                        <a:latin typeface="Open Sans"/>
                        <a:ea typeface="Open Sans"/>
                        <a:cs typeface="Open Sans"/>
                        <a:sym typeface="Open Sans"/>
                      </a:endParaRPr>
                    </a:p>
                  </a:txBody>
                  <a:tcPr marT="0" marB="91425" marR="91425" marL="91425" anchor="ctr"/>
                </a:tc>
                <a:tc>
                  <a:txBody>
                    <a:bodyPr/>
                    <a:lstStyle/>
                    <a:p>
                      <a:pPr indent="0" lvl="0" marL="0" rtl="0" algn="l">
                        <a:spcBef>
                          <a:spcPts val="0"/>
                        </a:spcBef>
                        <a:spcAft>
                          <a:spcPts val="0"/>
                        </a:spcAft>
                        <a:buNone/>
                      </a:pPr>
                      <a:r>
                        <a:rPr b="1" lang="en" sz="1100">
                          <a:solidFill>
                            <a:schemeClr val="dk1"/>
                          </a:solidFill>
                          <a:latin typeface="Open Sans"/>
                          <a:ea typeface="Open Sans"/>
                          <a:cs typeface="Open Sans"/>
                          <a:sym typeface="Open Sans"/>
                        </a:rPr>
                        <a:t>Shapes</a:t>
                      </a:r>
                      <a:endParaRPr b="1" sz="1100">
                        <a:latin typeface="Open Sans"/>
                        <a:ea typeface="Open Sans"/>
                        <a:cs typeface="Open Sans"/>
                        <a:sym typeface="Open Sans"/>
                      </a:endParaRPr>
                    </a:p>
                  </a:txBody>
                  <a:tcPr marT="0" marB="91425" marR="91425" marL="91425"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Scalar (a number)</a:t>
                      </a:r>
                      <a:endParaRPr b="1"/>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Vector (a column vector)</a:t>
                      </a:r>
                      <a:endParaRPr b="1"/>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Vector (a row vector)</a:t>
                      </a:r>
                      <a:endParaRPr b="1"/>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Matrix</a:t>
                      </a:r>
                      <a:endParaRPr b="1"/>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73950">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Sequence length, vocabulary, indexing</a:t>
                      </a:r>
                      <a:endParaRPr b="1" sz="1100">
                        <a:solidFill>
                          <a:schemeClr val="dk1"/>
                        </a:solidFill>
                        <a:latin typeface="Open Sans"/>
                        <a:ea typeface="Open Sans"/>
                        <a:cs typeface="Open Sans"/>
                        <a:sym typeface="Open Sans"/>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Embedding dim</a:t>
                      </a:r>
                      <a:endParaRPr b="1"/>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Weights</a:t>
                      </a:r>
                      <a:endParaRPr b="1" sz="1100">
                        <a:solidFill>
                          <a:schemeClr val="dk1"/>
                        </a:solidFill>
                        <a:latin typeface="Open Sans"/>
                        <a:ea typeface="Open Sans"/>
                        <a:cs typeface="Open Sans"/>
                        <a:sym typeface="Open Sans"/>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Scaling</a:t>
                      </a:r>
                      <a:endParaRPr b="1" sz="1100">
                        <a:solidFill>
                          <a:schemeClr val="dk1"/>
                        </a:solidFill>
                        <a:latin typeface="Open Sans"/>
                        <a:ea typeface="Open Sans"/>
                        <a:cs typeface="Open Sans"/>
                        <a:sym typeface="Open Sans"/>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Loss function</a:t>
                      </a:r>
                      <a:endParaRPr b="1" sz="1100">
                        <a:solidFill>
                          <a:schemeClr val="dk1"/>
                        </a:solidFill>
                        <a:latin typeface="Open Sans"/>
                        <a:ea typeface="Open Sans"/>
                        <a:cs typeface="Open Sans"/>
                        <a:sym typeface="Open Sans"/>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r h="209475">
                <a:tc>
                  <a:txBody>
                    <a:bodyPr/>
                    <a:lstStyle/>
                    <a:p>
                      <a:pPr indent="0" lvl="0" marL="0" rtl="0" algn="r">
                        <a:spcBef>
                          <a:spcPts val="0"/>
                        </a:spcBef>
                        <a:spcAft>
                          <a:spcPts val="0"/>
                        </a:spcAft>
                        <a:buNone/>
                      </a:pPr>
                      <a:r>
                        <a:rPr b="1" lang="en" sz="1100">
                          <a:solidFill>
                            <a:schemeClr val="dk1"/>
                          </a:solidFill>
                          <a:latin typeface="Open Sans"/>
                          <a:ea typeface="Open Sans"/>
                          <a:cs typeface="Open Sans"/>
                          <a:sym typeface="Open Sans"/>
                        </a:rPr>
                        <a:t>s</a:t>
                      </a:r>
                      <a:r>
                        <a:rPr b="1" lang="en" sz="1100">
                          <a:solidFill>
                            <a:schemeClr val="dk1"/>
                          </a:solidFill>
                          <a:latin typeface="Open Sans"/>
                          <a:ea typeface="Open Sans"/>
                          <a:cs typeface="Open Sans"/>
                          <a:sym typeface="Open Sans"/>
                        </a:rPr>
                        <a:t>et, range</a:t>
                      </a:r>
                      <a:endParaRPr b="1" sz="1100">
                        <a:solidFill>
                          <a:schemeClr val="dk1"/>
                        </a:solidFill>
                        <a:latin typeface="Open Sans"/>
                        <a:ea typeface="Open Sans"/>
                        <a:cs typeface="Open Sans"/>
                        <a:sym typeface="Open Sans"/>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c>
                  <a:txBody>
                    <a:bodyPr/>
                    <a:lstStyle/>
                    <a:p>
                      <a:pPr indent="0" lvl="0" marL="0" rtl="0" algn="l">
                        <a:spcBef>
                          <a:spcPts val="0"/>
                        </a:spcBef>
                        <a:spcAft>
                          <a:spcPts val="0"/>
                        </a:spcAft>
                        <a:buNone/>
                      </a:pPr>
                      <a:r>
                        <a:t/>
                      </a:r>
                      <a:endParaRPr/>
                    </a:p>
                  </a:txBody>
                  <a:tcPr marT="45700" marB="45700" marR="45700" marL="4570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Recap: Useful maths</a:t>
            </a:r>
            <a:endParaRPr sz="2600"/>
          </a:p>
        </p:txBody>
      </p:sp>
      <p:sp>
        <p:nvSpPr>
          <p:cNvPr id="191" name="Google Shape;191;p32"/>
          <p:cNvSpPr txBox="1"/>
          <p:nvPr/>
        </p:nvSpPr>
        <p:spPr>
          <a:xfrm>
            <a:off x="190450" y="1683225"/>
            <a:ext cx="17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 log(x)</a:t>
            </a:r>
            <a:endParaRPr>
              <a:latin typeface="Open Sans"/>
              <a:ea typeface="Open Sans"/>
              <a:cs typeface="Open Sans"/>
              <a:sym typeface="Open Sans"/>
            </a:endParaRPr>
          </a:p>
        </p:txBody>
      </p:sp>
      <p:sp>
        <p:nvSpPr>
          <p:cNvPr id="192" name="Google Shape;192;p32"/>
          <p:cNvSpPr txBox="1"/>
          <p:nvPr/>
        </p:nvSpPr>
        <p:spPr>
          <a:xfrm>
            <a:off x="92103" y="2415300"/>
            <a:ext cx="19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exp(x) / sum(exp(x))</a:t>
            </a:r>
            <a:endParaRPr>
              <a:latin typeface="Open Sans"/>
              <a:ea typeface="Open Sans"/>
              <a:cs typeface="Open Sans"/>
              <a:sym typeface="Open Sans"/>
            </a:endParaRPr>
          </a:p>
        </p:txBody>
      </p:sp>
      <p:sp>
        <p:nvSpPr>
          <p:cNvPr id="193" name="Google Shape;193;p32"/>
          <p:cNvSpPr txBox="1"/>
          <p:nvPr/>
        </p:nvSpPr>
        <p:spPr>
          <a:xfrm>
            <a:off x="384550" y="2750150"/>
            <a:ext cx="16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a:t>
            </a:r>
            <a:r>
              <a:rPr lang="en">
                <a:latin typeface="Open Sans"/>
                <a:ea typeface="Open Sans"/>
                <a:cs typeface="Open Sans"/>
                <a:sym typeface="Open Sans"/>
              </a:rPr>
              <a:t>osine similarity</a:t>
            </a:r>
            <a:endParaRPr>
              <a:latin typeface="Open Sans"/>
              <a:ea typeface="Open Sans"/>
              <a:cs typeface="Open Sans"/>
              <a:sym typeface="Open Sans"/>
            </a:endParaRPr>
          </a:p>
        </p:txBody>
      </p:sp>
      <p:sp>
        <p:nvSpPr>
          <p:cNvPr id="194" name="Google Shape;194;p32"/>
          <p:cNvSpPr txBox="1"/>
          <p:nvPr/>
        </p:nvSpPr>
        <p:spPr>
          <a:xfrm>
            <a:off x="265551" y="2035293"/>
            <a:ext cx="17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exp(x)</a:t>
            </a:r>
            <a:endParaRPr>
              <a:latin typeface="Open Sans"/>
              <a:ea typeface="Open Sans"/>
              <a:cs typeface="Open Sans"/>
              <a:sym typeface="Open Sans"/>
            </a:endParaRPr>
          </a:p>
        </p:txBody>
      </p:sp>
      <p:sp>
        <p:nvSpPr>
          <p:cNvPr id="195" name="Google Shape;195;p32"/>
          <p:cNvSpPr txBox="1"/>
          <p:nvPr/>
        </p:nvSpPr>
        <p:spPr>
          <a:xfrm>
            <a:off x="828900" y="3085000"/>
            <a:ext cx="118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probability</a:t>
            </a:r>
            <a:endParaRPr>
              <a:latin typeface="Open Sans"/>
              <a:ea typeface="Open Sans"/>
              <a:cs typeface="Open Sans"/>
              <a:sym typeface="Open Sans"/>
            </a:endParaRPr>
          </a:p>
        </p:txBody>
      </p:sp>
      <p:sp>
        <p:nvSpPr>
          <p:cNvPr id="196" name="Google Shape;196;p32"/>
          <p:cNvSpPr txBox="1"/>
          <p:nvPr/>
        </p:nvSpPr>
        <p:spPr>
          <a:xfrm>
            <a:off x="5691925" y="2383188"/>
            <a:ext cx="15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a:t>
            </a:r>
            <a:r>
              <a:rPr lang="en">
                <a:latin typeface="Open Sans"/>
                <a:ea typeface="Open Sans"/>
                <a:cs typeface="Open Sans"/>
                <a:sym typeface="Open Sans"/>
              </a:rPr>
              <a:t>ross entropy</a:t>
            </a:r>
            <a:endParaRPr>
              <a:latin typeface="Open Sans"/>
              <a:ea typeface="Open Sans"/>
              <a:cs typeface="Open Sans"/>
              <a:sym typeface="Open Sans"/>
            </a:endParaRPr>
          </a:p>
        </p:txBody>
      </p:sp>
      <p:sp>
        <p:nvSpPr>
          <p:cNvPr id="197" name="Google Shape;197;p32"/>
          <p:cNvSpPr txBox="1"/>
          <p:nvPr/>
        </p:nvSpPr>
        <p:spPr>
          <a:xfrm>
            <a:off x="5691925" y="2761338"/>
            <a:ext cx="14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a:t>
            </a:r>
            <a:r>
              <a:rPr lang="en">
                <a:latin typeface="Open Sans"/>
                <a:ea typeface="Open Sans"/>
                <a:cs typeface="Open Sans"/>
                <a:sym typeface="Open Sans"/>
              </a:rPr>
              <a:t>um, product</a:t>
            </a:r>
            <a:endParaRPr>
              <a:latin typeface="Open Sans"/>
              <a:ea typeface="Open Sans"/>
              <a:cs typeface="Open Sans"/>
              <a:sym typeface="Open Sans"/>
            </a:endParaRPr>
          </a:p>
        </p:txBody>
      </p:sp>
      <p:sp>
        <p:nvSpPr>
          <p:cNvPr id="198" name="Google Shape;198;p32"/>
          <p:cNvSpPr txBox="1"/>
          <p:nvPr/>
        </p:nvSpPr>
        <p:spPr>
          <a:xfrm>
            <a:off x="6142000" y="3131263"/>
            <a:ext cx="10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a:t>
            </a:r>
            <a:r>
              <a:rPr lang="en">
                <a:latin typeface="Open Sans"/>
                <a:ea typeface="Open Sans"/>
                <a:cs typeface="Open Sans"/>
                <a:sym typeface="Open Sans"/>
              </a:rPr>
              <a:t>orm l2</a:t>
            </a:r>
            <a:endParaRPr>
              <a:latin typeface="Open Sans"/>
              <a:ea typeface="Open Sans"/>
              <a:cs typeface="Open Sans"/>
              <a:sym typeface="Open Sans"/>
            </a:endParaRPr>
          </a:p>
        </p:txBody>
      </p:sp>
      <p:sp>
        <p:nvSpPr>
          <p:cNvPr id="199" name="Google Shape;199;p32"/>
          <p:cNvSpPr txBox="1"/>
          <p:nvPr/>
        </p:nvSpPr>
        <p:spPr>
          <a:xfrm>
            <a:off x="5487517" y="3445072"/>
            <a:ext cx="15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argmax/argmin</a:t>
            </a:r>
            <a:endParaRPr>
              <a:latin typeface="Open Sans"/>
              <a:ea typeface="Open Sans"/>
              <a:cs typeface="Open Sans"/>
              <a:sym typeface="Open Sans"/>
            </a:endParaRPr>
          </a:p>
        </p:txBody>
      </p:sp>
      <p:sp>
        <p:nvSpPr>
          <p:cNvPr id="200" name="Google Shape;200;p32"/>
          <p:cNvSpPr txBox="1"/>
          <p:nvPr/>
        </p:nvSpPr>
        <p:spPr>
          <a:xfrm>
            <a:off x="609129" y="3457970"/>
            <a:ext cx="13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sigmoid/tanh</a:t>
            </a:r>
            <a:endParaRPr>
              <a:latin typeface="Open Sans"/>
              <a:ea typeface="Open Sans"/>
              <a:cs typeface="Open Sans"/>
              <a:sym typeface="Open Sans"/>
            </a:endParaRPr>
          </a:p>
        </p:txBody>
      </p:sp>
      <p:sp>
        <p:nvSpPr>
          <p:cNvPr id="201" name="Google Shape;201;p32"/>
          <p:cNvSpPr txBox="1"/>
          <p:nvPr/>
        </p:nvSpPr>
        <p:spPr>
          <a:xfrm>
            <a:off x="5615300" y="1635100"/>
            <a:ext cx="15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concatenation</a:t>
            </a:r>
            <a:r>
              <a:rPr lang="en">
                <a:latin typeface="Open Sans"/>
                <a:ea typeface="Open Sans"/>
                <a:cs typeface="Open Sans"/>
                <a:sym typeface="Open Sans"/>
              </a:rPr>
              <a:t> </a:t>
            </a:r>
            <a:endParaRPr>
              <a:latin typeface="Open Sans"/>
              <a:ea typeface="Open Sans"/>
              <a:cs typeface="Open Sans"/>
              <a:sym typeface="Open Sans"/>
            </a:endParaRPr>
          </a:p>
        </p:txBody>
      </p:sp>
      <p:sp>
        <p:nvSpPr>
          <p:cNvPr id="202" name="Google Shape;202;p32"/>
          <p:cNvSpPr txBox="1"/>
          <p:nvPr/>
        </p:nvSpPr>
        <p:spPr>
          <a:xfrm>
            <a:off x="4390085" y="2007232"/>
            <a:ext cx="27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element wise vs. dot product</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Reference Texts</a:t>
            </a:r>
            <a:endParaRPr sz="2600"/>
          </a:p>
        </p:txBody>
      </p:sp>
      <p:sp>
        <p:nvSpPr>
          <p:cNvPr id="208" name="Google Shape;208;p3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Dan Jurafsky and James H. Martin. </a:t>
            </a:r>
            <a:r>
              <a:rPr lang="en" sz="1500" u="sng">
                <a:solidFill>
                  <a:schemeClr val="hlink"/>
                </a:solidFill>
                <a:hlinkClick r:id="rId3"/>
              </a:rPr>
              <a:t>Speech and Language Processing (3rd ed. draft)</a:t>
            </a:r>
            <a:r>
              <a:rPr lang="en" sz="1500"/>
              <a:t>  (very good book - up-to-date - on-progress)</a:t>
            </a:r>
            <a:endParaRPr sz="1500"/>
          </a:p>
          <a:p>
            <a:pPr indent="-323850" lvl="1" marL="914400" rtl="0" algn="l">
              <a:spcBef>
                <a:spcPts val="0"/>
              </a:spcBef>
              <a:spcAft>
                <a:spcPts val="0"/>
              </a:spcAft>
              <a:buSzPts val="1500"/>
              <a:buChar char="○"/>
            </a:pPr>
            <a:r>
              <a:rPr lang="en" sz="1500"/>
              <a:t>Free download: </a:t>
            </a:r>
            <a:r>
              <a:rPr lang="en" sz="1500" u="sng">
                <a:solidFill>
                  <a:schemeClr val="hlink"/>
                </a:solidFill>
                <a:hlinkClick r:id="rId4"/>
              </a:rPr>
              <a:t>https://web.stanford.edu/~jurafsky/slp3/</a:t>
            </a:r>
            <a:endParaRPr sz="1500"/>
          </a:p>
          <a:p>
            <a:pPr indent="-323850" lvl="0" marL="457200" rtl="0" algn="l">
              <a:spcBef>
                <a:spcPts val="0"/>
              </a:spcBef>
              <a:spcAft>
                <a:spcPts val="0"/>
              </a:spcAft>
              <a:buSzPts val="1500"/>
              <a:buChar char="●"/>
            </a:pPr>
            <a:r>
              <a:rPr lang="en" sz="1500"/>
              <a:t>Jacob Eisenstein. </a:t>
            </a:r>
            <a:r>
              <a:rPr lang="en" sz="1500" u="sng">
                <a:solidFill>
                  <a:schemeClr val="hlink"/>
                </a:solidFill>
                <a:hlinkClick r:id="rId5"/>
              </a:rPr>
              <a:t>Natural Language Processing</a:t>
            </a:r>
            <a:r>
              <a:rPr lang="en" sz="1500"/>
              <a:t> (also very good book but last updated on 2018)</a:t>
            </a:r>
            <a:endParaRPr sz="1500"/>
          </a:p>
          <a:p>
            <a:pPr indent="-323850" lvl="0" marL="457200" rtl="0" algn="l">
              <a:spcBef>
                <a:spcPts val="0"/>
              </a:spcBef>
              <a:spcAft>
                <a:spcPts val="0"/>
              </a:spcAft>
              <a:buSzPts val="1500"/>
              <a:buChar char="●"/>
            </a:pPr>
            <a:r>
              <a:rPr lang="en" sz="1500"/>
              <a:t>Yoav Goldberg. </a:t>
            </a:r>
            <a:r>
              <a:rPr lang="en" sz="1500" u="sng">
                <a:solidFill>
                  <a:schemeClr val="hlink"/>
                </a:solidFill>
                <a:hlinkClick r:id="rId6"/>
              </a:rPr>
              <a:t>A Primer on Neural Network Models for Natural Language Processing</a:t>
            </a:r>
            <a:r>
              <a:rPr lang="en" sz="1500"/>
              <a:t>  (covers the landscape)</a:t>
            </a:r>
            <a:endParaRPr sz="1500"/>
          </a:p>
          <a:p>
            <a:pPr indent="-323850" lvl="0" marL="457200" rtl="0" algn="l">
              <a:spcBef>
                <a:spcPts val="0"/>
              </a:spcBef>
              <a:spcAft>
                <a:spcPts val="0"/>
              </a:spcAft>
              <a:buSzPts val="1500"/>
              <a:buChar char="●"/>
            </a:pPr>
            <a:r>
              <a:rPr lang="en" sz="1500"/>
              <a:t>Ian Goodfellow, Yoshua Bengio, and Aaron Courville. </a:t>
            </a:r>
            <a:r>
              <a:rPr lang="en" sz="1500" u="sng">
                <a:solidFill>
                  <a:schemeClr val="hlink"/>
                </a:solidFill>
                <a:hlinkClick r:id="rId7"/>
              </a:rPr>
              <a:t>Deep Learning</a:t>
            </a:r>
            <a:r>
              <a:rPr lang="en" sz="1500"/>
              <a:t>  (classic deep learning book)</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Online Resources</a:t>
            </a:r>
            <a:endParaRPr sz="2600"/>
          </a:p>
        </p:txBody>
      </p:sp>
      <p:sp>
        <p:nvSpPr>
          <p:cNvPr id="214" name="Google Shape;214;p3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u="sng">
                <a:solidFill>
                  <a:schemeClr val="hlink"/>
                </a:solidFill>
                <a:hlinkClick r:id="rId3"/>
              </a:rPr>
              <a:t>https://web.stanford.edu/class/cs224n/</a:t>
            </a:r>
            <a:r>
              <a:rPr lang="en" sz="1500"/>
              <a:t> </a:t>
            </a:r>
            <a:endParaRPr sz="1500"/>
          </a:p>
          <a:p>
            <a:pPr indent="-323850" lvl="0" marL="457200" rtl="0" algn="l">
              <a:spcBef>
                <a:spcPts val="0"/>
              </a:spcBef>
              <a:spcAft>
                <a:spcPts val="0"/>
              </a:spcAft>
              <a:buSzPts val="1500"/>
              <a:buChar char="●"/>
            </a:pPr>
            <a:r>
              <a:rPr lang="en" sz="1500" u="sng">
                <a:solidFill>
                  <a:schemeClr val="hlink"/>
                </a:solidFill>
                <a:hlinkClick r:id="rId4"/>
              </a:rPr>
              <a:t>https://github.com/bentrevett</a:t>
            </a:r>
            <a:endParaRPr sz="1500"/>
          </a:p>
          <a:p>
            <a:pPr indent="-323850" lvl="0" marL="457200" rtl="0" algn="l">
              <a:spcBef>
                <a:spcPts val="0"/>
              </a:spcBef>
              <a:spcAft>
                <a:spcPts val="0"/>
              </a:spcAft>
              <a:buSzPts val="1500"/>
              <a:buChar char="●"/>
            </a:pPr>
            <a:r>
              <a:rPr lang="en" sz="1500" u="sng">
                <a:solidFill>
                  <a:schemeClr val="hlink"/>
                </a:solidFill>
                <a:hlinkClick r:id="rId5"/>
              </a:rPr>
              <a:t>https://github.com/graykode/nlp-tutorial</a:t>
            </a:r>
            <a:endParaRPr sz="1500"/>
          </a:p>
          <a:p>
            <a:pPr indent="-323850" lvl="0" marL="457200" rtl="0" algn="l">
              <a:spcBef>
                <a:spcPts val="0"/>
              </a:spcBef>
              <a:spcAft>
                <a:spcPts val="0"/>
              </a:spcAft>
              <a:buSzPts val="1500"/>
              <a:buChar char="●"/>
            </a:pPr>
            <a:r>
              <a:rPr lang="en" sz="1500" u="sng">
                <a:solidFill>
                  <a:schemeClr val="hlink"/>
                </a:solidFill>
                <a:hlinkClick r:id="rId6"/>
              </a:rPr>
              <a:t>https://github.com/mhagiwara/100-nlp-papers</a:t>
            </a:r>
            <a:endParaRPr sz="1500"/>
          </a:p>
          <a:p>
            <a:pPr indent="-323850" lvl="0" marL="457200" rtl="0" algn="l">
              <a:spcBef>
                <a:spcPts val="0"/>
              </a:spcBef>
              <a:spcAft>
                <a:spcPts val="0"/>
              </a:spcAft>
              <a:buSzPts val="1500"/>
              <a:buChar char="●"/>
            </a:pPr>
            <a:r>
              <a:rPr lang="en" sz="1500" u="sng">
                <a:solidFill>
                  <a:schemeClr val="hlink"/>
                </a:solidFill>
                <a:hlinkClick r:id="rId7"/>
              </a:rPr>
              <a:t>https://github.com/keon/awesome-nlp</a:t>
            </a:r>
            <a:endParaRPr sz="1500"/>
          </a:p>
          <a:p>
            <a:pPr indent="-323850" lvl="0" marL="457200" rtl="0" algn="l">
              <a:spcBef>
                <a:spcPts val="0"/>
              </a:spcBef>
              <a:spcAft>
                <a:spcPts val="0"/>
              </a:spcAft>
              <a:buSzPts val="1500"/>
              <a:buChar char="●"/>
            </a:pPr>
            <a:r>
              <a:rPr lang="en" sz="1500" u="sng">
                <a:solidFill>
                  <a:schemeClr val="hlink"/>
                </a:solidFill>
                <a:hlinkClick r:id="rId8"/>
              </a:rPr>
              <a:t>https://github.com/sebastianruder/NLP-progress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Course Overview</a:t>
            </a:r>
            <a:endParaRPr sz="2600"/>
          </a:p>
        </p:txBody>
      </p:sp>
      <p:sp>
        <p:nvSpPr>
          <p:cNvPr id="124" name="Google Shape;124;p23"/>
          <p:cNvSpPr txBox="1"/>
          <p:nvPr/>
        </p:nvSpPr>
        <p:spPr>
          <a:xfrm>
            <a:off x="228600" y="1162050"/>
            <a:ext cx="7013700" cy="3710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Open Sans"/>
              <a:buAutoNum type="arabicPeriod"/>
            </a:pPr>
            <a:r>
              <a:rPr b="1" lang="en" sz="1500">
                <a:solidFill>
                  <a:srgbClr val="000000"/>
                </a:solidFill>
                <a:latin typeface="Open Sans"/>
                <a:ea typeface="Open Sans"/>
                <a:cs typeface="Open Sans"/>
                <a:sym typeface="Open Sans"/>
              </a:rPr>
              <a:t>Instructor</a:t>
            </a:r>
            <a:r>
              <a:rPr lang="en" sz="1500">
                <a:solidFill>
                  <a:srgbClr val="000000"/>
                </a:solidFill>
                <a:latin typeface="Open Sans"/>
                <a:ea typeface="Open Sans"/>
                <a:cs typeface="Open Sans"/>
                <a:sym typeface="Open Sans"/>
              </a:rPr>
              <a:t>: Chaklam Silpasuwanchai</a:t>
            </a:r>
            <a:endParaRPr sz="1500">
              <a:solidFill>
                <a:srgbClr val="000000"/>
              </a:solidFill>
              <a:latin typeface="Open Sans"/>
              <a:ea typeface="Open Sans"/>
              <a:cs typeface="Open Sans"/>
              <a:sym typeface="Open Sans"/>
            </a:endParaRPr>
          </a:p>
          <a:p>
            <a:pPr indent="0" lvl="0" marL="457200" rtl="0" algn="l">
              <a:lnSpc>
                <a:spcPct val="115000"/>
              </a:lnSpc>
              <a:spcBef>
                <a:spcPts val="0"/>
              </a:spcBef>
              <a:spcAft>
                <a:spcPts val="0"/>
              </a:spcAft>
              <a:buNone/>
            </a:pPr>
            <a:r>
              <a:rPr b="1" lang="en" sz="1500">
                <a:solidFill>
                  <a:srgbClr val="000000"/>
                </a:solidFill>
                <a:latin typeface="Open Sans"/>
                <a:ea typeface="Open Sans"/>
                <a:cs typeface="Open Sans"/>
                <a:sym typeface="Open Sans"/>
              </a:rPr>
              <a:t>Email</a:t>
            </a:r>
            <a:r>
              <a:rPr lang="en" sz="1500">
                <a:solidFill>
                  <a:srgbClr val="000000"/>
                </a:solidFill>
                <a:latin typeface="Open Sans"/>
                <a:ea typeface="Open Sans"/>
                <a:cs typeface="Open Sans"/>
                <a:sym typeface="Open Sans"/>
              </a:rPr>
              <a:t>: </a:t>
            </a:r>
            <a:r>
              <a:rPr lang="en" sz="1500" u="sng">
                <a:solidFill>
                  <a:srgbClr val="1155CC"/>
                </a:solidFill>
                <a:latin typeface="Open Sans"/>
                <a:ea typeface="Open Sans"/>
                <a:cs typeface="Open Sans"/>
                <a:sym typeface="Open Sans"/>
                <a:hlinkClick r:id="rId3">
                  <a:extLst>
                    <a:ext uri="{A12FA001-AC4F-418D-AE19-62706E023703}">
                      <ahyp:hlinkClr val="tx"/>
                    </a:ext>
                  </a:extLst>
                </a:hlinkClick>
              </a:rPr>
              <a:t>chaklam@ait.asia</a:t>
            </a:r>
            <a:endParaRPr sz="1500">
              <a:solidFill>
                <a:srgbClr val="000000"/>
              </a:solidFill>
              <a:latin typeface="Open Sans"/>
              <a:ea typeface="Open Sans"/>
              <a:cs typeface="Open Sans"/>
              <a:sym typeface="Open Sans"/>
            </a:endParaRPr>
          </a:p>
          <a:p>
            <a:pPr indent="-323850" lvl="0" marL="457200" rtl="0" algn="l">
              <a:lnSpc>
                <a:spcPct val="115000"/>
              </a:lnSpc>
              <a:spcBef>
                <a:spcPts val="0"/>
              </a:spcBef>
              <a:spcAft>
                <a:spcPts val="0"/>
              </a:spcAft>
              <a:buClr>
                <a:srgbClr val="000000"/>
              </a:buClr>
              <a:buSzPts val="1500"/>
              <a:buFont typeface="Open Sans"/>
              <a:buAutoNum type="arabicPeriod"/>
            </a:pPr>
            <a:r>
              <a:rPr b="1" lang="en" sz="1500">
                <a:solidFill>
                  <a:srgbClr val="000000"/>
                </a:solidFill>
                <a:latin typeface="Open Sans"/>
                <a:ea typeface="Open Sans"/>
                <a:cs typeface="Open Sans"/>
                <a:sym typeface="Open Sans"/>
              </a:rPr>
              <a:t>Course materials</a:t>
            </a:r>
            <a:r>
              <a:rPr lang="en" sz="1500">
                <a:solidFill>
                  <a:srgbClr val="000000"/>
                </a:solidFill>
                <a:latin typeface="Open Sans"/>
                <a:ea typeface="Open Sans"/>
                <a:cs typeface="Open Sans"/>
                <a:sym typeface="Open Sans"/>
              </a:rPr>
              <a:t>:</a:t>
            </a:r>
            <a:r>
              <a:rPr lang="en" sz="1500">
                <a:latin typeface="Open Sans"/>
                <a:ea typeface="Open Sans"/>
                <a:cs typeface="Open Sans"/>
                <a:sym typeface="Open Sans"/>
              </a:rPr>
              <a:t> </a:t>
            </a:r>
            <a:r>
              <a:rPr lang="en" sz="1500" u="sng">
                <a:solidFill>
                  <a:schemeClr val="hlink"/>
                </a:solidFill>
                <a:latin typeface="Open Sans"/>
                <a:ea typeface="Open Sans"/>
                <a:cs typeface="Open Sans"/>
                <a:sym typeface="Open Sans"/>
                <a:hlinkClick r:id="rId4"/>
              </a:rPr>
              <a:t>https://github.com/chaklam-silpasuwanchai/NLP</a:t>
            </a:r>
            <a:r>
              <a:rPr lang="en" sz="1500">
                <a:latin typeface="Open Sans"/>
                <a:ea typeface="Open Sans"/>
                <a:cs typeface="Open Sans"/>
                <a:sym typeface="Open Sans"/>
              </a:rPr>
              <a:t> </a:t>
            </a:r>
            <a:endParaRPr sz="1500">
              <a:latin typeface="Open Sans"/>
              <a:ea typeface="Open Sans"/>
              <a:cs typeface="Open Sans"/>
              <a:sym typeface="Open Sans"/>
            </a:endParaRPr>
          </a:p>
          <a:p>
            <a:pPr indent="-323850" lvl="0" marL="457200" rtl="0" algn="l">
              <a:lnSpc>
                <a:spcPct val="115000"/>
              </a:lnSpc>
              <a:spcBef>
                <a:spcPts val="0"/>
              </a:spcBef>
              <a:spcAft>
                <a:spcPts val="0"/>
              </a:spcAft>
              <a:buClr>
                <a:srgbClr val="000000"/>
              </a:buClr>
              <a:buSzPts val="1500"/>
              <a:buFont typeface="Open Sans"/>
              <a:buAutoNum type="arabicPeriod"/>
            </a:pPr>
            <a:r>
              <a:rPr b="1" lang="en" sz="1500">
                <a:latin typeface="Open Sans"/>
                <a:ea typeface="Open Sans"/>
                <a:cs typeface="Open Sans"/>
                <a:sym typeface="Open Sans"/>
              </a:rPr>
              <a:t>Submission portal</a:t>
            </a:r>
            <a:r>
              <a:rPr lang="en" sz="1500">
                <a:latin typeface="Open Sans"/>
                <a:ea typeface="Open Sans"/>
                <a:cs typeface="Open Sans"/>
                <a:sym typeface="Open Sans"/>
              </a:rPr>
              <a:t>:  Google Classroom (Code: </a:t>
            </a:r>
            <a:r>
              <a:rPr lang="en" sz="1500">
                <a:solidFill>
                  <a:srgbClr val="005EF6"/>
                </a:solidFill>
                <a:highlight>
                  <a:srgbClr val="FFFFFF"/>
                </a:highlight>
                <a:latin typeface="Open Sans"/>
                <a:ea typeface="Open Sans"/>
                <a:cs typeface="Open Sans"/>
                <a:sym typeface="Open Sans"/>
              </a:rPr>
              <a:t>u74rkw2</a:t>
            </a:r>
            <a:r>
              <a:rPr lang="en" sz="1500">
                <a:solidFill>
                  <a:srgbClr val="202124"/>
                </a:solidFill>
                <a:highlight>
                  <a:srgbClr val="FFFFFF"/>
                </a:highlight>
                <a:latin typeface="Open Sans"/>
                <a:ea typeface="Open Sans"/>
                <a:cs typeface="Open Sans"/>
                <a:sym typeface="Open Sans"/>
              </a:rPr>
              <a:t>)</a:t>
            </a:r>
            <a:endParaRPr sz="1500">
              <a:solidFill>
                <a:srgbClr val="202124"/>
              </a:solidFill>
              <a:highlight>
                <a:srgbClr val="FFFFFF"/>
              </a:highlight>
              <a:latin typeface="Open Sans"/>
              <a:ea typeface="Open Sans"/>
              <a:cs typeface="Open Sans"/>
              <a:sym typeface="Open Sans"/>
            </a:endParaRPr>
          </a:p>
          <a:p>
            <a:pPr indent="-323850" lvl="0" marL="457200" rtl="0" algn="l">
              <a:lnSpc>
                <a:spcPct val="115000"/>
              </a:lnSpc>
              <a:spcBef>
                <a:spcPts val="0"/>
              </a:spcBef>
              <a:spcAft>
                <a:spcPts val="0"/>
              </a:spcAft>
              <a:buClr>
                <a:srgbClr val="000000"/>
              </a:buClr>
              <a:buSzPts val="1500"/>
              <a:buFont typeface="Open Sans"/>
              <a:buAutoNum type="arabicPeriod"/>
            </a:pPr>
            <a:r>
              <a:rPr b="1" lang="en" sz="1500">
                <a:latin typeface="Open Sans"/>
                <a:ea typeface="Open Sans"/>
                <a:cs typeface="Open Sans"/>
                <a:sym typeface="Open Sans"/>
              </a:rPr>
              <a:t>Office Hours</a:t>
            </a:r>
            <a:r>
              <a:rPr lang="en" sz="1500">
                <a:latin typeface="Open Sans"/>
                <a:ea typeface="Open Sans"/>
                <a:cs typeface="Open Sans"/>
                <a:sym typeface="Open Sans"/>
              </a:rPr>
              <a:t>: Monday</a:t>
            </a:r>
            <a:r>
              <a:rPr lang="en" sz="1500">
                <a:latin typeface="Open Sans"/>
                <a:ea typeface="Open Sans"/>
                <a:cs typeface="Open Sans"/>
                <a:sym typeface="Open Sans"/>
              </a:rPr>
              <a:t> 10-11h.  Appointment ONLY via calendar invite to </a:t>
            </a:r>
            <a:r>
              <a:rPr lang="en" sz="1500" u="sng">
                <a:solidFill>
                  <a:schemeClr val="hlink"/>
                </a:solidFill>
                <a:latin typeface="Open Sans"/>
                <a:ea typeface="Open Sans"/>
                <a:cs typeface="Open Sans"/>
                <a:sym typeface="Open Sans"/>
                <a:hlinkClick r:id="rId5"/>
              </a:rPr>
              <a:t>chaklam@ait.asia</a:t>
            </a:r>
            <a:endParaRPr sz="1500">
              <a:latin typeface="Open Sans"/>
              <a:ea typeface="Open Sans"/>
              <a:cs typeface="Open Sans"/>
              <a:sym typeface="Open Sans"/>
            </a:endParaRPr>
          </a:p>
          <a:p>
            <a:pPr indent="0" lvl="0" marL="0" rtl="0" algn="l">
              <a:spcBef>
                <a:spcPts val="600"/>
              </a:spcBef>
              <a:spcAft>
                <a:spcPts val="0"/>
              </a:spcAft>
              <a:buNone/>
            </a:pPr>
            <a:r>
              <a:t/>
            </a:r>
            <a:endParaRPr sz="1500">
              <a:solidFill>
                <a:schemeClr val="dk1"/>
              </a:solidFill>
              <a:latin typeface="Open Sans"/>
              <a:ea typeface="Open Sans"/>
              <a:cs typeface="Open Sans"/>
              <a:sym typeface="Open Sans"/>
            </a:endParaRPr>
          </a:p>
          <a:p>
            <a:pPr indent="0" lvl="0" marL="0" rtl="0" algn="l">
              <a:spcBef>
                <a:spcPts val="600"/>
              </a:spcBef>
              <a:spcAft>
                <a:spcPts val="0"/>
              </a:spcAft>
              <a:buNone/>
            </a:pPr>
            <a:r>
              <a:rPr lang="en" sz="1500">
                <a:solidFill>
                  <a:schemeClr val="dk1"/>
                </a:solidFill>
                <a:latin typeface="Open Sans"/>
                <a:ea typeface="Open Sans"/>
                <a:cs typeface="Open Sans"/>
                <a:sym typeface="Open Sans"/>
              </a:rPr>
              <a:t>A brief tour to </a:t>
            </a:r>
            <a:r>
              <a:rPr lang="en" sz="1500" u="sng">
                <a:solidFill>
                  <a:schemeClr val="hlink"/>
                </a:solidFill>
                <a:latin typeface="Open Sans"/>
                <a:ea typeface="Open Sans"/>
                <a:cs typeface="Open Sans"/>
                <a:sym typeface="Open Sans"/>
                <a:hlinkClick r:id="rId6"/>
              </a:rPr>
              <a:t>Github</a:t>
            </a:r>
            <a:endParaRPr sz="1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5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500">
              <a:solidFill>
                <a:srgbClr val="000000"/>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500">
                <a:solidFill>
                  <a:srgbClr val="000000"/>
                </a:solidFill>
                <a:latin typeface="Open Sans"/>
                <a:ea typeface="Open Sans"/>
                <a:cs typeface="Open Sans"/>
                <a:sym typeface="Open Sans"/>
              </a:rPr>
              <a:t>  </a:t>
            </a:r>
            <a:endParaRPr sz="1500">
              <a:solidFill>
                <a:srgbClr val="000000"/>
              </a:solidFill>
              <a:latin typeface="Open Sans"/>
              <a:ea typeface="Open Sans"/>
              <a:cs typeface="Open Sans"/>
              <a:sym typeface="Open Sans"/>
            </a:endParaRPr>
          </a:p>
        </p:txBody>
      </p:sp>
      <p:pic>
        <p:nvPicPr>
          <p:cNvPr id="125" name="Google Shape;125;p23"/>
          <p:cNvPicPr preferRelativeResize="0"/>
          <p:nvPr/>
        </p:nvPicPr>
        <p:blipFill rotWithShape="1">
          <a:blip r:embed="rId7">
            <a:alphaModFix/>
          </a:blip>
          <a:srcRect b="0" l="13019" r="12752" t="0"/>
          <a:stretch/>
        </p:blipFill>
        <p:spPr>
          <a:xfrm>
            <a:off x="7028800" y="2248125"/>
            <a:ext cx="1675074" cy="1156524"/>
          </a:xfrm>
          <a:prstGeom prst="rect">
            <a:avLst/>
          </a:prstGeom>
          <a:noFill/>
          <a:ln>
            <a:noFill/>
          </a:ln>
        </p:spPr>
      </p:pic>
      <p:pic>
        <p:nvPicPr>
          <p:cNvPr id="126" name="Google Shape;126;p23"/>
          <p:cNvPicPr preferRelativeResize="0"/>
          <p:nvPr/>
        </p:nvPicPr>
        <p:blipFill>
          <a:blip r:embed="rId8">
            <a:alphaModFix/>
          </a:blip>
          <a:stretch>
            <a:fillRect/>
          </a:stretch>
        </p:blipFill>
        <p:spPr>
          <a:xfrm>
            <a:off x="7371800" y="1230425"/>
            <a:ext cx="866775" cy="86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TAs</a:t>
            </a:r>
            <a:endParaRPr sz="2600"/>
          </a:p>
        </p:txBody>
      </p:sp>
      <p:sp>
        <p:nvSpPr>
          <p:cNvPr id="132" name="Google Shape;132;p24"/>
          <p:cNvSpPr txBox="1"/>
          <p:nvPr/>
        </p:nvSpPr>
        <p:spPr>
          <a:xfrm>
            <a:off x="1681525" y="2793175"/>
            <a:ext cx="33591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Open Sans"/>
                <a:ea typeface="Open Sans"/>
                <a:cs typeface="Open Sans"/>
                <a:sym typeface="Open Sans"/>
              </a:rPr>
              <a:t>Pranisaa Charnparttarvanit</a:t>
            </a:r>
            <a:endParaRPr b="1" sz="12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200">
                <a:solidFill>
                  <a:schemeClr val="dk1"/>
                </a:solidFill>
                <a:latin typeface="Open Sans"/>
                <a:ea typeface="Open Sans"/>
                <a:cs typeface="Open Sans"/>
                <a:sym typeface="Open Sans"/>
              </a:rPr>
              <a:t>Office Hours: Fri. 16-17h</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Email: st121720@ait.asia</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Research Interest: Text Summarization</a:t>
            </a:r>
            <a:endParaRPr sz="1200">
              <a:solidFill>
                <a:schemeClr val="dk1"/>
              </a:solidFill>
              <a:latin typeface="Open Sans"/>
              <a:ea typeface="Open Sans"/>
              <a:cs typeface="Open Sans"/>
              <a:sym typeface="Open Sans"/>
            </a:endParaRPr>
          </a:p>
        </p:txBody>
      </p:sp>
      <p:sp>
        <p:nvSpPr>
          <p:cNvPr id="133" name="Google Shape;133;p24"/>
          <p:cNvSpPr txBox="1"/>
          <p:nvPr/>
        </p:nvSpPr>
        <p:spPr>
          <a:xfrm>
            <a:off x="4927598" y="2797625"/>
            <a:ext cx="42615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Open Sans"/>
                <a:ea typeface="Open Sans"/>
                <a:cs typeface="Open Sans"/>
                <a:sym typeface="Open Sans"/>
              </a:rPr>
              <a:t>Chanapa Pananookooln</a:t>
            </a:r>
            <a:endParaRPr b="1" sz="12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200">
                <a:solidFill>
                  <a:schemeClr val="dk1"/>
                </a:solidFill>
                <a:latin typeface="Open Sans"/>
                <a:ea typeface="Open Sans"/>
                <a:cs typeface="Open Sans"/>
                <a:sym typeface="Open Sans"/>
              </a:rPr>
              <a:t>Office Hours: </a:t>
            </a:r>
            <a:r>
              <a:rPr lang="en" sz="1200">
                <a:solidFill>
                  <a:schemeClr val="dk1"/>
                </a:solidFill>
                <a:latin typeface="Open Sans"/>
                <a:ea typeface="Open Sans"/>
                <a:cs typeface="Open Sans"/>
                <a:sym typeface="Open Sans"/>
              </a:rPr>
              <a:t>Fri. 16-17h </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Email: st121395@ait.asia</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Research Interest: Social Media Depression Detection</a:t>
            </a:r>
            <a:endParaRPr sz="1200">
              <a:solidFill>
                <a:schemeClr val="dk1"/>
              </a:solidFill>
              <a:latin typeface="Open Sans"/>
              <a:ea typeface="Open Sans"/>
              <a:cs typeface="Open Sans"/>
              <a:sym typeface="Open Sans"/>
            </a:endParaRPr>
          </a:p>
        </p:txBody>
      </p:sp>
      <p:pic>
        <p:nvPicPr>
          <p:cNvPr id="134" name="Google Shape;134;p24"/>
          <p:cNvPicPr preferRelativeResize="0"/>
          <p:nvPr/>
        </p:nvPicPr>
        <p:blipFill>
          <a:blip r:embed="rId3">
            <a:alphaModFix/>
          </a:blip>
          <a:stretch>
            <a:fillRect/>
          </a:stretch>
        </p:blipFill>
        <p:spPr>
          <a:xfrm>
            <a:off x="1849275" y="734850"/>
            <a:ext cx="1950575" cy="1950575"/>
          </a:xfrm>
          <a:prstGeom prst="rect">
            <a:avLst/>
          </a:prstGeom>
          <a:noFill/>
          <a:ln>
            <a:noFill/>
          </a:ln>
        </p:spPr>
      </p:pic>
      <p:sp>
        <p:nvSpPr>
          <p:cNvPr id="135" name="Google Shape;135;p24"/>
          <p:cNvSpPr txBox="1"/>
          <p:nvPr/>
        </p:nvSpPr>
        <p:spPr>
          <a:xfrm>
            <a:off x="494725" y="4235075"/>
            <a:ext cx="8129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Please be nice to them; Also, contact them ONLY at office hours.  Last, it’s NOT alright to ask them to look at your code for your assignments or projects.  Discussion is fine though.</a:t>
            </a:r>
            <a:endParaRPr sz="1200">
              <a:solidFill>
                <a:schemeClr val="dk2"/>
              </a:solidFill>
              <a:latin typeface="Open Sans"/>
              <a:ea typeface="Open Sans"/>
              <a:cs typeface="Open Sans"/>
              <a:sym typeface="Open Sans"/>
            </a:endParaRPr>
          </a:p>
        </p:txBody>
      </p:sp>
      <p:pic>
        <p:nvPicPr>
          <p:cNvPr id="136" name="Google Shape;136;p24"/>
          <p:cNvPicPr preferRelativeResize="0"/>
          <p:nvPr/>
        </p:nvPicPr>
        <p:blipFill>
          <a:blip r:embed="rId4">
            <a:alphaModFix/>
          </a:blip>
          <a:stretch>
            <a:fillRect/>
          </a:stretch>
        </p:blipFill>
        <p:spPr>
          <a:xfrm>
            <a:off x="4927600" y="734863"/>
            <a:ext cx="1950573" cy="195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Course Objectives</a:t>
            </a:r>
            <a:endParaRPr sz="2600"/>
          </a:p>
        </p:txBody>
      </p:sp>
      <p:sp>
        <p:nvSpPr>
          <p:cNvPr id="142" name="Google Shape;142;p25"/>
          <p:cNvSpPr txBox="1"/>
          <p:nvPr/>
        </p:nvSpPr>
        <p:spPr>
          <a:xfrm>
            <a:off x="228600" y="1085850"/>
            <a:ext cx="8691300" cy="3710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Open Sans"/>
              <a:buAutoNum type="arabicPeriod"/>
            </a:pPr>
            <a:r>
              <a:rPr lang="en" sz="1500">
                <a:solidFill>
                  <a:schemeClr val="dk1"/>
                </a:solidFill>
                <a:latin typeface="Open Sans"/>
                <a:ea typeface="Open Sans"/>
                <a:cs typeface="Open Sans"/>
                <a:sym typeface="Open Sans"/>
              </a:rPr>
              <a:t>Understand how words can be represented and learned/trained (i.e., </a:t>
            </a:r>
            <a:r>
              <a:rPr b="1" lang="en" sz="1500">
                <a:solidFill>
                  <a:schemeClr val="dk1"/>
                </a:solidFill>
                <a:latin typeface="Open Sans"/>
                <a:ea typeface="Open Sans"/>
                <a:cs typeface="Open Sans"/>
                <a:sym typeface="Open Sans"/>
              </a:rPr>
              <a:t>word representations</a:t>
            </a:r>
            <a:r>
              <a:rPr lang="en" sz="1500">
                <a:solidFill>
                  <a:schemeClr val="dk1"/>
                </a:solidFill>
                <a:latin typeface="Open Sans"/>
                <a:ea typeface="Open Sans"/>
                <a:cs typeface="Open Sans"/>
                <a:sym typeface="Open Sans"/>
              </a:rPr>
              <a:t> / vectors / embeddings)</a:t>
            </a:r>
            <a:br>
              <a:rPr lang="en" sz="1500">
                <a:solidFill>
                  <a:schemeClr val="dk1"/>
                </a:solidFill>
                <a:latin typeface="Open Sans"/>
                <a:ea typeface="Open Sans"/>
                <a:cs typeface="Open Sans"/>
                <a:sym typeface="Open Sans"/>
              </a:rPr>
            </a:br>
            <a:endParaRPr sz="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AutoNum type="arabicPeriod"/>
            </a:pPr>
            <a:r>
              <a:rPr lang="en" sz="1500">
                <a:solidFill>
                  <a:schemeClr val="dk1"/>
                </a:solidFill>
                <a:latin typeface="Open Sans"/>
                <a:ea typeface="Open Sans"/>
                <a:cs typeface="Open Sans"/>
                <a:sym typeface="Open Sans"/>
              </a:rPr>
              <a:t>Understand and implement </a:t>
            </a:r>
            <a:r>
              <a:rPr b="1" lang="en" sz="1500">
                <a:solidFill>
                  <a:schemeClr val="dk1"/>
                </a:solidFill>
                <a:latin typeface="Open Sans"/>
                <a:ea typeface="Open Sans"/>
                <a:cs typeface="Open Sans"/>
                <a:sym typeface="Open Sans"/>
              </a:rPr>
              <a:t>neural architectures </a:t>
            </a:r>
            <a:r>
              <a:rPr lang="en" sz="1500">
                <a:solidFill>
                  <a:schemeClr val="dk1"/>
                </a:solidFill>
                <a:latin typeface="Open Sans"/>
                <a:ea typeface="Open Sans"/>
                <a:cs typeface="Open Sans"/>
                <a:sym typeface="Open Sans"/>
              </a:rPr>
              <a:t>for NLP (e.g., RNN/LSTM/GRU/CNN/Attention/Transformers)</a:t>
            </a:r>
            <a:br>
              <a:rPr lang="en" sz="1500">
                <a:solidFill>
                  <a:schemeClr val="dk1"/>
                </a:solidFill>
                <a:latin typeface="Open Sans"/>
                <a:ea typeface="Open Sans"/>
                <a:cs typeface="Open Sans"/>
                <a:sym typeface="Open Sans"/>
              </a:rPr>
            </a:br>
            <a:endParaRPr sz="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AutoNum type="arabicPeriod"/>
            </a:pPr>
            <a:r>
              <a:rPr lang="en" sz="1500">
                <a:solidFill>
                  <a:schemeClr val="dk1"/>
                </a:solidFill>
                <a:latin typeface="Open Sans"/>
                <a:ea typeface="Open Sans"/>
                <a:cs typeface="Open Sans"/>
                <a:sym typeface="Open Sans"/>
              </a:rPr>
              <a:t>Understand typical </a:t>
            </a:r>
            <a:r>
              <a:rPr b="1" lang="en" sz="1500">
                <a:solidFill>
                  <a:schemeClr val="dk1"/>
                </a:solidFill>
                <a:latin typeface="Open Sans"/>
                <a:ea typeface="Open Sans"/>
                <a:cs typeface="Open Sans"/>
                <a:sym typeface="Open Sans"/>
              </a:rPr>
              <a:t>NLP tasks</a:t>
            </a:r>
            <a:r>
              <a:rPr lang="en" sz="1500">
                <a:solidFill>
                  <a:schemeClr val="dk1"/>
                </a:solidFill>
                <a:latin typeface="Open Sans"/>
                <a:ea typeface="Open Sans"/>
                <a:cs typeface="Open Sans"/>
                <a:sym typeface="Open Sans"/>
              </a:rPr>
              <a:t> and how we usually model and evaluate them (e.g., question-answering, </a:t>
            </a:r>
            <a:r>
              <a:rPr lang="en" sz="1500">
                <a:solidFill>
                  <a:schemeClr val="dk1"/>
                </a:solidFill>
                <a:latin typeface="Open Sans"/>
                <a:ea typeface="Open Sans"/>
                <a:cs typeface="Open Sans"/>
                <a:sym typeface="Open Sans"/>
              </a:rPr>
              <a:t>machine</a:t>
            </a:r>
            <a:r>
              <a:rPr lang="en" sz="1500">
                <a:solidFill>
                  <a:schemeClr val="dk1"/>
                </a:solidFill>
                <a:latin typeface="Open Sans"/>
                <a:ea typeface="Open Sans"/>
                <a:cs typeface="Open Sans"/>
                <a:sym typeface="Open Sans"/>
              </a:rPr>
              <a:t> translation, text generation)</a:t>
            </a:r>
            <a:br>
              <a:rPr lang="en" sz="1500">
                <a:solidFill>
                  <a:schemeClr val="dk1"/>
                </a:solidFill>
                <a:latin typeface="Open Sans"/>
                <a:ea typeface="Open Sans"/>
                <a:cs typeface="Open Sans"/>
                <a:sym typeface="Open Sans"/>
              </a:rPr>
            </a:br>
            <a:endParaRPr sz="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AutoNum type="arabicPeriod"/>
            </a:pPr>
            <a:r>
              <a:rPr b="1" lang="en" sz="1500">
                <a:solidFill>
                  <a:schemeClr val="dk1"/>
                </a:solidFill>
                <a:latin typeface="Open Sans"/>
                <a:ea typeface="Open Sans"/>
                <a:cs typeface="Open Sans"/>
                <a:sym typeface="Open Sans"/>
              </a:rPr>
              <a:t>Convinced ourselves</a:t>
            </a:r>
            <a:r>
              <a:rPr lang="en" sz="1500">
                <a:solidFill>
                  <a:schemeClr val="dk1"/>
                </a:solidFill>
                <a:latin typeface="Open Sans"/>
                <a:ea typeface="Open Sans"/>
                <a:cs typeface="Open Sans"/>
                <a:sym typeface="Open Sans"/>
              </a:rPr>
              <a:t> that neural networks DOES really encode semantic and syntactic information of natural language (which is really amazing!)</a:t>
            </a:r>
            <a:br>
              <a:rPr lang="en" sz="1500">
                <a:solidFill>
                  <a:schemeClr val="dk1"/>
                </a:solidFill>
                <a:latin typeface="Open Sans"/>
                <a:ea typeface="Open Sans"/>
                <a:cs typeface="Open Sans"/>
                <a:sym typeface="Open Sans"/>
              </a:rPr>
            </a:br>
            <a:endParaRPr sz="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AutoNum type="arabicPeriod"/>
            </a:pPr>
            <a:r>
              <a:rPr lang="en" sz="1500">
                <a:solidFill>
                  <a:schemeClr val="dk1"/>
                </a:solidFill>
                <a:latin typeface="Open Sans"/>
                <a:ea typeface="Open Sans"/>
                <a:cs typeface="Open Sans"/>
                <a:sym typeface="Open Sans"/>
              </a:rPr>
              <a:t>Understand the </a:t>
            </a:r>
            <a:r>
              <a:rPr b="1" lang="en" sz="1500">
                <a:solidFill>
                  <a:schemeClr val="dk1"/>
                </a:solidFill>
                <a:latin typeface="Open Sans"/>
                <a:ea typeface="Open Sans"/>
                <a:cs typeface="Open Sans"/>
                <a:sym typeface="Open Sans"/>
              </a:rPr>
              <a:t>open problems of NLP</a:t>
            </a:r>
            <a:r>
              <a:rPr lang="en" sz="1500">
                <a:solidFill>
                  <a:schemeClr val="dk1"/>
                </a:solidFill>
                <a:latin typeface="Open Sans"/>
                <a:ea typeface="Open Sans"/>
                <a:cs typeface="Open Sans"/>
                <a:sym typeface="Open Sans"/>
              </a:rPr>
              <a:t> so you can start working on some challenging topics (e.g., evaluations, unified model, knowledge integration, common sense)</a:t>
            </a:r>
            <a:br>
              <a:rPr lang="en" sz="1500">
                <a:solidFill>
                  <a:schemeClr val="dk1"/>
                </a:solidFill>
                <a:latin typeface="Open Sans"/>
                <a:ea typeface="Open Sans"/>
                <a:cs typeface="Open Sans"/>
                <a:sym typeface="Open Sans"/>
              </a:rPr>
            </a:br>
            <a:endParaRPr sz="15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5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Target learners and teaching format</a:t>
            </a:r>
            <a:endParaRPr sz="2600"/>
          </a:p>
        </p:txBody>
      </p:sp>
      <p:sp>
        <p:nvSpPr>
          <p:cNvPr id="148" name="Google Shape;148;p26"/>
          <p:cNvSpPr txBox="1"/>
          <p:nvPr/>
        </p:nvSpPr>
        <p:spPr>
          <a:xfrm>
            <a:off x="228600" y="1085850"/>
            <a:ext cx="8691300" cy="3710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This course should be taken after</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Computer Programming for DSAI</a:t>
            </a:r>
            <a:r>
              <a:rPr lang="en" sz="1500">
                <a:solidFill>
                  <a:schemeClr val="dk1"/>
                </a:solidFill>
                <a:latin typeface="Open Sans"/>
                <a:ea typeface="Open Sans"/>
                <a:cs typeface="Open Sans"/>
                <a:sym typeface="Open Sans"/>
              </a:rPr>
              <a:t> (by myself)</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Machine Learning</a:t>
            </a:r>
            <a:r>
              <a:rPr lang="en" sz="1500">
                <a:solidFill>
                  <a:schemeClr val="dk1"/>
                </a:solidFill>
                <a:latin typeface="Open Sans"/>
                <a:ea typeface="Open Sans"/>
                <a:cs typeface="Open Sans"/>
                <a:sym typeface="Open Sans"/>
              </a:rPr>
              <a:t> (Matthew Dailey)</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Focus on covering </a:t>
            </a:r>
            <a:r>
              <a:rPr b="1" lang="en" sz="1500">
                <a:solidFill>
                  <a:schemeClr val="dk1"/>
                </a:solidFill>
                <a:latin typeface="Open Sans"/>
                <a:ea typeface="Open Sans"/>
                <a:cs typeface="Open Sans"/>
                <a:sym typeface="Open Sans"/>
              </a:rPr>
              <a:t>theories</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Assignments designed to exercise your </a:t>
            </a:r>
            <a:r>
              <a:rPr b="1" lang="en" sz="1500">
                <a:solidFill>
                  <a:schemeClr val="dk1"/>
                </a:solidFill>
                <a:latin typeface="Open Sans"/>
                <a:ea typeface="Open Sans"/>
                <a:cs typeface="Open Sans"/>
                <a:sym typeface="Open Sans"/>
              </a:rPr>
              <a:t>Python programming skills</a:t>
            </a:r>
            <a:r>
              <a:rPr lang="en" sz="1500">
                <a:solidFill>
                  <a:schemeClr val="dk1"/>
                </a:solidFill>
                <a:latin typeface="Open Sans"/>
                <a:ea typeface="Open Sans"/>
                <a:cs typeface="Open Sans"/>
                <a:sym typeface="Open Sans"/>
              </a:rPr>
              <a:t> + </a:t>
            </a:r>
            <a:r>
              <a:rPr b="1" lang="en" sz="1500">
                <a:solidFill>
                  <a:schemeClr val="dk1"/>
                </a:solidFill>
                <a:latin typeface="Open Sans"/>
                <a:ea typeface="Open Sans"/>
                <a:cs typeface="Open Sans"/>
                <a:sym typeface="Open Sans"/>
              </a:rPr>
              <a:t>math understanding</a:t>
            </a:r>
            <a:r>
              <a:rPr lang="en" sz="1500">
                <a:solidFill>
                  <a:schemeClr val="dk1"/>
                </a:solidFill>
                <a:latin typeface="Open Sans"/>
                <a:ea typeface="Open Sans"/>
                <a:cs typeface="Open Sans"/>
                <a:sym typeface="Open Sans"/>
              </a:rPr>
              <a:t> + </a:t>
            </a:r>
            <a:r>
              <a:rPr b="1" lang="en" sz="1500">
                <a:solidFill>
                  <a:schemeClr val="dk1"/>
                </a:solidFill>
                <a:latin typeface="Open Sans"/>
                <a:ea typeface="Open Sans"/>
                <a:cs typeface="Open Sans"/>
                <a:sym typeface="Open Sans"/>
              </a:rPr>
              <a:t>understanding of the theories behind</a:t>
            </a:r>
            <a:endParaRPr b="1"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No coding labs / tutorials</a:t>
            </a:r>
            <a:r>
              <a:rPr lang="en" sz="1500">
                <a:solidFill>
                  <a:schemeClr val="dk1"/>
                </a:solidFill>
                <a:latin typeface="Open Sans"/>
                <a:ea typeface="Open Sans"/>
                <a:cs typeface="Open Sans"/>
                <a:sym typeface="Open Sans"/>
              </a:rPr>
              <a:t> will be held, thus we kinda assume you all have already learned the basics (i.e., pyTorch, NumPy, RNN) from the two classes.</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See this GC for video recap - </a:t>
            </a:r>
            <a:r>
              <a:rPr lang="en" sz="1500" u="sng">
                <a:solidFill>
                  <a:schemeClr val="hlink"/>
                </a:solidFill>
                <a:latin typeface="Open Sans"/>
                <a:ea typeface="Open Sans"/>
                <a:cs typeface="Open Sans"/>
                <a:sym typeface="Open Sans"/>
                <a:hlinkClick r:id="rId3"/>
              </a:rPr>
              <a:t>https://classroom.google.com/c/MzY1MjQ1NjUzNDQw?cjc=dk6lxcr</a:t>
            </a:r>
            <a:r>
              <a:rPr lang="en" sz="1500">
                <a:solidFill>
                  <a:schemeClr val="dk1"/>
                </a:solidFill>
                <a:latin typeface="Open Sans"/>
                <a:ea typeface="Open Sans"/>
                <a:cs typeface="Open Sans"/>
                <a:sym typeface="Open Sans"/>
              </a:rPr>
              <a:t> </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See this for code recap - </a:t>
            </a:r>
            <a:r>
              <a:rPr lang="en" sz="1500" u="sng">
                <a:solidFill>
                  <a:schemeClr val="hlink"/>
                </a:solidFill>
                <a:latin typeface="Open Sans"/>
                <a:ea typeface="Open Sans"/>
                <a:cs typeface="Open Sans"/>
                <a:sym typeface="Open Sans"/>
                <a:hlinkClick r:id="rId4"/>
              </a:rPr>
              <a:t>https://github.com/chaklam-silpasuwanchai/Python-for-Data-Science/tree/master/Lectures/04-NLP</a:t>
            </a:r>
            <a:r>
              <a:rPr lang="en" sz="1500">
                <a:solidFill>
                  <a:schemeClr val="dk1"/>
                </a:solidFill>
                <a:latin typeface="Open Sans"/>
                <a:ea typeface="Open Sans"/>
                <a:cs typeface="Open Sans"/>
                <a:sym typeface="Open Sans"/>
              </a:rPr>
              <a:t> </a:t>
            </a:r>
            <a:endParaRPr sz="15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1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Course Suggestions</a:t>
            </a:r>
            <a:endParaRPr sz="2600"/>
          </a:p>
        </p:txBody>
      </p:sp>
      <p:sp>
        <p:nvSpPr>
          <p:cNvPr id="154" name="Google Shape;154;p27"/>
          <p:cNvSpPr txBox="1"/>
          <p:nvPr/>
        </p:nvSpPr>
        <p:spPr>
          <a:xfrm>
            <a:off x="58275" y="1045497"/>
            <a:ext cx="9027900" cy="2151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sz="1300">
                <a:latin typeface="Open Sans"/>
                <a:ea typeface="Open Sans"/>
                <a:cs typeface="Open Sans"/>
                <a:sym typeface="Open Sans"/>
              </a:rPr>
              <a:t>Read a lot of papers</a:t>
            </a:r>
            <a:r>
              <a:rPr lang="en" sz="1300">
                <a:latin typeface="Open Sans"/>
                <a:ea typeface="Open Sans"/>
                <a:cs typeface="Open Sans"/>
                <a:sym typeface="Open Sans"/>
              </a:rPr>
              <a:t> on your own!</a:t>
            </a:r>
            <a:endParaRPr sz="1300">
              <a:latin typeface="Open Sans"/>
              <a:ea typeface="Open Sans"/>
              <a:cs typeface="Open Sans"/>
              <a:sym typeface="Open Sans"/>
            </a:endParaRPr>
          </a:p>
          <a:p>
            <a:pPr indent="-311150" lvl="1" marL="914400" rtl="0" algn="l">
              <a:lnSpc>
                <a:spcPct val="115000"/>
              </a:lnSpc>
              <a:spcBef>
                <a:spcPts val="0"/>
              </a:spcBef>
              <a:spcAft>
                <a:spcPts val="0"/>
              </a:spcAft>
              <a:buSzPts val="1300"/>
              <a:buFont typeface="Open Sans"/>
              <a:buChar char="○"/>
            </a:pPr>
            <a:r>
              <a:rPr lang="en" sz="1300">
                <a:latin typeface="Open Sans"/>
                <a:ea typeface="Open Sans"/>
                <a:cs typeface="Open Sans"/>
                <a:sym typeface="Open Sans"/>
              </a:rPr>
              <a:t>Included MANY links throughout lecture slides</a:t>
            </a:r>
            <a:endParaRPr sz="1300">
              <a:latin typeface="Open Sans"/>
              <a:ea typeface="Open Sans"/>
              <a:cs typeface="Open Sans"/>
              <a:sym typeface="Open Sans"/>
            </a:endParaRPr>
          </a:p>
          <a:p>
            <a:pPr indent="-311150" lvl="1" marL="914400" rtl="0" algn="l">
              <a:lnSpc>
                <a:spcPct val="115000"/>
              </a:lnSpc>
              <a:spcBef>
                <a:spcPts val="0"/>
              </a:spcBef>
              <a:spcAft>
                <a:spcPts val="0"/>
              </a:spcAft>
              <a:buSzPts val="1300"/>
              <a:buFont typeface="Open Sans"/>
              <a:buChar char="○"/>
            </a:pPr>
            <a:r>
              <a:rPr lang="en" sz="1300">
                <a:latin typeface="Open Sans"/>
                <a:ea typeface="Open Sans"/>
                <a:cs typeface="Open Sans"/>
                <a:sym typeface="Open Sans"/>
              </a:rPr>
              <a:t>Do not assume what we cover in the lecture as “state of the art”</a:t>
            </a:r>
            <a:endParaRPr sz="1300">
              <a:latin typeface="Open Sans"/>
              <a:ea typeface="Open Sans"/>
              <a:cs typeface="Open Sans"/>
              <a:sym typeface="Open Sans"/>
            </a:endParaRPr>
          </a:p>
          <a:p>
            <a:pPr indent="-311150" lvl="1" marL="914400" rtl="0" algn="l">
              <a:lnSpc>
                <a:spcPct val="115000"/>
              </a:lnSpc>
              <a:spcBef>
                <a:spcPts val="0"/>
              </a:spcBef>
              <a:spcAft>
                <a:spcPts val="0"/>
              </a:spcAft>
              <a:buSzPts val="1300"/>
              <a:buChar char="○"/>
            </a:pPr>
            <a:r>
              <a:rPr b="1" lang="en" sz="1300">
                <a:latin typeface="Open Sans"/>
                <a:ea typeface="Open Sans"/>
                <a:cs typeface="Open Sans"/>
                <a:sym typeface="Open Sans"/>
              </a:rPr>
              <a:t>We are almost at the frontier of NLP</a:t>
            </a:r>
            <a:r>
              <a:rPr lang="en" sz="1300">
                <a:latin typeface="Open Sans"/>
                <a:ea typeface="Open Sans"/>
                <a:cs typeface="Open Sans"/>
                <a:sym typeface="Open Sans"/>
              </a:rPr>
              <a:t>, thus I and TAs may not able to answer you fully, but most of the times, papers got all the answers!   In the long term, you will know how to code.  But knowledge WILL be your </a:t>
            </a:r>
            <a:r>
              <a:rPr lang="en" sz="1300">
                <a:latin typeface="Open Sans"/>
                <a:ea typeface="Open Sans"/>
                <a:cs typeface="Open Sans"/>
                <a:sym typeface="Open Sans"/>
              </a:rPr>
              <a:t>bottleneck...eventually….and you will have no one to ask but papers</a:t>
            </a:r>
            <a:endParaRPr sz="1300">
              <a:latin typeface="Open Sans"/>
              <a:ea typeface="Open Sans"/>
              <a:cs typeface="Open Sans"/>
              <a:sym typeface="Open Sans"/>
            </a:endParaRPr>
          </a:p>
          <a:p>
            <a:pPr indent="-311150" lvl="1" marL="914400" rtl="0" algn="l">
              <a:lnSpc>
                <a:spcPct val="115000"/>
              </a:lnSpc>
              <a:spcBef>
                <a:spcPts val="0"/>
              </a:spcBef>
              <a:spcAft>
                <a:spcPts val="0"/>
              </a:spcAft>
              <a:buSzPts val="1300"/>
              <a:buFont typeface="Open Sans"/>
              <a:buChar char="○"/>
            </a:pPr>
            <a:r>
              <a:rPr lang="en" sz="1300">
                <a:latin typeface="Open Sans"/>
                <a:ea typeface="Open Sans"/>
                <a:cs typeface="Open Sans"/>
                <a:sym typeface="Open Sans"/>
              </a:rPr>
              <a:t>If you don’t find any answers, it’s probably a good research/project topic!</a:t>
            </a:r>
            <a:endParaRPr sz="1300">
              <a:latin typeface="Open Sans"/>
              <a:ea typeface="Open Sans"/>
              <a:cs typeface="Open Sans"/>
              <a:sym typeface="Open Sans"/>
            </a:endParaRPr>
          </a:p>
          <a:p>
            <a:pPr indent="-311150" lvl="1" marL="914400" rtl="0" algn="l">
              <a:lnSpc>
                <a:spcPct val="115000"/>
              </a:lnSpc>
              <a:spcBef>
                <a:spcPts val="0"/>
              </a:spcBef>
              <a:spcAft>
                <a:spcPts val="0"/>
              </a:spcAft>
              <a:buSzPts val="1300"/>
              <a:buFont typeface="Open Sans"/>
              <a:buChar char="○"/>
            </a:pPr>
            <a:r>
              <a:rPr lang="en" sz="1300">
                <a:latin typeface="Open Sans"/>
                <a:ea typeface="Open Sans"/>
                <a:cs typeface="Open Sans"/>
                <a:sym typeface="Open Sans"/>
              </a:rPr>
              <a:t>Read 25 papers for good results; read 100 papers for a breakthrough...</a:t>
            </a:r>
            <a:endParaRPr sz="1300">
              <a:latin typeface="Open Sans"/>
              <a:ea typeface="Open Sans"/>
              <a:cs typeface="Open Sans"/>
              <a:sym typeface="Open Sans"/>
            </a:endParaRPr>
          </a:p>
        </p:txBody>
      </p:sp>
      <p:sp>
        <p:nvSpPr>
          <p:cNvPr id="155" name="Google Shape;155;p27"/>
          <p:cNvSpPr txBox="1"/>
          <p:nvPr/>
        </p:nvSpPr>
        <p:spPr>
          <a:xfrm>
            <a:off x="47214" y="3535923"/>
            <a:ext cx="89376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Open Sans"/>
              <a:buChar char="●"/>
            </a:pPr>
            <a:r>
              <a:rPr b="1" lang="en" sz="1300">
                <a:solidFill>
                  <a:schemeClr val="dk1"/>
                </a:solidFill>
                <a:latin typeface="Open Sans"/>
                <a:ea typeface="Open Sans"/>
                <a:cs typeface="Open Sans"/>
                <a:sym typeface="Open Sans"/>
              </a:rPr>
              <a:t>Take initiatives</a:t>
            </a:r>
            <a:r>
              <a:rPr lang="en" sz="1300">
                <a:solidFill>
                  <a:schemeClr val="dk1"/>
                </a:solidFill>
                <a:latin typeface="Open Sans"/>
                <a:ea typeface="Open Sans"/>
                <a:cs typeface="Open Sans"/>
                <a:sym typeface="Open Sans"/>
              </a:rPr>
              <a:t>.  </a:t>
            </a:r>
            <a:r>
              <a:rPr b="1" lang="en" sz="1300">
                <a:solidFill>
                  <a:schemeClr val="dk1"/>
                </a:solidFill>
                <a:latin typeface="Open Sans"/>
                <a:ea typeface="Open Sans"/>
                <a:cs typeface="Open Sans"/>
                <a:sym typeface="Open Sans"/>
              </a:rPr>
              <a:t>Work hard</a:t>
            </a:r>
            <a:r>
              <a:rPr lang="en" sz="1300">
                <a:solidFill>
                  <a:schemeClr val="dk1"/>
                </a:solidFill>
                <a:latin typeface="Open Sans"/>
                <a:ea typeface="Open Sans"/>
                <a:cs typeface="Open Sans"/>
                <a:sym typeface="Open Sans"/>
              </a:rPr>
              <a:t>.  </a:t>
            </a:r>
            <a:r>
              <a:rPr b="1" lang="en" sz="1300">
                <a:solidFill>
                  <a:schemeClr val="dk1"/>
                </a:solidFill>
                <a:latin typeface="Open Sans"/>
                <a:ea typeface="Open Sans"/>
                <a:cs typeface="Open Sans"/>
                <a:sym typeface="Open Sans"/>
              </a:rPr>
              <a:t>Be independent.</a:t>
            </a:r>
            <a:endParaRPr b="1" sz="1300">
              <a:solidFill>
                <a:schemeClr val="dk1"/>
              </a:solidFill>
              <a:latin typeface="Open Sans"/>
              <a:ea typeface="Open Sans"/>
              <a:cs typeface="Open Sans"/>
              <a:sym typeface="Open Sans"/>
            </a:endParaRPr>
          </a:p>
          <a:p>
            <a:pPr indent="-311150" lvl="1" marL="9144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The course is designed to be gentle at first, but we assume you start to be able to work independently (read papers, discuss among peers, implement)</a:t>
            </a:r>
            <a:endParaRPr sz="1300">
              <a:solidFill>
                <a:schemeClr val="dk1"/>
              </a:solidFill>
              <a:latin typeface="Open Sans"/>
              <a:ea typeface="Open Sans"/>
              <a:cs typeface="Open Sans"/>
              <a:sym typeface="Open Sans"/>
            </a:endParaRPr>
          </a:p>
          <a:p>
            <a:pPr indent="-311150" lvl="1" marL="9144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This could be the only and last NLP (physical) course you will have in your whole life.  Comparing your whole life with this mere 4 or so months, why don’t we put a lot of our efforts?</a:t>
            </a:r>
            <a:br>
              <a:rPr lang="en" sz="1300">
                <a:solidFill>
                  <a:schemeClr val="dk1"/>
                </a:solidFill>
                <a:latin typeface="Open Sans"/>
                <a:ea typeface="Open Sans"/>
                <a:cs typeface="Open Sans"/>
                <a:sym typeface="Open Sans"/>
              </a:rPr>
            </a:br>
            <a:endParaRPr sz="1300"/>
          </a:p>
        </p:txBody>
      </p:sp>
      <p:sp>
        <p:nvSpPr>
          <p:cNvPr id="156" name="Google Shape;156;p27"/>
          <p:cNvSpPr txBox="1"/>
          <p:nvPr/>
        </p:nvSpPr>
        <p:spPr>
          <a:xfrm>
            <a:off x="58275" y="2969339"/>
            <a:ext cx="90858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Open Sans"/>
              <a:buChar char="●"/>
            </a:pPr>
            <a:r>
              <a:rPr b="1" lang="en" sz="1300">
                <a:solidFill>
                  <a:schemeClr val="dk1"/>
                </a:solidFill>
                <a:latin typeface="Open Sans"/>
                <a:ea typeface="Open Sans"/>
                <a:cs typeface="Open Sans"/>
                <a:sym typeface="Open Sans"/>
              </a:rPr>
              <a:t>Read the materials before you come to class</a:t>
            </a:r>
            <a:endParaRPr b="1" sz="1300">
              <a:solidFill>
                <a:schemeClr val="dk1"/>
              </a:solidFill>
              <a:latin typeface="Open Sans"/>
              <a:ea typeface="Open Sans"/>
              <a:cs typeface="Open Sans"/>
              <a:sym typeface="Open Sans"/>
            </a:endParaRPr>
          </a:p>
          <a:p>
            <a:pPr indent="-311150" lvl="1" marL="9144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G</a:t>
            </a:r>
            <a:r>
              <a:rPr lang="en" sz="1300">
                <a:solidFill>
                  <a:schemeClr val="dk1"/>
                </a:solidFill>
                <a:latin typeface="Open Sans"/>
                <a:ea typeface="Open Sans"/>
                <a:cs typeface="Open Sans"/>
                <a:sym typeface="Open Sans"/>
              </a:rPr>
              <a:t>oing through quickly will help you immensely (Quiz)</a:t>
            </a:r>
            <a:endParaRPr sz="13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Course Outline (assignment dates are tentative - TBD by TA @ GC)</a:t>
            </a:r>
            <a:endParaRPr sz="2200"/>
          </a:p>
        </p:txBody>
      </p:sp>
      <p:sp>
        <p:nvSpPr>
          <p:cNvPr id="162" name="Google Shape;162;p28"/>
          <p:cNvSpPr txBox="1"/>
          <p:nvPr>
            <p:ph idx="1" type="body"/>
          </p:nvPr>
        </p:nvSpPr>
        <p:spPr>
          <a:xfrm>
            <a:off x="152400" y="1009550"/>
            <a:ext cx="3699900" cy="15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t>Part I: Fundamentals</a:t>
            </a:r>
            <a:endParaRPr b="1" sz="1100"/>
          </a:p>
          <a:p>
            <a:pPr indent="-298450" lvl="0" marL="457200" rtl="0" algn="l">
              <a:lnSpc>
                <a:spcPct val="115000"/>
              </a:lnSpc>
              <a:spcBef>
                <a:spcPts val="1200"/>
              </a:spcBef>
              <a:spcAft>
                <a:spcPts val="0"/>
              </a:spcAft>
              <a:buSzPts val="1100"/>
              <a:buAutoNum type="arabicPeriod"/>
            </a:pPr>
            <a:r>
              <a:rPr lang="en" sz="1100"/>
              <a:t>Word Vectors - Word2vec (</a:t>
            </a:r>
            <a:r>
              <a:rPr i="1" lang="en" sz="1100"/>
              <a:t>A1 starts</a:t>
            </a:r>
            <a:r>
              <a:rPr lang="en" sz="1100"/>
              <a:t>)</a:t>
            </a:r>
            <a:endParaRPr sz="1100"/>
          </a:p>
          <a:p>
            <a:pPr indent="-298450" lvl="0" marL="457200" rtl="0" algn="l">
              <a:lnSpc>
                <a:spcPct val="115000"/>
              </a:lnSpc>
              <a:spcBef>
                <a:spcPts val="0"/>
              </a:spcBef>
              <a:spcAft>
                <a:spcPts val="0"/>
              </a:spcAft>
              <a:buSzPts val="1100"/>
              <a:buAutoNum type="arabicPeriod"/>
            </a:pPr>
            <a:r>
              <a:rPr lang="en" sz="1100"/>
              <a:t>Word Vectors - GloVe</a:t>
            </a:r>
            <a:endParaRPr sz="1100"/>
          </a:p>
          <a:p>
            <a:pPr indent="-298450" lvl="0" marL="457200" rtl="0" algn="l">
              <a:lnSpc>
                <a:spcPct val="115000"/>
              </a:lnSpc>
              <a:spcBef>
                <a:spcPts val="0"/>
              </a:spcBef>
              <a:spcAft>
                <a:spcPts val="0"/>
              </a:spcAft>
              <a:buSzPts val="1100"/>
              <a:buAutoNum type="arabicPeriod"/>
            </a:pPr>
            <a:r>
              <a:rPr lang="en" sz="1100"/>
              <a:t>Neural Networks and Backprops Review (</a:t>
            </a:r>
            <a:r>
              <a:rPr i="1" lang="en" sz="1100"/>
              <a:t>A2 starts, A1 due</a:t>
            </a:r>
            <a:r>
              <a:rPr lang="en" sz="1100"/>
              <a:t>)</a:t>
            </a:r>
            <a:endParaRPr sz="1100"/>
          </a:p>
          <a:p>
            <a:pPr indent="-298450" lvl="0" marL="457200" rtl="0" algn="l">
              <a:lnSpc>
                <a:spcPct val="115000"/>
              </a:lnSpc>
              <a:spcBef>
                <a:spcPts val="0"/>
              </a:spcBef>
              <a:spcAft>
                <a:spcPts val="0"/>
              </a:spcAft>
              <a:buSzPts val="1100"/>
              <a:buAutoNum type="arabicPeriod"/>
            </a:pPr>
            <a:r>
              <a:rPr lang="en" sz="1100"/>
              <a:t>Dependency Parsing </a:t>
            </a:r>
            <a:endParaRPr sz="1100"/>
          </a:p>
          <a:p>
            <a:pPr indent="-298450" lvl="0" marL="457200" rtl="0" algn="l">
              <a:lnSpc>
                <a:spcPct val="115000"/>
              </a:lnSpc>
              <a:spcBef>
                <a:spcPts val="0"/>
              </a:spcBef>
              <a:spcAft>
                <a:spcPts val="0"/>
              </a:spcAft>
              <a:buSzPts val="1100"/>
              <a:buAutoNum type="arabicPeriod"/>
            </a:pPr>
            <a:r>
              <a:rPr lang="en" sz="1100"/>
              <a:t>Constituency Parsing </a:t>
            </a:r>
            <a:r>
              <a:rPr lang="en" sz="1100"/>
              <a:t>(</a:t>
            </a:r>
            <a:r>
              <a:rPr i="1" lang="en" sz="1100"/>
              <a:t>A3 starts, A2 due</a:t>
            </a:r>
            <a:r>
              <a:rPr lang="en" sz="1100"/>
              <a:t>)</a:t>
            </a:r>
            <a:endParaRPr sz="1100"/>
          </a:p>
        </p:txBody>
      </p:sp>
      <p:sp>
        <p:nvSpPr>
          <p:cNvPr id="163" name="Google Shape;163;p28"/>
          <p:cNvSpPr txBox="1"/>
          <p:nvPr>
            <p:ph idx="2" type="body"/>
          </p:nvPr>
        </p:nvSpPr>
        <p:spPr>
          <a:xfrm>
            <a:off x="3736650" y="986850"/>
            <a:ext cx="3408900" cy="261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t>Part III: NLP Tasks and Evaluations</a:t>
            </a:r>
            <a:endParaRPr b="1" sz="1100"/>
          </a:p>
          <a:p>
            <a:pPr indent="-298450" lvl="0" marL="457200" rtl="0" algn="l">
              <a:lnSpc>
                <a:spcPct val="115000"/>
              </a:lnSpc>
              <a:spcBef>
                <a:spcPts val="1200"/>
              </a:spcBef>
              <a:spcAft>
                <a:spcPts val="0"/>
              </a:spcAft>
              <a:buClr>
                <a:schemeClr val="dk1"/>
              </a:buClr>
              <a:buSzPts val="1100"/>
              <a:buAutoNum type="arabicPeriod" startAt="12"/>
            </a:pPr>
            <a:r>
              <a:rPr lang="en" sz="1100"/>
              <a:t>Natural Language</a:t>
            </a:r>
            <a:r>
              <a:rPr lang="en" sz="1100"/>
              <a:t> Generation</a:t>
            </a:r>
            <a:endParaRPr sz="1100"/>
          </a:p>
          <a:p>
            <a:pPr indent="-298450" lvl="0" marL="457200" rtl="0" algn="l">
              <a:lnSpc>
                <a:spcPct val="115000"/>
              </a:lnSpc>
              <a:spcBef>
                <a:spcPts val="0"/>
              </a:spcBef>
              <a:spcAft>
                <a:spcPts val="0"/>
              </a:spcAft>
              <a:buClr>
                <a:schemeClr val="dk1"/>
              </a:buClr>
              <a:buSzPts val="1100"/>
              <a:buAutoNum type="arabicPeriod" startAt="12"/>
            </a:pPr>
            <a:r>
              <a:rPr lang="en" sz="1100"/>
              <a:t>Question-Answering  (</a:t>
            </a:r>
            <a:r>
              <a:rPr i="1" lang="en" sz="1100"/>
              <a:t>A6 starts, A5 due</a:t>
            </a:r>
            <a:r>
              <a:rPr lang="en" sz="1100"/>
              <a:t>)</a:t>
            </a:r>
            <a:endParaRPr sz="1100"/>
          </a:p>
          <a:p>
            <a:pPr indent="-298450" lvl="0" marL="457200" rtl="0" algn="l">
              <a:lnSpc>
                <a:spcPct val="115000"/>
              </a:lnSpc>
              <a:spcBef>
                <a:spcPts val="0"/>
              </a:spcBef>
              <a:spcAft>
                <a:spcPts val="0"/>
              </a:spcAft>
              <a:buClr>
                <a:schemeClr val="dk1"/>
              </a:buClr>
              <a:buSzPts val="1100"/>
              <a:buAutoNum type="arabicPeriod" startAt="12"/>
            </a:pPr>
            <a:r>
              <a:rPr lang="en" sz="1100"/>
              <a:t>Analysis of Model's Inner Workings</a:t>
            </a:r>
            <a:endParaRPr sz="1100"/>
          </a:p>
          <a:p>
            <a:pPr indent="-298450" lvl="0" marL="457200" rtl="0" algn="l">
              <a:lnSpc>
                <a:spcPct val="115000"/>
              </a:lnSpc>
              <a:spcBef>
                <a:spcPts val="0"/>
              </a:spcBef>
              <a:spcAft>
                <a:spcPts val="0"/>
              </a:spcAft>
              <a:buClr>
                <a:schemeClr val="dk1"/>
              </a:buClr>
              <a:buSzPts val="1100"/>
              <a:buAutoNum type="arabicPeriod" startAt="12"/>
            </a:pPr>
            <a:r>
              <a:rPr b="1" lang="en" sz="1100"/>
              <a:t>Assessments (Multiple Choices and Short Answers)</a:t>
            </a:r>
            <a:endParaRPr b="1" sz="1100"/>
          </a:p>
          <a:p>
            <a:pPr indent="-298450" lvl="0" marL="457200" rtl="0" algn="l">
              <a:lnSpc>
                <a:spcPct val="115000"/>
              </a:lnSpc>
              <a:spcBef>
                <a:spcPts val="0"/>
              </a:spcBef>
              <a:spcAft>
                <a:spcPts val="0"/>
              </a:spcAft>
              <a:buClr>
                <a:schemeClr val="dk1"/>
              </a:buClr>
              <a:buSzPts val="1100"/>
              <a:buAutoNum type="arabicPeriod" startAt="12"/>
            </a:pPr>
            <a:r>
              <a:rPr b="1" lang="en" sz="1100"/>
              <a:t>Assessments (Coding)</a:t>
            </a:r>
            <a:endParaRPr b="1" sz="1100"/>
          </a:p>
          <a:p>
            <a:pPr indent="-298450" lvl="0" marL="457200" rtl="0" algn="l">
              <a:lnSpc>
                <a:spcPct val="115000"/>
              </a:lnSpc>
              <a:spcBef>
                <a:spcPts val="0"/>
              </a:spcBef>
              <a:spcAft>
                <a:spcPts val="0"/>
              </a:spcAft>
              <a:buClr>
                <a:schemeClr val="dk1"/>
              </a:buClr>
              <a:buSzPts val="1100"/>
              <a:buAutoNum type="arabicPeriod" startAt="12"/>
            </a:pPr>
            <a:r>
              <a:rPr b="1" lang="en" sz="1100"/>
              <a:t>Project Tips and Ideas</a:t>
            </a:r>
            <a:r>
              <a:rPr lang="en" sz="1100"/>
              <a:t> </a:t>
            </a:r>
            <a:r>
              <a:rPr b="1" lang="en" sz="1100"/>
              <a:t>and Q&amp;A</a:t>
            </a:r>
            <a:r>
              <a:rPr lang="en" sz="1100"/>
              <a:t> (by TAs) (</a:t>
            </a:r>
            <a:r>
              <a:rPr i="1" lang="en" sz="1100"/>
              <a:t>A6 due</a:t>
            </a:r>
            <a:r>
              <a:rPr lang="en" sz="1100"/>
              <a:t>; project starts)</a:t>
            </a:r>
            <a:endParaRPr sz="1100"/>
          </a:p>
          <a:p>
            <a:pPr indent="-298450" lvl="0" marL="457200" rtl="0" algn="l">
              <a:lnSpc>
                <a:spcPct val="115000"/>
              </a:lnSpc>
              <a:spcBef>
                <a:spcPts val="0"/>
              </a:spcBef>
              <a:spcAft>
                <a:spcPts val="0"/>
              </a:spcAft>
              <a:buClr>
                <a:schemeClr val="dk1"/>
              </a:buClr>
              <a:buSzPts val="1100"/>
              <a:buAutoNum type="arabicPeriod" startAt="12"/>
            </a:pPr>
            <a:r>
              <a:rPr b="1" lang="en" sz="1100"/>
              <a:t>Project Proposal</a:t>
            </a:r>
            <a:endParaRPr b="1" sz="1100"/>
          </a:p>
          <a:p>
            <a:pPr indent="0" lvl="0" marL="0" rtl="0" algn="l">
              <a:lnSpc>
                <a:spcPct val="115000"/>
              </a:lnSpc>
              <a:spcBef>
                <a:spcPts val="1200"/>
              </a:spcBef>
              <a:spcAft>
                <a:spcPts val="0"/>
              </a:spcAft>
              <a:buNone/>
            </a:pPr>
            <a:r>
              <a:rPr b="1" lang="en" sz="1100"/>
              <a:t>Part IV: Future of NLP</a:t>
            </a:r>
            <a:endParaRPr b="1" sz="1100"/>
          </a:p>
          <a:p>
            <a:pPr indent="-298450" lvl="0" marL="457200" rtl="0" algn="l">
              <a:lnSpc>
                <a:spcPct val="115000"/>
              </a:lnSpc>
              <a:spcBef>
                <a:spcPts val="1200"/>
              </a:spcBef>
              <a:spcAft>
                <a:spcPts val="0"/>
              </a:spcAft>
              <a:buClr>
                <a:schemeClr val="dk1"/>
              </a:buClr>
              <a:buSzPts val="1100"/>
              <a:buAutoNum type="arabicPeriod" startAt="12"/>
            </a:pPr>
            <a:r>
              <a:rPr lang="en" sz="1100"/>
              <a:t>Knowledge Integration</a:t>
            </a:r>
            <a:endParaRPr sz="1100"/>
          </a:p>
          <a:p>
            <a:pPr indent="-298450" lvl="0" marL="457200" rtl="0" algn="l">
              <a:lnSpc>
                <a:spcPct val="115000"/>
              </a:lnSpc>
              <a:spcBef>
                <a:spcPts val="0"/>
              </a:spcBef>
              <a:spcAft>
                <a:spcPts val="0"/>
              </a:spcAft>
              <a:buClr>
                <a:schemeClr val="dk1"/>
              </a:buClr>
              <a:buSzPts val="1100"/>
              <a:buAutoNum type="arabicPeriod" startAt="12"/>
            </a:pPr>
            <a:r>
              <a:rPr lang="en" sz="1100"/>
              <a:t>Coreference Resolution</a:t>
            </a:r>
            <a:endParaRPr sz="1100"/>
          </a:p>
          <a:p>
            <a:pPr indent="-298450" lvl="0" marL="457200" rtl="0" algn="l">
              <a:lnSpc>
                <a:spcPct val="115000"/>
              </a:lnSpc>
              <a:spcBef>
                <a:spcPts val="0"/>
              </a:spcBef>
              <a:spcAft>
                <a:spcPts val="0"/>
              </a:spcAft>
              <a:buClr>
                <a:schemeClr val="dk1"/>
              </a:buClr>
              <a:buSzPts val="1100"/>
              <a:buAutoNum type="arabicPeriod" startAt="12"/>
            </a:pPr>
            <a:r>
              <a:rPr lang="en" sz="1100"/>
              <a:t>Recent NLP Trend (by TA)</a:t>
            </a:r>
            <a:endParaRPr sz="1100"/>
          </a:p>
          <a:p>
            <a:pPr indent="-298450" lvl="0" marL="457200" rtl="0" algn="l">
              <a:lnSpc>
                <a:spcPct val="115000"/>
              </a:lnSpc>
              <a:spcBef>
                <a:spcPts val="0"/>
              </a:spcBef>
              <a:spcAft>
                <a:spcPts val="0"/>
              </a:spcAft>
              <a:buClr>
                <a:schemeClr val="dk1"/>
              </a:buClr>
              <a:buSzPts val="1100"/>
              <a:buAutoNum type="arabicPeriod" startAt="12"/>
            </a:pPr>
            <a:r>
              <a:rPr lang="en" sz="1100"/>
              <a:t>Multitask Learning</a:t>
            </a:r>
            <a:endParaRPr sz="1100"/>
          </a:p>
          <a:p>
            <a:pPr indent="-298450" lvl="0" marL="457200" rtl="0" algn="l">
              <a:lnSpc>
                <a:spcPct val="115000"/>
              </a:lnSpc>
              <a:spcBef>
                <a:spcPts val="0"/>
              </a:spcBef>
              <a:spcAft>
                <a:spcPts val="0"/>
              </a:spcAft>
              <a:buClr>
                <a:schemeClr val="dk1"/>
              </a:buClr>
              <a:buSzPts val="1100"/>
              <a:buAutoNum type="arabicPeriod" startAt="12"/>
            </a:pPr>
            <a:r>
              <a:rPr lang="en" sz="1100"/>
              <a:t>Meta Learning</a:t>
            </a:r>
            <a:endParaRPr sz="1100"/>
          </a:p>
          <a:p>
            <a:pPr indent="0" lvl="0" marL="0" rtl="0" algn="l">
              <a:lnSpc>
                <a:spcPct val="115000"/>
              </a:lnSpc>
              <a:spcBef>
                <a:spcPts val="1200"/>
              </a:spcBef>
              <a:spcAft>
                <a:spcPts val="1200"/>
              </a:spcAft>
              <a:buNone/>
            </a:pPr>
            <a:r>
              <a:t/>
            </a:r>
            <a:endParaRPr sz="1100"/>
          </a:p>
        </p:txBody>
      </p:sp>
      <p:sp>
        <p:nvSpPr>
          <p:cNvPr id="164" name="Google Shape;164;p28"/>
          <p:cNvSpPr txBox="1"/>
          <p:nvPr/>
        </p:nvSpPr>
        <p:spPr>
          <a:xfrm>
            <a:off x="7101300" y="986850"/>
            <a:ext cx="1957800" cy="221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Part V: Project</a:t>
            </a:r>
            <a:endParaRPr b="1" sz="1100">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AutoNum type="arabicPeriod" startAt="24"/>
            </a:pPr>
            <a:r>
              <a:rPr lang="en" sz="1100">
                <a:solidFill>
                  <a:schemeClr val="dk1"/>
                </a:solidFill>
                <a:latin typeface="Open Sans"/>
                <a:ea typeface="Open Sans"/>
                <a:cs typeface="Open Sans"/>
                <a:sym typeface="Open Sans"/>
              </a:rPr>
              <a:t>No Class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24"/>
            </a:pPr>
            <a:r>
              <a:rPr lang="en" sz="1100">
                <a:solidFill>
                  <a:schemeClr val="dk1"/>
                </a:solidFill>
                <a:latin typeface="Open Sans"/>
                <a:ea typeface="Open Sans"/>
                <a:cs typeface="Open Sans"/>
                <a:sym typeface="Open Sans"/>
              </a:rPr>
              <a:t>No Class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24"/>
            </a:pPr>
            <a:r>
              <a:rPr lang="en" sz="1100">
                <a:solidFill>
                  <a:schemeClr val="dk1"/>
                </a:solidFill>
                <a:latin typeface="Open Sans"/>
                <a:ea typeface="Open Sans"/>
                <a:cs typeface="Open Sans"/>
                <a:sym typeface="Open Sans"/>
              </a:rPr>
              <a:t>No Class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24"/>
            </a:pPr>
            <a:r>
              <a:rPr lang="en" sz="1100">
                <a:solidFill>
                  <a:schemeClr val="dk1"/>
                </a:solidFill>
                <a:latin typeface="Open Sans"/>
                <a:ea typeface="Open Sans"/>
                <a:cs typeface="Open Sans"/>
                <a:sym typeface="Open Sans"/>
              </a:rPr>
              <a:t>No Class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24"/>
            </a:pPr>
            <a:r>
              <a:rPr b="1" lang="en" sz="1100">
                <a:solidFill>
                  <a:schemeClr val="dk1"/>
                </a:solidFill>
                <a:latin typeface="Open Sans"/>
                <a:ea typeface="Open Sans"/>
                <a:cs typeface="Open Sans"/>
                <a:sym typeface="Open Sans"/>
              </a:rPr>
              <a:t>Final Project Presentation </a:t>
            </a:r>
            <a:r>
              <a:rPr b="1" lang="en" sz="1100">
                <a:solidFill>
                  <a:schemeClr val="dk1"/>
                </a:solidFill>
                <a:latin typeface="Open Sans"/>
                <a:ea typeface="Open Sans"/>
                <a:cs typeface="Open Sans"/>
                <a:sym typeface="Open Sans"/>
              </a:rPr>
              <a:t>(April 19, 21)</a:t>
            </a:r>
            <a:endParaRPr b="1" sz="11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rPr b="1" lang="en" sz="1100">
                <a:solidFill>
                  <a:schemeClr val="dk1"/>
                </a:solidFill>
                <a:latin typeface="Open Sans"/>
                <a:ea typeface="Open Sans"/>
                <a:cs typeface="Open Sans"/>
                <a:sym typeface="Open Sans"/>
              </a:rPr>
              <a:t>We are done!</a:t>
            </a:r>
            <a:endParaRPr b="1" sz="1100">
              <a:solidFill>
                <a:schemeClr val="dk1"/>
              </a:solidFill>
              <a:latin typeface="Open Sans"/>
              <a:ea typeface="Open Sans"/>
              <a:cs typeface="Open Sans"/>
              <a:sym typeface="Open Sans"/>
            </a:endParaRPr>
          </a:p>
        </p:txBody>
      </p:sp>
      <p:sp>
        <p:nvSpPr>
          <p:cNvPr id="165" name="Google Shape;165;p28"/>
          <p:cNvSpPr txBox="1"/>
          <p:nvPr/>
        </p:nvSpPr>
        <p:spPr>
          <a:xfrm>
            <a:off x="152400" y="2563900"/>
            <a:ext cx="3408900" cy="22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Part II: Model Architectures</a:t>
            </a:r>
            <a:endParaRPr b="1" sz="1100">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AutoNum type="arabicPeriod" startAt="6"/>
            </a:pPr>
            <a:r>
              <a:rPr lang="en" sz="1100">
                <a:solidFill>
                  <a:schemeClr val="dk1"/>
                </a:solidFill>
                <a:latin typeface="Open Sans"/>
                <a:ea typeface="Open Sans"/>
                <a:cs typeface="Open Sans"/>
                <a:sym typeface="Open Sans"/>
              </a:rPr>
              <a:t>Language Models and R</a:t>
            </a:r>
            <a:r>
              <a:rPr lang="en" sz="1100">
                <a:solidFill>
                  <a:schemeClr val="dk1"/>
                </a:solidFill>
                <a:latin typeface="Open Sans"/>
                <a:ea typeface="Open Sans"/>
                <a:cs typeface="Open Sans"/>
                <a:sym typeface="Open Sans"/>
              </a:rPr>
              <a:t>ecurrent Neural Network </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6"/>
            </a:pPr>
            <a:r>
              <a:rPr lang="en" sz="1100">
                <a:solidFill>
                  <a:schemeClr val="dk1"/>
                </a:solidFill>
                <a:latin typeface="Open Sans"/>
                <a:ea typeface="Open Sans"/>
                <a:cs typeface="Open Sans"/>
                <a:sym typeface="Open Sans"/>
              </a:rPr>
              <a:t>LSTM and GRU </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6"/>
            </a:pPr>
            <a:r>
              <a:rPr lang="en" sz="1100">
                <a:solidFill>
                  <a:schemeClr val="dk1"/>
                </a:solidFill>
                <a:latin typeface="Open Sans"/>
                <a:ea typeface="Open Sans"/>
                <a:cs typeface="Open Sans"/>
                <a:sym typeface="Open Sans"/>
              </a:rPr>
              <a:t>Machine Translation, Attention </a:t>
            </a:r>
            <a:r>
              <a:rPr lang="en" sz="1100">
                <a:solidFill>
                  <a:schemeClr val="dk1"/>
                </a:solidFill>
                <a:latin typeface="Open Sans"/>
                <a:ea typeface="Open Sans"/>
                <a:cs typeface="Open Sans"/>
                <a:sym typeface="Open Sans"/>
              </a:rPr>
              <a:t> (</a:t>
            </a:r>
            <a:r>
              <a:rPr i="1" lang="en" sz="1100">
                <a:solidFill>
                  <a:schemeClr val="dk1"/>
                </a:solidFill>
                <a:latin typeface="Open Sans"/>
                <a:ea typeface="Open Sans"/>
                <a:cs typeface="Open Sans"/>
                <a:sym typeface="Open Sans"/>
              </a:rPr>
              <a:t>A4 starts, A3 due</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6"/>
            </a:pPr>
            <a:r>
              <a:rPr lang="en" sz="1100">
                <a:solidFill>
                  <a:schemeClr val="dk1"/>
                </a:solidFill>
                <a:latin typeface="Open Sans"/>
                <a:ea typeface="Open Sans"/>
                <a:cs typeface="Open Sans"/>
                <a:sym typeface="Open Sans"/>
              </a:rPr>
              <a:t>Transformer</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6"/>
            </a:pPr>
            <a:r>
              <a:rPr lang="en" sz="1100">
                <a:solidFill>
                  <a:schemeClr val="dk1"/>
                </a:solidFill>
                <a:latin typeface="Open Sans"/>
                <a:ea typeface="Open Sans"/>
                <a:cs typeface="Open Sans"/>
                <a:sym typeface="Open Sans"/>
              </a:rPr>
              <a:t>Pretrained Models - BERT, GPT, T598</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AutoNum type="arabicPeriod" startAt="6"/>
            </a:pPr>
            <a:r>
              <a:rPr lang="en" sz="1100">
                <a:solidFill>
                  <a:schemeClr val="dk1"/>
                </a:solidFill>
                <a:latin typeface="Open Sans"/>
                <a:ea typeface="Open Sans"/>
                <a:cs typeface="Open Sans"/>
                <a:sym typeface="Open Sans"/>
              </a:rPr>
              <a:t>Word Vectors - FastText, ELMo (</a:t>
            </a:r>
            <a:r>
              <a:rPr i="1" lang="en" sz="1100">
                <a:solidFill>
                  <a:schemeClr val="dk1"/>
                </a:solidFill>
                <a:latin typeface="Open Sans"/>
                <a:ea typeface="Open Sans"/>
                <a:cs typeface="Open Sans"/>
                <a:sym typeface="Open Sans"/>
              </a:rPr>
              <a:t>A5 starts, A4 due</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Grading</a:t>
            </a:r>
            <a:endParaRPr sz="2600"/>
          </a:p>
        </p:txBody>
      </p:sp>
      <p:sp>
        <p:nvSpPr>
          <p:cNvPr id="171" name="Google Shape;171;p29"/>
          <p:cNvSpPr txBox="1"/>
          <p:nvPr>
            <p:ph idx="1" type="body"/>
          </p:nvPr>
        </p:nvSpPr>
        <p:spPr>
          <a:xfrm>
            <a:off x="228600" y="1009650"/>
            <a:ext cx="4059900" cy="377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t>Assignment (40%) </a:t>
            </a:r>
            <a:endParaRPr b="1" sz="1100"/>
          </a:p>
          <a:p>
            <a:pPr indent="-298450" lvl="0" marL="457200" rtl="0" algn="l">
              <a:lnSpc>
                <a:spcPct val="115000"/>
              </a:lnSpc>
              <a:spcBef>
                <a:spcPts val="0"/>
              </a:spcBef>
              <a:spcAft>
                <a:spcPts val="0"/>
              </a:spcAft>
              <a:buClr>
                <a:schemeClr val="dk1"/>
              </a:buClr>
              <a:buSzPts val="1100"/>
              <a:buFont typeface="Arial"/>
              <a:buAutoNum type="arabicPeriod"/>
            </a:pPr>
            <a:r>
              <a:rPr lang="en" sz="1100"/>
              <a:t>There will be a total of </a:t>
            </a:r>
            <a:r>
              <a:rPr b="1" lang="en" sz="1100"/>
              <a:t>6 coding assignments</a:t>
            </a:r>
            <a:endParaRPr b="1" sz="1100"/>
          </a:p>
          <a:p>
            <a:pPr indent="-298450" lvl="0" marL="457200" rtl="0" algn="l">
              <a:lnSpc>
                <a:spcPct val="115000"/>
              </a:lnSpc>
              <a:spcBef>
                <a:spcPts val="0"/>
              </a:spcBef>
              <a:spcAft>
                <a:spcPts val="0"/>
              </a:spcAft>
              <a:buClr>
                <a:schemeClr val="dk1"/>
              </a:buClr>
              <a:buSzPts val="1100"/>
              <a:buFont typeface="Arial"/>
              <a:buAutoNum type="arabicPeriod"/>
            </a:pPr>
            <a:r>
              <a:rPr lang="en" sz="1100"/>
              <a:t>Any </a:t>
            </a:r>
            <a:r>
              <a:rPr b="1" lang="en" sz="1100"/>
              <a:t>late</a:t>
            </a:r>
            <a:r>
              <a:rPr lang="en" sz="1100"/>
              <a:t> work (indicated by Google Classroom) will be deducted 50%.  NO excuses will be accepted.</a:t>
            </a:r>
            <a:endParaRPr sz="1100"/>
          </a:p>
          <a:p>
            <a:pPr indent="-298450" lvl="0" marL="457200" rtl="0" algn="l">
              <a:lnSpc>
                <a:spcPct val="115000"/>
              </a:lnSpc>
              <a:spcBef>
                <a:spcPts val="0"/>
              </a:spcBef>
              <a:spcAft>
                <a:spcPts val="0"/>
              </a:spcAft>
              <a:buClr>
                <a:schemeClr val="dk1"/>
              </a:buClr>
              <a:buSzPts val="1100"/>
              <a:buFont typeface="Arial"/>
              <a:buAutoNum type="arabicPeriod"/>
            </a:pPr>
            <a:r>
              <a:rPr lang="en" sz="1100"/>
              <a:t>We are extremely serious about </a:t>
            </a:r>
            <a:r>
              <a:rPr b="1" lang="en" sz="1100"/>
              <a:t>copying and plagiarism</a:t>
            </a:r>
            <a:r>
              <a:rPr lang="en" sz="1100"/>
              <a:t>. This assignment is intended for you to learn. TA has the privilege to give zeros or partial score to any sort of plagiarism or alike. Their call IS FINAL.</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A1: Getting Started (5%)</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A2: </a:t>
            </a:r>
            <a:r>
              <a:rPr b="1" lang="en" sz="1100"/>
              <a:t>Word2Vec</a:t>
            </a:r>
            <a:r>
              <a:rPr lang="en" sz="1100"/>
              <a:t> (7%)</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A3: </a:t>
            </a:r>
            <a:r>
              <a:rPr b="1" lang="en" sz="1100"/>
              <a:t>Dependency Parsing</a:t>
            </a:r>
            <a:r>
              <a:rPr lang="en" sz="1100"/>
              <a:t> (7%)</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A4: Bidirectional </a:t>
            </a:r>
            <a:r>
              <a:rPr b="1" lang="en" sz="1100"/>
              <a:t>LSTM</a:t>
            </a:r>
            <a:r>
              <a:rPr lang="en" sz="1100"/>
              <a:t> with Attention for Classification from Scratch (</a:t>
            </a:r>
            <a:r>
              <a:rPr i="1" lang="en" sz="1100"/>
              <a:t>related to Social Media Depression Project</a:t>
            </a:r>
            <a:r>
              <a:rPr lang="en" sz="1100"/>
              <a:t>) (7%)</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A5: </a:t>
            </a:r>
            <a:r>
              <a:rPr b="1" lang="en" sz="1100"/>
              <a:t>Transformers</a:t>
            </a:r>
            <a:r>
              <a:rPr lang="en" sz="1100"/>
              <a:t> for Seq2Seq from Scratch (</a:t>
            </a:r>
            <a:r>
              <a:rPr i="1" lang="en" sz="1100"/>
              <a:t>related to Text Summarization Project</a:t>
            </a:r>
            <a:r>
              <a:rPr lang="en" sz="1100"/>
              <a:t>) (7%)</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A6: </a:t>
            </a:r>
            <a:r>
              <a:rPr b="1" lang="en" sz="1100"/>
              <a:t>Pretraining BERT</a:t>
            </a:r>
            <a:r>
              <a:rPr lang="en" sz="1100"/>
              <a:t> + Fine Tuning (</a:t>
            </a:r>
            <a:r>
              <a:rPr i="1" lang="en" sz="1100"/>
              <a:t>related to Intent Detection Project</a:t>
            </a:r>
            <a:r>
              <a:rPr lang="en" sz="1100"/>
              <a:t>) (7%)</a:t>
            </a:r>
            <a:endParaRPr sz="1100"/>
          </a:p>
          <a:p>
            <a:pPr indent="0" lvl="0" marL="0" rtl="0" algn="l">
              <a:spcBef>
                <a:spcPts val="600"/>
              </a:spcBef>
              <a:spcAft>
                <a:spcPts val="0"/>
              </a:spcAft>
              <a:buNone/>
            </a:pPr>
            <a:r>
              <a:t/>
            </a:r>
            <a:endParaRPr sz="2500"/>
          </a:p>
        </p:txBody>
      </p:sp>
      <p:sp>
        <p:nvSpPr>
          <p:cNvPr id="172" name="Google Shape;172;p29"/>
          <p:cNvSpPr txBox="1"/>
          <p:nvPr>
            <p:ph idx="2" type="body"/>
          </p:nvPr>
        </p:nvSpPr>
        <p:spPr>
          <a:xfrm>
            <a:off x="4419600" y="1009650"/>
            <a:ext cx="4434300" cy="34863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100"/>
              <a:t>Final Project (45%)</a:t>
            </a:r>
            <a:r>
              <a:rPr lang="en" sz="1100"/>
              <a:t> -</a:t>
            </a:r>
            <a:r>
              <a:rPr lang="en" sz="1100"/>
              <a:t> 1 week project progress</a:t>
            </a:r>
            <a:endParaRPr sz="1100"/>
          </a:p>
          <a:p>
            <a:pPr indent="-298450" lvl="0" marL="457200" rtl="0" algn="l">
              <a:lnSpc>
                <a:spcPct val="115000"/>
              </a:lnSpc>
              <a:spcBef>
                <a:spcPts val="300"/>
              </a:spcBef>
              <a:spcAft>
                <a:spcPts val="0"/>
              </a:spcAft>
              <a:buSzPts val="1100"/>
              <a:buFont typeface="Open Sans"/>
              <a:buAutoNum type="arabicPeriod"/>
            </a:pPr>
            <a:r>
              <a:rPr lang="en" sz="1100"/>
              <a:t>Three default project topics will be given as follows:</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(1) </a:t>
            </a:r>
            <a:r>
              <a:rPr b="1" lang="en" sz="1100"/>
              <a:t>Text Summarization</a:t>
            </a:r>
            <a:r>
              <a:rPr lang="en" sz="1100"/>
              <a:t> (Pranisaa)</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(2) </a:t>
            </a:r>
            <a:r>
              <a:rPr b="1" lang="en" sz="1100"/>
              <a:t>Intent Detection</a:t>
            </a:r>
            <a:r>
              <a:rPr lang="en" sz="1100"/>
              <a:t> (Sitiporn)</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(3) </a:t>
            </a:r>
            <a:r>
              <a:rPr b="1" lang="en" sz="1100"/>
              <a:t>Social Media Depression </a:t>
            </a:r>
            <a:r>
              <a:rPr lang="en" sz="1100"/>
              <a:t>(Chanapa)</a:t>
            </a:r>
            <a:endParaRPr sz="1100"/>
          </a:p>
          <a:p>
            <a:pPr indent="-298450" lvl="0" marL="457200" rtl="0" algn="l">
              <a:lnSpc>
                <a:spcPct val="115000"/>
              </a:lnSpc>
              <a:spcBef>
                <a:spcPts val="0"/>
              </a:spcBef>
              <a:spcAft>
                <a:spcPts val="0"/>
              </a:spcAft>
              <a:buSzPts val="1100"/>
              <a:buFont typeface="Open Sans"/>
              <a:buAutoNum type="arabicPeriod"/>
            </a:pPr>
            <a:r>
              <a:rPr lang="en" sz="1100"/>
              <a:t>Criteria</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(1) </a:t>
            </a:r>
            <a:r>
              <a:rPr b="1" lang="en" sz="1100"/>
              <a:t>Novelty</a:t>
            </a:r>
            <a:r>
              <a:rPr lang="en" sz="1100"/>
              <a:t> (related work) (20%)</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(2) </a:t>
            </a:r>
            <a:r>
              <a:rPr b="1" lang="en" sz="1100"/>
              <a:t>Experiment rigour </a:t>
            </a:r>
            <a:r>
              <a:rPr lang="en" sz="1100"/>
              <a:t>(comparisons) (20%)</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(3) </a:t>
            </a:r>
            <a:r>
              <a:rPr b="1" lang="en" sz="1100"/>
              <a:t>Model complexity</a:t>
            </a:r>
            <a:r>
              <a:rPr lang="en" sz="1100"/>
              <a:t> (competency) (20%)</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(4) </a:t>
            </a:r>
            <a:r>
              <a:rPr b="1" lang="en" sz="1100"/>
              <a:t>Evaluation methods</a:t>
            </a:r>
            <a:r>
              <a:rPr lang="en" sz="1100"/>
              <a:t> (appropriate) (20%)</a:t>
            </a:r>
            <a:endParaRPr sz="1100"/>
          </a:p>
          <a:p>
            <a:pPr indent="-298450" lvl="1" marL="914400" rtl="0" algn="l">
              <a:lnSpc>
                <a:spcPct val="115000"/>
              </a:lnSpc>
              <a:spcBef>
                <a:spcPts val="0"/>
              </a:spcBef>
              <a:spcAft>
                <a:spcPts val="0"/>
              </a:spcAft>
              <a:buClr>
                <a:srgbClr val="C9D1D9"/>
              </a:buClr>
              <a:buSzPts val="1100"/>
              <a:buFont typeface="Arial"/>
              <a:buChar char="○"/>
            </a:pPr>
            <a:r>
              <a:rPr lang="en" sz="1100"/>
              <a:t>(5) </a:t>
            </a:r>
            <a:r>
              <a:rPr b="1" lang="en" sz="1100"/>
              <a:t>Effort</a:t>
            </a:r>
            <a:r>
              <a:rPr lang="en" sz="1100"/>
              <a:t> (not last day!) (20%)</a:t>
            </a:r>
            <a:endParaRPr sz="1100"/>
          </a:p>
          <a:p>
            <a:pPr indent="-298450" lvl="0" marL="457200" rtl="0" algn="l">
              <a:lnSpc>
                <a:spcPct val="115000"/>
              </a:lnSpc>
              <a:spcBef>
                <a:spcPts val="0"/>
              </a:spcBef>
              <a:spcAft>
                <a:spcPts val="0"/>
              </a:spcAft>
              <a:buSzPts val="1100"/>
              <a:buFont typeface="Open Sans"/>
              <a:buAutoNum type="arabicPeriod"/>
            </a:pPr>
            <a:r>
              <a:rPr lang="en" sz="1100"/>
              <a:t>Submission deliverables:</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(1) Python file (e.g., notebook, .py)</a:t>
            </a:r>
            <a:endParaRPr sz="1100"/>
          </a:p>
          <a:p>
            <a:pPr indent="-298450" lvl="1" marL="914400" rtl="0" algn="l">
              <a:lnSpc>
                <a:spcPct val="115000"/>
              </a:lnSpc>
              <a:spcBef>
                <a:spcPts val="0"/>
              </a:spcBef>
              <a:spcAft>
                <a:spcPts val="0"/>
              </a:spcAft>
              <a:buClr>
                <a:schemeClr val="dk1"/>
              </a:buClr>
              <a:buSzPts val="1100"/>
              <a:buFont typeface="Open Sans"/>
              <a:buChar char="○"/>
            </a:pPr>
            <a:r>
              <a:rPr lang="en" sz="1100"/>
              <a:t>(2) Presentation file (e.g., .pdf, .ppt)</a:t>
            </a:r>
            <a:endParaRPr sz="1100"/>
          </a:p>
          <a:p>
            <a:pPr indent="-298450" lvl="1" marL="914400" rtl="0" algn="l">
              <a:lnSpc>
                <a:spcPct val="115000"/>
              </a:lnSpc>
              <a:spcBef>
                <a:spcPts val="0"/>
              </a:spcBef>
              <a:spcAft>
                <a:spcPts val="0"/>
              </a:spcAft>
              <a:buClr>
                <a:srgbClr val="C9D1D9"/>
              </a:buClr>
              <a:buSzPts val="1100"/>
              <a:buFont typeface="Open Sans"/>
              <a:buChar char="○"/>
            </a:pPr>
            <a:r>
              <a:rPr lang="en" sz="1100"/>
              <a:t>(3) Dataset</a:t>
            </a:r>
            <a:endParaRPr sz="1100"/>
          </a:p>
        </p:txBody>
      </p:sp>
      <p:sp>
        <p:nvSpPr>
          <p:cNvPr id="173" name="Google Shape;173;p29"/>
          <p:cNvSpPr txBox="1"/>
          <p:nvPr>
            <p:ph idx="1" type="body"/>
          </p:nvPr>
        </p:nvSpPr>
        <p:spPr>
          <a:xfrm>
            <a:off x="4454400" y="4082250"/>
            <a:ext cx="4059900" cy="74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t>Flipped classroom quiz</a:t>
            </a:r>
            <a:r>
              <a:rPr b="1" lang="en" sz="1100"/>
              <a:t>  + </a:t>
            </a:r>
            <a:r>
              <a:rPr b="1" lang="en" sz="1100"/>
              <a:t>Assessments</a:t>
            </a:r>
            <a:r>
              <a:rPr b="1" lang="en" sz="1100"/>
              <a:t> (15%) </a:t>
            </a:r>
            <a:endParaRPr b="1" sz="1100"/>
          </a:p>
          <a:p>
            <a:pPr indent="-298450" lvl="0" marL="457200" rtl="0" algn="l">
              <a:lnSpc>
                <a:spcPct val="115000"/>
              </a:lnSpc>
              <a:spcBef>
                <a:spcPts val="0"/>
              </a:spcBef>
              <a:spcAft>
                <a:spcPts val="0"/>
              </a:spcAft>
              <a:buSzPts val="1100"/>
              <a:buChar char="-"/>
            </a:pPr>
            <a:r>
              <a:rPr lang="en" sz="1100"/>
              <a:t>Containing few MC questions regarding each lecture - starting from next week!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Project</a:t>
            </a:r>
            <a:endParaRPr sz="2600"/>
          </a:p>
        </p:txBody>
      </p:sp>
      <p:sp>
        <p:nvSpPr>
          <p:cNvPr id="179" name="Google Shape;179;p30"/>
          <p:cNvSpPr txBox="1"/>
          <p:nvPr>
            <p:ph idx="1" type="body"/>
          </p:nvPr>
        </p:nvSpPr>
        <p:spPr>
          <a:xfrm>
            <a:off x="228600" y="1009650"/>
            <a:ext cx="861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Highly encouraged to do either of the three default projects</a:t>
            </a:r>
            <a:endParaRPr sz="1500"/>
          </a:p>
          <a:p>
            <a:pPr indent="-323850" lvl="0" marL="457200" rtl="0" algn="l">
              <a:spcBef>
                <a:spcPts val="0"/>
              </a:spcBef>
              <a:spcAft>
                <a:spcPts val="0"/>
              </a:spcAft>
              <a:buSzPts val="1500"/>
              <a:buChar char="●"/>
            </a:pPr>
            <a:r>
              <a:rPr lang="en" sz="1500"/>
              <a:t>Read </a:t>
            </a:r>
            <a:r>
              <a:rPr lang="en" sz="1500" u="sng">
                <a:solidFill>
                  <a:schemeClr val="hlink"/>
                </a:solidFill>
                <a:hlinkClick r:id="rId3"/>
              </a:rPr>
              <a:t>https://github.com/chaklam-silpasuwanchai/NLP/blob/main/TIPS.md</a:t>
            </a:r>
            <a:r>
              <a:rPr lang="en" sz="1500"/>
              <a:t> </a:t>
            </a:r>
            <a:endParaRPr sz="1500"/>
          </a:p>
          <a:p>
            <a:pPr indent="-323850" lvl="0" marL="457200" rtl="0" algn="l">
              <a:spcBef>
                <a:spcPts val="0"/>
              </a:spcBef>
              <a:spcAft>
                <a:spcPts val="0"/>
              </a:spcAft>
              <a:buSzPts val="1500"/>
              <a:buChar char="●"/>
            </a:pPr>
            <a:r>
              <a:rPr lang="en" sz="1500"/>
              <a:t>Suggestions:</a:t>
            </a:r>
            <a:endParaRPr sz="1500"/>
          </a:p>
          <a:p>
            <a:pPr indent="-323850" lvl="1" marL="914400" rtl="0" algn="l">
              <a:spcBef>
                <a:spcPts val="0"/>
              </a:spcBef>
              <a:spcAft>
                <a:spcPts val="0"/>
              </a:spcAft>
              <a:buSzPts val="1500"/>
              <a:buChar char="○"/>
            </a:pPr>
            <a:r>
              <a:rPr lang="en" sz="1500" u="sng"/>
              <a:t>Read papers</a:t>
            </a:r>
            <a:r>
              <a:rPr lang="en" sz="1500"/>
              <a:t> and use few of them as guidance</a:t>
            </a:r>
            <a:endParaRPr sz="1500"/>
          </a:p>
          <a:p>
            <a:pPr indent="-323850" lvl="1" marL="914400" rtl="0" algn="l">
              <a:spcBef>
                <a:spcPts val="0"/>
              </a:spcBef>
              <a:spcAft>
                <a:spcPts val="0"/>
              </a:spcAft>
              <a:buSzPts val="1500"/>
              <a:buChar char="○"/>
            </a:pPr>
            <a:r>
              <a:rPr lang="en" sz="1500" u="sng"/>
              <a:t>Use your mentors</a:t>
            </a:r>
            <a:r>
              <a:rPr lang="en" sz="1500"/>
              <a:t> (discuss and question them via appointments :-) )</a:t>
            </a:r>
            <a:endParaRPr sz="1500"/>
          </a:p>
          <a:p>
            <a:pPr indent="-323850" lvl="1" marL="914400" rtl="0" algn="l">
              <a:spcBef>
                <a:spcPts val="0"/>
              </a:spcBef>
              <a:spcAft>
                <a:spcPts val="0"/>
              </a:spcAft>
              <a:buSzPts val="1500"/>
              <a:buChar char="○"/>
            </a:pPr>
            <a:r>
              <a:rPr lang="en" sz="1500"/>
              <a:t>Use youtubes/medium/githubs to learn things quickly but </a:t>
            </a:r>
            <a:r>
              <a:rPr b="1" lang="en" sz="1500"/>
              <a:t>no full-copying at all costs (even with reference)</a:t>
            </a:r>
            <a:endParaRPr b="1" sz="1500"/>
          </a:p>
          <a:p>
            <a:pPr indent="-323850" lvl="1" marL="914400" rtl="0" algn="l">
              <a:spcBef>
                <a:spcPts val="0"/>
              </a:spcBef>
              <a:spcAft>
                <a:spcPts val="0"/>
              </a:spcAft>
              <a:buSzPts val="1500"/>
              <a:buChar char="○"/>
            </a:pPr>
            <a:r>
              <a:rPr lang="en" sz="1500"/>
              <a:t>Do not work at the last week…..!  Start NOW :-).</a:t>
            </a:r>
            <a:endParaRPr sz="1500"/>
          </a:p>
          <a:p>
            <a:pPr indent="0" lvl="0" marL="914400" rtl="0" algn="l">
              <a:spcBef>
                <a:spcPts val="600"/>
              </a:spcBef>
              <a:spcAft>
                <a:spcPts val="0"/>
              </a:spcAft>
              <a:buNone/>
            </a:pPr>
            <a:r>
              <a:t/>
            </a:r>
            <a:endParaRPr sz="1500"/>
          </a:p>
          <a:p>
            <a:pPr indent="-323850" lvl="0" marL="457200" rtl="0" algn="l">
              <a:spcBef>
                <a:spcPts val="600"/>
              </a:spcBef>
              <a:spcAft>
                <a:spcPts val="0"/>
              </a:spcAft>
              <a:buSzPts val="1500"/>
              <a:buChar char="●"/>
            </a:pPr>
            <a:r>
              <a:rPr lang="en" sz="1500"/>
              <a:t>Extremely serious about </a:t>
            </a:r>
            <a:r>
              <a:rPr b="1" lang="en" sz="1500" u="sng"/>
              <a:t>copying from the internet</a:t>
            </a:r>
            <a:endParaRPr b="1" sz="1500" u="sng"/>
          </a:p>
          <a:p>
            <a:pPr indent="-323850" lvl="1" marL="914400" rtl="0" algn="l">
              <a:spcBef>
                <a:spcPts val="0"/>
              </a:spcBef>
              <a:spcAft>
                <a:spcPts val="0"/>
              </a:spcAft>
              <a:buSzPts val="1500"/>
              <a:buChar char="○"/>
            </a:pPr>
            <a:r>
              <a:rPr lang="en" sz="1500"/>
              <a:t>We know!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