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Kanit Medium"/>
      <p:regular r:id="rId36"/>
      <p:bold r:id="rId37"/>
      <p:italic r:id="rId38"/>
      <p:boldItalic r:id="rId39"/>
    </p:embeddedFont>
    <p:embeddedFont>
      <p:font typeface="Lato"/>
      <p:regular r:id="rId40"/>
      <p:bold r:id="rId41"/>
      <p:italic r:id="rId42"/>
      <p:boldItalic r:id="rId43"/>
    </p:embeddedFont>
    <p:embeddedFont>
      <p:font typeface="Helvetica Neue"/>
      <p:regular r:id="rId44"/>
      <p:bold r:id="rId45"/>
      <p:italic r:id="rId46"/>
      <p:boldItalic r:id="rId47"/>
    </p:embeddedFont>
    <p:embeddedFont>
      <p:font typeface="Kanit"/>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8AA0EE-3D78-44DF-B0D3-495F7F4E2C32}">
  <a:tblStyle styleId="{C18AA0EE-3D78-44DF-B0D3-495F7F4E2C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64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HelveticaNeue-regular.fntdata"/><Relationship Id="rId43" Type="http://schemas.openxmlformats.org/officeDocument/2006/relationships/font" Target="fonts/Lato-boldItalic.fntdata"/><Relationship Id="rId46" Type="http://schemas.openxmlformats.org/officeDocument/2006/relationships/font" Target="fonts/HelveticaNeue-italic.fntdata"/><Relationship Id="rId45"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Kanit-regular.fntdata"/><Relationship Id="rId47" Type="http://schemas.openxmlformats.org/officeDocument/2006/relationships/font" Target="fonts/HelveticaNeue-boldItalic.fntdata"/><Relationship Id="rId49" Type="http://schemas.openxmlformats.org/officeDocument/2006/relationships/font" Target="fonts/Kani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KanitMedium-bold.fntdata"/><Relationship Id="rId36" Type="http://schemas.openxmlformats.org/officeDocument/2006/relationships/font" Target="fonts/KanitMedium-regular.fntdata"/><Relationship Id="rId39" Type="http://schemas.openxmlformats.org/officeDocument/2006/relationships/font" Target="fonts/KanitMedium-boldItalic.fntdata"/><Relationship Id="rId38" Type="http://schemas.openxmlformats.org/officeDocument/2006/relationships/font" Target="fonts/KanitMedium-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Kanit-boldItalic.fntdata"/><Relationship Id="rId50" Type="http://schemas.openxmlformats.org/officeDocument/2006/relationships/font" Target="fonts/Kanit-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5.xml"/><Relationship Id="rId55" Type="http://schemas.openxmlformats.org/officeDocument/2006/relationships/font" Target="fonts/OpenSans-boldItalic.fntdata"/><Relationship Id="rId10" Type="http://schemas.openxmlformats.org/officeDocument/2006/relationships/slide" Target="slides/slide4.xml"/><Relationship Id="rId54"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6a59359f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6a59359f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6a59359f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6a59359f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6a59359f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6a59359f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6a59359f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6a59359f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6a59359f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6a59359f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6a59359f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6a59359f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60be19b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60be19b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8bc81ca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8bc81ca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8bc81ca0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8bc81ca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Explain in general in dialog system how is benefit and this is the bottle neck in dialog system taks</a:t>
            </a:r>
            <a:endParaRPr/>
          </a:p>
          <a:p>
            <a:pPr indent="-298450" lvl="0" marL="457200" rtl="0" algn="l">
              <a:spcBef>
                <a:spcPts val="0"/>
              </a:spcBef>
              <a:spcAft>
                <a:spcPts val="0"/>
              </a:spcAft>
              <a:buSzPts val="1100"/>
              <a:buChar char="-"/>
            </a:pPr>
            <a:r>
              <a:rPr lang="en"/>
              <a:t>Explain what intent look like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8bc81ca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8bc81ca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Explain the distribution look like the problem of </a:t>
            </a:r>
            <a:r>
              <a:rPr lang="en"/>
              <a:t>ambiguity</a:t>
            </a:r>
            <a:r>
              <a:rPr lang="en"/>
              <a:t> on left figure</a:t>
            </a:r>
            <a:endParaRPr/>
          </a:p>
          <a:p>
            <a:pPr indent="-298450" lvl="0" marL="457200" rtl="0" algn="l">
              <a:spcBef>
                <a:spcPts val="0"/>
              </a:spcBef>
              <a:spcAft>
                <a:spcPts val="0"/>
              </a:spcAft>
              <a:buSzPts val="1100"/>
              <a:buChar char="-"/>
            </a:pPr>
            <a:r>
              <a:rPr lang="en"/>
              <a:t>Explain precision and recall effects of this dataset  on right figure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553dea7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553dea7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8bc81ca0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8bc81ca0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8bc81ca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8bc81ca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8bc81ca0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8bc81ca0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60be19be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60be19be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C4245"/>
                </a:solidFill>
              </a:rPr>
              <a:t>According to WHO Approximately 280 million people in the world have depression, which is about 5 percent of the world’s population</a:t>
            </a:r>
            <a:endParaRPr sz="1200">
              <a:solidFill>
                <a:srgbClr val="3C4245"/>
              </a:solidFill>
            </a:endParaRPr>
          </a:p>
          <a:p>
            <a:pPr indent="0" lvl="0" marL="0" rtl="0" algn="l">
              <a:spcBef>
                <a:spcPts val="0"/>
              </a:spcBef>
              <a:spcAft>
                <a:spcPts val="0"/>
              </a:spcAft>
              <a:buNone/>
            </a:pPr>
            <a:r>
              <a:rPr lang="en" sz="1200">
                <a:solidFill>
                  <a:srgbClr val="3C4245"/>
                </a:solidFill>
              </a:rPr>
              <a:t>Depression can lead to suicide, so in a way it is a fatal condition.</a:t>
            </a:r>
            <a:endParaRPr sz="1200">
              <a:solidFill>
                <a:srgbClr val="3C4245"/>
              </a:solidFill>
            </a:endParaRPr>
          </a:p>
          <a:p>
            <a:pPr indent="0" lvl="0" marL="0" rtl="0" algn="l">
              <a:spcBef>
                <a:spcPts val="0"/>
              </a:spcBef>
              <a:spcAft>
                <a:spcPts val="0"/>
              </a:spcAft>
              <a:buNone/>
            </a:pPr>
            <a:r>
              <a:rPr lang="en" sz="1200">
                <a:solidFill>
                  <a:srgbClr val="3C4245"/>
                </a:solidFill>
              </a:rPr>
              <a:t>as we know, nowadays much more people turns to social media to express </a:t>
            </a:r>
            <a:r>
              <a:rPr lang="en" sz="1200">
                <a:solidFill>
                  <a:srgbClr val="3C4245"/>
                </a:solidFill>
              </a:rPr>
              <a:t>themselves</a:t>
            </a:r>
            <a:endParaRPr sz="1200">
              <a:solidFill>
                <a:srgbClr val="3C4245"/>
              </a:solidFill>
            </a:endParaRPr>
          </a:p>
          <a:p>
            <a:pPr indent="0" lvl="0" marL="0" rtl="0" algn="l">
              <a:spcBef>
                <a:spcPts val="0"/>
              </a:spcBef>
              <a:spcAft>
                <a:spcPts val="0"/>
              </a:spcAft>
              <a:buNone/>
            </a:pPr>
            <a:r>
              <a:rPr lang="en" sz="1200">
                <a:solidFill>
                  <a:srgbClr val="3C4245"/>
                </a:solidFill>
              </a:rPr>
              <a:t>So the idea is that if we can detect people or social media posts which indicate depression from their use of language, then, in the future we may be able to create a system that can warn the user</a:t>
            </a:r>
            <a:endParaRPr sz="1200">
              <a:solidFill>
                <a:srgbClr val="3C4245"/>
              </a:solidFill>
            </a:endParaRPr>
          </a:p>
          <a:p>
            <a:pPr indent="0" lvl="0" marL="0" rtl="0" algn="l">
              <a:spcBef>
                <a:spcPts val="0"/>
              </a:spcBef>
              <a:spcAft>
                <a:spcPts val="0"/>
              </a:spcAft>
              <a:buNone/>
            </a:pPr>
            <a:r>
              <a:rPr lang="en" sz="1200">
                <a:solidFill>
                  <a:srgbClr val="3C4245"/>
                </a:solidFill>
              </a:rPr>
              <a:t>T</a:t>
            </a:r>
            <a:r>
              <a:rPr lang="en" sz="1200">
                <a:solidFill>
                  <a:srgbClr val="3C4245"/>
                </a:solidFill>
              </a:rPr>
              <a:t>o get a medical health support before their condition get worse</a:t>
            </a:r>
            <a:endParaRPr sz="1200">
              <a:solidFill>
                <a:srgbClr val="3C4245"/>
              </a:solidFill>
            </a:endParaRPr>
          </a:p>
          <a:p>
            <a:pPr indent="0" lvl="0" marL="0" rtl="0" algn="l">
              <a:spcBef>
                <a:spcPts val="0"/>
              </a:spcBef>
              <a:spcAft>
                <a:spcPts val="0"/>
              </a:spcAft>
              <a:buNone/>
            </a:pPr>
            <a:r>
              <a:t/>
            </a:r>
            <a:endParaRPr sz="1200">
              <a:solidFill>
                <a:srgbClr val="3C4245"/>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6a59359f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6a59359f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Depression is a sensitive topic, many of the dataset have very strict data usage agreements</a:t>
            </a:r>
            <a:endParaRPr/>
          </a:p>
          <a:p>
            <a:pPr indent="0" lvl="0" marL="0" rtl="0" algn="l">
              <a:spcBef>
                <a:spcPts val="0"/>
              </a:spcBef>
              <a:spcAft>
                <a:spcPts val="0"/>
              </a:spcAft>
              <a:buNone/>
            </a:pPr>
            <a:r>
              <a:rPr lang="en"/>
              <a:t>So for the project I have prepared a public dataset which is collected from </a:t>
            </a:r>
            <a:r>
              <a:rPr lang="en"/>
              <a:t>public tweets in twitter from this paper cited here</a:t>
            </a:r>
            <a:endParaRPr/>
          </a:p>
          <a:p>
            <a:pPr indent="0" lvl="0" marL="0" rtl="0" algn="l">
              <a:spcBef>
                <a:spcPts val="0"/>
              </a:spcBef>
              <a:spcAft>
                <a:spcPts val="0"/>
              </a:spcAft>
              <a:buNone/>
            </a:pPr>
            <a:r>
              <a:rPr lang="en"/>
              <a:t>The paper collected this dataset automatically from twitter according to some conditions</a:t>
            </a:r>
            <a:endParaRPr/>
          </a:p>
          <a:p>
            <a:pPr indent="0" lvl="0" marL="0" rtl="0" algn="l">
              <a:spcBef>
                <a:spcPts val="0"/>
              </a:spcBef>
              <a:spcAft>
                <a:spcPts val="0"/>
              </a:spcAft>
              <a:buNone/>
            </a:pPr>
            <a:r>
              <a:rPr lang="en"/>
              <a:t>The condition is that they will use regular expression to find what they call the ‘anchor tweet’ or the tweet that the user declared that they have been diagnosed with depression</a:t>
            </a:r>
            <a:endParaRPr/>
          </a:p>
          <a:p>
            <a:pPr indent="0" lvl="0" marL="0" rtl="0" algn="l">
              <a:spcBef>
                <a:spcPts val="0"/>
              </a:spcBef>
              <a:spcAft>
                <a:spcPts val="0"/>
              </a:spcAft>
              <a:buNone/>
            </a:pPr>
            <a:r>
              <a:rPr lang="en"/>
              <a:t>Then they will collect all tweets from 1 month period after the anchor tweet</a:t>
            </a:r>
            <a:endParaRPr/>
          </a:p>
          <a:p>
            <a:pPr indent="0" lvl="0" marL="0" rtl="0" algn="l">
              <a:spcBef>
                <a:spcPts val="0"/>
              </a:spcBef>
              <a:spcAft>
                <a:spcPts val="0"/>
              </a:spcAft>
              <a:buNone/>
            </a:pPr>
            <a:r>
              <a:rPr lang="en"/>
              <a:t>( you might be wondering of the self declared tweets are reliable, and there was a paper that has proven by human judgement that the self declared tweets selected with this kind of regular expression is about 93% valid.)</a:t>
            </a:r>
            <a:endParaRPr/>
          </a:p>
          <a:p>
            <a:pPr indent="0" lvl="0" marL="0" rtl="0" algn="l">
              <a:spcBef>
                <a:spcPts val="0"/>
              </a:spcBef>
              <a:spcAft>
                <a:spcPts val="0"/>
              </a:spcAft>
              <a:buNone/>
            </a:pPr>
            <a:r>
              <a:rPr lang="en"/>
              <a:t>Next about the dataset we have 2 files for each class, one file is the raw text of the content of all the tweets and the other one is the user id of the user who made the tweets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depression detection task is  a binary classification or detection task</a:t>
            </a:r>
            <a:endParaRPr/>
          </a:p>
          <a:p>
            <a:pPr indent="0" lvl="0" marL="0" rtl="0" algn="l">
              <a:spcBef>
                <a:spcPts val="0"/>
              </a:spcBef>
              <a:spcAft>
                <a:spcPts val="0"/>
              </a:spcAft>
              <a:buNone/>
            </a:pPr>
            <a:r>
              <a:rPr lang="en"/>
              <a:t>But you have a choice between user-lever or post-level classification</a:t>
            </a:r>
            <a:endParaRPr/>
          </a:p>
          <a:p>
            <a:pPr indent="0" lvl="0" marL="0" rtl="0" algn="l">
              <a:spcBef>
                <a:spcPts val="0"/>
              </a:spcBef>
              <a:spcAft>
                <a:spcPts val="0"/>
              </a:spcAft>
              <a:buNone/>
            </a:pPr>
            <a:r>
              <a:rPr lang="en"/>
              <a:t>For example you can classify each tweet according to the user’s class</a:t>
            </a:r>
            <a:endParaRPr/>
          </a:p>
          <a:p>
            <a:pPr indent="0" lvl="0" marL="0" rtl="0" algn="l">
              <a:spcBef>
                <a:spcPts val="0"/>
              </a:spcBef>
              <a:spcAft>
                <a:spcPts val="0"/>
              </a:spcAft>
              <a:buNone/>
            </a:pPr>
            <a:r>
              <a:rPr lang="en"/>
              <a:t>Or combine all the tweets of one user somehow and classify are the user-level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performance metrics that we use in this task is the F1-Score</a:t>
            </a:r>
            <a:endParaRPr/>
          </a:p>
          <a:p>
            <a:pPr indent="0" lvl="0" marL="0" rtl="0" algn="l">
              <a:spcBef>
                <a:spcPts val="0"/>
              </a:spcBef>
              <a:spcAft>
                <a:spcPts val="0"/>
              </a:spcAft>
              <a:buNone/>
            </a:pPr>
            <a:r>
              <a:rPr lang="en"/>
              <a:t>And others are Accuracy Precision and recall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6a59359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6a59359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examples of </a:t>
            </a:r>
            <a:r>
              <a:rPr lang="en"/>
              <a:t>similar work on the same dataset that I provided</a:t>
            </a:r>
            <a:endParaRPr/>
          </a:p>
          <a:p>
            <a:pPr indent="0" lvl="0" marL="0" rtl="0" algn="l">
              <a:spcBef>
                <a:spcPts val="0"/>
              </a:spcBef>
              <a:spcAft>
                <a:spcPts val="0"/>
              </a:spcAft>
              <a:buNone/>
            </a:pPr>
            <a:r>
              <a:rPr lang="en"/>
              <a:t>Some of them also collected the corresponding images from the tweets in the dataset then use a multimodal model to classify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on this NLP project I would like you to use only text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most of them got quite high F1-score at 80-90</a:t>
            </a:r>
            <a:endParaRPr/>
          </a:p>
          <a:p>
            <a:pPr indent="0" lvl="0" marL="0" rtl="0" algn="l">
              <a:spcBef>
                <a:spcPts val="0"/>
              </a:spcBef>
              <a:spcAft>
                <a:spcPts val="0"/>
              </a:spcAft>
              <a:buNone/>
            </a:pPr>
            <a:r>
              <a:rPr lang="en"/>
              <a:t>But there is an issue on the dataset that i want to bring to light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6a59359f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6a59359f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tried doing TF-IDF on the data to see the top 1000 important words</a:t>
            </a:r>
            <a:r>
              <a:rPr lang="en">
                <a:solidFill>
                  <a:schemeClr val="dk1"/>
                </a:solidFill>
              </a:rPr>
              <a:t> from each class</a:t>
            </a:r>
            <a:endParaRPr>
              <a:solidFill>
                <a:schemeClr val="dk1"/>
              </a:solidFill>
            </a:endParaRPr>
          </a:p>
          <a:p>
            <a:pPr indent="0" lvl="0" marL="0" rtl="0" algn="l">
              <a:spcBef>
                <a:spcPts val="0"/>
              </a:spcBef>
              <a:spcAft>
                <a:spcPts val="0"/>
              </a:spcAft>
              <a:buNone/>
            </a:pPr>
            <a:r>
              <a:rPr lang="en">
                <a:solidFill>
                  <a:schemeClr val="dk1"/>
                </a:solidFill>
              </a:rPr>
              <a:t>Then find which words are in the depression class but not in the control class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I found that there are many mental-health related keywords in the depression class as seen in bold</a:t>
            </a:r>
            <a:endParaRPr>
              <a:solidFill>
                <a:schemeClr val="dk1"/>
              </a:solidFill>
            </a:endParaRPr>
          </a:p>
          <a:p>
            <a:pPr indent="0" lvl="0" marL="0" rtl="0" algn="l">
              <a:spcBef>
                <a:spcPts val="0"/>
              </a:spcBef>
              <a:spcAft>
                <a:spcPts val="0"/>
              </a:spcAft>
              <a:buNone/>
            </a:pPr>
            <a:r>
              <a:rPr lang="en">
                <a:solidFill>
                  <a:schemeClr val="dk1"/>
                </a:solidFill>
              </a:rPr>
              <a:t>This can happen because when they collected the dataset they just get all the tweets from 1 month period after the anchor tweet without any further filtering on the content</a:t>
            </a:r>
            <a:endParaRPr>
              <a:solidFill>
                <a:schemeClr val="dk1"/>
              </a:solidFill>
            </a:endParaRPr>
          </a:p>
          <a:p>
            <a:pPr indent="0" lvl="0" marL="0" rtl="0" algn="l">
              <a:spcBef>
                <a:spcPts val="0"/>
              </a:spcBef>
              <a:spcAft>
                <a:spcPts val="0"/>
              </a:spcAft>
              <a:buNone/>
            </a:pPr>
            <a:r>
              <a:rPr lang="en">
                <a:solidFill>
                  <a:schemeClr val="dk1"/>
                </a:solidFill>
              </a:rPr>
              <a:t>So it might be possible that our model may be memorizing these keywords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While this is good if we want to generally detect depression</a:t>
            </a:r>
            <a:endParaRPr>
              <a:solidFill>
                <a:schemeClr val="dk1"/>
              </a:solidFill>
            </a:endParaRPr>
          </a:p>
          <a:p>
            <a:pPr indent="0" lvl="0" marL="0" rtl="0" algn="l">
              <a:spcBef>
                <a:spcPts val="0"/>
              </a:spcBef>
              <a:spcAft>
                <a:spcPts val="0"/>
              </a:spcAft>
              <a:buNone/>
            </a:pPr>
            <a:r>
              <a:rPr lang="en">
                <a:solidFill>
                  <a:schemeClr val="dk1"/>
                </a:solidFill>
              </a:rPr>
              <a:t>But if we want to detect depression from the users’ language pattern alone for example detect depressed user even when they do NOT talk about their condition or they do NOT know that they have depression.</a:t>
            </a:r>
            <a:endParaRPr>
              <a:solidFill>
                <a:schemeClr val="dk1"/>
              </a:solidFill>
            </a:endParaRPr>
          </a:p>
          <a:p>
            <a:pPr indent="0" lvl="0" marL="0" rtl="0" algn="l">
              <a:spcBef>
                <a:spcPts val="0"/>
              </a:spcBef>
              <a:spcAft>
                <a:spcPts val="0"/>
              </a:spcAft>
              <a:buNone/>
            </a:pPr>
            <a:r>
              <a:rPr lang="en">
                <a:solidFill>
                  <a:schemeClr val="dk1"/>
                </a:solidFill>
              </a:rPr>
              <a:t>Then having these keywords in our dataset might not be ideal</a:t>
            </a:r>
            <a:endParaRPr>
              <a:solidFill>
                <a:schemeClr val="dk1"/>
              </a:solidFill>
            </a:endParaRPr>
          </a:p>
          <a:p>
            <a:pPr indent="0" lvl="0" marL="0" rtl="0" algn="l">
              <a:spcBef>
                <a:spcPts val="0"/>
              </a:spcBef>
              <a:spcAft>
                <a:spcPts val="0"/>
              </a:spcAft>
              <a:buNone/>
            </a:pPr>
            <a:r>
              <a:rPr lang="en">
                <a:solidFill>
                  <a:schemeClr val="dk1"/>
                </a:solidFill>
              </a:rPr>
              <a:t>( and these might be the reason that the previous work on this dataset has high performance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6a59359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6a59359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conclude, I have listed some of the remaining problems in depression detection task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6a59359f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6a59359f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881f5b46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881f5b46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96603e4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96603e4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6a59359f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6a59359f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8bf01f0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8bf01f0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553dea70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553dea70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0be19b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60be19b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0be19b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0be19b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6a59359f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6a59359f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a:blip r:embed="rId2">
            <a:alphaModFix/>
          </a:blip>
          <a:stretch>
            <a:fillRect/>
          </a:stretch>
        </p:blipFill>
        <p:spPr>
          <a:xfrm>
            <a:off x="609600" y="400050"/>
            <a:ext cx="8001000" cy="1593056"/>
          </a:xfrm>
          <a:prstGeom prst="rect">
            <a:avLst/>
          </a:prstGeom>
          <a:noFill/>
          <a:ln>
            <a:noFill/>
          </a:ln>
        </p:spPr>
      </p:pic>
      <p:sp>
        <p:nvSpPr>
          <p:cNvPr id="20" name="Google Shape;20;p2"/>
          <p:cNvSpPr txBox="1"/>
          <p:nvPr>
            <p:ph idx="1" type="subTitle"/>
          </p:nvPr>
        </p:nvSpPr>
        <p:spPr>
          <a:xfrm>
            <a:off x="1905000" y="2171700"/>
            <a:ext cx="5334000" cy="8001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1" name="Google Shape;21;p2"/>
          <p:cNvSpPr txBox="1"/>
          <p:nvPr>
            <p:ph type="ctrTitle"/>
          </p:nvPr>
        </p:nvSpPr>
        <p:spPr>
          <a:xfrm>
            <a:off x="685800" y="800100"/>
            <a:ext cx="7772400" cy="1085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2" name="Google Shape;22;p2"/>
          <p:cNvSpPr txBox="1"/>
          <p:nvPr>
            <p:ph idx="2" type="subTitle"/>
          </p:nvPr>
        </p:nvSpPr>
        <p:spPr>
          <a:xfrm>
            <a:off x="1524000" y="3543300"/>
            <a:ext cx="6019800" cy="57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3" name="Google Shape;23;p2"/>
          <p:cNvSpPr txBox="1"/>
          <p:nvPr>
            <p:ph idx="3" type="subTitle"/>
          </p:nvPr>
        </p:nvSpPr>
        <p:spPr>
          <a:xfrm>
            <a:off x="2133600" y="3028950"/>
            <a:ext cx="4876800" cy="4572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4" name="Google Shape;24;p2"/>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1"/>
          <p:cNvSpPr txBox="1"/>
          <p:nvPr>
            <p:ph type="title"/>
          </p:nvPr>
        </p:nvSpPr>
        <p:spPr>
          <a:xfrm>
            <a:off x="457200" y="171450"/>
            <a:ext cx="8229600" cy="7428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Clr>
                <a:srgbClr val="005EF6"/>
              </a:buClr>
              <a:buSzPts val="3600"/>
              <a:buNone/>
              <a:defRPr i="0" sz="4000" u="none" cap="none" strike="noStrike">
                <a:solidFill>
                  <a:srgbClr val="005EF6"/>
                </a:solidFil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1" name="Google Shape;61;p11"/>
          <p:cNvSpPr txBox="1"/>
          <p:nvPr>
            <p:ph idx="1" type="body"/>
          </p:nvPr>
        </p:nvSpPr>
        <p:spPr>
          <a:xfrm>
            <a:off x="457200" y="1143000"/>
            <a:ext cx="8229600" cy="3257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Char char="•"/>
              <a:defRPr i="0" sz="3200" u="none" cap="none" strike="noStrike">
                <a:solidFill>
                  <a:schemeClr val="dk1"/>
                </a:solidFill>
              </a:defRPr>
            </a:lvl1pPr>
            <a:lvl2pPr indent="-406400" lvl="1" marL="914400" marR="0" rtl="0" algn="l">
              <a:spcBef>
                <a:spcPts val="560"/>
              </a:spcBef>
              <a:spcAft>
                <a:spcPts val="0"/>
              </a:spcAft>
              <a:buClr>
                <a:schemeClr val="dk2"/>
              </a:buClr>
              <a:buSzPts val="2800"/>
              <a:buChar char="▪"/>
              <a:defRPr i="0" sz="2800" u="none" cap="none" strike="noStrike">
                <a:solidFill>
                  <a:schemeClr val="dk1"/>
                </a:solidFill>
              </a:defRPr>
            </a:lvl2pPr>
            <a:lvl3pPr indent="-381000" lvl="2" marL="1371600" marR="0" rtl="0" algn="l">
              <a:spcBef>
                <a:spcPts val="480"/>
              </a:spcBef>
              <a:spcAft>
                <a:spcPts val="0"/>
              </a:spcAft>
              <a:buClr>
                <a:schemeClr val="accent1"/>
              </a:buClr>
              <a:buSzPts val="2400"/>
              <a:buChar char="o"/>
              <a:defRPr i="0" sz="2400" u="none" cap="none" strike="noStrike">
                <a:solidFill>
                  <a:schemeClr val="dk1"/>
                </a:solidFill>
              </a:defRPr>
            </a:lvl3pPr>
            <a:lvl4pPr indent="-311150" lvl="3" marL="1828800" marR="0" rtl="0" algn="l">
              <a:spcBef>
                <a:spcPts val="400"/>
              </a:spcBef>
              <a:spcAft>
                <a:spcPts val="0"/>
              </a:spcAft>
              <a:buClr>
                <a:schemeClr val="accent1"/>
              </a:buClr>
              <a:buSzPts val="1300"/>
              <a:buChar char="●"/>
              <a:defRPr i="0" sz="2000" u="none" cap="none" strike="noStrike">
                <a:solidFill>
                  <a:schemeClr val="dk1"/>
                </a:solidFill>
              </a:defRPr>
            </a:lvl4pPr>
            <a:lvl5pPr indent="-355600" lvl="4" marL="2286000" marR="0" rtl="0" algn="l">
              <a:spcBef>
                <a:spcPts val="400"/>
              </a:spcBef>
              <a:spcAft>
                <a:spcPts val="0"/>
              </a:spcAft>
              <a:buClr>
                <a:schemeClr val="dk1"/>
              </a:buClr>
              <a:buSzPts val="2000"/>
              <a:buChar char="–"/>
              <a:defRPr i="0" sz="2000" u="none" cap="none" strike="noStrike">
                <a:solidFill>
                  <a:schemeClr val="dk1"/>
                </a:solidFill>
              </a:defRPr>
            </a:lvl5pPr>
            <a:lvl6pPr indent="-342900" lvl="5" marL="2743200" marR="0" rtl="0" algn="l">
              <a:lnSpc>
                <a:spcPct val="90000"/>
              </a:lnSpc>
              <a:spcBef>
                <a:spcPts val="5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62" name="Google Shape;62;p11"/>
          <p:cNvSpPr txBox="1"/>
          <p:nvPr>
            <p:ph idx="11" type="ftr"/>
          </p:nvPr>
        </p:nvSpPr>
        <p:spPr>
          <a:xfrm>
            <a:off x="457200" y="4914900"/>
            <a:ext cx="8229600" cy="2286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3" name="Google Shape;6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64" name="Shape 64"/>
        <p:cNvGrpSpPr/>
        <p:nvPr/>
      </p:nvGrpSpPr>
      <p:grpSpPr>
        <a:xfrm>
          <a:off x="0" y="0"/>
          <a:ext cx="0" cy="0"/>
          <a:chOff x="0" y="0"/>
          <a:chExt cx="0" cy="0"/>
        </a:xfrm>
      </p:grpSpPr>
      <p:sp>
        <p:nvSpPr>
          <p:cNvPr id="65" name="Google Shape;65;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71" name="Shape 71"/>
        <p:cNvGrpSpPr/>
        <p:nvPr/>
      </p:nvGrpSpPr>
      <p:grpSpPr>
        <a:xfrm>
          <a:off x="0" y="0"/>
          <a:ext cx="0" cy="0"/>
          <a:chOff x="0" y="0"/>
          <a:chExt cx="0" cy="0"/>
        </a:xfrm>
      </p:grpSpPr>
      <p:sp>
        <p:nvSpPr>
          <p:cNvPr id="72" name="Google Shape;7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75" name="Shape 75"/>
        <p:cNvGrpSpPr/>
        <p:nvPr/>
      </p:nvGrpSpPr>
      <p:grpSpPr>
        <a:xfrm>
          <a:off x="0" y="0"/>
          <a:ext cx="0" cy="0"/>
          <a:chOff x="0" y="0"/>
          <a:chExt cx="0" cy="0"/>
        </a:xfrm>
      </p:grpSpPr>
      <p:sp>
        <p:nvSpPr>
          <p:cNvPr id="76" name="Google Shape;76;p15"/>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77" name="Google Shape;77;p15"/>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78" name="Google Shape;78;p15"/>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79" name="Google Shape;79;p15"/>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5">
    <p:spTree>
      <p:nvGrpSpPr>
        <p:cNvPr id="80" name="Shape 80"/>
        <p:cNvGrpSpPr/>
        <p:nvPr/>
      </p:nvGrpSpPr>
      <p:grpSpPr>
        <a:xfrm>
          <a:off x="0" y="0"/>
          <a:ext cx="0" cy="0"/>
          <a:chOff x="0" y="0"/>
          <a:chExt cx="0" cy="0"/>
        </a:xfrm>
      </p:grpSpPr>
      <p:sp>
        <p:nvSpPr>
          <p:cNvPr id="81" name="Google Shape;81;p16"/>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2" name="Google Shape;82;p16"/>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3" name="Google Shape;83;p16"/>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4" name="Google Shape;84;p16"/>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6">
    <p:spTree>
      <p:nvGrpSpPr>
        <p:cNvPr id="85" name="Shape 85"/>
        <p:cNvGrpSpPr/>
        <p:nvPr/>
      </p:nvGrpSpPr>
      <p:grpSpPr>
        <a:xfrm>
          <a:off x="0" y="0"/>
          <a:ext cx="0" cy="0"/>
          <a:chOff x="0" y="0"/>
          <a:chExt cx="0" cy="0"/>
        </a:xfrm>
      </p:grpSpPr>
      <p:sp>
        <p:nvSpPr>
          <p:cNvPr id="86" name="Google Shape;86;p17"/>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7" name="Google Shape;87;p17"/>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8" name="Google Shape;88;p17"/>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9" name="Google Shape;89;p17"/>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7">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Azure">
  <p:cSld name="Title &amp; Bullets-Azure">
    <p:spTree>
      <p:nvGrpSpPr>
        <p:cNvPr id="94" name="Shape 94"/>
        <p:cNvGrpSpPr/>
        <p:nvPr/>
      </p:nvGrpSpPr>
      <p:grpSpPr>
        <a:xfrm>
          <a:off x="0" y="0"/>
          <a:ext cx="0" cy="0"/>
          <a:chOff x="0" y="0"/>
          <a:chExt cx="0" cy="0"/>
        </a:xfrm>
      </p:grpSpPr>
      <p:sp>
        <p:nvSpPr>
          <p:cNvPr id="95" name="Google Shape;95;p19"/>
          <p:cNvSpPr txBox="1"/>
          <p:nvPr>
            <p:ph type="title"/>
          </p:nvPr>
        </p:nvSpPr>
        <p:spPr>
          <a:xfrm>
            <a:off x="452438" y="404813"/>
            <a:ext cx="8239200" cy="538200"/>
          </a:xfrm>
          <a:prstGeom prst="rect">
            <a:avLst/>
          </a:prstGeom>
          <a:noFill/>
          <a:ln>
            <a:noFill/>
          </a:ln>
        </p:spPr>
        <p:txBody>
          <a:bodyPr anchorCtr="0" anchor="t" bIns="19050" lIns="19050" spcFirstLastPara="1" rIns="19050" wrap="square" tIns="19050">
            <a:normAutofit/>
          </a:bodyPr>
          <a:lstStyle>
            <a:lvl1pPr lvl="0" rtl="0" algn="l">
              <a:lnSpc>
                <a:spcPct val="80000"/>
              </a:lnSpc>
              <a:spcBef>
                <a:spcPts val="0"/>
              </a:spcBef>
              <a:spcAft>
                <a:spcPts val="0"/>
              </a:spcAft>
              <a:buClr>
                <a:srgbClr val="000000"/>
              </a:buClr>
              <a:buSzPts val="2600"/>
              <a:buFont typeface="Kanit Medium"/>
              <a:buNone/>
              <a:defRPr sz="2600">
                <a:solidFill>
                  <a:srgbClr val="000000"/>
                </a:solidFill>
                <a:latin typeface="Kanit Medium"/>
                <a:ea typeface="Kanit Medium"/>
                <a:cs typeface="Kanit Medium"/>
                <a:sym typeface="Kanit Medium"/>
              </a:defRPr>
            </a:lvl1pPr>
            <a:lvl2pPr lvl="1" rtl="0" algn="l">
              <a:lnSpc>
                <a:spcPct val="80000"/>
              </a:lnSpc>
              <a:spcBef>
                <a:spcPts val="0"/>
              </a:spcBef>
              <a:spcAft>
                <a:spcPts val="0"/>
              </a:spcAft>
              <a:buClr>
                <a:srgbClr val="929292"/>
              </a:buClr>
              <a:buSzPts val="700"/>
              <a:buNone/>
              <a:defRPr/>
            </a:lvl2pPr>
            <a:lvl3pPr lvl="2" rtl="0" algn="l">
              <a:lnSpc>
                <a:spcPct val="80000"/>
              </a:lnSpc>
              <a:spcBef>
                <a:spcPts val="0"/>
              </a:spcBef>
              <a:spcAft>
                <a:spcPts val="0"/>
              </a:spcAft>
              <a:buClr>
                <a:srgbClr val="929292"/>
              </a:buClr>
              <a:buSzPts val="700"/>
              <a:buNone/>
              <a:defRPr/>
            </a:lvl3pPr>
            <a:lvl4pPr lvl="3" rtl="0" algn="l">
              <a:lnSpc>
                <a:spcPct val="80000"/>
              </a:lnSpc>
              <a:spcBef>
                <a:spcPts val="0"/>
              </a:spcBef>
              <a:spcAft>
                <a:spcPts val="0"/>
              </a:spcAft>
              <a:buClr>
                <a:srgbClr val="929292"/>
              </a:buClr>
              <a:buSzPts val="700"/>
              <a:buNone/>
              <a:defRPr/>
            </a:lvl4pPr>
            <a:lvl5pPr lvl="4" rtl="0" algn="l">
              <a:lnSpc>
                <a:spcPct val="80000"/>
              </a:lnSpc>
              <a:spcBef>
                <a:spcPts val="0"/>
              </a:spcBef>
              <a:spcAft>
                <a:spcPts val="0"/>
              </a:spcAft>
              <a:buClr>
                <a:srgbClr val="929292"/>
              </a:buClr>
              <a:buSzPts val="700"/>
              <a:buNone/>
              <a:defRPr/>
            </a:lvl5pPr>
            <a:lvl6pPr lvl="5" rtl="0" algn="l">
              <a:lnSpc>
                <a:spcPct val="80000"/>
              </a:lnSpc>
              <a:spcBef>
                <a:spcPts val="0"/>
              </a:spcBef>
              <a:spcAft>
                <a:spcPts val="0"/>
              </a:spcAft>
              <a:buClr>
                <a:srgbClr val="929292"/>
              </a:buClr>
              <a:buSzPts val="700"/>
              <a:buNone/>
              <a:defRPr/>
            </a:lvl6pPr>
            <a:lvl7pPr lvl="6" rtl="0" algn="l">
              <a:lnSpc>
                <a:spcPct val="80000"/>
              </a:lnSpc>
              <a:spcBef>
                <a:spcPts val="0"/>
              </a:spcBef>
              <a:spcAft>
                <a:spcPts val="0"/>
              </a:spcAft>
              <a:buClr>
                <a:srgbClr val="929292"/>
              </a:buClr>
              <a:buSzPts val="700"/>
              <a:buNone/>
              <a:defRPr/>
            </a:lvl7pPr>
            <a:lvl8pPr lvl="7" rtl="0" algn="l">
              <a:lnSpc>
                <a:spcPct val="80000"/>
              </a:lnSpc>
              <a:spcBef>
                <a:spcPts val="0"/>
              </a:spcBef>
              <a:spcAft>
                <a:spcPts val="0"/>
              </a:spcAft>
              <a:buClr>
                <a:srgbClr val="929292"/>
              </a:buClr>
              <a:buSzPts val="700"/>
              <a:buNone/>
              <a:defRPr/>
            </a:lvl8pPr>
            <a:lvl9pPr lvl="8" rtl="0" algn="l">
              <a:lnSpc>
                <a:spcPct val="80000"/>
              </a:lnSpc>
              <a:spcBef>
                <a:spcPts val="0"/>
              </a:spcBef>
              <a:spcAft>
                <a:spcPts val="0"/>
              </a:spcAft>
              <a:buClr>
                <a:srgbClr val="929292"/>
              </a:buClr>
              <a:buSzPts val="700"/>
              <a:buNone/>
              <a:defRPr/>
            </a:lvl9pPr>
          </a:lstStyle>
          <a:p/>
        </p:txBody>
      </p:sp>
      <p:sp>
        <p:nvSpPr>
          <p:cNvPr id="96" name="Google Shape;96;p19"/>
          <p:cNvSpPr txBox="1"/>
          <p:nvPr>
            <p:ph idx="1" type="body"/>
          </p:nvPr>
        </p:nvSpPr>
        <p:spPr>
          <a:xfrm>
            <a:off x="452438" y="889861"/>
            <a:ext cx="8239200" cy="350700"/>
          </a:xfrm>
          <a:prstGeom prst="rect">
            <a:avLst/>
          </a:prstGeom>
          <a:noFill/>
          <a:ln>
            <a:noFill/>
          </a:ln>
        </p:spPr>
        <p:txBody>
          <a:bodyPr anchorCtr="0" anchor="t" bIns="17150" lIns="17150" spcFirstLastPara="1" rIns="17150" wrap="square" tIns="17150">
            <a:normAutofit/>
          </a:bodyPr>
          <a:lstStyle>
            <a:lvl1pPr indent="-228600" lvl="0" marL="457200" rtl="0" algn="l">
              <a:lnSpc>
                <a:spcPct val="80000"/>
              </a:lnSpc>
              <a:spcBef>
                <a:spcPts val="0"/>
              </a:spcBef>
              <a:spcAft>
                <a:spcPts val="0"/>
              </a:spcAft>
              <a:buClr>
                <a:srgbClr val="929292"/>
              </a:buClr>
              <a:buSzPts val="1700"/>
              <a:buFont typeface="Kanit"/>
              <a:buNone/>
              <a:defRPr sz="1700">
                <a:solidFill>
                  <a:srgbClr val="929292"/>
                </a:solidFill>
                <a:latin typeface="Kanit"/>
                <a:ea typeface="Kanit"/>
                <a:cs typeface="Kanit"/>
                <a:sym typeface="Kanit"/>
              </a:defRPr>
            </a:lvl1pPr>
            <a:lvl2pPr indent="-279400" lvl="1" marL="914400" rtl="0" algn="l">
              <a:lnSpc>
                <a:spcPct val="90000"/>
              </a:lnSpc>
              <a:spcBef>
                <a:spcPts val="0"/>
              </a:spcBef>
              <a:spcAft>
                <a:spcPts val="0"/>
              </a:spcAft>
              <a:buClr>
                <a:srgbClr val="000000"/>
              </a:buClr>
              <a:buSzPts val="800"/>
              <a:buChar char="○"/>
              <a:defRPr/>
            </a:lvl2pPr>
            <a:lvl3pPr indent="-279400" lvl="2" marL="1371600" rtl="0" algn="l">
              <a:lnSpc>
                <a:spcPct val="90000"/>
              </a:lnSpc>
              <a:spcBef>
                <a:spcPts val="0"/>
              </a:spcBef>
              <a:spcAft>
                <a:spcPts val="0"/>
              </a:spcAft>
              <a:buClr>
                <a:srgbClr val="000000"/>
              </a:buClr>
              <a:buSzPts val="800"/>
              <a:buChar char="■"/>
              <a:defRPr/>
            </a:lvl3pPr>
            <a:lvl4pPr indent="-279400" lvl="3" marL="1828800" rtl="0" algn="l">
              <a:lnSpc>
                <a:spcPct val="90000"/>
              </a:lnSpc>
              <a:spcBef>
                <a:spcPts val="0"/>
              </a:spcBef>
              <a:spcAft>
                <a:spcPts val="0"/>
              </a:spcAft>
              <a:buClr>
                <a:srgbClr val="000000"/>
              </a:buClr>
              <a:buSzPts val="800"/>
              <a:buChar char="●"/>
              <a:defRPr/>
            </a:lvl4pPr>
            <a:lvl5pPr indent="-279400" lvl="4" marL="2286000" rtl="0" algn="l">
              <a:lnSpc>
                <a:spcPct val="90000"/>
              </a:lnSpc>
              <a:spcBef>
                <a:spcPts val="0"/>
              </a:spcBef>
              <a:spcAft>
                <a:spcPts val="0"/>
              </a:spcAft>
              <a:buClr>
                <a:srgbClr val="000000"/>
              </a:buClr>
              <a:buSzPts val="8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sp>
        <p:nvSpPr>
          <p:cNvPr id="97" name="Google Shape;97;p19"/>
          <p:cNvSpPr txBox="1"/>
          <p:nvPr>
            <p:ph idx="2" type="body"/>
          </p:nvPr>
        </p:nvSpPr>
        <p:spPr>
          <a:xfrm>
            <a:off x="1253765" y="1591353"/>
            <a:ext cx="6636600" cy="3096000"/>
          </a:xfrm>
          <a:prstGeom prst="rect">
            <a:avLst/>
          </a:prstGeom>
          <a:noFill/>
          <a:ln>
            <a:noFill/>
          </a:ln>
        </p:spPr>
        <p:txBody>
          <a:bodyPr anchorCtr="0" anchor="t" bIns="19050" lIns="19050" spcFirstLastPara="1" rIns="19050" wrap="square" tIns="19050">
            <a:normAutofit/>
          </a:bodyPr>
          <a:lstStyle>
            <a:lvl1pPr indent="-247650" lvl="0" marL="457200" rtl="0" algn="l">
              <a:lnSpc>
                <a:spcPct val="90000"/>
              </a:lnSpc>
              <a:spcBef>
                <a:spcPts val="0"/>
              </a:spcBef>
              <a:spcAft>
                <a:spcPts val="0"/>
              </a:spcAft>
              <a:buClr>
                <a:srgbClr val="000000"/>
              </a:buClr>
              <a:buSzPts val="300"/>
              <a:buChar char="•"/>
              <a:defRPr/>
            </a:lvl1pPr>
            <a:lvl2pPr indent="-247650" lvl="1" marL="914400" rtl="0" algn="l">
              <a:lnSpc>
                <a:spcPct val="90000"/>
              </a:lnSpc>
              <a:spcBef>
                <a:spcPts val="0"/>
              </a:spcBef>
              <a:spcAft>
                <a:spcPts val="0"/>
              </a:spcAft>
              <a:buClr>
                <a:srgbClr val="000000"/>
              </a:buClr>
              <a:buSzPts val="300"/>
              <a:buChar char="•"/>
              <a:defRPr/>
            </a:lvl2pPr>
            <a:lvl3pPr indent="-247650" lvl="2" marL="1371600" rtl="0" algn="l">
              <a:lnSpc>
                <a:spcPct val="90000"/>
              </a:lnSpc>
              <a:spcBef>
                <a:spcPts val="0"/>
              </a:spcBef>
              <a:spcAft>
                <a:spcPts val="0"/>
              </a:spcAft>
              <a:buClr>
                <a:srgbClr val="000000"/>
              </a:buClr>
              <a:buSzPts val="300"/>
              <a:buChar char="•"/>
              <a:defRPr/>
            </a:lvl3pPr>
            <a:lvl4pPr indent="-247650" lvl="3" marL="1828800" rtl="0" algn="l">
              <a:lnSpc>
                <a:spcPct val="90000"/>
              </a:lnSpc>
              <a:spcBef>
                <a:spcPts val="0"/>
              </a:spcBef>
              <a:spcAft>
                <a:spcPts val="0"/>
              </a:spcAft>
              <a:buClr>
                <a:srgbClr val="000000"/>
              </a:buClr>
              <a:buSzPts val="300"/>
              <a:buChar char="•"/>
              <a:defRPr/>
            </a:lvl4pPr>
            <a:lvl5pPr indent="-247650" lvl="4" marL="2286000" rtl="0" algn="l">
              <a:lnSpc>
                <a:spcPct val="90000"/>
              </a:lnSpc>
              <a:spcBef>
                <a:spcPts val="0"/>
              </a:spcBef>
              <a:spcAft>
                <a:spcPts val="0"/>
              </a:spcAft>
              <a:buClr>
                <a:srgbClr val="000000"/>
              </a:buClr>
              <a:buSzPts val="3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pic>
        <p:nvPicPr>
          <p:cNvPr descr="Image" id="98" name="Google Shape;98;p19"/>
          <p:cNvPicPr preferRelativeResize="0"/>
          <p:nvPr/>
        </p:nvPicPr>
        <p:blipFill rotWithShape="1">
          <a:blip r:embed="rId2">
            <a:alphaModFix amt="31640"/>
          </a:blip>
          <a:srcRect b="63719" l="43029" r="0" t="0"/>
          <a:stretch/>
        </p:blipFill>
        <p:spPr>
          <a:xfrm>
            <a:off x="-31956" y="3564209"/>
            <a:ext cx="2188254" cy="1609138"/>
          </a:xfrm>
          <a:prstGeom prst="rect">
            <a:avLst/>
          </a:prstGeom>
          <a:noFill/>
          <a:ln>
            <a:noFill/>
          </a:ln>
        </p:spPr>
      </p:pic>
      <p:pic>
        <p:nvPicPr>
          <p:cNvPr descr="Image" id="99" name="Google Shape;99;p19"/>
          <p:cNvPicPr preferRelativeResize="0"/>
          <p:nvPr/>
        </p:nvPicPr>
        <p:blipFill rotWithShape="1">
          <a:blip r:embed="rId3">
            <a:alphaModFix/>
          </a:blip>
          <a:srcRect b="65321" l="43181" r="0" t="3970"/>
          <a:stretch/>
        </p:blipFill>
        <p:spPr>
          <a:xfrm>
            <a:off x="-5287" y="3953961"/>
            <a:ext cx="1984825" cy="1209834"/>
          </a:xfrm>
          <a:prstGeom prst="rect">
            <a:avLst/>
          </a:prstGeom>
          <a:noFill/>
          <a:ln>
            <a:noFill/>
          </a:ln>
        </p:spPr>
      </p:pic>
      <p:pic>
        <p:nvPicPr>
          <p:cNvPr descr="Image" id="100" name="Google Shape;100;p19"/>
          <p:cNvPicPr preferRelativeResize="0"/>
          <p:nvPr/>
        </p:nvPicPr>
        <p:blipFill rotWithShape="1">
          <a:blip r:embed="rId4">
            <a:alphaModFix amt="26710"/>
          </a:blip>
          <a:srcRect b="0" l="8583" r="20770" t="24590"/>
          <a:stretch/>
        </p:blipFill>
        <p:spPr>
          <a:xfrm rot="2106625">
            <a:off x="5075670" y="-731840"/>
            <a:ext cx="4951553" cy="3616671"/>
          </a:xfrm>
          <a:custGeom>
            <a:rect b="b" l="l" r="r" t="t"/>
            <a:pathLst>
              <a:path extrusionOk="0" h="21600" w="21600">
                <a:moveTo>
                  <a:pt x="0" y="13314"/>
                </a:moveTo>
                <a:lnTo>
                  <a:pt x="4255" y="21599"/>
                </a:lnTo>
                <a:lnTo>
                  <a:pt x="14874" y="21600"/>
                </a:lnTo>
                <a:lnTo>
                  <a:pt x="21600" y="15126"/>
                </a:lnTo>
                <a:lnTo>
                  <a:pt x="13832" y="0"/>
                </a:lnTo>
                <a:lnTo>
                  <a:pt x="0" y="13314"/>
                </a:lnTo>
                <a:close/>
              </a:path>
            </a:pathLst>
          </a:custGeom>
          <a:noFill/>
          <a:ln>
            <a:noFill/>
          </a:ln>
        </p:spPr>
      </p:pic>
      <p:sp>
        <p:nvSpPr>
          <p:cNvPr id="101" name="Google Shape;101;p19"/>
          <p:cNvSpPr txBox="1"/>
          <p:nvPr>
            <p:ph idx="12" type="sldNum"/>
          </p:nvPr>
        </p:nvSpPr>
        <p:spPr>
          <a:xfrm>
            <a:off x="4500562" y="4905375"/>
            <a:ext cx="138300" cy="2079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a:solidFill>
                  <a:srgbClr val="000000"/>
                </a:solidFill>
              </a:defRPr>
            </a:lvl9pPr>
          </a:lstStyle>
          <a:p>
            <a:pPr indent="0" lvl="0" marL="0" rtl="0" algn="ctr">
              <a:spcBef>
                <a:spcPts val="0"/>
              </a:spcBef>
              <a:spcAft>
                <a:spcPts val="0"/>
              </a:spcAft>
              <a:buNone/>
            </a:pPr>
            <a:fld id="{00000000-1234-1234-1234-123412341234}" type="slidenum">
              <a:rPr lang="en"/>
              <a:t>‹#›</a:t>
            </a:fld>
            <a:endParaRPr b="0" i="0" sz="700" u="none" cap="none" strike="noStrike">
              <a:latin typeface="Helvetica Neue"/>
              <a:ea typeface="Helvetica Neue"/>
              <a:cs typeface="Helvetica Neue"/>
              <a:sym typeface="Helvetica Neu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8">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 name="Google Shape;104;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3"/>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p3"/>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6" name="Shape 106"/>
        <p:cNvGrpSpPr/>
        <p:nvPr/>
      </p:nvGrpSpPr>
      <p:grpSpPr>
        <a:xfrm>
          <a:off x="0" y="0"/>
          <a:ext cx="0" cy="0"/>
          <a:chOff x="0" y="0"/>
          <a:chExt cx="0" cy="0"/>
        </a:xfrm>
      </p:grpSpPr>
      <p:sp>
        <p:nvSpPr>
          <p:cNvPr id="107" name="Google Shape;107;p21"/>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08" name="Google Shape;108;p21"/>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0" name="Google Shape;110;p21"/>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1" name="Google Shape;111;p21"/>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2" name="Google Shape;112;p21"/>
          <p:cNvSpPr txBox="1"/>
          <p:nvPr>
            <p:ph idx="3"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0" name="Shape 30"/>
        <p:cNvGrpSpPr/>
        <p:nvPr/>
      </p:nvGrpSpPr>
      <p:grpSpPr>
        <a:xfrm>
          <a:off x="0" y="0"/>
          <a:ext cx="0" cy="0"/>
          <a:chOff x="0" y="0"/>
          <a:chExt cx="0" cy="0"/>
        </a:xfrm>
      </p:grpSpPr>
      <p:sp>
        <p:nvSpPr>
          <p:cNvPr id="31" name="Google Shape;31;p4"/>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4"/>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4" name="Google Shape;34;p4"/>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7" name="Google Shape;37;p5"/>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9" name="Google Shape;39;p5"/>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0" name="Google Shape;40;p5"/>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3" name="Google Shape;43;p6"/>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7"/>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47" name="Google Shape;47;p7"/>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8" name="Google Shape;48;p7"/>
          <p:cNvSpPr txBox="1"/>
          <p:nvPr>
            <p:ph idx="2"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1" name="Shape 51"/>
        <p:cNvGrpSpPr/>
        <p:nvPr/>
      </p:nvGrpSpPr>
      <p:grpSpPr>
        <a:xfrm>
          <a:off x="0" y="0"/>
          <a:ext cx="0" cy="0"/>
          <a:chOff x="0" y="0"/>
          <a:chExt cx="0" cy="0"/>
        </a:xfrm>
      </p:grpSpPr>
      <p:sp>
        <p:nvSpPr>
          <p:cNvPr id="52" name="Google Shape;52;p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55" name="Shape 55"/>
        <p:cNvGrpSpPr/>
        <p:nvPr/>
      </p:nvGrpSpPr>
      <p:grpSpPr>
        <a:xfrm>
          <a:off x="0" y="0"/>
          <a:ext cx="0" cy="0"/>
          <a:chOff x="0" y="0"/>
          <a:chExt cx="0" cy="0"/>
        </a:xfrm>
      </p:grpSpPr>
      <p:sp>
        <p:nvSpPr>
          <p:cNvPr id="56" name="Google Shape;56;p10"/>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7" name="Google Shape;57;p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8" name="Google Shape;8;p1"/>
          <p:cNvSpPr/>
          <p:nvPr/>
        </p:nvSpPr>
        <p:spPr>
          <a:xfrm>
            <a:off x="0" y="0"/>
            <a:ext cx="4572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FFFFFF"/>
                </a:solidFill>
                <a:latin typeface="Open Sans"/>
                <a:ea typeface="Open Sans"/>
                <a:cs typeface="Open Sans"/>
                <a:sym typeface="Open Sans"/>
              </a:rPr>
              <a:t>Natural Language Processing</a:t>
            </a:r>
            <a:endParaRPr sz="1100">
              <a:solidFill>
                <a:srgbClr val="FFFFFF"/>
              </a:solidFill>
              <a:latin typeface="Open Sans"/>
              <a:ea typeface="Open Sans"/>
              <a:cs typeface="Open Sans"/>
              <a:sym typeface="Open Sans"/>
            </a:endParaRPr>
          </a:p>
        </p:txBody>
      </p:sp>
      <p:sp>
        <p:nvSpPr>
          <p:cNvPr id="9" name="Google Shape;9;p1"/>
          <p:cNvSpPr/>
          <p:nvPr/>
        </p:nvSpPr>
        <p:spPr>
          <a:xfrm>
            <a:off x="4572000" y="0"/>
            <a:ext cx="4572000" cy="228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5EF6"/>
                </a:solidFill>
              </a:rPr>
              <a:t>Project Tips and Guidance</a:t>
            </a:r>
            <a:endParaRPr sz="1100">
              <a:solidFill>
                <a:srgbClr val="005EF6"/>
              </a:solidFill>
            </a:endParaRPr>
          </a:p>
        </p:txBody>
      </p:sp>
      <p:sp>
        <p:nvSpPr>
          <p:cNvPr id="10" name="Google Shape;10;p1"/>
          <p:cNvSpPr/>
          <p:nvPr/>
        </p:nvSpPr>
        <p:spPr>
          <a:xfrm>
            <a:off x="0" y="4972050"/>
            <a:ext cx="3048000" cy="171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048000" y="4972050"/>
            <a:ext cx="3048000" cy="171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6096000" y="4972050"/>
            <a:ext cx="3048000" cy="171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idx="12" type="sldNum"/>
          </p:nvPr>
        </p:nvSpPr>
        <p:spPr>
          <a:xfrm>
            <a:off x="8671500" y="4978575"/>
            <a:ext cx="472500" cy="1650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
        <p:nvSpPr>
          <p:cNvPr id="14" name="Google Shape;14;p1"/>
          <p:cNvSpPr txBox="1"/>
          <p:nvPr/>
        </p:nvSpPr>
        <p:spPr>
          <a:xfrm>
            <a:off x="6172200" y="4972050"/>
            <a:ext cx="25908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005EF6"/>
              </a:solidFill>
              <a:latin typeface="Open Sans"/>
              <a:ea typeface="Open Sans"/>
              <a:cs typeface="Open Sans"/>
              <a:sym typeface="Open Sans"/>
            </a:endParaRPr>
          </a:p>
        </p:txBody>
      </p:sp>
      <p:sp>
        <p:nvSpPr>
          <p:cNvPr id="15" name="Google Shape;15;p1"/>
          <p:cNvSpPr txBox="1"/>
          <p:nvPr/>
        </p:nvSpPr>
        <p:spPr>
          <a:xfrm>
            <a:off x="3048000" y="4972050"/>
            <a:ext cx="30480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16" name="Google Shape;16;p1"/>
          <p:cNvSpPr txBox="1"/>
          <p:nvPr/>
        </p:nvSpPr>
        <p:spPr>
          <a:xfrm>
            <a:off x="0" y="4972050"/>
            <a:ext cx="3048000" cy="171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17" name="Google Shape;17;p1"/>
          <p:cNvPicPr preferRelativeResize="0"/>
          <p:nvPr/>
        </p:nvPicPr>
        <p:blipFill>
          <a:blip r:embed="rId1">
            <a:alphaModFix/>
          </a:blip>
          <a:stretch>
            <a:fillRect/>
          </a:stretch>
        </p:blipFill>
        <p:spPr>
          <a:xfrm>
            <a:off x="8555975" y="4459800"/>
            <a:ext cx="408975" cy="408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arxiv.org/abs/2102.09130" TargetMode="External"/><Relationship Id="rId10" Type="http://schemas.openxmlformats.org/officeDocument/2006/relationships/hyperlink" Target="https://arxiv.org/abs/1910.12840" TargetMode="External"/><Relationship Id="rId13" Type="http://schemas.openxmlformats.org/officeDocument/2006/relationships/hyperlink" Target="https://arxiv.org/abs/1706.03762" TargetMode="External"/><Relationship Id="rId12" Type="http://schemas.openxmlformats.org/officeDocument/2006/relationships/hyperlink" Target="https://arxiv.org/abs/2104.07605" TargetMode="External"/><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arxiv.org/abs/1804.07781" TargetMode="External"/><Relationship Id="rId4" Type="http://schemas.openxmlformats.org/officeDocument/2006/relationships/hyperlink" Target="https://arxiv.org/abs/1906.04341" TargetMode="External"/><Relationship Id="rId9" Type="http://schemas.openxmlformats.org/officeDocument/2006/relationships/hyperlink" Target="https://arxiv.org/abs/1904.09675" TargetMode="External"/><Relationship Id="rId15" Type="http://schemas.openxmlformats.org/officeDocument/2006/relationships/hyperlink" Target="https://arxiv.org/abs/2007.14062" TargetMode="External"/><Relationship Id="rId14" Type="http://schemas.openxmlformats.org/officeDocument/2006/relationships/hyperlink" Target="https://arxiv.org/abs/2004.05150" TargetMode="External"/><Relationship Id="rId17" Type="http://schemas.openxmlformats.org/officeDocument/2006/relationships/hyperlink" Target="https://arxiv.org/abs/1912.08777" TargetMode="External"/><Relationship Id="rId16" Type="http://schemas.openxmlformats.org/officeDocument/2006/relationships/hyperlink" Target="https://arxiv.org/abs/1910.10683" TargetMode="External"/><Relationship Id="rId5" Type="http://schemas.openxmlformats.org/officeDocument/2006/relationships/hyperlink" Target="https://arxiv.org/abs/2002.08910" TargetMode="External"/><Relationship Id="rId6" Type="http://schemas.openxmlformats.org/officeDocument/2006/relationships/hyperlink" Target="https://arxiv.org/pdf/1911.03898.pdf" TargetMode="External"/><Relationship Id="rId7" Type="http://schemas.openxmlformats.org/officeDocument/2006/relationships/hyperlink" Target="https://arxiv.org/abs/2002.07845" TargetMode="External"/><Relationship Id="rId8" Type="http://schemas.openxmlformats.org/officeDocument/2006/relationships/hyperlink" Target="https://arxiv.org/abs/2004.0368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deeplearningbook.org/contents/guideline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ieeexplore.ieee.org/document/899808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hyperlink" Target="https://drive.google.com/drive/folders/1SeRoaKZIJQsyqV28Cli-gOopudBHxHew?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1" Type="http://schemas.openxmlformats.org/officeDocument/2006/relationships/hyperlink" Target="https://arxiv.org/abs/2004.09733" TargetMode="External"/><Relationship Id="rId10" Type="http://schemas.openxmlformats.org/officeDocument/2006/relationships/hyperlink" Target="https://arxiv.org/abs/2012.09392" TargetMode="External"/><Relationship Id="rId12" Type="http://schemas.openxmlformats.org/officeDocument/2006/relationships/hyperlink" Target="https://aclanthology.org/2021.naacl-main.376" TargetMode="External"/><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doi.org/10.24963/ijcai.2017/536" TargetMode="External"/><Relationship Id="rId4" Type="http://schemas.openxmlformats.org/officeDocument/2006/relationships/hyperlink" Target="https://ieeexplore.ieee.org/document/8998086" TargetMode="External"/><Relationship Id="rId9" Type="http://schemas.openxmlformats.org/officeDocument/2006/relationships/hyperlink" Target="https://aclanthology.org/W18-4102" TargetMode="External"/><Relationship Id="rId5" Type="http://schemas.openxmlformats.org/officeDocument/2006/relationships/hyperlink" Target="https://arxiv.org/abs/2007.00228" TargetMode="External"/><Relationship Id="rId6" Type="http://schemas.openxmlformats.org/officeDocument/2006/relationships/hyperlink" Target="https://arxiv.org/abs/2105.10878" TargetMode="External"/><Relationship Id="rId7" Type="http://schemas.openxmlformats.org/officeDocument/2006/relationships/hyperlink" Target="https://dl.acm.org/doi/abs/10.1145/3372278.3391932" TargetMode="External"/><Relationship Id="rId8" Type="http://schemas.openxmlformats.org/officeDocument/2006/relationships/hyperlink" Target="https://www.ncbi.nlm.nih.gov/pmc/articles/PMC7298178/"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docs.google.com/spreadsheets/d/14ae6l_vtIjDQDcLL99bws28yyHHJPtNSuNbrtoJbhyI/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Project Tips and Guidance</a:t>
            </a:r>
            <a:endParaRPr sz="3600"/>
          </a:p>
        </p:txBody>
      </p:sp>
      <p:sp>
        <p:nvSpPr>
          <p:cNvPr id="118" name="Google Shape;118;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t>Natural Language Processing</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Problems existing in </a:t>
            </a:r>
            <a:r>
              <a:rPr lang="en" sz="3400"/>
              <a:t>abstractive methods</a:t>
            </a:r>
            <a:endParaRPr sz="3400"/>
          </a:p>
        </p:txBody>
      </p:sp>
      <p:sp>
        <p:nvSpPr>
          <p:cNvPr id="175" name="Google Shape;175;p31"/>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600"/>
              </a:spcBef>
              <a:spcAft>
                <a:spcPts val="0"/>
              </a:spcAft>
              <a:buSzPts val="1500"/>
              <a:buAutoNum type="arabicPeriod"/>
            </a:pPr>
            <a:r>
              <a:rPr lang="en" sz="1500"/>
              <a:t>Model Performance</a:t>
            </a:r>
            <a:endParaRPr sz="1500"/>
          </a:p>
          <a:p>
            <a:pPr indent="-323850" lvl="0" marL="457200" rtl="0" algn="l">
              <a:lnSpc>
                <a:spcPct val="150000"/>
              </a:lnSpc>
              <a:spcBef>
                <a:spcPts val="0"/>
              </a:spcBef>
              <a:spcAft>
                <a:spcPts val="0"/>
              </a:spcAft>
              <a:buSzPts val="1500"/>
              <a:buAutoNum type="arabicPeriod"/>
            </a:pPr>
            <a:r>
              <a:rPr lang="en" sz="1500"/>
              <a:t>F</a:t>
            </a:r>
            <a:r>
              <a:rPr lang="en" sz="1500"/>
              <a:t>actual Inconsistency</a:t>
            </a:r>
            <a:endParaRPr sz="1500"/>
          </a:p>
          <a:p>
            <a:pPr indent="-323850" lvl="0" marL="457200" rtl="0" algn="l">
              <a:lnSpc>
                <a:spcPct val="150000"/>
              </a:lnSpc>
              <a:spcBef>
                <a:spcPts val="0"/>
              </a:spcBef>
              <a:spcAft>
                <a:spcPts val="0"/>
              </a:spcAft>
              <a:buSzPts val="1500"/>
              <a:buAutoNum type="arabicPeriod"/>
            </a:pPr>
            <a:r>
              <a:rPr lang="en" sz="1500"/>
              <a:t>Understanding of Models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Model Performance</a:t>
            </a:r>
            <a:endParaRPr sz="3400"/>
          </a:p>
        </p:txBody>
      </p:sp>
      <p:sp>
        <p:nvSpPr>
          <p:cNvPr id="181" name="Google Shape;181;p32"/>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600"/>
              </a:spcBef>
              <a:spcAft>
                <a:spcPts val="0"/>
              </a:spcAft>
              <a:buSzPts val="1500"/>
              <a:buChar char="●"/>
            </a:pPr>
            <a:r>
              <a:rPr lang="en" sz="1500"/>
              <a:t>How to improve distant </a:t>
            </a:r>
            <a:r>
              <a:rPr lang="en" sz="1500"/>
              <a:t>dependency</a:t>
            </a:r>
            <a:r>
              <a:rPr lang="en" sz="1500"/>
              <a:t>?</a:t>
            </a:r>
            <a:endParaRPr sz="1500"/>
          </a:p>
          <a:p>
            <a:pPr indent="-323850" lvl="0" marL="457200" rtl="0" algn="l">
              <a:lnSpc>
                <a:spcPct val="150000"/>
              </a:lnSpc>
              <a:spcBef>
                <a:spcPts val="0"/>
              </a:spcBef>
              <a:spcAft>
                <a:spcPts val="0"/>
              </a:spcAft>
              <a:buSzPts val="1500"/>
              <a:buChar char="●"/>
            </a:pPr>
            <a:r>
              <a:rPr lang="en" sz="1500"/>
              <a:t>Self attention is </a:t>
            </a:r>
            <a:r>
              <a:rPr lang="en" sz="1500"/>
              <a:t>computationally</a:t>
            </a:r>
            <a:r>
              <a:rPr lang="en" sz="1500"/>
              <a:t> expensive O(n2)</a:t>
            </a:r>
            <a:endParaRPr sz="1500"/>
          </a:p>
          <a:p>
            <a:pPr indent="-323850" lvl="0" marL="457200" rtl="0" algn="l">
              <a:lnSpc>
                <a:spcPct val="150000"/>
              </a:lnSpc>
              <a:spcBef>
                <a:spcPts val="0"/>
              </a:spcBef>
              <a:spcAft>
                <a:spcPts val="0"/>
              </a:spcAft>
              <a:buSzPts val="1500"/>
              <a:buChar char="●"/>
            </a:pPr>
            <a:r>
              <a:rPr lang="en" sz="1500"/>
              <a:t>How to extend number of input token?</a:t>
            </a:r>
            <a:endParaRPr sz="1500"/>
          </a:p>
          <a:p>
            <a:pPr indent="-323850" lvl="0" marL="457200" rtl="0" algn="l">
              <a:lnSpc>
                <a:spcPct val="150000"/>
              </a:lnSpc>
              <a:spcBef>
                <a:spcPts val="0"/>
              </a:spcBef>
              <a:spcAft>
                <a:spcPts val="0"/>
              </a:spcAft>
              <a:buSzPts val="1500"/>
              <a:buChar char="●"/>
            </a:pPr>
            <a:r>
              <a:rPr lang="en" sz="1500"/>
              <a:t>Exploring different types of masking</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Factual Consistency Evaluation Metric</a:t>
            </a:r>
            <a:endParaRPr sz="3400"/>
          </a:p>
        </p:txBody>
      </p:sp>
      <p:sp>
        <p:nvSpPr>
          <p:cNvPr id="187" name="Google Shape;187;p3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600"/>
              </a:spcBef>
              <a:spcAft>
                <a:spcPts val="0"/>
              </a:spcAft>
              <a:buSzPts val="1500"/>
              <a:buChar char="●"/>
            </a:pPr>
            <a:r>
              <a:rPr lang="en" sz="1500"/>
              <a:t>How to eliminate Name Entity Hallucinations?</a:t>
            </a:r>
            <a:endParaRPr sz="1500"/>
          </a:p>
          <a:p>
            <a:pPr indent="-323850" lvl="0" marL="457200" rtl="0" algn="l">
              <a:lnSpc>
                <a:spcPct val="150000"/>
              </a:lnSpc>
              <a:spcBef>
                <a:spcPts val="0"/>
              </a:spcBef>
              <a:spcAft>
                <a:spcPts val="0"/>
              </a:spcAft>
              <a:buSzPts val="1500"/>
              <a:buChar char="●"/>
            </a:pPr>
            <a:r>
              <a:rPr lang="en" sz="1500"/>
              <a:t>Is n-gram evaluation enough? Misinterpretation?</a:t>
            </a:r>
            <a:endParaRPr sz="1500"/>
          </a:p>
          <a:p>
            <a:pPr indent="0" lvl="0" marL="457200" rtl="0" algn="l">
              <a:lnSpc>
                <a:spcPct val="150000"/>
              </a:lnSpc>
              <a:spcBef>
                <a:spcPts val="600"/>
              </a:spcBef>
              <a:spcAft>
                <a:spcPts val="0"/>
              </a:spcAft>
              <a:buNone/>
            </a:pPr>
            <a:r>
              <a:t/>
            </a:r>
            <a:endParaRPr sz="1500"/>
          </a:p>
          <a:p>
            <a:pPr indent="0" lvl="0" marL="0" rtl="0" algn="l">
              <a:lnSpc>
                <a:spcPct val="150000"/>
              </a:lnSpc>
              <a:spcBef>
                <a:spcPts val="600"/>
              </a:spcBef>
              <a:spcAft>
                <a:spcPts val="0"/>
              </a:spcAft>
              <a:buNone/>
            </a:pPr>
            <a:r>
              <a:t/>
            </a:r>
            <a:endParaRPr sz="1500"/>
          </a:p>
        </p:txBody>
      </p:sp>
      <p:graphicFrame>
        <p:nvGraphicFramePr>
          <p:cNvPr id="188" name="Google Shape;188;p33"/>
          <p:cNvGraphicFramePr/>
          <p:nvPr/>
        </p:nvGraphicFramePr>
        <p:xfrm>
          <a:off x="952500" y="2341350"/>
          <a:ext cx="3000000" cy="3000000"/>
        </p:xfrm>
        <a:graphic>
          <a:graphicData uri="http://schemas.openxmlformats.org/drawingml/2006/table">
            <a:tbl>
              <a:tblPr>
                <a:noFill/>
                <a:tableStyleId>{C18AA0EE-3D78-44DF-B0D3-495F7F4E2C32}</a:tableStyleId>
              </a:tblPr>
              <a:tblGrid>
                <a:gridCol w="2413000"/>
                <a:gridCol w="2413000"/>
                <a:gridCol w="2413000"/>
              </a:tblGrid>
              <a:tr h="381000">
                <a:tc>
                  <a:txBody>
                    <a:bodyPr/>
                    <a:lstStyle/>
                    <a:p>
                      <a:pPr indent="0" lvl="0" marL="0" rtl="0" algn="ctr">
                        <a:spcBef>
                          <a:spcPts val="0"/>
                        </a:spcBef>
                        <a:spcAft>
                          <a:spcPts val="0"/>
                        </a:spcAft>
                        <a:buNone/>
                      </a:pPr>
                      <a:r>
                        <a:rPr b="1" lang="en"/>
                        <a:t>Factual Inconsistency</a:t>
                      </a:r>
                      <a:endParaRPr b="1"/>
                    </a:p>
                  </a:txBody>
                  <a:tcPr marT="91425" marB="91425" marR="91425" marL="91425">
                    <a:solidFill>
                      <a:srgbClr val="6D9EEB"/>
                    </a:solidFill>
                  </a:tcPr>
                </a:tc>
                <a:tc>
                  <a:txBody>
                    <a:bodyPr/>
                    <a:lstStyle/>
                    <a:p>
                      <a:pPr indent="0" lvl="0" marL="0" rtl="0" algn="ctr">
                        <a:spcBef>
                          <a:spcPts val="0"/>
                        </a:spcBef>
                        <a:spcAft>
                          <a:spcPts val="0"/>
                        </a:spcAft>
                        <a:buNone/>
                      </a:pPr>
                      <a:r>
                        <a:rPr b="1" lang="en"/>
                        <a:t>Original Summary</a:t>
                      </a:r>
                      <a:endParaRPr b="1"/>
                    </a:p>
                  </a:txBody>
                  <a:tcPr marT="91425" marB="91425" marR="91425" marL="91425">
                    <a:solidFill>
                      <a:srgbClr val="6D9EEB"/>
                    </a:solidFill>
                  </a:tcPr>
                </a:tc>
                <a:tc>
                  <a:txBody>
                    <a:bodyPr/>
                    <a:lstStyle/>
                    <a:p>
                      <a:pPr indent="0" lvl="0" marL="0" rtl="0" algn="ctr">
                        <a:spcBef>
                          <a:spcPts val="0"/>
                        </a:spcBef>
                        <a:spcAft>
                          <a:spcPts val="0"/>
                        </a:spcAft>
                        <a:buNone/>
                      </a:pPr>
                      <a:r>
                        <a:rPr b="1" lang="en"/>
                        <a:t>Generated Summary</a:t>
                      </a:r>
                      <a:endParaRPr b="1"/>
                    </a:p>
                  </a:txBody>
                  <a:tcPr marT="91425" marB="91425" marR="91425" marL="91425">
                    <a:solidFill>
                      <a:srgbClr val="6D9EEB"/>
                    </a:solidFill>
                  </a:tcPr>
                </a:tc>
              </a:tr>
              <a:tr h="381000">
                <a:tc>
                  <a:txBody>
                    <a:bodyPr/>
                    <a:lstStyle/>
                    <a:p>
                      <a:pPr indent="0" lvl="0" marL="0" rtl="0" algn="ctr">
                        <a:spcBef>
                          <a:spcPts val="0"/>
                        </a:spcBef>
                        <a:spcAft>
                          <a:spcPts val="0"/>
                        </a:spcAft>
                        <a:buNone/>
                      </a:pPr>
                      <a:r>
                        <a:rPr lang="en"/>
                        <a:t>NE Hallucination</a:t>
                      </a:r>
                      <a:endParaRPr/>
                    </a:p>
                  </a:txBody>
                  <a:tcPr marT="91425" marB="91425" marR="91425" marL="91425">
                    <a:solidFill>
                      <a:srgbClr val="C9DAF8"/>
                    </a:solidFill>
                  </a:tcPr>
                </a:tc>
                <a:tc>
                  <a:txBody>
                    <a:bodyPr/>
                    <a:lstStyle/>
                    <a:p>
                      <a:pPr indent="0" lvl="0" marL="0" rtl="0" algn="l">
                        <a:spcBef>
                          <a:spcPts val="0"/>
                        </a:spcBef>
                        <a:spcAft>
                          <a:spcPts val="0"/>
                        </a:spcAft>
                        <a:buNone/>
                      </a:pPr>
                      <a:r>
                        <a:rPr i="1" lang="en" u="sng"/>
                        <a:t>Chaky Chong</a:t>
                      </a:r>
                      <a:r>
                        <a:rPr lang="en"/>
                        <a:t> loves NLP</a:t>
                      </a:r>
                      <a:endParaRPr/>
                    </a:p>
                  </a:txBody>
                  <a:tcPr marT="91425" marB="91425" marR="91425" marL="91425"/>
                </a:tc>
                <a:tc>
                  <a:txBody>
                    <a:bodyPr/>
                    <a:lstStyle/>
                    <a:p>
                      <a:pPr indent="0" lvl="0" marL="0" rtl="0" algn="l">
                        <a:spcBef>
                          <a:spcPts val="0"/>
                        </a:spcBef>
                        <a:spcAft>
                          <a:spcPts val="0"/>
                        </a:spcAft>
                        <a:buNone/>
                      </a:pPr>
                      <a:r>
                        <a:rPr i="1" lang="en" u="sng"/>
                        <a:t>Chaky Lee</a:t>
                      </a:r>
                      <a:r>
                        <a:rPr lang="en"/>
                        <a:t> loves NLP</a:t>
                      </a:r>
                      <a:endParaRPr/>
                    </a:p>
                  </a:txBody>
                  <a:tcPr marT="91425" marB="91425" marR="91425" marL="91425"/>
                </a:tc>
              </a:tr>
              <a:tr h="381000">
                <a:tc>
                  <a:txBody>
                    <a:bodyPr/>
                    <a:lstStyle/>
                    <a:p>
                      <a:pPr indent="0" lvl="0" marL="0" rtl="0" algn="ctr">
                        <a:spcBef>
                          <a:spcPts val="0"/>
                        </a:spcBef>
                        <a:spcAft>
                          <a:spcPts val="0"/>
                        </a:spcAft>
                        <a:buNone/>
                      </a:pPr>
                      <a:r>
                        <a:rPr lang="en"/>
                        <a:t>Misinterpretation</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My name is Beau</a:t>
                      </a:r>
                      <a:endParaRPr/>
                    </a:p>
                  </a:txBody>
                  <a:tcPr marT="91425" marB="91425" marR="91425" marL="91425"/>
                </a:tc>
                <a:tc>
                  <a:txBody>
                    <a:bodyPr/>
                    <a:lstStyle/>
                    <a:p>
                      <a:pPr indent="0" lvl="0" marL="0" rtl="0" algn="l">
                        <a:spcBef>
                          <a:spcPts val="0"/>
                        </a:spcBef>
                        <a:spcAft>
                          <a:spcPts val="0"/>
                        </a:spcAft>
                        <a:buNone/>
                      </a:pPr>
                      <a:r>
                        <a:rPr lang="en"/>
                        <a:t>My name is </a:t>
                      </a:r>
                      <a:r>
                        <a:rPr i="1" lang="en" u="sng"/>
                        <a:t>not</a:t>
                      </a:r>
                      <a:r>
                        <a:rPr lang="en"/>
                        <a:t> Beau</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Understanding of Models</a:t>
            </a:r>
            <a:endParaRPr sz="3400"/>
          </a:p>
        </p:txBody>
      </p:sp>
      <p:sp>
        <p:nvSpPr>
          <p:cNvPr id="194" name="Google Shape;194;p34"/>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600"/>
              </a:spcBef>
              <a:spcAft>
                <a:spcPts val="0"/>
              </a:spcAft>
              <a:buSzPts val="1500"/>
              <a:buChar char="●"/>
            </a:pPr>
            <a:r>
              <a:rPr lang="en" sz="1500"/>
              <a:t>Why model performs particularly well on certain samples?</a:t>
            </a:r>
            <a:endParaRPr sz="1500"/>
          </a:p>
          <a:p>
            <a:pPr indent="-323850" lvl="0" marL="457200" rtl="0" algn="l">
              <a:lnSpc>
                <a:spcPct val="150000"/>
              </a:lnSpc>
              <a:spcBef>
                <a:spcPts val="0"/>
              </a:spcBef>
              <a:spcAft>
                <a:spcPts val="0"/>
              </a:spcAft>
              <a:buSzPts val="1500"/>
              <a:buChar char="●"/>
            </a:pPr>
            <a:r>
              <a:rPr lang="en" sz="1500"/>
              <a:t>Why model performs particularly poorly on certain samples?</a:t>
            </a:r>
            <a:endParaRPr sz="1500"/>
          </a:p>
          <a:p>
            <a:pPr indent="-323850" lvl="0" marL="457200" rtl="0" algn="l">
              <a:lnSpc>
                <a:spcPct val="150000"/>
              </a:lnSpc>
              <a:spcBef>
                <a:spcPts val="0"/>
              </a:spcBef>
              <a:spcAft>
                <a:spcPts val="0"/>
              </a:spcAft>
              <a:buSzPts val="1500"/>
              <a:buChar char="●"/>
            </a:pPr>
            <a:r>
              <a:rPr lang="en" sz="1500"/>
              <a:t>Role of each attention head</a:t>
            </a:r>
            <a:endParaRPr sz="1500"/>
          </a:p>
          <a:p>
            <a:pPr indent="0" lvl="0" marL="0" rtl="0" algn="l">
              <a:lnSpc>
                <a:spcPct val="150000"/>
              </a:lnSpc>
              <a:spcBef>
                <a:spcPts val="600"/>
              </a:spcBef>
              <a:spcAft>
                <a:spcPts val="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Datasets</a:t>
            </a:r>
            <a:endParaRPr sz="3400"/>
          </a:p>
        </p:txBody>
      </p:sp>
      <p:sp>
        <p:nvSpPr>
          <p:cNvPr id="200" name="Google Shape;200;p35"/>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Xsum</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60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BBC articles (2010 to 2017) </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covers a wide variety of domains (e.g., News, Politics, Sports, Weather, Business, Technology, Science, Health, Family, Education, Entertainment and Arts)</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Train: 204,045 (90%)</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Validation: 11,332 (5%)</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Test: 11,334 (5%)</a:t>
            </a:r>
            <a:endParaRPr sz="1200">
              <a:solidFill>
                <a:srgbClr val="212529"/>
              </a:solidFill>
              <a:highlight>
                <a:srgbClr val="FFFFFF"/>
              </a:highlight>
              <a:latin typeface="Lato"/>
              <a:ea typeface="Lato"/>
              <a:cs typeface="Lato"/>
              <a:sym typeface="Lato"/>
            </a:endParaRPr>
          </a:p>
        </p:txBody>
      </p:sp>
      <p:sp>
        <p:nvSpPr>
          <p:cNvPr id="201" name="Google Shape;201;p35"/>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CNN/DailyMail</a:t>
            </a:r>
            <a:endParaRPr/>
          </a:p>
          <a:p>
            <a:pPr indent="-304800" lvl="0" marL="457200" rtl="0" algn="l">
              <a:lnSpc>
                <a:spcPct val="150000"/>
              </a:lnSpc>
              <a:spcBef>
                <a:spcPts val="60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news stories in CNN and Daily Mail websites</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Train: 286,817 </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Validation: 13,368</a:t>
            </a:r>
            <a:endParaRPr sz="1200">
              <a:solidFill>
                <a:srgbClr val="212529"/>
              </a:solidFill>
              <a:highlight>
                <a:srgbClr val="FFFFFF"/>
              </a:highlight>
              <a:latin typeface="Lato"/>
              <a:ea typeface="Lato"/>
              <a:cs typeface="Lato"/>
              <a:sym typeface="Lato"/>
            </a:endParaRPr>
          </a:p>
          <a:p>
            <a:pPr indent="-304800" lvl="0" marL="457200" rtl="0" algn="l">
              <a:lnSpc>
                <a:spcPct val="150000"/>
              </a:lnSpc>
              <a:spcBef>
                <a:spcPts val="0"/>
              </a:spcBef>
              <a:spcAft>
                <a:spcPts val="0"/>
              </a:spcAft>
              <a:buClr>
                <a:srgbClr val="212529"/>
              </a:buClr>
              <a:buSzPts val="1200"/>
              <a:buFont typeface="Lato"/>
              <a:buChar char="●"/>
            </a:pPr>
            <a:r>
              <a:rPr lang="en" sz="1200">
                <a:solidFill>
                  <a:srgbClr val="212529"/>
                </a:solidFill>
                <a:highlight>
                  <a:srgbClr val="FFFFFF"/>
                </a:highlight>
                <a:latin typeface="Lato"/>
                <a:ea typeface="Lato"/>
                <a:cs typeface="Lato"/>
                <a:sym typeface="Lato"/>
              </a:rPr>
              <a:t>Test: 11,487</a:t>
            </a:r>
            <a:endParaRPr sz="1200">
              <a:solidFill>
                <a:srgbClr val="212529"/>
              </a:solidFill>
              <a:highlight>
                <a:srgbClr val="FFFFFF"/>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Papers</a:t>
            </a:r>
            <a:endParaRPr sz="3400"/>
          </a:p>
        </p:txBody>
      </p:sp>
      <p:sp>
        <p:nvSpPr>
          <p:cNvPr id="207" name="Google Shape;207;p36"/>
          <p:cNvSpPr txBox="1"/>
          <p:nvPr>
            <p:ph idx="1" type="body"/>
          </p:nvPr>
        </p:nvSpPr>
        <p:spPr>
          <a:xfrm>
            <a:off x="6143300" y="1085850"/>
            <a:ext cx="29334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Understanding of Model</a:t>
            </a:r>
            <a:endParaRPr sz="1300"/>
          </a:p>
          <a:p>
            <a:pPr indent="-228600" lvl="0" marL="285750" rtl="0" algn="l">
              <a:lnSpc>
                <a:spcPct val="150000"/>
              </a:lnSpc>
              <a:spcBef>
                <a:spcPts val="600"/>
              </a:spcBef>
              <a:spcAft>
                <a:spcPts val="0"/>
              </a:spcAft>
              <a:buSzPts val="900"/>
              <a:buChar char="●"/>
            </a:pPr>
            <a:r>
              <a:rPr lang="en" sz="900"/>
              <a:t>Pathology </a:t>
            </a:r>
            <a:r>
              <a:rPr lang="en" sz="900" u="sng">
                <a:solidFill>
                  <a:schemeClr val="hlink"/>
                </a:solidFill>
                <a:hlinkClick r:id="rId3"/>
              </a:rPr>
              <a:t>https://arxiv.org/abs/1804.07781</a:t>
            </a:r>
            <a:endParaRPr sz="900"/>
          </a:p>
          <a:p>
            <a:pPr indent="-228600" lvl="0" marL="285750" rtl="0" algn="l">
              <a:lnSpc>
                <a:spcPct val="150000"/>
              </a:lnSpc>
              <a:spcBef>
                <a:spcPts val="0"/>
              </a:spcBef>
              <a:spcAft>
                <a:spcPts val="0"/>
              </a:spcAft>
              <a:buSzPts val="900"/>
              <a:buChar char="●"/>
            </a:pPr>
            <a:r>
              <a:rPr lang="en" sz="900"/>
              <a:t>What does BERT look at </a:t>
            </a:r>
            <a:r>
              <a:rPr lang="en" sz="900" u="sng">
                <a:solidFill>
                  <a:schemeClr val="hlink"/>
                </a:solidFill>
                <a:hlinkClick r:id="rId4"/>
              </a:rPr>
              <a:t>https://arxiv.org/abs/1906.04341</a:t>
            </a:r>
            <a:endParaRPr sz="900"/>
          </a:p>
          <a:p>
            <a:pPr indent="-228600" lvl="0" marL="285750" rtl="0" algn="l">
              <a:lnSpc>
                <a:spcPct val="150000"/>
              </a:lnSpc>
              <a:spcBef>
                <a:spcPts val="0"/>
              </a:spcBef>
              <a:spcAft>
                <a:spcPts val="0"/>
              </a:spcAft>
              <a:buSzPts val="900"/>
              <a:buChar char="●"/>
            </a:pPr>
            <a:r>
              <a:rPr lang="en" sz="900"/>
              <a:t>Knowledge T5 </a:t>
            </a:r>
            <a:r>
              <a:rPr lang="en" sz="900" u="sng">
                <a:solidFill>
                  <a:schemeClr val="hlink"/>
                </a:solidFill>
                <a:hlinkClick r:id="rId5"/>
              </a:rPr>
              <a:t>https://arxiv.org/abs/2002.08910</a:t>
            </a:r>
            <a:endParaRPr sz="900"/>
          </a:p>
          <a:p>
            <a:pPr indent="-228600" lvl="0" marL="285750" rtl="0" algn="l">
              <a:lnSpc>
                <a:spcPct val="150000"/>
              </a:lnSpc>
              <a:spcBef>
                <a:spcPts val="0"/>
              </a:spcBef>
              <a:spcAft>
                <a:spcPts val="0"/>
              </a:spcAft>
              <a:buSzPts val="900"/>
              <a:buChar char="●"/>
            </a:pPr>
            <a:r>
              <a:rPr lang="en" sz="900"/>
              <a:t>Understanding Multi-Head Attention </a:t>
            </a:r>
            <a:r>
              <a:rPr lang="en" sz="900" u="sng">
                <a:solidFill>
                  <a:schemeClr val="hlink"/>
                </a:solidFill>
                <a:hlinkClick r:id="rId6"/>
              </a:rPr>
              <a:t>https://arxiv.org/pdf/1911.03898.pdf</a:t>
            </a:r>
            <a:endParaRPr sz="900"/>
          </a:p>
          <a:p>
            <a:pPr indent="-228600" lvl="0" marL="285750" rtl="0" algn="l">
              <a:lnSpc>
                <a:spcPct val="150000"/>
              </a:lnSpc>
              <a:spcBef>
                <a:spcPts val="0"/>
              </a:spcBef>
              <a:spcAft>
                <a:spcPts val="0"/>
              </a:spcAft>
              <a:buSzPts val="900"/>
              <a:buChar char="●"/>
            </a:pPr>
            <a:r>
              <a:rPr lang="en" sz="900"/>
              <a:t>Interpreting Multi-Head Attention </a:t>
            </a:r>
            <a:r>
              <a:rPr lang="en" sz="900" u="sng">
                <a:solidFill>
                  <a:schemeClr val="hlink"/>
                </a:solidFill>
                <a:hlinkClick r:id="rId7"/>
              </a:rPr>
              <a:t>https://arxiv.org/abs/2002.07845</a:t>
            </a:r>
            <a:endParaRPr sz="900"/>
          </a:p>
          <a:p>
            <a:pPr indent="-228600" lvl="0" marL="285750" rtl="0" algn="l">
              <a:lnSpc>
                <a:spcPct val="150000"/>
              </a:lnSpc>
              <a:spcBef>
                <a:spcPts val="0"/>
              </a:spcBef>
              <a:spcAft>
                <a:spcPts val="0"/>
              </a:spcAft>
              <a:buSzPts val="900"/>
              <a:buChar char="●"/>
            </a:pPr>
            <a:r>
              <a:rPr lang="en" sz="900"/>
              <a:t>Faithfully Interpretable NLP Systems </a:t>
            </a:r>
            <a:r>
              <a:rPr lang="en" sz="900" u="sng">
                <a:solidFill>
                  <a:schemeClr val="hlink"/>
                </a:solidFill>
                <a:hlinkClick r:id="rId8"/>
              </a:rPr>
              <a:t>https://arxiv.org/abs/2004.03685</a:t>
            </a:r>
            <a:endParaRPr sz="900"/>
          </a:p>
          <a:p>
            <a:pPr indent="0" lvl="0" marL="0" rtl="0" algn="l">
              <a:spcBef>
                <a:spcPts val="600"/>
              </a:spcBef>
              <a:spcAft>
                <a:spcPts val="0"/>
              </a:spcAft>
              <a:buClr>
                <a:schemeClr val="dk1"/>
              </a:buClr>
              <a:buSzPts val="1100"/>
              <a:buFont typeface="Arial"/>
              <a:buNone/>
            </a:pPr>
            <a:r>
              <a:t/>
            </a:r>
            <a:endParaRPr sz="1300"/>
          </a:p>
        </p:txBody>
      </p:sp>
      <p:sp>
        <p:nvSpPr>
          <p:cNvPr id="208" name="Google Shape;208;p36"/>
          <p:cNvSpPr txBox="1"/>
          <p:nvPr>
            <p:ph idx="1" type="body"/>
          </p:nvPr>
        </p:nvSpPr>
        <p:spPr>
          <a:xfrm>
            <a:off x="3140500" y="1085850"/>
            <a:ext cx="29334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Factual Consistency</a:t>
            </a:r>
            <a:endParaRPr sz="1300"/>
          </a:p>
          <a:p>
            <a:pPr indent="-228600" lvl="0" marL="285750" rtl="0" algn="l">
              <a:lnSpc>
                <a:spcPct val="150000"/>
              </a:lnSpc>
              <a:spcBef>
                <a:spcPts val="600"/>
              </a:spcBef>
              <a:spcAft>
                <a:spcPts val="0"/>
              </a:spcAft>
              <a:buSzPts val="900"/>
              <a:buChar char="●"/>
            </a:pPr>
            <a:r>
              <a:rPr lang="en" sz="900"/>
              <a:t>BERTScore </a:t>
            </a:r>
            <a:r>
              <a:rPr lang="en" sz="900" u="sng">
                <a:solidFill>
                  <a:schemeClr val="hlink"/>
                </a:solidFill>
                <a:hlinkClick r:id="rId9"/>
              </a:rPr>
              <a:t>https://arxiv.org/abs/1904.09675</a:t>
            </a:r>
            <a:endParaRPr sz="900"/>
          </a:p>
          <a:p>
            <a:pPr indent="-228600" lvl="0" marL="285750" rtl="0" algn="l">
              <a:lnSpc>
                <a:spcPct val="150000"/>
              </a:lnSpc>
              <a:spcBef>
                <a:spcPts val="0"/>
              </a:spcBef>
              <a:spcAft>
                <a:spcPts val="0"/>
              </a:spcAft>
              <a:buSzPts val="900"/>
              <a:buChar char="●"/>
            </a:pPr>
            <a:r>
              <a:rPr lang="en" sz="900"/>
              <a:t>FactCC </a:t>
            </a:r>
            <a:r>
              <a:rPr lang="en" sz="900" u="sng">
                <a:solidFill>
                  <a:schemeClr val="hlink"/>
                </a:solidFill>
                <a:hlinkClick r:id="rId10"/>
              </a:rPr>
              <a:t>https://arxiv.org/abs/1910.12840</a:t>
            </a:r>
            <a:endParaRPr sz="900"/>
          </a:p>
          <a:p>
            <a:pPr indent="-228600" lvl="0" marL="285750" rtl="0" algn="l">
              <a:lnSpc>
                <a:spcPct val="150000"/>
              </a:lnSpc>
              <a:spcBef>
                <a:spcPts val="0"/>
              </a:spcBef>
              <a:spcAft>
                <a:spcPts val="0"/>
              </a:spcAft>
              <a:buSzPts val="900"/>
              <a:buChar char="●"/>
            </a:pPr>
            <a:r>
              <a:rPr lang="en" sz="900"/>
              <a:t>Entity-level </a:t>
            </a:r>
            <a:r>
              <a:rPr lang="en" sz="900" u="sng">
                <a:solidFill>
                  <a:schemeClr val="hlink"/>
                </a:solidFill>
                <a:hlinkClick r:id="rId11"/>
              </a:rPr>
              <a:t>https://arxiv.org/abs/2102.09130</a:t>
            </a:r>
            <a:endParaRPr sz="900"/>
          </a:p>
          <a:p>
            <a:pPr indent="-228600" lvl="0" marL="285750" rtl="0" algn="l">
              <a:lnSpc>
                <a:spcPct val="150000"/>
              </a:lnSpc>
              <a:spcBef>
                <a:spcPts val="0"/>
              </a:spcBef>
              <a:spcAft>
                <a:spcPts val="0"/>
              </a:spcAft>
              <a:buSzPts val="900"/>
              <a:buChar char="●"/>
            </a:pPr>
            <a:r>
              <a:rPr lang="en" sz="900"/>
              <a:t>SUMMVIS </a:t>
            </a:r>
            <a:r>
              <a:rPr lang="en" sz="900" u="sng">
                <a:solidFill>
                  <a:schemeClr val="hlink"/>
                </a:solidFill>
                <a:hlinkClick r:id="rId12"/>
              </a:rPr>
              <a:t>https://arxiv.org/abs/2104.07605</a:t>
            </a:r>
            <a:endParaRPr sz="900"/>
          </a:p>
          <a:p>
            <a:pPr indent="0" lvl="0" marL="0" rtl="0" algn="l">
              <a:lnSpc>
                <a:spcPct val="150000"/>
              </a:lnSpc>
              <a:spcBef>
                <a:spcPts val="600"/>
              </a:spcBef>
              <a:spcAft>
                <a:spcPts val="0"/>
              </a:spcAft>
              <a:buNone/>
            </a:pPr>
            <a:r>
              <a:t/>
            </a:r>
            <a:endParaRPr sz="900"/>
          </a:p>
        </p:txBody>
      </p:sp>
      <p:sp>
        <p:nvSpPr>
          <p:cNvPr id="209" name="Google Shape;209;p36"/>
          <p:cNvSpPr txBox="1"/>
          <p:nvPr>
            <p:ph idx="1" type="body"/>
          </p:nvPr>
        </p:nvSpPr>
        <p:spPr>
          <a:xfrm>
            <a:off x="137700" y="1085850"/>
            <a:ext cx="29334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Model Performance</a:t>
            </a:r>
            <a:endParaRPr sz="1300"/>
          </a:p>
          <a:p>
            <a:pPr indent="-228600" lvl="0" marL="285750" rtl="0" algn="l">
              <a:lnSpc>
                <a:spcPct val="150000"/>
              </a:lnSpc>
              <a:spcBef>
                <a:spcPts val="600"/>
              </a:spcBef>
              <a:spcAft>
                <a:spcPts val="0"/>
              </a:spcAft>
              <a:buSzPts val="900"/>
              <a:buChar char="●"/>
            </a:pPr>
            <a:r>
              <a:rPr lang="en" sz="900"/>
              <a:t>Attention is all you need </a:t>
            </a:r>
            <a:r>
              <a:rPr lang="en" sz="900" u="sng">
                <a:solidFill>
                  <a:schemeClr val="hlink"/>
                </a:solidFill>
                <a:hlinkClick r:id="rId13"/>
              </a:rPr>
              <a:t>https://arxiv.org/abs/1706.03762</a:t>
            </a:r>
            <a:endParaRPr sz="900"/>
          </a:p>
          <a:p>
            <a:pPr indent="-228600" lvl="0" marL="285750" rtl="0" algn="l">
              <a:lnSpc>
                <a:spcPct val="150000"/>
              </a:lnSpc>
              <a:spcBef>
                <a:spcPts val="0"/>
              </a:spcBef>
              <a:spcAft>
                <a:spcPts val="0"/>
              </a:spcAft>
              <a:buSzPts val="900"/>
              <a:buChar char="●"/>
            </a:pPr>
            <a:r>
              <a:rPr lang="en" sz="900"/>
              <a:t>Longformer </a:t>
            </a:r>
            <a:r>
              <a:rPr lang="en" sz="900" u="sng">
                <a:solidFill>
                  <a:schemeClr val="hlink"/>
                </a:solidFill>
                <a:hlinkClick r:id="rId14"/>
              </a:rPr>
              <a:t>https://arxiv.org/abs/2004.05150</a:t>
            </a:r>
            <a:endParaRPr sz="900"/>
          </a:p>
          <a:p>
            <a:pPr indent="-228600" lvl="0" marL="285750" rtl="0" algn="l">
              <a:lnSpc>
                <a:spcPct val="150000"/>
              </a:lnSpc>
              <a:spcBef>
                <a:spcPts val="0"/>
              </a:spcBef>
              <a:spcAft>
                <a:spcPts val="0"/>
              </a:spcAft>
              <a:buSzPts val="900"/>
              <a:buChar char="●"/>
            </a:pPr>
            <a:r>
              <a:rPr lang="en" sz="900"/>
              <a:t>BigBird </a:t>
            </a:r>
            <a:r>
              <a:rPr lang="en" sz="900" u="sng">
                <a:solidFill>
                  <a:schemeClr val="hlink"/>
                </a:solidFill>
                <a:hlinkClick r:id="rId15"/>
              </a:rPr>
              <a:t>https://arxiv.org/abs/2007.14062</a:t>
            </a:r>
            <a:endParaRPr sz="900"/>
          </a:p>
          <a:p>
            <a:pPr indent="-228600" lvl="0" marL="285750" rtl="0" algn="l">
              <a:lnSpc>
                <a:spcPct val="150000"/>
              </a:lnSpc>
              <a:spcBef>
                <a:spcPts val="0"/>
              </a:spcBef>
              <a:spcAft>
                <a:spcPts val="0"/>
              </a:spcAft>
              <a:buSzPts val="900"/>
              <a:buChar char="●"/>
            </a:pPr>
            <a:r>
              <a:rPr lang="en" sz="900"/>
              <a:t>T5 </a:t>
            </a:r>
            <a:r>
              <a:rPr lang="en" sz="900" u="sng">
                <a:solidFill>
                  <a:schemeClr val="hlink"/>
                </a:solidFill>
                <a:hlinkClick r:id="rId16"/>
              </a:rPr>
              <a:t>https://arxiv.org/abs/1910.10683</a:t>
            </a:r>
            <a:endParaRPr sz="900"/>
          </a:p>
          <a:p>
            <a:pPr indent="-228600" lvl="0" marL="285750" rtl="0" algn="l">
              <a:lnSpc>
                <a:spcPct val="150000"/>
              </a:lnSpc>
              <a:spcBef>
                <a:spcPts val="0"/>
              </a:spcBef>
              <a:spcAft>
                <a:spcPts val="0"/>
              </a:spcAft>
              <a:buSzPts val="900"/>
              <a:buChar char="●"/>
            </a:pPr>
            <a:r>
              <a:rPr lang="en" sz="900"/>
              <a:t>Pegasus </a:t>
            </a:r>
            <a:r>
              <a:rPr lang="en" sz="900" u="sng">
                <a:solidFill>
                  <a:schemeClr val="hlink"/>
                </a:solidFill>
                <a:hlinkClick r:id="rId17"/>
              </a:rPr>
              <a:t>https://arxiv.org/abs/1912.08777</a:t>
            </a:r>
            <a:endParaRPr sz="900"/>
          </a:p>
          <a:p>
            <a:pPr indent="0" lvl="0" marL="457200" rtl="0" algn="l">
              <a:lnSpc>
                <a:spcPct val="150000"/>
              </a:lnSpc>
              <a:spcBef>
                <a:spcPts val="600"/>
              </a:spcBef>
              <a:spcAft>
                <a:spcPts val="0"/>
              </a:spcAft>
              <a:buNone/>
            </a:pPr>
            <a:r>
              <a:t/>
            </a:r>
            <a:endParaRPr sz="900"/>
          </a:p>
          <a:p>
            <a:pPr indent="0" lvl="0" marL="457200" rtl="0" algn="l">
              <a:spcBef>
                <a:spcPts val="600"/>
              </a:spcBef>
              <a:spcAft>
                <a:spcPts val="0"/>
              </a:spcAft>
              <a:buNone/>
            </a:pPr>
            <a:r>
              <a:t/>
            </a:r>
            <a:endParaRPr sz="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Intent Detection Task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108725"/>
            <a:ext cx="7437900" cy="365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2900">
              <a:solidFill>
                <a:srgbClr val="005EF6"/>
              </a:solidFill>
            </a:endParaRPr>
          </a:p>
          <a:p>
            <a:pPr indent="0" lvl="0" marL="0" rtl="0" algn="l">
              <a:spcBef>
                <a:spcPts val="0"/>
              </a:spcBef>
              <a:spcAft>
                <a:spcPts val="0"/>
              </a:spcAft>
              <a:buNone/>
            </a:pPr>
            <a:r>
              <a:t/>
            </a:r>
            <a:endParaRPr sz="2900">
              <a:solidFill>
                <a:srgbClr val="005EF6"/>
              </a:solidFill>
            </a:endParaRPr>
          </a:p>
          <a:p>
            <a:pPr indent="0" lvl="0" marL="0" rtl="0" algn="l">
              <a:spcBef>
                <a:spcPts val="0"/>
              </a:spcBef>
              <a:spcAft>
                <a:spcPts val="0"/>
              </a:spcAft>
              <a:buNone/>
            </a:pPr>
            <a:r>
              <a:rPr lang="en" sz="2900">
                <a:solidFill>
                  <a:srgbClr val="005EF6"/>
                </a:solidFill>
              </a:rPr>
              <a:t>Outline</a:t>
            </a:r>
            <a:r>
              <a:rPr lang="en"/>
              <a:t> </a:t>
            </a:r>
            <a:endParaRPr/>
          </a:p>
          <a:p>
            <a:pPr indent="0" lvl="0" marL="0" rtl="0" algn="l">
              <a:spcBef>
                <a:spcPts val="0"/>
              </a:spcBef>
              <a:spcAft>
                <a:spcPts val="0"/>
              </a:spcAft>
              <a:buNone/>
            </a:pPr>
            <a:r>
              <a:t/>
            </a:r>
            <a:endParaRPr/>
          </a:p>
          <a:p>
            <a:pPr indent="-361950" lvl="0" marL="457200" rtl="0" algn="l">
              <a:spcBef>
                <a:spcPts val="0"/>
              </a:spcBef>
              <a:spcAft>
                <a:spcPts val="0"/>
              </a:spcAft>
              <a:buSzPts val="2100"/>
              <a:buChar char="●"/>
            </a:pPr>
            <a:r>
              <a:rPr lang="en" sz="1900"/>
              <a:t>Why this is important ?</a:t>
            </a:r>
            <a:endParaRPr sz="1900"/>
          </a:p>
          <a:p>
            <a:pPr indent="-361950" lvl="0" marL="457200" rtl="0" algn="l">
              <a:spcBef>
                <a:spcPts val="0"/>
              </a:spcBef>
              <a:spcAft>
                <a:spcPts val="0"/>
              </a:spcAft>
              <a:buSzPts val="2100"/>
              <a:buChar char="●"/>
            </a:pPr>
            <a:r>
              <a:rPr lang="en" sz="1900"/>
              <a:t>Problem existing these datasets</a:t>
            </a:r>
            <a:endParaRPr sz="1900"/>
          </a:p>
          <a:p>
            <a:pPr indent="-361950" lvl="0" marL="457200" rtl="0" algn="l">
              <a:spcBef>
                <a:spcPts val="0"/>
              </a:spcBef>
              <a:spcAft>
                <a:spcPts val="0"/>
              </a:spcAft>
              <a:buSzPts val="2100"/>
              <a:buChar char="●"/>
            </a:pPr>
            <a:r>
              <a:rPr lang="en" sz="1900"/>
              <a:t>Model performances </a:t>
            </a:r>
            <a:endParaRPr sz="1900"/>
          </a:p>
          <a:p>
            <a:pPr indent="-361950" lvl="0" marL="457200" rtl="0" algn="l">
              <a:spcBef>
                <a:spcPts val="0"/>
              </a:spcBef>
              <a:spcAft>
                <a:spcPts val="0"/>
              </a:spcAft>
              <a:buSzPts val="2100"/>
              <a:buChar char="●"/>
            </a:pPr>
            <a:r>
              <a:rPr lang="en" sz="1900"/>
              <a:t>Related works</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nvSpPr>
        <p:spPr>
          <a:xfrm>
            <a:off x="332075" y="1712175"/>
            <a:ext cx="7834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05EF6"/>
                </a:solidFill>
                <a:latin typeface="Open Sans"/>
                <a:ea typeface="Open Sans"/>
                <a:cs typeface="Open Sans"/>
                <a:sym typeface="Open Sans"/>
              </a:rPr>
              <a:t>Why intent detection task is important  ? </a:t>
            </a:r>
            <a:endParaRPr>
              <a:latin typeface="Open Sans"/>
              <a:ea typeface="Open Sans"/>
              <a:cs typeface="Open Sans"/>
              <a:sym typeface="Open Sans"/>
            </a:endParaRPr>
          </a:p>
        </p:txBody>
      </p:sp>
      <p:sp>
        <p:nvSpPr>
          <p:cNvPr id="225" name="Google Shape;225;p39"/>
          <p:cNvSpPr txBox="1"/>
          <p:nvPr/>
        </p:nvSpPr>
        <p:spPr>
          <a:xfrm>
            <a:off x="332075" y="147075"/>
            <a:ext cx="6608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05EF6"/>
                </a:solidFill>
                <a:latin typeface="Open Sans"/>
                <a:ea typeface="Open Sans"/>
                <a:cs typeface="Open Sans"/>
                <a:sym typeface="Open Sans"/>
              </a:rPr>
              <a:t>What is intent detection ?</a:t>
            </a:r>
            <a:r>
              <a:rPr lang="en">
                <a:latin typeface="Open Sans"/>
                <a:ea typeface="Open Sans"/>
                <a:cs typeface="Open Sans"/>
                <a:sym typeface="Open Sans"/>
              </a:rPr>
              <a:t>  </a:t>
            </a:r>
            <a:endParaRPr>
              <a:latin typeface="Open Sans"/>
              <a:ea typeface="Open Sans"/>
              <a:cs typeface="Open Sans"/>
              <a:sym typeface="Open Sans"/>
            </a:endParaRPr>
          </a:p>
        </p:txBody>
      </p:sp>
      <p:sp>
        <p:nvSpPr>
          <p:cNvPr id="226" name="Google Shape;226;p39"/>
          <p:cNvSpPr txBox="1"/>
          <p:nvPr/>
        </p:nvSpPr>
        <p:spPr>
          <a:xfrm>
            <a:off x="685025" y="937425"/>
            <a:ext cx="59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The automated categorization text data based on intention or aim of that text </a:t>
            </a:r>
            <a:endParaRPr>
              <a:latin typeface="Open Sans"/>
              <a:ea typeface="Open Sans"/>
              <a:cs typeface="Open Sans"/>
              <a:sym typeface="Open Sans"/>
            </a:endParaRPr>
          </a:p>
        </p:txBody>
      </p:sp>
      <p:sp>
        <p:nvSpPr>
          <p:cNvPr id="227" name="Google Shape;227;p39"/>
          <p:cNvSpPr txBox="1"/>
          <p:nvPr/>
        </p:nvSpPr>
        <p:spPr>
          <a:xfrm>
            <a:off x="685025" y="2502525"/>
            <a:ext cx="73908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In term of industry</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Every customer has interactions have a purpose for example, they might want to refund, Downgrade, </a:t>
            </a:r>
            <a:r>
              <a:rPr lang="en">
                <a:latin typeface="Open Sans"/>
                <a:ea typeface="Open Sans"/>
                <a:cs typeface="Open Sans"/>
                <a:sym typeface="Open Sans"/>
              </a:rPr>
              <a:t>inscribe, request more information to improve satisfaction of customer from a large amount of query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AutoNum type="arabicPeriod"/>
            </a:pPr>
            <a:r>
              <a:rPr lang="en">
                <a:latin typeface="Open Sans"/>
                <a:ea typeface="Open Sans"/>
                <a:cs typeface="Open Sans"/>
                <a:sym typeface="Open Sans"/>
              </a:rPr>
              <a:t>In term of Academic </a:t>
            </a:r>
            <a:endParaRPr>
              <a:latin typeface="Open Sans"/>
              <a:ea typeface="Open Sans"/>
              <a:cs typeface="Open Sans"/>
              <a:sym typeface="Open Sans"/>
            </a:endParaRPr>
          </a:p>
          <a:p>
            <a:pPr indent="-374650" lvl="0" marL="457200" rtl="0" algn="l">
              <a:spcBef>
                <a:spcPts val="0"/>
              </a:spcBef>
              <a:spcAft>
                <a:spcPts val="0"/>
              </a:spcAft>
              <a:buSzPts val="1400"/>
              <a:buFont typeface="Open Sans"/>
              <a:buChar char="-"/>
            </a:pPr>
            <a:r>
              <a:rPr lang="en">
                <a:latin typeface="Open Sans"/>
                <a:ea typeface="Open Sans"/>
                <a:cs typeface="Open Sans"/>
                <a:sym typeface="Open Sans"/>
              </a:rPr>
              <a:t>There are technical challenges that are bottle neck in dialog system			</a:t>
            </a:r>
            <a:endParaRPr>
              <a:latin typeface="Open Sans"/>
              <a:ea typeface="Open Sans"/>
              <a:cs typeface="Open Sans"/>
              <a:sym typeface="Open Sans"/>
            </a:endParaRPr>
          </a:p>
          <a:p>
            <a:pPr indent="-203200" lvl="3" marL="857250" rtl="0" algn="l">
              <a:spcBef>
                <a:spcPts val="0"/>
              </a:spcBef>
              <a:spcAft>
                <a:spcPts val="0"/>
              </a:spcAft>
              <a:buSzPts val="1400"/>
              <a:buFont typeface="Open Sans"/>
              <a:buChar char="-"/>
            </a:pPr>
            <a:r>
              <a:rPr lang="en">
                <a:latin typeface="Open Sans"/>
                <a:ea typeface="Open Sans"/>
                <a:cs typeface="Open Sans"/>
                <a:sym typeface="Open Sans"/>
              </a:rPr>
              <a:t>OOS input typically often happen in production</a:t>
            </a:r>
            <a:endParaRPr>
              <a:latin typeface="Open Sans"/>
              <a:ea typeface="Open Sans"/>
              <a:cs typeface="Open Sans"/>
              <a:sym typeface="Open Sans"/>
            </a:endParaRPr>
          </a:p>
          <a:p>
            <a:pPr indent="-203200" lvl="3" marL="857250" rtl="0" algn="l">
              <a:spcBef>
                <a:spcPts val="0"/>
              </a:spcBef>
              <a:spcAft>
                <a:spcPts val="0"/>
              </a:spcAft>
              <a:buSzPts val="1400"/>
              <a:buFont typeface="Open Sans"/>
              <a:buChar char="-"/>
            </a:pPr>
            <a:r>
              <a:rPr lang="en">
                <a:latin typeface="Open Sans"/>
                <a:ea typeface="Open Sans"/>
                <a:cs typeface="Open Sans"/>
                <a:sym typeface="Open Sans"/>
              </a:rPr>
              <a:t>Semantical similar utterances in-scope classes</a:t>
            </a:r>
            <a:endParaRPr>
              <a:latin typeface="Open Sans"/>
              <a:ea typeface="Open Sans"/>
              <a:cs typeface="Open Sans"/>
              <a:sym typeface="Open Sans"/>
            </a:endParaRPr>
          </a:p>
          <a:p>
            <a:pPr indent="0" lvl="0" marL="91440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40"/>
          <p:cNvPicPr preferRelativeResize="0"/>
          <p:nvPr/>
        </p:nvPicPr>
        <p:blipFill>
          <a:blip r:embed="rId3">
            <a:alphaModFix/>
          </a:blip>
          <a:stretch>
            <a:fillRect/>
          </a:stretch>
        </p:blipFill>
        <p:spPr>
          <a:xfrm>
            <a:off x="5122775" y="848725"/>
            <a:ext cx="3485851" cy="2700150"/>
          </a:xfrm>
          <a:prstGeom prst="rect">
            <a:avLst/>
          </a:prstGeom>
          <a:noFill/>
          <a:ln>
            <a:noFill/>
          </a:ln>
        </p:spPr>
      </p:pic>
      <p:pic>
        <p:nvPicPr>
          <p:cNvPr id="233" name="Google Shape;233;p40"/>
          <p:cNvPicPr preferRelativeResize="0"/>
          <p:nvPr/>
        </p:nvPicPr>
        <p:blipFill>
          <a:blip r:embed="rId4">
            <a:alphaModFix/>
          </a:blip>
          <a:stretch>
            <a:fillRect/>
          </a:stretch>
        </p:blipFill>
        <p:spPr>
          <a:xfrm>
            <a:off x="930200" y="953713"/>
            <a:ext cx="2914650" cy="2828925"/>
          </a:xfrm>
          <a:prstGeom prst="rect">
            <a:avLst/>
          </a:prstGeom>
          <a:noFill/>
          <a:ln>
            <a:noFill/>
          </a:ln>
        </p:spPr>
      </p:pic>
      <p:sp>
        <p:nvSpPr>
          <p:cNvPr id="234" name="Google Shape;234;p40"/>
          <p:cNvSpPr txBox="1"/>
          <p:nvPr/>
        </p:nvSpPr>
        <p:spPr>
          <a:xfrm>
            <a:off x="803525" y="3905650"/>
            <a:ext cx="409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tSNE of embeddings before their classifier layers are used</a:t>
            </a:r>
            <a:endParaRPr sz="1000">
              <a:latin typeface="Open Sans"/>
              <a:ea typeface="Open Sans"/>
              <a:cs typeface="Open Sans"/>
              <a:sym typeface="Open Sans"/>
            </a:endParaRPr>
          </a:p>
        </p:txBody>
      </p:sp>
      <p:sp>
        <p:nvSpPr>
          <p:cNvPr id="235" name="Google Shape;235;p40"/>
          <p:cNvSpPr txBox="1"/>
          <p:nvPr/>
        </p:nvSpPr>
        <p:spPr>
          <a:xfrm>
            <a:off x="1581600" y="4367350"/>
            <a:ext cx="299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https://arxiv.org/pdf/2010.13009.pdf</a:t>
            </a:r>
            <a:endParaRPr sz="900"/>
          </a:p>
        </p:txBody>
      </p:sp>
      <p:sp>
        <p:nvSpPr>
          <p:cNvPr id="236" name="Google Shape;236;p40"/>
          <p:cNvSpPr txBox="1"/>
          <p:nvPr/>
        </p:nvSpPr>
        <p:spPr>
          <a:xfrm>
            <a:off x="6127175" y="4219175"/>
            <a:ext cx="202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https://arxiv.org/pdf/1909.02027.pdf</a:t>
            </a:r>
            <a:endParaRPr sz="900"/>
          </a:p>
        </p:txBody>
      </p:sp>
      <p:pic>
        <p:nvPicPr>
          <p:cNvPr id="237" name="Google Shape;237;p40"/>
          <p:cNvPicPr preferRelativeResize="0"/>
          <p:nvPr/>
        </p:nvPicPr>
        <p:blipFill>
          <a:blip r:embed="rId5">
            <a:alphaModFix/>
          </a:blip>
          <a:stretch>
            <a:fillRect/>
          </a:stretch>
        </p:blipFill>
        <p:spPr>
          <a:xfrm>
            <a:off x="2728325" y="2735925"/>
            <a:ext cx="2168625" cy="504325"/>
          </a:xfrm>
          <a:prstGeom prst="rect">
            <a:avLst/>
          </a:prstGeom>
          <a:noFill/>
          <a:ln>
            <a:noFill/>
          </a:ln>
        </p:spPr>
      </p:pic>
      <p:sp>
        <p:nvSpPr>
          <p:cNvPr id="238" name="Google Shape;238;p40"/>
          <p:cNvSpPr txBox="1"/>
          <p:nvPr/>
        </p:nvSpPr>
        <p:spPr>
          <a:xfrm>
            <a:off x="3676600" y="644700"/>
            <a:ext cx="6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39" name="Google Shape;239;p40"/>
          <p:cNvSpPr txBox="1"/>
          <p:nvPr/>
        </p:nvSpPr>
        <p:spPr>
          <a:xfrm>
            <a:off x="281000" y="322525"/>
            <a:ext cx="4432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05EF6"/>
                </a:solidFill>
                <a:latin typeface="Open Sans"/>
                <a:ea typeface="Open Sans"/>
                <a:cs typeface="Open Sans"/>
                <a:sym typeface="Open Sans"/>
              </a:rPr>
              <a:t>Problems</a:t>
            </a:r>
            <a:endParaRPr sz="1200"/>
          </a:p>
        </p:txBody>
      </p:sp>
      <p:sp>
        <p:nvSpPr>
          <p:cNvPr id="240" name="Google Shape;240;p40"/>
          <p:cNvSpPr txBox="1"/>
          <p:nvPr/>
        </p:nvSpPr>
        <p:spPr>
          <a:xfrm>
            <a:off x="5399900" y="3726570"/>
            <a:ext cx="389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Example exchanges between a user (blue, right side) and a task-driven dialog system for personal  finance (grey, left side)</a:t>
            </a:r>
            <a:endParaRPr sz="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Suggested Readings</a:t>
            </a:r>
            <a:endParaRPr sz="3100"/>
          </a:p>
        </p:txBody>
      </p:sp>
      <p:sp>
        <p:nvSpPr>
          <p:cNvPr id="124" name="Google Shape;124;p2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AutoNum type="arabicPeriod"/>
            </a:pPr>
            <a:r>
              <a:rPr lang="en" sz="1500" u="sng">
                <a:solidFill>
                  <a:schemeClr val="hlink"/>
                </a:solidFill>
                <a:hlinkClick r:id="rId3"/>
              </a:rPr>
              <a:t>Practical Methodology</a:t>
            </a:r>
            <a:r>
              <a:rPr lang="en" sz="1500"/>
              <a:t> (Deep Learning book chapter)</a:t>
            </a:r>
            <a:endParaRPr sz="1500"/>
          </a:p>
          <a:p>
            <a:pPr indent="0" lvl="0" marL="0" rtl="0" algn="l">
              <a:spcBef>
                <a:spcPts val="600"/>
              </a:spcBef>
              <a:spcAft>
                <a:spcPts val="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1"/>
          <p:cNvPicPr preferRelativeResize="0"/>
          <p:nvPr/>
        </p:nvPicPr>
        <p:blipFill>
          <a:blip r:embed="rId3">
            <a:alphaModFix/>
          </a:blip>
          <a:stretch>
            <a:fillRect/>
          </a:stretch>
        </p:blipFill>
        <p:spPr>
          <a:xfrm>
            <a:off x="1595000" y="1346225"/>
            <a:ext cx="6423750" cy="2451050"/>
          </a:xfrm>
          <a:prstGeom prst="rect">
            <a:avLst/>
          </a:prstGeom>
          <a:noFill/>
          <a:ln>
            <a:noFill/>
          </a:ln>
        </p:spPr>
      </p:pic>
      <p:sp>
        <p:nvSpPr>
          <p:cNvPr id="246" name="Google Shape;246;p41"/>
          <p:cNvSpPr txBox="1"/>
          <p:nvPr/>
        </p:nvSpPr>
        <p:spPr>
          <a:xfrm>
            <a:off x="460200" y="483275"/>
            <a:ext cx="4111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rgbClr val="005EF6"/>
                </a:solidFill>
                <a:latin typeface="Open Sans"/>
                <a:ea typeface="Open Sans"/>
                <a:cs typeface="Open Sans"/>
                <a:sym typeface="Open Sans"/>
              </a:rPr>
              <a:t>Pre-training Datasets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2"/>
          <p:cNvPicPr preferRelativeResize="0"/>
          <p:nvPr/>
        </p:nvPicPr>
        <p:blipFill>
          <a:blip r:embed="rId3">
            <a:alphaModFix/>
          </a:blip>
          <a:stretch>
            <a:fillRect/>
          </a:stretch>
        </p:blipFill>
        <p:spPr>
          <a:xfrm>
            <a:off x="700763" y="1503975"/>
            <a:ext cx="7563227" cy="2422290"/>
          </a:xfrm>
          <a:prstGeom prst="rect">
            <a:avLst/>
          </a:prstGeom>
          <a:noFill/>
          <a:ln>
            <a:noFill/>
          </a:ln>
        </p:spPr>
      </p:pic>
      <p:sp>
        <p:nvSpPr>
          <p:cNvPr id="252" name="Google Shape;252;p42"/>
          <p:cNvSpPr txBox="1"/>
          <p:nvPr/>
        </p:nvSpPr>
        <p:spPr>
          <a:xfrm>
            <a:off x="346075" y="401525"/>
            <a:ext cx="4432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rgbClr val="005EF6"/>
                </a:solidFill>
                <a:latin typeface="Open Sans"/>
                <a:ea typeface="Open Sans"/>
                <a:cs typeface="Open Sans"/>
                <a:sym typeface="Open Sans"/>
              </a:rPr>
              <a:t>Evaluation Datasets</a:t>
            </a:r>
            <a:endParaRPr/>
          </a:p>
        </p:txBody>
      </p:sp>
      <p:sp>
        <p:nvSpPr>
          <p:cNvPr id="253" name="Google Shape;253;p42"/>
          <p:cNvSpPr txBox="1"/>
          <p:nvPr/>
        </p:nvSpPr>
        <p:spPr>
          <a:xfrm>
            <a:off x="824250" y="4087575"/>
            <a:ext cx="7659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Table 2: Testing accuracy (</a:t>
            </a:r>
            <a:r>
              <a:rPr lang="en" sz="1500">
                <a:solidFill>
                  <a:schemeClr val="dk1"/>
                </a:solidFill>
              </a:rPr>
              <a:t>×100%</a:t>
            </a:r>
            <a:r>
              <a:rPr lang="en" sz="1500">
                <a:solidFill>
                  <a:schemeClr val="dk1"/>
                </a:solidFill>
                <a:latin typeface="Times New Roman"/>
                <a:ea typeface="Times New Roman"/>
                <a:cs typeface="Times New Roman"/>
                <a:sym typeface="Times New Roman"/>
              </a:rPr>
              <a:t>) on three datasets under 5-shot and 10-shot settings.</a:t>
            </a:r>
            <a:endParaRPr sz="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Related Works</a:t>
            </a:r>
            <a:endParaRPr sz="3100"/>
          </a:p>
        </p:txBody>
      </p:sp>
      <p:sp>
        <p:nvSpPr>
          <p:cNvPr id="259" name="Google Shape;259;p43"/>
          <p:cNvSpPr txBox="1"/>
          <p:nvPr/>
        </p:nvSpPr>
        <p:spPr>
          <a:xfrm>
            <a:off x="572925" y="1036425"/>
            <a:ext cx="78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60" name="Google Shape;260;p43"/>
          <p:cNvSpPr txBox="1"/>
          <p:nvPr/>
        </p:nvSpPr>
        <p:spPr>
          <a:xfrm>
            <a:off x="553625" y="1126550"/>
            <a:ext cx="2928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Open Sans"/>
              <a:ea typeface="Open Sans"/>
              <a:cs typeface="Open Sans"/>
              <a:sym typeface="Open Sans"/>
            </a:endParaRPr>
          </a:p>
        </p:txBody>
      </p:sp>
      <p:sp>
        <p:nvSpPr>
          <p:cNvPr id="261" name="Google Shape;261;p43"/>
          <p:cNvSpPr txBox="1"/>
          <p:nvPr/>
        </p:nvSpPr>
        <p:spPr>
          <a:xfrm>
            <a:off x="572925" y="1077425"/>
            <a:ext cx="8143200" cy="112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Intent Detection </a:t>
            </a:r>
            <a:endParaRPr sz="1000">
              <a:solidFill>
                <a:schemeClr val="dk1"/>
              </a:solidFill>
            </a:endParaRPr>
          </a:p>
          <a:p>
            <a:pPr indent="0" lvl="0" marL="0" marR="0" rtl="0" algn="l">
              <a:lnSpc>
                <a:spcPct val="150000"/>
              </a:lnSpc>
              <a:spcBef>
                <a:spcPts val="1000"/>
              </a:spcBef>
              <a:spcAft>
                <a:spcPts val="0"/>
              </a:spcAft>
              <a:buNone/>
            </a:pPr>
            <a:r>
              <a:rPr lang="en" sz="800">
                <a:solidFill>
                  <a:schemeClr val="dk1"/>
                </a:solidFill>
                <a:latin typeface="Open Sans"/>
                <a:ea typeface="Open Sans"/>
                <a:cs typeface="Open Sans"/>
                <a:sym typeface="Open Sans"/>
              </a:rPr>
              <a:t>Few-Shot Intent Detection via Contrastive Pre-Training and Fine-Tuning :</a:t>
            </a:r>
            <a:r>
              <a:rPr lang="en" sz="800" u="sng">
                <a:solidFill>
                  <a:schemeClr val="hlink"/>
                </a:solidFill>
                <a:latin typeface="Open Sans"/>
                <a:ea typeface="Open Sans"/>
                <a:cs typeface="Open Sans"/>
                <a:sym typeface="Open Sans"/>
              </a:rPr>
              <a:t> https://arxiv.org/pdf/2109.06349.pdf</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Discriminative Nearest Neighbor Few-Shot Intent Detection  by Transferring Natural Language Inference: </a:t>
            </a:r>
            <a:r>
              <a:rPr lang="en" sz="800" u="sng">
                <a:solidFill>
                  <a:schemeClr val="hlink"/>
                </a:solidFill>
                <a:latin typeface="Open Sans"/>
                <a:ea typeface="Open Sans"/>
                <a:cs typeface="Open Sans"/>
                <a:sym typeface="Open Sans"/>
                <a:hlinkClick r:id="rId3"/>
              </a:rPr>
              <a:t>https://ieeexplore.ieee.org/document/8998086</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Efficient  Intent Detection  with Dual Sentence Encoders : </a:t>
            </a:r>
            <a:r>
              <a:rPr lang="en" sz="800" u="sng">
                <a:solidFill>
                  <a:schemeClr val="hlink"/>
                </a:solidFill>
                <a:latin typeface="Open Sans"/>
                <a:ea typeface="Open Sans"/>
                <a:cs typeface="Open Sans"/>
                <a:sym typeface="Open Sans"/>
              </a:rPr>
              <a:t>https://arxiv.org/abs/2003.04807</a:t>
            </a:r>
            <a:endParaRPr sz="800" u="sng">
              <a:solidFill>
                <a:schemeClr val="hlink"/>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600">
              <a:solidFill>
                <a:schemeClr val="dk1"/>
              </a:solidFill>
            </a:endParaRPr>
          </a:p>
        </p:txBody>
      </p:sp>
      <p:sp>
        <p:nvSpPr>
          <p:cNvPr id="262" name="Google Shape;262;p43"/>
          <p:cNvSpPr txBox="1"/>
          <p:nvPr/>
        </p:nvSpPr>
        <p:spPr>
          <a:xfrm>
            <a:off x="562125" y="2403563"/>
            <a:ext cx="7576800" cy="146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Explainability</a:t>
            </a:r>
            <a:endParaRPr b="1" sz="1000">
              <a:solidFill>
                <a:schemeClr val="dk1"/>
              </a:solidFill>
            </a:endParaRPr>
          </a:p>
          <a:p>
            <a:pPr indent="0" lvl="0" marL="0" rtl="0" algn="l">
              <a:spcBef>
                <a:spcPts val="1000"/>
              </a:spcBef>
              <a:spcAft>
                <a:spcPts val="0"/>
              </a:spcAft>
              <a:buNone/>
            </a:pPr>
            <a:r>
              <a:rPr lang="en" sz="800">
                <a:solidFill>
                  <a:schemeClr val="dk1"/>
                </a:solidFill>
                <a:latin typeface="Open Sans"/>
                <a:ea typeface="Open Sans"/>
                <a:cs typeface="Open Sans"/>
                <a:sym typeface="Open Sans"/>
              </a:rPr>
              <a:t>What Does BERT Look At?   An Analysis of BERT’s Attention:</a:t>
            </a:r>
            <a:r>
              <a:rPr lang="en" sz="800" u="sng">
                <a:solidFill>
                  <a:schemeClr val="hlink"/>
                </a:solidFill>
                <a:latin typeface="Open Sans"/>
                <a:ea typeface="Open Sans"/>
                <a:cs typeface="Open Sans"/>
                <a:sym typeface="Open Sans"/>
              </a:rPr>
              <a:t>  https://arxiv.org/abs/1906.04341</a:t>
            </a:r>
            <a:endParaRPr sz="800" u="sng">
              <a:solidFill>
                <a:schemeClr val="hlink"/>
              </a:solidFill>
              <a:latin typeface="Open Sans"/>
              <a:ea typeface="Open Sans"/>
              <a:cs typeface="Open Sans"/>
              <a:sym typeface="Open Sans"/>
            </a:endParaRPr>
          </a:p>
          <a:p>
            <a:pPr indent="0" lvl="0" marL="0" rtl="0" algn="l">
              <a:spcBef>
                <a:spcPts val="0"/>
              </a:spcBef>
              <a:spcAft>
                <a:spcPts val="0"/>
              </a:spcAft>
              <a:buNone/>
            </a:pPr>
            <a:r>
              <a:t/>
            </a:r>
            <a:endParaRPr sz="800" u="sng">
              <a:solidFill>
                <a:schemeClr val="hlink"/>
              </a:solidFill>
              <a:latin typeface="Open Sans"/>
              <a:ea typeface="Open Sans"/>
              <a:cs typeface="Open Sans"/>
              <a:sym typeface="Open Sans"/>
            </a:endParaRPr>
          </a:p>
          <a:p>
            <a:pPr indent="0" lvl="0" marL="0" rtl="0" algn="l">
              <a:spcBef>
                <a:spcPts val="0"/>
              </a:spcBef>
              <a:spcAft>
                <a:spcPts val="0"/>
              </a:spcAft>
              <a:buNone/>
            </a:pPr>
            <a:r>
              <a:rPr lang="en" sz="800">
                <a:solidFill>
                  <a:schemeClr val="dk1"/>
                </a:solidFill>
                <a:latin typeface="Open Sans"/>
                <a:ea typeface="Open Sans"/>
                <a:cs typeface="Open Sans"/>
                <a:sym typeface="Open Sans"/>
              </a:rPr>
              <a:t>Emergent linguistic structure in Ann trained by self-supervision :</a:t>
            </a:r>
            <a:r>
              <a:rPr lang="en" sz="800" u="sng">
                <a:solidFill>
                  <a:schemeClr val="hlink"/>
                </a:solidFill>
                <a:latin typeface="Open Sans"/>
                <a:ea typeface="Open Sans"/>
                <a:cs typeface="Open Sans"/>
                <a:sym typeface="Open Sans"/>
              </a:rPr>
              <a:t> https://arxiv.org/abs/1909.02027</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rPr lang="en" sz="800">
                <a:solidFill>
                  <a:schemeClr val="dk1"/>
                </a:solidFill>
                <a:latin typeface="Open Sans"/>
                <a:ea typeface="Open Sans"/>
                <a:cs typeface="Open Sans"/>
                <a:sym typeface="Open Sans"/>
              </a:rPr>
              <a:t>Visualizing and understanding Recurrent Networks: </a:t>
            </a:r>
            <a:r>
              <a:rPr lang="en" sz="800" u="sng">
                <a:solidFill>
                  <a:schemeClr val="hlink"/>
                </a:solidFill>
                <a:latin typeface="Open Sans"/>
                <a:ea typeface="Open Sans"/>
                <a:cs typeface="Open Sans"/>
                <a:sym typeface="Open Sans"/>
              </a:rPr>
              <a:t> https://arxiv.org/abs/1506.0207</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rPr lang="en" sz="800">
                <a:solidFill>
                  <a:schemeClr val="dk1"/>
                </a:solidFill>
                <a:latin typeface="Open Sans"/>
                <a:ea typeface="Open Sans"/>
                <a:cs typeface="Open Sans"/>
                <a:sym typeface="Open Sans"/>
              </a:rPr>
              <a:t> </a:t>
            </a:r>
            <a:endParaRPr sz="800">
              <a:solidFill>
                <a:schemeClr val="dk1"/>
              </a:solidFill>
              <a:latin typeface="Open Sans"/>
              <a:ea typeface="Open Sans"/>
              <a:cs typeface="Open Sans"/>
              <a:sym typeface="Open Sans"/>
            </a:endParaRPr>
          </a:p>
        </p:txBody>
      </p:sp>
      <p:sp>
        <p:nvSpPr>
          <p:cNvPr id="263" name="Google Shape;263;p43"/>
          <p:cNvSpPr txBox="1"/>
          <p:nvPr/>
        </p:nvSpPr>
        <p:spPr>
          <a:xfrm>
            <a:off x="553625" y="3954325"/>
            <a:ext cx="7750500" cy="60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Dataset Evaluation </a:t>
            </a:r>
            <a:endParaRPr sz="1000">
              <a:solidFill>
                <a:schemeClr val="dk1"/>
              </a:solidFill>
            </a:endParaRPr>
          </a:p>
          <a:p>
            <a:pPr indent="0" lvl="0" marL="0" rtl="0" algn="l">
              <a:lnSpc>
                <a:spcPct val="115000"/>
              </a:lnSpc>
              <a:spcBef>
                <a:spcPts val="1000"/>
              </a:spcBef>
              <a:spcAft>
                <a:spcPts val="0"/>
              </a:spcAft>
              <a:buNone/>
            </a:pPr>
            <a:r>
              <a:rPr lang="en" sz="800">
                <a:solidFill>
                  <a:schemeClr val="dk1"/>
                </a:solidFill>
                <a:latin typeface="Open Sans"/>
                <a:ea typeface="Open Sans"/>
                <a:cs typeface="Open Sans"/>
                <a:sym typeface="Open Sans"/>
              </a:rPr>
              <a:t>An Evaluation Dataset for Intent Classification and Out-of-Scope Prediction</a:t>
            </a:r>
            <a:r>
              <a:rPr lang="en" sz="800">
                <a:solidFill>
                  <a:schemeClr val="dk1"/>
                </a:solidFill>
                <a:latin typeface="Open Sans"/>
                <a:ea typeface="Open Sans"/>
                <a:cs typeface="Open Sans"/>
                <a:sym typeface="Open Sans"/>
              </a:rPr>
              <a:t>: </a:t>
            </a:r>
            <a:r>
              <a:rPr lang="en" sz="800" u="sng">
                <a:solidFill>
                  <a:schemeClr val="hlink"/>
                </a:solidFill>
                <a:latin typeface="Open Sans"/>
                <a:ea typeface="Open Sans"/>
                <a:cs typeface="Open Sans"/>
                <a:sym typeface="Open Sans"/>
              </a:rPr>
              <a:t>https://arxiv.org/pdf/1909.02027.pdf</a:t>
            </a:r>
            <a:endParaRPr/>
          </a:p>
        </p:txBody>
      </p:sp>
      <p:sp>
        <p:nvSpPr>
          <p:cNvPr id="264" name="Google Shape;264;p43"/>
          <p:cNvSpPr txBox="1"/>
          <p:nvPr/>
        </p:nvSpPr>
        <p:spPr>
          <a:xfrm>
            <a:off x="7248525" y="11912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273075" y="1828650"/>
            <a:ext cx="8520600" cy="14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Depression Detection</a:t>
            </a:r>
            <a:endParaRPr/>
          </a:p>
          <a:p>
            <a:pPr indent="0" lvl="0" marL="0" rtl="0" algn="ctr">
              <a:spcBef>
                <a:spcPts val="0"/>
              </a:spcBef>
              <a:spcAft>
                <a:spcPts val="0"/>
              </a:spcAft>
              <a:buNone/>
            </a:pPr>
            <a:r>
              <a:rPr lang="en"/>
              <a:t>In </a:t>
            </a:r>
            <a:r>
              <a:rPr lang="en"/>
              <a:t>Social Media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8950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t>Twitter</a:t>
            </a:r>
            <a:endParaRPr sz="3100"/>
          </a:p>
          <a:p>
            <a:pPr indent="0" lvl="0" marL="0" rtl="0" algn="l">
              <a:spcBef>
                <a:spcPts val="0"/>
              </a:spcBef>
              <a:spcAft>
                <a:spcPts val="0"/>
              </a:spcAft>
              <a:buNone/>
            </a:pPr>
            <a:r>
              <a:rPr lang="en" sz="3100"/>
              <a:t>Dataset</a:t>
            </a:r>
            <a:endParaRPr sz="3100"/>
          </a:p>
        </p:txBody>
      </p:sp>
      <p:graphicFrame>
        <p:nvGraphicFramePr>
          <p:cNvPr id="275" name="Google Shape;275;p45"/>
          <p:cNvGraphicFramePr/>
          <p:nvPr/>
        </p:nvGraphicFramePr>
        <p:xfrm>
          <a:off x="2820700" y="498863"/>
          <a:ext cx="3000000" cy="3000000"/>
        </p:xfrm>
        <a:graphic>
          <a:graphicData uri="http://schemas.openxmlformats.org/drawingml/2006/table">
            <a:tbl>
              <a:tblPr>
                <a:noFill/>
                <a:tableStyleId>{C18AA0EE-3D78-44DF-B0D3-495F7F4E2C32}</a:tableStyleId>
              </a:tblPr>
              <a:tblGrid>
                <a:gridCol w="1753825"/>
                <a:gridCol w="1459300"/>
                <a:gridCol w="150880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Depression</a:t>
                      </a:r>
                      <a:endParaRPr b="1"/>
                    </a:p>
                  </a:txBody>
                  <a:tcPr marT="91425" marB="91425" marR="91425" marL="91425"/>
                </a:tc>
                <a:tc>
                  <a:txBody>
                    <a:bodyPr/>
                    <a:lstStyle/>
                    <a:p>
                      <a:pPr indent="0" lvl="0" marL="0" rtl="0" algn="ctr">
                        <a:spcBef>
                          <a:spcPts val="0"/>
                        </a:spcBef>
                        <a:spcAft>
                          <a:spcPts val="0"/>
                        </a:spcAft>
                        <a:buNone/>
                      </a:pPr>
                      <a:r>
                        <a:rPr b="1" lang="en"/>
                        <a:t>Control</a:t>
                      </a:r>
                      <a:endParaRPr b="1"/>
                    </a:p>
                  </a:txBody>
                  <a:tcPr marT="91425" marB="91425" marR="91425" marL="91425"/>
                </a:tc>
              </a:tr>
              <a:tr h="396200">
                <a:tc>
                  <a:txBody>
                    <a:bodyPr/>
                    <a:lstStyle/>
                    <a:p>
                      <a:pPr indent="0" lvl="0" marL="0" rtl="0" algn="l">
                        <a:spcBef>
                          <a:spcPts val="0"/>
                        </a:spcBef>
                        <a:spcAft>
                          <a:spcPts val="0"/>
                        </a:spcAft>
                        <a:buNone/>
                      </a:pPr>
                      <a:r>
                        <a:rPr b="1" lang="en"/>
                        <a:t>Number of Posts</a:t>
                      </a:r>
                      <a:endParaRPr b="1"/>
                    </a:p>
                  </a:txBody>
                  <a:tcPr marT="91425" marB="91425" marR="91425" marL="91425"/>
                </a:tc>
                <a:tc>
                  <a:txBody>
                    <a:bodyPr/>
                    <a:lstStyle/>
                    <a:p>
                      <a:pPr indent="0" lvl="0" marL="0" rtl="0" algn="ctr">
                        <a:spcBef>
                          <a:spcPts val="0"/>
                        </a:spcBef>
                        <a:spcAft>
                          <a:spcPts val="0"/>
                        </a:spcAft>
                        <a:buNone/>
                      </a:pPr>
                      <a:r>
                        <a:rPr lang="en"/>
                        <a:t>393157</a:t>
                      </a:r>
                      <a:endParaRPr/>
                    </a:p>
                  </a:txBody>
                  <a:tcPr marT="91425" marB="91425" marR="91425" marL="91425"/>
                </a:tc>
                <a:tc>
                  <a:txBody>
                    <a:bodyPr/>
                    <a:lstStyle/>
                    <a:p>
                      <a:pPr indent="0" lvl="0" marL="0" rtl="0" algn="ctr">
                        <a:spcBef>
                          <a:spcPts val="0"/>
                        </a:spcBef>
                        <a:spcAft>
                          <a:spcPts val="0"/>
                        </a:spcAft>
                        <a:buNone/>
                      </a:pPr>
                      <a:r>
                        <a:rPr lang="en"/>
                        <a:t>3016144</a:t>
                      </a:r>
                      <a:endParaRPr/>
                    </a:p>
                  </a:txBody>
                  <a:tcPr marT="91425" marB="91425" marR="91425" marL="91425"/>
                </a:tc>
              </a:tr>
              <a:tr h="396200">
                <a:tc>
                  <a:txBody>
                    <a:bodyPr/>
                    <a:lstStyle/>
                    <a:p>
                      <a:pPr indent="0" lvl="0" marL="0" rtl="0" algn="l">
                        <a:spcBef>
                          <a:spcPts val="0"/>
                        </a:spcBef>
                        <a:spcAft>
                          <a:spcPts val="0"/>
                        </a:spcAft>
                        <a:buNone/>
                      </a:pPr>
                      <a:r>
                        <a:rPr b="1" lang="en"/>
                        <a:t>Number of Users</a:t>
                      </a:r>
                      <a:endParaRPr b="1"/>
                    </a:p>
                  </a:txBody>
                  <a:tcPr marT="91425" marB="91425" marR="91425" marL="91425"/>
                </a:tc>
                <a:tc>
                  <a:txBody>
                    <a:bodyPr/>
                    <a:lstStyle/>
                    <a:p>
                      <a:pPr indent="0" lvl="0" marL="0" rtl="0" algn="ctr">
                        <a:spcBef>
                          <a:spcPts val="0"/>
                        </a:spcBef>
                        <a:spcAft>
                          <a:spcPts val="0"/>
                        </a:spcAft>
                        <a:buNone/>
                      </a:pPr>
                      <a:r>
                        <a:rPr lang="en"/>
                        <a:t>2198</a:t>
                      </a:r>
                      <a:endParaRPr/>
                    </a:p>
                  </a:txBody>
                  <a:tcPr marT="91425" marB="91425" marR="91425" marL="91425"/>
                </a:tc>
                <a:tc>
                  <a:txBody>
                    <a:bodyPr/>
                    <a:lstStyle/>
                    <a:p>
                      <a:pPr indent="0" lvl="0" marL="0" rtl="0" algn="ctr">
                        <a:spcBef>
                          <a:spcPts val="0"/>
                        </a:spcBef>
                        <a:spcAft>
                          <a:spcPts val="0"/>
                        </a:spcAft>
                        <a:buNone/>
                      </a:pPr>
                      <a:r>
                        <a:rPr lang="en"/>
                        <a:t>4124</a:t>
                      </a:r>
                      <a:endParaRPr/>
                    </a:p>
                  </a:txBody>
                  <a:tcPr marT="91425" marB="91425" marR="91425" marL="91425"/>
                </a:tc>
              </a:tr>
            </a:tbl>
          </a:graphicData>
        </a:graphic>
      </p:graphicFrame>
      <p:sp>
        <p:nvSpPr>
          <p:cNvPr id="276" name="Google Shape;276;p45"/>
          <p:cNvSpPr txBox="1"/>
          <p:nvPr>
            <p:ph idx="1" type="body"/>
          </p:nvPr>
        </p:nvSpPr>
        <p:spPr>
          <a:xfrm>
            <a:off x="2428025" y="1735275"/>
            <a:ext cx="5978700" cy="26100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600"/>
              </a:spcBef>
              <a:spcAft>
                <a:spcPts val="0"/>
              </a:spcAft>
              <a:buSzPts val="1300"/>
              <a:buChar char="●"/>
            </a:pPr>
            <a:r>
              <a:rPr lang="en" sz="1300"/>
              <a:t>Collection: Take all tweets from 1 month period after the user self-declared that they have been diagnosed with depression (</a:t>
            </a:r>
            <a:r>
              <a:rPr lang="en" sz="1300"/>
              <a:t>self-declared tweets were removed</a:t>
            </a:r>
            <a:r>
              <a:rPr lang="en" sz="1300"/>
              <a:t>)</a:t>
            </a:r>
            <a:endParaRPr sz="1300"/>
          </a:p>
          <a:p>
            <a:pPr indent="-311150" lvl="0" marL="457200" rtl="0" algn="just">
              <a:lnSpc>
                <a:spcPct val="150000"/>
              </a:lnSpc>
              <a:spcBef>
                <a:spcPts val="0"/>
              </a:spcBef>
              <a:spcAft>
                <a:spcPts val="0"/>
              </a:spcAft>
              <a:buSzPts val="1300"/>
              <a:buChar char="●"/>
            </a:pPr>
            <a:r>
              <a:rPr lang="en" sz="1300"/>
              <a:t>Raw text of each Tweets, User id</a:t>
            </a:r>
            <a:endParaRPr sz="1300"/>
          </a:p>
          <a:p>
            <a:pPr indent="-311150" lvl="0" marL="457200" rtl="0" algn="just">
              <a:lnSpc>
                <a:spcPct val="150000"/>
              </a:lnSpc>
              <a:spcBef>
                <a:spcPts val="0"/>
              </a:spcBef>
              <a:spcAft>
                <a:spcPts val="0"/>
              </a:spcAft>
              <a:buSzPts val="1300"/>
              <a:buChar char="●"/>
            </a:pPr>
            <a:r>
              <a:rPr lang="en" sz="1300"/>
              <a:t>Binary Classification / Detection Task</a:t>
            </a:r>
            <a:endParaRPr sz="1300"/>
          </a:p>
          <a:p>
            <a:pPr indent="-311150" lvl="0" marL="457200" rtl="0" algn="just">
              <a:lnSpc>
                <a:spcPct val="150000"/>
              </a:lnSpc>
              <a:spcBef>
                <a:spcPts val="0"/>
              </a:spcBef>
              <a:spcAft>
                <a:spcPts val="0"/>
              </a:spcAft>
              <a:buSzPts val="1300"/>
              <a:buChar char="●"/>
            </a:pPr>
            <a:r>
              <a:rPr lang="en" sz="1300"/>
              <a:t>Post-level / User-level</a:t>
            </a:r>
            <a:endParaRPr sz="1300"/>
          </a:p>
          <a:p>
            <a:pPr indent="-311150" lvl="0" marL="457200" rtl="0" algn="just">
              <a:lnSpc>
                <a:spcPct val="150000"/>
              </a:lnSpc>
              <a:spcBef>
                <a:spcPts val="0"/>
              </a:spcBef>
              <a:spcAft>
                <a:spcPts val="0"/>
              </a:spcAft>
              <a:buSzPts val="1300"/>
              <a:buChar char="●"/>
            </a:pPr>
            <a:r>
              <a:rPr lang="en" sz="1300"/>
              <a:t>Performance Metrics : </a:t>
            </a:r>
            <a:endParaRPr sz="1300"/>
          </a:p>
          <a:p>
            <a:pPr indent="-311150" lvl="1" marL="914400" rtl="0" algn="just">
              <a:lnSpc>
                <a:spcPct val="150000"/>
              </a:lnSpc>
              <a:spcBef>
                <a:spcPts val="0"/>
              </a:spcBef>
              <a:spcAft>
                <a:spcPts val="0"/>
              </a:spcAft>
              <a:buSzPts val="1300"/>
              <a:buChar char="○"/>
            </a:pPr>
            <a:r>
              <a:rPr lang="en" sz="1300"/>
              <a:t>Accuracy, Precision, Recall, F1-score</a:t>
            </a:r>
            <a:endParaRPr sz="1300"/>
          </a:p>
        </p:txBody>
      </p:sp>
      <p:sp>
        <p:nvSpPr>
          <p:cNvPr id="277" name="Google Shape;277;p45"/>
          <p:cNvSpPr txBox="1"/>
          <p:nvPr/>
        </p:nvSpPr>
        <p:spPr>
          <a:xfrm>
            <a:off x="311700" y="4181175"/>
            <a:ext cx="7750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Open Sans"/>
                <a:ea typeface="Open Sans"/>
                <a:cs typeface="Open Sans"/>
                <a:sym typeface="Open Sans"/>
              </a:rPr>
              <a:t>Dataset Link : </a:t>
            </a:r>
            <a:r>
              <a:rPr b="1" lang="en" sz="800" u="sng">
                <a:solidFill>
                  <a:schemeClr val="hlink"/>
                </a:solidFill>
                <a:latin typeface="Open Sans"/>
                <a:ea typeface="Open Sans"/>
                <a:cs typeface="Open Sans"/>
                <a:sym typeface="Open Sans"/>
                <a:hlinkClick r:id="rId3"/>
              </a:rPr>
              <a:t>https://drive.google.com/drive/folders/1SeRoaKZIJQsyqV28Cli-gOopudBHxHew?usp=sharing</a:t>
            </a:r>
            <a:endParaRPr b="1"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Depression Detection via Harvesting Social Media: A Multimodal Dictionary Learning Solution</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Guangyao Shen, Jia Jia, Liqiang Nie, Fuli Feng, Cunjun Zhang, Tianrui Hu, Tat-Seng Chua, Wenwu Zhu</a:t>
            </a:r>
            <a:endParaRPr sz="800">
              <a:latin typeface="Open Sans"/>
              <a:ea typeface="Open Sans"/>
              <a:cs typeface="Open Sans"/>
              <a:sym typeface="Open Sans"/>
            </a:endParaRPr>
          </a:p>
          <a:p>
            <a:pPr indent="0" lvl="0" marL="0" rtl="0" algn="l">
              <a:spcBef>
                <a:spcPts val="0"/>
              </a:spcBef>
              <a:spcAft>
                <a:spcPts val="0"/>
              </a:spcAft>
              <a:buNone/>
            </a:pPr>
            <a:r>
              <a:rPr lang="en" sz="800">
                <a:latin typeface="Open Sans"/>
                <a:ea typeface="Open Sans"/>
                <a:cs typeface="Open Sans"/>
                <a:sym typeface="Open Sans"/>
              </a:rPr>
              <a:t>Proceedings of the Twenty-Sixth International Joint Conference on Artificial Intelligence Main track. Pages 3838-3844. https://doi.org/10.24963/ijcai.2017/536</a:t>
            </a:r>
            <a:endParaRPr sz="11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Performance on this dataset</a:t>
            </a:r>
            <a:endParaRPr sz="3100"/>
          </a:p>
        </p:txBody>
      </p:sp>
      <p:graphicFrame>
        <p:nvGraphicFramePr>
          <p:cNvPr id="283" name="Google Shape;283;p46"/>
          <p:cNvGraphicFramePr/>
          <p:nvPr/>
        </p:nvGraphicFramePr>
        <p:xfrm>
          <a:off x="1470725" y="1084950"/>
          <a:ext cx="3000000" cy="3000000"/>
        </p:xfrm>
        <a:graphic>
          <a:graphicData uri="http://schemas.openxmlformats.org/drawingml/2006/table">
            <a:tbl>
              <a:tblPr>
                <a:noFill/>
                <a:tableStyleId>{C18AA0EE-3D78-44DF-B0D3-495F7F4E2C32}</a:tableStyleId>
              </a:tblPr>
              <a:tblGrid>
                <a:gridCol w="821750"/>
                <a:gridCol w="1955600"/>
                <a:gridCol w="1433325"/>
                <a:gridCol w="2477900"/>
              </a:tblGrid>
              <a:tr h="384275">
                <a:tc>
                  <a:txBody>
                    <a:bodyPr/>
                    <a:lstStyle/>
                    <a:p>
                      <a:pPr indent="0" lvl="0" marL="0" rtl="0" algn="l">
                        <a:spcBef>
                          <a:spcPts val="0"/>
                        </a:spcBef>
                        <a:spcAft>
                          <a:spcPts val="0"/>
                        </a:spcAft>
                        <a:buNone/>
                      </a:pPr>
                      <a:r>
                        <a:rPr b="1" lang="en"/>
                        <a:t>Year</a:t>
                      </a:r>
                      <a:endParaRPr b="1"/>
                    </a:p>
                  </a:txBody>
                  <a:tcPr marT="91425" marB="91425" marR="91425" marL="91425"/>
                </a:tc>
                <a:tc>
                  <a:txBody>
                    <a:bodyPr/>
                    <a:lstStyle/>
                    <a:p>
                      <a:pPr indent="0" lvl="0" marL="0" rtl="0" algn="l">
                        <a:spcBef>
                          <a:spcPts val="0"/>
                        </a:spcBef>
                        <a:spcAft>
                          <a:spcPts val="0"/>
                        </a:spcAft>
                        <a:buNone/>
                      </a:pPr>
                      <a:r>
                        <a:rPr b="1" lang="en"/>
                        <a:t>Title</a:t>
                      </a:r>
                      <a:endParaRPr b="1"/>
                    </a:p>
                  </a:txBody>
                  <a:tcPr marT="91425" marB="91425" marR="91425" marL="91425"/>
                </a:tc>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Performance (User-level)</a:t>
                      </a:r>
                      <a:endParaRPr b="1"/>
                    </a:p>
                  </a:txBody>
                  <a:tcPr marT="91425" marB="91425" marR="91425" marL="91425"/>
                </a:tc>
              </a:tr>
              <a:tr h="853400">
                <a:tc>
                  <a:txBody>
                    <a:bodyPr/>
                    <a:lstStyle/>
                    <a:p>
                      <a:pPr indent="0" lvl="0" marL="0" rtl="0" algn="l">
                        <a:spcBef>
                          <a:spcPts val="0"/>
                        </a:spcBef>
                        <a:spcAft>
                          <a:spcPts val="0"/>
                        </a:spcAft>
                        <a:buNone/>
                      </a:pPr>
                      <a:r>
                        <a:rPr lang="en"/>
                        <a:t>2017</a:t>
                      </a:r>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Depression Detection via Harvesting Social Media: A Multimodal Dictionary Learning Solution</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MDL (Multimodal Dictionary Learning)</a:t>
                      </a:r>
                      <a:endParaRPr sz="1100"/>
                    </a:p>
                  </a:txBody>
                  <a:tcPr marT="91425" marB="91425" marR="91425" marL="91425"/>
                </a:tc>
                <a:tc>
                  <a:txBody>
                    <a:bodyPr/>
                    <a:lstStyle/>
                    <a:p>
                      <a:pPr indent="0" lvl="0" marL="0" rtl="0" algn="l">
                        <a:spcBef>
                          <a:spcPts val="0"/>
                        </a:spcBef>
                        <a:spcAft>
                          <a:spcPts val="0"/>
                        </a:spcAft>
                        <a:buNone/>
                      </a:pPr>
                      <a:r>
                        <a:rPr lang="en" sz="1100"/>
                        <a:t>F1 = 0.85</a:t>
                      </a:r>
                      <a:endParaRPr sz="1100"/>
                    </a:p>
                  </a:txBody>
                  <a:tcPr marT="91425" marB="91425" marR="91425" marL="91425"/>
                </a:tc>
              </a:tr>
              <a:tr h="685775">
                <a:tc>
                  <a:txBody>
                    <a:bodyPr/>
                    <a:lstStyle/>
                    <a:p>
                      <a:pPr indent="0" lvl="0" marL="0" rtl="0" algn="l">
                        <a:spcBef>
                          <a:spcPts val="0"/>
                        </a:spcBef>
                        <a:spcAft>
                          <a:spcPts val="0"/>
                        </a:spcAft>
                        <a:buNone/>
                      </a:pPr>
                      <a:r>
                        <a:rPr lang="en"/>
                        <a:t>2019</a:t>
                      </a:r>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Cooperative Multimodal Approach to Depression Detection in Twitter</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COMMA indicator selection</a:t>
                      </a:r>
                      <a:endParaRPr sz="1100">
                        <a:solidFill>
                          <a:schemeClr val="dk1"/>
                        </a:solidFill>
                      </a:endParaRPr>
                    </a:p>
                    <a:p>
                      <a:pPr indent="0" lvl="0" marL="0" rtl="0" algn="l">
                        <a:spcBef>
                          <a:spcPts val="0"/>
                        </a:spcBef>
                        <a:spcAft>
                          <a:spcPts val="0"/>
                        </a:spcAft>
                        <a:buNone/>
                      </a:pPr>
                      <a:r>
                        <a:rPr lang="en" sz="1100">
                          <a:solidFill>
                            <a:schemeClr val="dk1"/>
                          </a:solidFill>
                        </a:rPr>
                        <a:t>GRU + VGG-Net</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F1 = 0.90</a:t>
                      </a:r>
                      <a:endParaRPr sz="1100"/>
                    </a:p>
                  </a:txBody>
                  <a:tcPr marT="91425" marB="91425" marR="91425" marL="91425"/>
                </a:tc>
              </a:tr>
              <a:tr h="518125">
                <a:tc>
                  <a:txBody>
                    <a:bodyPr/>
                    <a:lstStyle/>
                    <a:p>
                      <a:pPr indent="0" lvl="0" marL="0" rtl="0" algn="l">
                        <a:spcBef>
                          <a:spcPts val="0"/>
                        </a:spcBef>
                        <a:spcAft>
                          <a:spcPts val="0"/>
                        </a:spcAft>
                        <a:buNone/>
                      </a:pPr>
                      <a:r>
                        <a:rPr lang="en"/>
                        <a:t>2020</a:t>
                      </a:r>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SenseMood: Depression Detection on Social Media</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BERT + CNN</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F1  =  0.93</a:t>
                      </a:r>
                      <a:endParaRPr sz="1100"/>
                    </a:p>
                  </a:txBody>
                  <a:tcPr marT="91425" marB="91425" marR="91425" marL="91425"/>
                </a:tc>
              </a:tr>
              <a:tr h="1021050">
                <a:tc>
                  <a:txBody>
                    <a:bodyPr/>
                    <a:lstStyle/>
                    <a:p>
                      <a:pPr indent="0" lvl="0" marL="0" rtl="0" algn="l">
                        <a:spcBef>
                          <a:spcPts val="0"/>
                        </a:spcBef>
                        <a:spcAft>
                          <a:spcPts val="0"/>
                        </a:spcAft>
                        <a:buNone/>
                      </a:pPr>
                      <a:r>
                        <a:rPr lang="en"/>
                        <a:t>2021</a:t>
                      </a:r>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DepressionNet: A Novel Summarization Boosted Deep Framework for Depression Detection on Social Media</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Stacked_BiGRU + CNN-BiGRU_Att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BERT-BART</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F1   = 0.912</a:t>
                      </a:r>
                      <a:endParaRPr sz="11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7"/>
          <p:cNvPicPr preferRelativeResize="0"/>
          <p:nvPr/>
        </p:nvPicPr>
        <p:blipFill rotWithShape="1">
          <a:blip r:embed="rId3">
            <a:alphaModFix/>
          </a:blip>
          <a:srcRect b="0" l="0" r="0" t="2477"/>
          <a:stretch/>
        </p:blipFill>
        <p:spPr>
          <a:xfrm>
            <a:off x="1825650" y="1997925"/>
            <a:ext cx="5492724" cy="2510300"/>
          </a:xfrm>
          <a:prstGeom prst="rect">
            <a:avLst/>
          </a:prstGeom>
          <a:noFill/>
          <a:ln>
            <a:noFill/>
          </a:ln>
        </p:spPr>
      </p:pic>
      <p:sp>
        <p:nvSpPr>
          <p:cNvPr id="289" name="Google Shape;289;p47"/>
          <p:cNvSpPr txBox="1"/>
          <p:nvPr/>
        </p:nvSpPr>
        <p:spPr>
          <a:xfrm>
            <a:off x="1707300" y="1056325"/>
            <a:ext cx="5729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List_1 = Top 1000 words from TF-IDF of Depression Class </a:t>
            </a:r>
            <a:endParaRPr>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List_2 = T</a:t>
            </a:r>
            <a:r>
              <a:rPr lang="en">
                <a:solidFill>
                  <a:schemeClr val="dk1"/>
                </a:solidFill>
                <a:latin typeface="Open Sans"/>
                <a:ea typeface="Open Sans"/>
                <a:cs typeface="Open Sans"/>
                <a:sym typeface="Open Sans"/>
              </a:rPr>
              <a:t>op 1000 words from TF-IDF of Control Class</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List_1 - List_2</a:t>
            </a:r>
            <a:endParaRPr>
              <a:solidFill>
                <a:schemeClr val="dk1"/>
              </a:solidFill>
              <a:latin typeface="Open Sans"/>
              <a:ea typeface="Open Sans"/>
              <a:cs typeface="Open Sans"/>
              <a:sym typeface="Open Sans"/>
            </a:endParaRPr>
          </a:p>
        </p:txBody>
      </p:sp>
      <p:sp>
        <p:nvSpPr>
          <p:cNvPr id="290" name="Google Shape;290;p4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Problems : Mental health-related keywords</a:t>
            </a:r>
            <a:endParaRPr sz="3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Problems</a:t>
            </a:r>
            <a:endParaRPr sz="3100"/>
          </a:p>
        </p:txBody>
      </p:sp>
      <p:sp>
        <p:nvSpPr>
          <p:cNvPr id="296" name="Google Shape;296;p48"/>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600"/>
              </a:spcBef>
              <a:spcAft>
                <a:spcPts val="0"/>
              </a:spcAft>
              <a:buSzPts val="1300"/>
              <a:buChar char="●"/>
            </a:pPr>
            <a:r>
              <a:rPr lang="en" sz="1300"/>
              <a:t>Possibility of model </a:t>
            </a:r>
            <a:r>
              <a:rPr lang="en" sz="1300"/>
              <a:t>just</a:t>
            </a:r>
            <a:r>
              <a:rPr lang="en" sz="1300"/>
              <a:t> memorizing the keywords</a:t>
            </a:r>
            <a:endParaRPr sz="1300"/>
          </a:p>
          <a:p>
            <a:pPr indent="-311150" lvl="1" marL="914400" rtl="0" algn="l">
              <a:lnSpc>
                <a:spcPct val="150000"/>
              </a:lnSpc>
              <a:spcBef>
                <a:spcPts val="0"/>
              </a:spcBef>
              <a:spcAft>
                <a:spcPts val="0"/>
              </a:spcAft>
              <a:buSzPts val="1300"/>
              <a:buChar char="○"/>
            </a:pPr>
            <a:r>
              <a:rPr lang="en" sz="1300"/>
              <a:t>How would the model perform after removing the related words ?</a:t>
            </a:r>
            <a:endParaRPr sz="1300"/>
          </a:p>
          <a:p>
            <a:pPr indent="-311150" lvl="1" marL="914400" rtl="0" algn="l">
              <a:lnSpc>
                <a:spcPct val="150000"/>
              </a:lnSpc>
              <a:spcBef>
                <a:spcPts val="0"/>
              </a:spcBef>
              <a:spcAft>
                <a:spcPts val="0"/>
              </a:spcAft>
              <a:buSzPts val="1300"/>
              <a:buChar char="○"/>
            </a:pPr>
            <a:r>
              <a:rPr lang="en" sz="1300"/>
              <a:t>How to avoid memorizing the keywords while maintaining the model’s performance ?</a:t>
            </a:r>
            <a:endParaRPr sz="1300"/>
          </a:p>
          <a:p>
            <a:pPr indent="-311150" lvl="0" marL="457200" rtl="0" algn="l">
              <a:lnSpc>
                <a:spcPct val="150000"/>
              </a:lnSpc>
              <a:spcBef>
                <a:spcPts val="0"/>
              </a:spcBef>
              <a:spcAft>
                <a:spcPts val="0"/>
              </a:spcAft>
              <a:buSzPts val="1300"/>
              <a:buChar char="●"/>
            </a:pPr>
            <a:r>
              <a:rPr lang="en" sz="1300"/>
              <a:t>Understanding / </a:t>
            </a:r>
            <a:r>
              <a:rPr lang="en" sz="1300"/>
              <a:t>Explainability</a:t>
            </a:r>
            <a:endParaRPr sz="1300"/>
          </a:p>
          <a:p>
            <a:pPr indent="-311150" lvl="1" marL="914400" rtl="0" algn="l">
              <a:lnSpc>
                <a:spcPct val="150000"/>
              </a:lnSpc>
              <a:spcBef>
                <a:spcPts val="0"/>
              </a:spcBef>
              <a:spcAft>
                <a:spcPts val="0"/>
              </a:spcAft>
              <a:buSzPts val="1300"/>
              <a:buChar char="○"/>
            </a:pPr>
            <a:r>
              <a:rPr lang="en" sz="1300"/>
              <a:t>Why does the model classify a specific user/post as Depression ?</a:t>
            </a:r>
            <a:endParaRPr sz="1300"/>
          </a:p>
          <a:p>
            <a:pPr indent="-311150" lvl="1" marL="914400" rtl="0" algn="l">
              <a:lnSpc>
                <a:spcPct val="150000"/>
              </a:lnSpc>
              <a:spcBef>
                <a:spcPts val="0"/>
              </a:spcBef>
              <a:spcAft>
                <a:spcPts val="0"/>
              </a:spcAft>
              <a:buSzPts val="1300"/>
              <a:buChar char="○"/>
            </a:pPr>
            <a:r>
              <a:rPr lang="en" sz="1300"/>
              <a:t>What are the language patterns of depression detected by the model ?</a:t>
            </a:r>
            <a:endParaRPr sz="1300"/>
          </a:p>
          <a:p>
            <a:pPr indent="-311150" lvl="0" marL="457200" rtl="0" algn="l">
              <a:lnSpc>
                <a:spcPct val="150000"/>
              </a:lnSpc>
              <a:spcBef>
                <a:spcPts val="0"/>
              </a:spcBef>
              <a:spcAft>
                <a:spcPts val="0"/>
              </a:spcAft>
              <a:buSzPts val="1300"/>
              <a:buChar char="●"/>
            </a:pPr>
            <a:r>
              <a:rPr lang="en" sz="1300"/>
              <a:t>Many Posts per one user, are ALL of them important ? (for user-level)</a:t>
            </a:r>
            <a:endParaRPr sz="1300"/>
          </a:p>
          <a:p>
            <a:pPr indent="-311150" lvl="1" marL="914400" rtl="0" algn="l">
              <a:lnSpc>
                <a:spcPct val="150000"/>
              </a:lnSpc>
              <a:spcBef>
                <a:spcPts val="0"/>
              </a:spcBef>
              <a:spcAft>
                <a:spcPts val="0"/>
              </a:spcAft>
              <a:buSzPts val="1300"/>
              <a:buChar char="○"/>
            </a:pPr>
            <a:r>
              <a:rPr lang="en" sz="1300"/>
              <a:t>How to select only the important parts ?</a:t>
            </a:r>
            <a:endParaRPr sz="1300"/>
          </a:p>
          <a:p>
            <a:pPr indent="-311150" lvl="0" marL="457200" rtl="0" algn="l">
              <a:lnSpc>
                <a:spcPct val="150000"/>
              </a:lnSpc>
              <a:spcBef>
                <a:spcPts val="0"/>
              </a:spcBef>
              <a:spcAft>
                <a:spcPts val="0"/>
              </a:spcAft>
              <a:buSzPts val="1300"/>
              <a:buChar char="●"/>
            </a:pPr>
            <a:r>
              <a:rPr lang="en" sz="1300"/>
              <a:t>Class imbalance : Control &gt;&gt; Depression</a:t>
            </a:r>
            <a:endParaRPr sz="1300"/>
          </a:p>
          <a:p>
            <a:pPr indent="-311150" lvl="1" marL="914400" rtl="0" algn="l">
              <a:lnSpc>
                <a:spcPct val="150000"/>
              </a:lnSpc>
              <a:spcBef>
                <a:spcPts val="0"/>
              </a:spcBef>
              <a:spcAft>
                <a:spcPts val="0"/>
              </a:spcAft>
              <a:buSzPts val="1300"/>
              <a:buChar char="○"/>
            </a:pPr>
            <a:r>
              <a:rPr lang="en" sz="1300"/>
              <a:t>How to make the model more robust to imbalance data ?</a:t>
            </a:r>
            <a:endParaRPr sz="1300"/>
          </a:p>
          <a:p>
            <a:pPr indent="-311150" lvl="0" marL="457200" rtl="0" algn="l">
              <a:lnSpc>
                <a:spcPct val="150000"/>
              </a:lnSpc>
              <a:spcBef>
                <a:spcPts val="0"/>
              </a:spcBef>
              <a:spcAft>
                <a:spcPts val="0"/>
              </a:spcAft>
              <a:buSzPts val="1300"/>
              <a:buChar char="●"/>
            </a:pPr>
            <a:r>
              <a:rPr lang="en" sz="1300"/>
              <a:t>etc.</a:t>
            </a:r>
            <a:endParaRPr b="1"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t>Related Works</a:t>
            </a:r>
            <a:endParaRPr sz="3100"/>
          </a:p>
        </p:txBody>
      </p:sp>
      <p:sp>
        <p:nvSpPr>
          <p:cNvPr id="302" name="Google Shape;302;p49"/>
          <p:cNvSpPr txBox="1"/>
          <p:nvPr/>
        </p:nvSpPr>
        <p:spPr>
          <a:xfrm>
            <a:off x="572925" y="1036425"/>
            <a:ext cx="78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03" name="Google Shape;303;p49"/>
          <p:cNvSpPr txBox="1"/>
          <p:nvPr/>
        </p:nvSpPr>
        <p:spPr>
          <a:xfrm>
            <a:off x="553625" y="1126550"/>
            <a:ext cx="2928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latin typeface="Open Sans"/>
              <a:ea typeface="Open Sans"/>
              <a:cs typeface="Open Sans"/>
              <a:sym typeface="Open Sans"/>
            </a:endParaRPr>
          </a:p>
        </p:txBody>
      </p:sp>
      <p:sp>
        <p:nvSpPr>
          <p:cNvPr id="304" name="Google Shape;304;p49"/>
          <p:cNvSpPr txBox="1"/>
          <p:nvPr/>
        </p:nvSpPr>
        <p:spPr>
          <a:xfrm>
            <a:off x="572925" y="1077425"/>
            <a:ext cx="8143200" cy="134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Depression Detection in Social Media</a:t>
            </a:r>
            <a:endParaRPr sz="1000">
              <a:solidFill>
                <a:schemeClr val="dk1"/>
              </a:solidFill>
            </a:endParaRPr>
          </a:p>
          <a:p>
            <a:pPr indent="0" lvl="0" marL="0" marR="0" rtl="0" algn="l">
              <a:lnSpc>
                <a:spcPct val="150000"/>
              </a:lnSpc>
              <a:spcBef>
                <a:spcPts val="1000"/>
              </a:spcBef>
              <a:spcAft>
                <a:spcPts val="0"/>
              </a:spcAft>
              <a:buNone/>
            </a:pPr>
            <a:r>
              <a:rPr lang="en" sz="800">
                <a:solidFill>
                  <a:schemeClr val="dk1"/>
                </a:solidFill>
                <a:latin typeface="Open Sans"/>
                <a:ea typeface="Open Sans"/>
                <a:cs typeface="Open Sans"/>
                <a:sym typeface="Open Sans"/>
              </a:rPr>
              <a:t>Depression Detection via Harvesting Social Media: A Multimodal Dictionary Learning Solution : </a:t>
            </a:r>
            <a:r>
              <a:rPr lang="en" sz="800" u="sng">
                <a:solidFill>
                  <a:schemeClr val="hlink"/>
                </a:solidFill>
                <a:latin typeface="Open Sans"/>
                <a:ea typeface="Open Sans"/>
                <a:cs typeface="Open Sans"/>
                <a:sym typeface="Open Sans"/>
                <a:hlinkClick r:id="rId3"/>
              </a:rPr>
              <a:t>https://doi.org/10.24963/ijcai.2017/536</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MGL-CNN: A Hierarchical Posts Representations Model for Identifying Depressed Individuals in Online Forums : </a:t>
            </a:r>
            <a:r>
              <a:rPr lang="en" sz="800" u="sng">
                <a:solidFill>
                  <a:schemeClr val="hlink"/>
                </a:solidFill>
                <a:latin typeface="Open Sans"/>
                <a:ea typeface="Open Sans"/>
                <a:cs typeface="Open Sans"/>
                <a:sym typeface="Open Sans"/>
                <a:hlinkClick r:id="rId4"/>
              </a:rPr>
              <a:t>https://ieeexplore.ieee.org/document/8998086</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Monitoring Depression Trends on Twitter During the COVID-19 Pandemic: Observational Study : </a:t>
            </a:r>
            <a:r>
              <a:rPr lang="en" sz="800" u="sng">
                <a:solidFill>
                  <a:schemeClr val="hlink"/>
                </a:solidFill>
                <a:latin typeface="Open Sans"/>
                <a:ea typeface="Open Sans"/>
                <a:cs typeface="Open Sans"/>
                <a:sym typeface="Open Sans"/>
                <a:hlinkClick r:id="rId5"/>
              </a:rPr>
              <a:t>https://arxiv.org/abs/2007.00228</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DepressionNet: A Novel Summarization Boosted Deep Framework for Depression Detection on Social Media :  </a:t>
            </a:r>
            <a:r>
              <a:rPr lang="en" sz="800" u="sng">
                <a:solidFill>
                  <a:schemeClr val="hlink"/>
                </a:solidFill>
                <a:latin typeface="Open Sans"/>
                <a:ea typeface="Open Sans"/>
                <a:cs typeface="Open Sans"/>
                <a:sym typeface="Open Sans"/>
                <a:hlinkClick r:id="rId6"/>
              </a:rPr>
              <a:t>https://arxiv.org/abs/2105.10878</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SenseMood: Depression Detection on Social Media : </a:t>
            </a:r>
            <a:r>
              <a:rPr lang="en" sz="800" u="sng">
                <a:solidFill>
                  <a:schemeClr val="hlink"/>
                </a:solidFill>
                <a:latin typeface="Open Sans"/>
                <a:ea typeface="Open Sans"/>
                <a:cs typeface="Open Sans"/>
                <a:sym typeface="Open Sans"/>
                <a:hlinkClick r:id="rId7"/>
              </a:rPr>
              <a:t>https://dl.acm.org/doi/abs/10.1145/3372278.3391932</a:t>
            </a:r>
            <a:endParaRPr sz="600">
              <a:solidFill>
                <a:schemeClr val="dk1"/>
              </a:solidFill>
            </a:endParaRPr>
          </a:p>
        </p:txBody>
      </p:sp>
      <p:sp>
        <p:nvSpPr>
          <p:cNvPr id="305" name="Google Shape;305;p49"/>
          <p:cNvSpPr txBox="1"/>
          <p:nvPr/>
        </p:nvSpPr>
        <p:spPr>
          <a:xfrm>
            <a:off x="553625" y="2421725"/>
            <a:ext cx="7576800" cy="72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Explainabitilty</a:t>
            </a:r>
            <a:endParaRPr b="1" sz="1000">
              <a:solidFill>
                <a:schemeClr val="dk1"/>
              </a:solidFill>
            </a:endParaRPr>
          </a:p>
          <a:p>
            <a:pPr indent="0" lvl="0" marL="0" rtl="0" algn="l">
              <a:spcBef>
                <a:spcPts val="1000"/>
              </a:spcBef>
              <a:spcAft>
                <a:spcPts val="0"/>
              </a:spcAft>
              <a:buNone/>
            </a:pPr>
            <a:r>
              <a:rPr lang="en" sz="800">
                <a:solidFill>
                  <a:schemeClr val="dk1"/>
                </a:solidFill>
                <a:latin typeface="Open Sans"/>
                <a:ea typeface="Open Sans"/>
                <a:cs typeface="Open Sans"/>
                <a:sym typeface="Open Sans"/>
              </a:rPr>
              <a:t>Towards Explainability in Using Deep Learning for the Detection of Anorexia in Social Media : </a:t>
            </a:r>
            <a:r>
              <a:rPr lang="en" sz="800" u="sng">
                <a:solidFill>
                  <a:schemeClr val="hlink"/>
                </a:solidFill>
                <a:latin typeface="Open Sans"/>
                <a:ea typeface="Open Sans"/>
                <a:cs typeface="Open Sans"/>
                <a:sym typeface="Open Sans"/>
                <a:hlinkClick r:id="rId8"/>
              </a:rPr>
              <a:t>https://www.ncbi.nlm.nih.gov/pmc/articles/PMC7298178/</a:t>
            </a:r>
            <a:endParaRPr sz="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800">
              <a:solidFill>
                <a:schemeClr val="dk1"/>
              </a:solidFill>
              <a:latin typeface="Open Sans"/>
              <a:ea typeface="Open Sans"/>
              <a:cs typeface="Open Sans"/>
              <a:sym typeface="Open Sans"/>
            </a:endParaRPr>
          </a:p>
        </p:txBody>
      </p:sp>
      <p:sp>
        <p:nvSpPr>
          <p:cNvPr id="306" name="Google Shape;306;p49"/>
          <p:cNvSpPr txBox="1"/>
          <p:nvPr/>
        </p:nvSpPr>
        <p:spPr>
          <a:xfrm>
            <a:off x="572925" y="3032025"/>
            <a:ext cx="7750500" cy="60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Removing Keywords</a:t>
            </a:r>
            <a:endParaRPr sz="1000">
              <a:solidFill>
                <a:schemeClr val="dk1"/>
              </a:solidFill>
            </a:endParaRPr>
          </a:p>
          <a:p>
            <a:pPr indent="0" lvl="0" marL="0" rtl="0" algn="l">
              <a:lnSpc>
                <a:spcPct val="115000"/>
              </a:lnSpc>
              <a:spcBef>
                <a:spcPts val="1000"/>
              </a:spcBef>
              <a:spcAft>
                <a:spcPts val="0"/>
              </a:spcAft>
              <a:buNone/>
            </a:pPr>
            <a:r>
              <a:rPr lang="en" sz="800">
                <a:solidFill>
                  <a:schemeClr val="dk1"/>
                </a:solidFill>
                <a:latin typeface="Open Sans"/>
                <a:ea typeface="Open Sans"/>
                <a:cs typeface="Open Sans"/>
                <a:sym typeface="Open Sans"/>
              </a:rPr>
              <a:t>Detecting Linguistic Traces of Depression in Topic-Restricted Text: Attending to Self-Stigmatized Depression with NLP : </a:t>
            </a:r>
            <a:r>
              <a:rPr lang="en" sz="800" u="sng">
                <a:solidFill>
                  <a:schemeClr val="hlink"/>
                </a:solidFill>
                <a:latin typeface="Open Sans"/>
                <a:ea typeface="Open Sans"/>
                <a:cs typeface="Open Sans"/>
                <a:sym typeface="Open Sans"/>
                <a:hlinkClick r:id="rId9"/>
              </a:rPr>
              <a:t>https://aclanthology.org/W18-4102</a:t>
            </a:r>
            <a:endParaRPr/>
          </a:p>
        </p:txBody>
      </p:sp>
      <p:sp>
        <p:nvSpPr>
          <p:cNvPr id="307" name="Google Shape;307;p49"/>
          <p:cNvSpPr txBox="1"/>
          <p:nvPr/>
        </p:nvSpPr>
        <p:spPr>
          <a:xfrm>
            <a:off x="572925" y="3708000"/>
            <a:ext cx="6675600" cy="10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Selective Masking in MLM</a:t>
            </a:r>
            <a:endParaRPr b="1" sz="800">
              <a:solidFill>
                <a:schemeClr val="dk1"/>
              </a:solidFill>
            </a:endParaRPr>
          </a:p>
          <a:p>
            <a:pPr indent="0" lvl="0" marL="0" marR="0" rtl="0" algn="l">
              <a:lnSpc>
                <a:spcPct val="150000"/>
              </a:lnSpc>
              <a:spcBef>
                <a:spcPts val="1000"/>
              </a:spcBef>
              <a:spcAft>
                <a:spcPts val="0"/>
              </a:spcAft>
              <a:buNone/>
            </a:pPr>
            <a:r>
              <a:rPr lang="en" sz="800">
                <a:solidFill>
                  <a:schemeClr val="dk1"/>
                </a:solidFill>
                <a:latin typeface="Open Sans"/>
                <a:ea typeface="Open Sans"/>
                <a:cs typeface="Open Sans"/>
                <a:sym typeface="Open Sans"/>
              </a:rPr>
              <a:t>MASKER: Masked Keyword Regularization for Reliable Text Classification : </a:t>
            </a:r>
            <a:r>
              <a:rPr lang="en" sz="800" u="sng">
                <a:solidFill>
                  <a:schemeClr val="hlink"/>
                </a:solidFill>
                <a:latin typeface="Open Sans"/>
                <a:ea typeface="Open Sans"/>
                <a:cs typeface="Open Sans"/>
                <a:sym typeface="Open Sans"/>
                <a:hlinkClick r:id="rId10"/>
              </a:rPr>
              <a:t>https://arxiv.org/abs/2012.09392</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Train No Evil: Selective Masking for Task-Guided Pre-Training : </a:t>
            </a:r>
            <a:r>
              <a:rPr lang="en" sz="800" u="sng">
                <a:solidFill>
                  <a:schemeClr val="hlink"/>
                </a:solidFill>
                <a:latin typeface="Open Sans"/>
                <a:ea typeface="Open Sans"/>
                <a:cs typeface="Open Sans"/>
                <a:sym typeface="Open Sans"/>
                <a:hlinkClick r:id="rId11"/>
              </a:rPr>
              <a:t>https://arxiv.org/abs/2004.09733</a:t>
            </a:r>
            <a:endParaRPr sz="800">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00">
                <a:solidFill>
                  <a:schemeClr val="dk1"/>
                </a:solidFill>
                <a:latin typeface="Open Sans"/>
                <a:ea typeface="Open Sans"/>
                <a:cs typeface="Open Sans"/>
                <a:sym typeface="Open Sans"/>
              </a:rPr>
              <a:t>Knowledge Enhanced Masked Language Model for Stance Detection : </a:t>
            </a:r>
            <a:r>
              <a:rPr lang="en" sz="800" u="sng">
                <a:solidFill>
                  <a:schemeClr val="hlink"/>
                </a:solidFill>
                <a:latin typeface="Open Sans"/>
                <a:ea typeface="Open Sans"/>
                <a:cs typeface="Open Sans"/>
                <a:sym typeface="Open Sans"/>
                <a:hlinkClick r:id="rId12"/>
              </a:rPr>
              <a:t>https://aclanthology.org/2021.naacl-main.376</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Link to Group Selection</a:t>
            </a:r>
            <a:endParaRPr/>
          </a:p>
        </p:txBody>
      </p:sp>
      <p:sp>
        <p:nvSpPr>
          <p:cNvPr id="313" name="Google Shape;313;p50"/>
          <p:cNvSpPr txBox="1"/>
          <p:nvPr>
            <p:ph idx="1" type="body"/>
          </p:nvPr>
        </p:nvSpPr>
        <p:spPr>
          <a:xfrm>
            <a:off x="228600" y="1085850"/>
            <a:ext cx="8763000" cy="34863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u="sng">
                <a:solidFill>
                  <a:schemeClr val="hlink"/>
                </a:solidFill>
                <a:hlinkClick r:id="rId3"/>
              </a:rPr>
              <a:t>https://docs.google.com/spreadsheets/d/14ae6l_vtIjDQDcLL99bws28yyHHJPtNSuNbrtoJbhyI/edit?usp=sharing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Deliverables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nvSpPr>
        <p:spPr>
          <a:xfrm>
            <a:off x="798975" y="1775350"/>
            <a:ext cx="3722400" cy="1985700"/>
          </a:xfrm>
          <a:prstGeom prst="rect">
            <a:avLst/>
          </a:prstGeom>
          <a:noFill/>
          <a:ln>
            <a:noFill/>
          </a:ln>
        </p:spPr>
        <p:txBody>
          <a:bodyPr anchorCtr="0" anchor="ctr" bIns="91425" lIns="91425" spcFirstLastPara="1" rIns="91425" wrap="square" tIns="91425">
            <a:spAutoFit/>
          </a:bodyPr>
          <a:lstStyle/>
          <a:p>
            <a:pPr indent="0" lvl="0" marL="0" marR="0" rtl="0" algn="just">
              <a:lnSpc>
                <a:spcPct val="150000"/>
              </a:lnSpc>
              <a:spcBef>
                <a:spcPts val="600"/>
              </a:spcBef>
              <a:spcAft>
                <a:spcPts val="0"/>
              </a:spcAft>
              <a:buNone/>
            </a:pPr>
            <a:r>
              <a:rPr b="1" lang="en">
                <a:solidFill>
                  <a:schemeClr val="dk1"/>
                </a:solidFill>
                <a:latin typeface="Open Sans"/>
                <a:ea typeface="Open Sans"/>
                <a:cs typeface="Open Sans"/>
                <a:sym typeface="Open Sans"/>
              </a:rPr>
              <a:t>Final Project (</a:t>
            </a:r>
            <a:r>
              <a:rPr b="1" lang="en">
                <a:solidFill>
                  <a:srgbClr val="FF0000"/>
                </a:solidFill>
                <a:latin typeface="Open Sans"/>
                <a:ea typeface="Open Sans"/>
                <a:cs typeface="Open Sans"/>
                <a:sym typeface="Open Sans"/>
              </a:rPr>
              <a:t>45%</a:t>
            </a:r>
            <a:r>
              <a:rPr b="1" lang="en">
                <a:solidFill>
                  <a:schemeClr val="dk1"/>
                </a:solidFill>
                <a:latin typeface="Open Sans"/>
                <a:ea typeface="Open Sans"/>
                <a:cs typeface="Open Sans"/>
                <a:sym typeface="Open Sans"/>
              </a:rPr>
              <a:t>)</a:t>
            </a:r>
            <a:endParaRPr b="1">
              <a:solidFill>
                <a:schemeClr val="dk1"/>
              </a:solidFill>
              <a:latin typeface="Open Sans"/>
              <a:ea typeface="Open Sans"/>
              <a:cs typeface="Open Sans"/>
              <a:sym typeface="Open Sans"/>
            </a:endParaRPr>
          </a:p>
          <a:p>
            <a:pPr indent="-311150" lvl="0" marL="457200" marR="0" rtl="0" algn="just">
              <a:lnSpc>
                <a:spcPct val="150000"/>
              </a:lnSpc>
              <a:spcBef>
                <a:spcPts val="60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Novelty (related work) (20%)</a:t>
            </a:r>
            <a:endParaRPr sz="1300">
              <a:solidFill>
                <a:schemeClr val="dk1"/>
              </a:solidFill>
              <a:latin typeface="Open Sans"/>
              <a:ea typeface="Open Sans"/>
              <a:cs typeface="Open Sans"/>
              <a:sym typeface="Open Sans"/>
            </a:endParaRPr>
          </a:p>
          <a:p>
            <a:pPr indent="-311150" lvl="0" marL="457200" marR="0" rtl="0" algn="just">
              <a:lnSpc>
                <a:spcPct val="150000"/>
              </a:lnSpc>
              <a:spcBef>
                <a:spcPts val="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Experiment rigour (comparisons) (20%)</a:t>
            </a:r>
            <a:endParaRPr sz="1300">
              <a:solidFill>
                <a:schemeClr val="dk1"/>
              </a:solidFill>
              <a:latin typeface="Open Sans"/>
              <a:ea typeface="Open Sans"/>
              <a:cs typeface="Open Sans"/>
              <a:sym typeface="Open Sans"/>
            </a:endParaRPr>
          </a:p>
          <a:p>
            <a:pPr indent="-311150" lvl="0" marL="457200" marR="0" rtl="0" algn="just">
              <a:lnSpc>
                <a:spcPct val="150000"/>
              </a:lnSpc>
              <a:spcBef>
                <a:spcPts val="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Model complexity (competency) (20%)</a:t>
            </a:r>
            <a:endParaRPr sz="1300">
              <a:solidFill>
                <a:schemeClr val="dk1"/>
              </a:solidFill>
              <a:latin typeface="Open Sans"/>
              <a:ea typeface="Open Sans"/>
              <a:cs typeface="Open Sans"/>
              <a:sym typeface="Open Sans"/>
            </a:endParaRPr>
          </a:p>
          <a:p>
            <a:pPr indent="-311150" lvl="0" marL="457200" marR="0" rtl="0" algn="just">
              <a:lnSpc>
                <a:spcPct val="150000"/>
              </a:lnSpc>
              <a:spcBef>
                <a:spcPts val="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Evaluation methods (appropriate) (20%)</a:t>
            </a:r>
            <a:endParaRPr sz="1300">
              <a:solidFill>
                <a:schemeClr val="dk1"/>
              </a:solidFill>
              <a:latin typeface="Open Sans"/>
              <a:ea typeface="Open Sans"/>
              <a:cs typeface="Open Sans"/>
              <a:sym typeface="Open Sans"/>
            </a:endParaRPr>
          </a:p>
          <a:p>
            <a:pPr indent="-311150" lvl="0" marL="457200" marR="0" rtl="0" algn="just">
              <a:lnSpc>
                <a:spcPct val="150000"/>
              </a:lnSpc>
              <a:spcBef>
                <a:spcPts val="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Effort (not last day!) (20%)</a:t>
            </a:r>
            <a:endParaRPr sz="1300">
              <a:solidFill>
                <a:schemeClr val="dk1"/>
              </a:solidFill>
              <a:latin typeface="Open Sans"/>
              <a:ea typeface="Open Sans"/>
              <a:cs typeface="Open Sans"/>
              <a:sym typeface="Open Sans"/>
            </a:endParaRPr>
          </a:p>
        </p:txBody>
      </p:sp>
      <p:sp>
        <p:nvSpPr>
          <p:cNvPr id="135" name="Google Shape;135;p2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txBox="1"/>
          <p:nvPr/>
        </p:nvSpPr>
        <p:spPr>
          <a:xfrm>
            <a:off x="5008300" y="1732450"/>
            <a:ext cx="3141600" cy="1085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600"/>
              </a:spcBef>
              <a:spcAft>
                <a:spcPts val="0"/>
              </a:spcAft>
              <a:buNone/>
            </a:pPr>
            <a:r>
              <a:rPr b="1" lang="en">
                <a:solidFill>
                  <a:schemeClr val="dk1"/>
                </a:solidFill>
                <a:latin typeface="Open Sans"/>
                <a:ea typeface="Open Sans"/>
                <a:cs typeface="Open Sans"/>
                <a:sym typeface="Open Sans"/>
              </a:rPr>
              <a:t>Submission deliverables:</a:t>
            </a:r>
            <a:endParaRPr b="1">
              <a:solidFill>
                <a:schemeClr val="dk1"/>
              </a:solidFill>
              <a:latin typeface="Open Sans"/>
              <a:ea typeface="Open Sans"/>
              <a:cs typeface="Open Sans"/>
              <a:sym typeface="Open Sans"/>
            </a:endParaRPr>
          </a:p>
          <a:p>
            <a:pPr indent="-311150" lvl="0" marL="457200" rtl="0" algn="just">
              <a:lnSpc>
                <a:spcPct val="150000"/>
              </a:lnSpc>
              <a:spcBef>
                <a:spcPts val="60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Python file (e.g., notebook, .py)</a:t>
            </a:r>
            <a:endParaRPr sz="1300">
              <a:solidFill>
                <a:schemeClr val="dk1"/>
              </a:solidFill>
              <a:latin typeface="Open Sans"/>
              <a:ea typeface="Open Sans"/>
              <a:cs typeface="Open Sans"/>
              <a:sym typeface="Open Sans"/>
            </a:endParaRPr>
          </a:p>
          <a:p>
            <a:pPr indent="-311150" lvl="0" marL="457200" rtl="0" algn="just">
              <a:lnSpc>
                <a:spcPct val="150000"/>
              </a:lnSpc>
              <a:spcBef>
                <a:spcPts val="0"/>
              </a:spcBef>
              <a:spcAft>
                <a:spcPts val="0"/>
              </a:spcAft>
              <a:buClr>
                <a:schemeClr val="dk1"/>
              </a:buClr>
              <a:buSzPts val="1300"/>
              <a:buFont typeface="Open Sans"/>
              <a:buAutoNum type="arabicPeriod"/>
            </a:pPr>
            <a:r>
              <a:rPr lang="en" sz="1300">
                <a:solidFill>
                  <a:schemeClr val="dk1"/>
                </a:solidFill>
                <a:latin typeface="Open Sans"/>
                <a:ea typeface="Open Sans"/>
                <a:cs typeface="Open Sans"/>
                <a:sym typeface="Open Sans"/>
              </a:rPr>
              <a:t>Presentation file (e.g., .pdf, .ppt)</a:t>
            </a:r>
            <a:endParaRPr/>
          </a:p>
        </p:txBody>
      </p:sp>
      <p:sp>
        <p:nvSpPr>
          <p:cNvPr id="137" name="Google Shape;137;p25"/>
          <p:cNvSpPr txBox="1"/>
          <p:nvPr/>
        </p:nvSpPr>
        <p:spPr>
          <a:xfrm>
            <a:off x="798975" y="1226450"/>
            <a:ext cx="3517500" cy="400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600"/>
              </a:spcBef>
              <a:spcAft>
                <a:spcPts val="0"/>
              </a:spcAft>
              <a:buNone/>
            </a:pPr>
            <a:r>
              <a:rPr b="1" lang="en">
                <a:solidFill>
                  <a:schemeClr val="dk1"/>
                </a:solidFill>
                <a:latin typeface="Open Sans"/>
                <a:ea typeface="Open Sans"/>
                <a:cs typeface="Open Sans"/>
                <a:sym typeface="Open Sans"/>
              </a:rPr>
              <a:t>21 Students &gt; 7 Group of 3 members</a:t>
            </a:r>
            <a:r>
              <a:rPr b="1" lang="en">
                <a:solidFill>
                  <a:schemeClr val="dk1"/>
                </a:solidFill>
                <a:latin typeface="Open Sans"/>
                <a:ea typeface="Open Sans"/>
                <a:cs typeface="Open Sans"/>
                <a:sym typeface="Open Sans"/>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43" name="Google Shape;143;p26"/>
          <p:cNvSpPr txBox="1"/>
          <p:nvPr>
            <p:ph idx="1" type="body"/>
          </p:nvPr>
        </p:nvSpPr>
        <p:spPr>
          <a:xfrm>
            <a:off x="228600" y="1085850"/>
            <a:ext cx="38847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8 March   : Today</a:t>
            </a:r>
            <a:endParaRPr sz="1600"/>
          </a:p>
          <a:p>
            <a:pPr indent="0" lvl="0" marL="0" rtl="0" algn="l">
              <a:spcBef>
                <a:spcPts val="600"/>
              </a:spcBef>
              <a:spcAft>
                <a:spcPts val="0"/>
              </a:spcAft>
              <a:buNone/>
            </a:pPr>
            <a:r>
              <a:rPr lang="en" sz="1600"/>
              <a:t>10 </a:t>
            </a:r>
            <a:r>
              <a:rPr lang="en" sz="1600"/>
              <a:t>March : First Group-Meeting</a:t>
            </a:r>
            <a:endParaRPr sz="1600"/>
          </a:p>
          <a:p>
            <a:pPr indent="0" lvl="0" marL="0" rtl="0" algn="l">
              <a:spcBef>
                <a:spcPts val="600"/>
              </a:spcBef>
              <a:spcAft>
                <a:spcPts val="0"/>
              </a:spcAft>
              <a:buNone/>
            </a:pPr>
            <a:r>
              <a:rPr lang="en" sz="1600"/>
              <a:t>15 </a:t>
            </a:r>
            <a:r>
              <a:rPr lang="en" sz="1600"/>
              <a:t>March : Recent NLP Trend</a:t>
            </a:r>
            <a:endParaRPr sz="1600"/>
          </a:p>
          <a:p>
            <a:pPr indent="0" lvl="0" marL="0" rtl="0" algn="l">
              <a:spcBef>
                <a:spcPts val="600"/>
              </a:spcBef>
              <a:spcAft>
                <a:spcPts val="0"/>
              </a:spcAft>
              <a:buNone/>
            </a:pPr>
            <a:r>
              <a:rPr lang="en" sz="1600"/>
              <a:t>17 </a:t>
            </a:r>
            <a:r>
              <a:rPr lang="en" sz="1600"/>
              <a:t>March : Q&amp;A</a:t>
            </a:r>
            <a:endParaRPr sz="1600"/>
          </a:p>
          <a:p>
            <a:pPr indent="0" lvl="0" marL="0" rtl="0" algn="l">
              <a:spcBef>
                <a:spcPts val="600"/>
              </a:spcBef>
              <a:spcAft>
                <a:spcPts val="0"/>
              </a:spcAft>
              <a:buNone/>
            </a:pPr>
            <a:r>
              <a:rPr lang="en" sz="1600"/>
              <a:t>22 </a:t>
            </a:r>
            <a:r>
              <a:rPr lang="en" sz="1600"/>
              <a:t>March : Progress Day</a:t>
            </a:r>
            <a:endParaRPr sz="1600"/>
          </a:p>
          <a:p>
            <a:pPr indent="0" lvl="0" marL="0" rtl="0" algn="l">
              <a:spcBef>
                <a:spcPts val="600"/>
              </a:spcBef>
              <a:spcAft>
                <a:spcPts val="0"/>
              </a:spcAft>
              <a:buNone/>
            </a:pPr>
            <a:r>
              <a:rPr lang="en" sz="1600"/>
              <a:t>24 </a:t>
            </a:r>
            <a:r>
              <a:rPr lang="en" sz="1600"/>
              <a:t>March : Progress Day</a:t>
            </a:r>
            <a:endParaRPr sz="1600"/>
          </a:p>
          <a:p>
            <a:pPr indent="0" lvl="0" marL="0" rtl="0" algn="l">
              <a:spcBef>
                <a:spcPts val="600"/>
              </a:spcBef>
              <a:spcAft>
                <a:spcPts val="0"/>
              </a:spcAft>
              <a:buNone/>
            </a:pPr>
            <a:r>
              <a:rPr lang="en" sz="1600"/>
              <a:t>29 </a:t>
            </a:r>
            <a:r>
              <a:rPr lang="en" sz="1600"/>
              <a:t>March : Q&amp;A</a:t>
            </a:r>
            <a:endParaRPr sz="1600"/>
          </a:p>
          <a:p>
            <a:pPr indent="0" lvl="0" marL="0" rtl="0" algn="l">
              <a:spcBef>
                <a:spcPts val="600"/>
              </a:spcBef>
              <a:spcAft>
                <a:spcPts val="0"/>
              </a:spcAft>
              <a:buNone/>
            </a:pPr>
            <a:r>
              <a:rPr lang="en" sz="1600"/>
              <a:t>31 </a:t>
            </a:r>
            <a:r>
              <a:rPr lang="en" sz="1600"/>
              <a:t>March : Q&amp;A</a:t>
            </a:r>
            <a:endParaRPr sz="1600"/>
          </a:p>
        </p:txBody>
      </p:sp>
      <p:sp>
        <p:nvSpPr>
          <p:cNvPr id="144" name="Google Shape;144;p26"/>
          <p:cNvSpPr txBox="1"/>
          <p:nvPr>
            <p:ph idx="1" type="body"/>
          </p:nvPr>
        </p:nvSpPr>
        <p:spPr>
          <a:xfrm>
            <a:off x="4601675" y="1085850"/>
            <a:ext cx="37395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5 April   : Q&amp;A</a:t>
            </a:r>
            <a:endParaRPr sz="1600"/>
          </a:p>
          <a:p>
            <a:pPr indent="0" lvl="0" marL="0" rtl="0" algn="l">
              <a:spcBef>
                <a:spcPts val="600"/>
              </a:spcBef>
              <a:spcAft>
                <a:spcPts val="0"/>
              </a:spcAft>
              <a:buNone/>
            </a:pPr>
            <a:r>
              <a:rPr lang="en" sz="1600"/>
              <a:t>7 April   : </a:t>
            </a:r>
            <a:r>
              <a:rPr lang="en" sz="1600"/>
              <a:t>Final Project Presentation</a:t>
            </a:r>
            <a:endParaRPr sz="1600"/>
          </a:p>
          <a:p>
            <a:pPr indent="0" lvl="0" marL="0" rtl="0" algn="l">
              <a:spcBef>
                <a:spcPts val="600"/>
              </a:spcBef>
              <a:spcAft>
                <a:spcPts val="0"/>
              </a:spcAft>
              <a:buNone/>
            </a:pPr>
            <a:r>
              <a:rPr lang="en" sz="1600"/>
              <a:t>12 </a:t>
            </a:r>
            <a:r>
              <a:rPr lang="en" sz="1600"/>
              <a:t>April : Final Project Presentation</a:t>
            </a:r>
            <a:endParaRPr sz="1600"/>
          </a:p>
          <a:p>
            <a:pPr indent="0" lvl="0" marL="0" rtl="0" algn="l">
              <a:spcBef>
                <a:spcPts val="600"/>
              </a:spcBef>
              <a:spcAft>
                <a:spcPts val="0"/>
              </a:spcAft>
              <a:buNone/>
            </a:pPr>
            <a:r>
              <a:rPr lang="en" sz="1600"/>
              <a:t>19 </a:t>
            </a:r>
            <a:r>
              <a:rPr lang="en" sz="1600"/>
              <a:t>April : L18 Knowledge Integration</a:t>
            </a:r>
            <a:endParaRPr sz="1600"/>
          </a:p>
          <a:p>
            <a:pPr indent="0" lvl="0" marL="0" rtl="0" algn="l">
              <a:spcBef>
                <a:spcPts val="600"/>
              </a:spcBef>
              <a:spcAft>
                <a:spcPts val="0"/>
              </a:spcAft>
              <a:buNone/>
            </a:pPr>
            <a:r>
              <a:rPr lang="en" sz="1600"/>
              <a:t>21 </a:t>
            </a:r>
            <a:r>
              <a:rPr lang="en" sz="1600"/>
              <a:t>April : L19 Coreference Resolution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Practical Tips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Practical Tips</a:t>
            </a:r>
            <a:endParaRPr sz="1300"/>
          </a:p>
        </p:txBody>
      </p:sp>
      <p:sp>
        <p:nvSpPr>
          <p:cNvPr id="155" name="Google Shape;155;p28"/>
          <p:cNvSpPr txBox="1"/>
          <p:nvPr>
            <p:ph idx="1" type="body"/>
          </p:nvPr>
        </p:nvSpPr>
        <p:spPr>
          <a:xfrm>
            <a:off x="228600" y="1085850"/>
            <a:ext cx="8763000" cy="36966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Pretrained models can help a lot (Huggingface)</a:t>
            </a:r>
            <a:endParaRPr sz="1500"/>
          </a:p>
          <a:p>
            <a:pPr indent="-323850" lvl="0" marL="457200" rtl="0" algn="l">
              <a:spcBef>
                <a:spcPts val="0"/>
              </a:spcBef>
              <a:spcAft>
                <a:spcPts val="0"/>
              </a:spcAft>
              <a:buSzPts val="1500"/>
              <a:buChar char="●"/>
            </a:pPr>
            <a:r>
              <a:rPr lang="en" sz="1500"/>
              <a:t>Read a lot of papers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Text Summarization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Text Summarization</a:t>
            </a:r>
            <a:endParaRPr/>
          </a:p>
        </p:txBody>
      </p:sp>
      <p:sp>
        <p:nvSpPr>
          <p:cNvPr id="166" name="Google Shape;166;p30"/>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Extractive</a:t>
            </a:r>
            <a:endParaRPr/>
          </a:p>
        </p:txBody>
      </p:sp>
      <p:sp>
        <p:nvSpPr>
          <p:cNvPr id="167" name="Google Shape;167;p30"/>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Abstractive</a:t>
            </a:r>
            <a:endParaRPr/>
          </a:p>
        </p:txBody>
      </p:sp>
      <p:pic>
        <p:nvPicPr>
          <p:cNvPr id="168" name="Google Shape;168;p30"/>
          <p:cNvPicPr preferRelativeResize="0"/>
          <p:nvPr/>
        </p:nvPicPr>
        <p:blipFill>
          <a:blip r:embed="rId3">
            <a:alphaModFix/>
          </a:blip>
          <a:stretch>
            <a:fillRect/>
          </a:stretch>
        </p:blipFill>
        <p:spPr>
          <a:xfrm>
            <a:off x="440000" y="2208125"/>
            <a:ext cx="3848500" cy="1571300"/>
          </a:xfrm>
          <a:prstGeom prst="rect">
            <a:avLst/>
          </a:prstGeom>
          <a:noFill/>
          <a:ln>
            <a:noFill/>
          </a:ln>
        </p:spPr>
      </p:pic>
      <p:pic>
        <p:nvPicPr>
          <p:cNvPr id="169" name="Google Shape;169;p30"/>
          <p:cNvPicPr preferRelativeResize="0"/>
          <p:nvPr/>
        </p:nvPicPr>
        <p:blipFill>
          <a:blip r:embed="rId4">
            <a:alphaModFix/>
          </a:blip>
          <a:stretch>
            <a:fillRect/>
          </a:stretch>
        </p:blipFill>
        <p:spPr>
          <a:xfrm>
            <a:off x="4604175" y="2208125"/>
            <a:ext cx="3286173" cy="1571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