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Kanit Medium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Kani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C7C2D3-6742-459E-9B13-9751A4FA2ABE}">
  <a:tblStyle styleId="{FCC7C2D3-6742-459E-9B13-9751A4FA2A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nit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Kanit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nitMedium-bold.fntdata"/><Relationship Id="rId30" Type="http://schemas.openxmlformats.org/officeDocument/2006/relationships/font" Target="fonts/KanitMedium-regular.fntdata"/><Relationship Id="rId11" Type="http://schemas.openxmlformats.org/officeDocument/2006/relationships/slide" Target="slides/slide5.xml"/><Relationship Id="rId33" Type="http://schemas.openxmlformats.org/officeDocument/2006/relationships/font" Target="fonts/Kani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KanitMedium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39" Type="http://schemas.openxmlformats.org/officeDocument/2006/relationships/font" Target="fonts/Kanit-bold.fntdata"/><Relationship Id="rId16" Type="http://schemas.openxmlformats.org/officeDocument/2006/relationships/slide" Target="slides/slide10.xml"/><Relationship Id="rId38" Type="http://schemas.openxmlformats.org/officeDocument/2006/relationships/font" Target="fonts/Kani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4469904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04469904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4469904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4469904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4469904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4469904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4469904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4469904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04469904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04469904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4469904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04469904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4469904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4469904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04469904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04469904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4469904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4469904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04469904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04469904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446990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446990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04469904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04469904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04469904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04469904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04469904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04469904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04469904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04469904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4469904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4469904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446990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446990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4469904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4469904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4469904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4469904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4469904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4469904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04469904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04469904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04469904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04469904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sz="2600"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sz="2600"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Multi-Task Learning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806.0873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Multi-Task Learning</a:t>
            </a:r>
            <a:endParaRPr sz="36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Natural Language Processing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29292"/>
                </a:solidFill>
              </a:rPr>
              <a:t>(based on revision of Richard Socher Lectures)</a:t>
            </a:r>
            <a:endParaRPr sz="1400">
              <a:solidFill>
                <a:srgbClr val="92929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 - Multitask Question Answering Network (MQAN)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57308" t="0"/>
          <a:stretch/>
        </p:blipFill>
        <p:spPr>
          <a:xfrm>
            <a:off x="917975" y="971400"/>
            <a:ext cx="3119852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518475" y="4289200"/>
            <a:ext cx="7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Two-way attention (similar to BiDAF) between question and context representations.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 - Multitask Question Answering Network (MQAN)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37099" t="0"/>
          <a:stretch/>
        </p:blipFill>
        <p:spPr>
          <a:xfrm>
            <a:off x="917975" y="971400"/>
            <a:ext cx="4596698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442275" y="4060600"/>
            <a:ext cx="418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BiLSTMs to reduce dimensionality, two transformer layers, another biLSTM to reduce dim.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 - Multitask Question Answering Network (MQAN)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37099" t="0"/>
          <a:stretch/>
        </p:blipFill>
        <p:spPr>
          <a:xfrm>
            <a:off x="917975" y="971400"/>
            <a:ext cx="4596698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329950" y="3867350"/>
            <a:ext cx="424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Auto-regressive decoder use the final concatenation of the context and question state to get the answers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64189" r="19686" t="65477"/>
          <a:stretch/>
        </p:blipFill>
        <p:spPr>
          <a:xfrm>
            <a:off x="5608950" y="3503625"/>
            <a:ext cx="1178350" cy="133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MQAN</a:t>
            </a:r>
            <a:endParaRPr sz="2600"/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975" y="971400"/>
            <a:ext cx="7307823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329950" y="3943550"/>
            <a:ext cx="42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Gamma, beta, lambda are sigmoids, used to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determine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whether to copy or generate….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2890875" y="293800"/>
            <a:ext cx="61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Gamma decides whether to copy or select from an external vocabulary, lambda decides whether to copy from context or question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sz="2600"/>
          </a:p>
        </p:txBody>
      </p:sp>
      <p:graphicFrame>
        <p:nvGraphicFramePr>
          <p:cNvPr id="204" name="Google Shape;204;p35"/>
          <p:cNvGraphicFramePr/>
          <p:nvPr/>
        </p:nvGraphicFramePr>
        <p:xfrm>
          <a:off x="263550" y="11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{FCC7C2D3-6742-459E-9B13-9751A4FA2ABE}</a:tableStyleId>
              </a:tblPr>
              <a:tblGrid>
                <a:gridCol w="3157700"/>
                <a:gridCol w="2869425"/>
                <a:gridCol w="2476625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Dataset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 Answering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MT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Summarization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Natural Language Inference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Sentiment Analysis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Role Labeling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Relation Extraction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Dialogue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Parsing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Commonsense Reasoning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SQuAD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IWSLT En - De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CNN/DailyMail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MultiNLI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SST2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QA-SRL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QA-ZRE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WOZ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WikiSQL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Winograd Schemas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nF1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BLEU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ROUGE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nF1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cF1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dsEM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5"/>
          <p:cNvSpPr txBox="1"/>
          <p:nvPr/>
        </p:nvSpPr>
        <p:spPr>
          <a:xfrm>
            <a:off x="594675" y="4060600"/>
            <a:ext cx="777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nF1 = normalized word-level F1, ROUGE = average of ROUGE-1,2, and 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 = exact match, cF1 = corpus level F1, dsEM = dialogue state EM, lfEM = logical form 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Note that in this paper, they sum all these metrics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sz="2600"/>
          </a:p>
        </p:txBody>
      </p:sp>
      <p:sp>
        <p:nvSpPr>
          <p:cNvPr id="211" name="Google Shape;211;p36"/>
          <p:cNvSpPr txBox="1"/>
          <p:nvPr/>
        </p:nvSpPr>
        <p:spPr>
          <a:xfrm>
            <a:off x="6127425" y="1288325"/>
            <a:ext cx="262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S2S = Seq2Seq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+SelfAtt = plus self attention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+CoAtt = plus coattention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+QPtr = plus question pointer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800"/>
            <a:ext cx="5822624" cy="280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sz="2600"/>
          </a:p>
        </p:txBody>
      </p:sp>
      <p:sp>
        <p:nvSpPr>
          <p:cNvPr id="218" name="Google Shape;218;p37"/>
          <p:cNvSpPr txBox="1"/>
          <p:nvPr/>
        </p:nvSpPr>
        <p:spPr>
          <a:xfrm>
            <a:off x="6127425" y="1288325"/>
            <a:ext cx="2623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Attention (+Att)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important in most tasks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Pointer (+QPtr)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important in some tasks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Multitasking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help zero shot! (see QA-ZRE)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Generally, single-task is still better than multi-task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800"/>
            <a:ext cx="5822624" cy="280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to further improve?</a:t>
            </a:r>
            <a:endParaRPr sz="2600"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28600" y="1178350"/>
            <a:ext cx="8763000" cy="3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author proposed that perhaps we should train more difficult tasks more!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Normally, what we do: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Batch 1:  Task 1, Batch 2: Task 2, etc. in a round-robin fashion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Instead, we propose training more </a:t>
            </a:r>
            <a:r>
              <a:rPr lang="en" sz="1500"/>
              <a:t>difficult</a:t>
            </a:r>
            <a:r>
              <a:rPr lang="en" sz="1500"/>
              <a:t> tasks more, for example: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Batch 1: Task 1 (the most difficult task),  Batch 2: Task 2 (the next difficult task), then Batch 3: Task 1 again, Batch 4: Task 2,  Batch 5: Task 3 (easier task),  Batch 6: Task 4 (easier task), etc.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called this </a:t>
            </a:r>
            <a:r>
              <a:rPr b="1" lang="en" sz="1500"/>
              <a:t>Anti-Curriculum Pre-training</a:t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paper choses SQuAD as the task, since this is a Q&amp;A task after all….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sz="2600"/>
          </a:p>
        </p:txBody>
      </p:sp>
      <p:sp>
        <p:nvSpPr>
          <p:cNvPr id="231" name="Google Shape;231;p39"/>
          <p:cNvSpPr txBox="1"/>
          <p:nvPr/>
        </p:nvSpPr>
        <p:spPr>
          <a:xfrm>
            <a:off x="6127425" y="1288325"/>
            <a:ext cx="262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Improves on some tasks, but still not really obvious improvements…., especially IWSLT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800"/>
            <a:ext cx="5822626" cy="248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/>
          <p:nvPr/>
        </p:nvSpPr>
        <p:spPr>
          <a:xfrm>
            <a:off x="5357575" y="1036950"/>
            <a:ext cx="617400" cy="257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to further improve?</a:t>
            </a:r>
            <a:endParaRPr sz="2600"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228600" y="1178350"/>
            <a:ext cx="8763000" cy="3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the score to 593 with CoVe (instead of GloVe)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Everybody </a:t>
            </a:r>
            <a:r>
              <a:rPr lang="en" sz="1500"/>
              <a:t>increases…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CoVe is like Elmo, it is a context vectors produced by MT-LSTM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the score to 609 by including more tasks such as MT during the anti-curriculum pretraining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the score to 617 by oversampling on IWSLT  (every batch has machine translation)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IWSLT score 21.4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CNN/DailyMail score 23.8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QA-ZRE score 47.0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Suggested Readings</a:t>
            </a:r>
            <a:endParaRPr sz="26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The Natural Language Decathlon: Multitask Learning as Question Answering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network understand what tasks?</a:t>
            </a:r>
            <a:endParaRPr sz="2600"/>
          </a:p>
        </p:txBody>
      </p:sp>
      <p:pic>
        <p:nvPicPr>
          <p:cNvPr id="245" name="Google Shape;245;p41"/>
          <p:cNvPicPr preferRelativeResize="0"/>
          <p:nvPr/>
        </p:nvPicPr>
        <p:blipFill rotWithShape="1">
          <a:blip r:embed="rId3">
            <a:alphaModFix/>
          </a:blip>
          <a:srcRect b="44742" l="0" r="0" t="0"/>
          <a:stretch/>
        </p:blipFill>
        <p:spPr>
          <a:xfrm>
            <a:off x="152400" y="1504800"/>
            <a:ext cx="8839200" cy="13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228600" y="3020625"/>
            <a:ext cx="8763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Answers are correctly copied from either context or question, for example,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IWSLT is a MT task, thus generate from vocab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SST is a sentiment analysis task, but it copies the answer from question, because the question asked “Is it </a:t>
            </a:r>
            <a:r>
              <a:rPr lang="en" sz="1500"/>
              <a:t>positive</a:t>
            </a:r>
            <a:r>
              <a:rPr lang="en" sz="1500"/>
              <a:t> or negative”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confusion over which task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to other tasks</a:t>
            </a:r>
            <a:endParaRPr sz="2600"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190500" y="969500"/>
            <a:ext cx="8763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e.g., </a:t>
            </a:r>
            <a:r>
              <a:rPr b="1" lang="en" sz="1500"/>
              <a:t>another IWSLT language pairs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 new tasks like </a:t>
            </a:r>
            <a:r>
              <a:rPr b="1" lang="en" sz="1500"/>
              <a:t>named entity recognition</a:t>
            </a:r>
            <a:endParaRPr b="1" sz="1500"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63" y="1864925"/>
            <a:ext cx="6782670" cy="275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 to similar tasks</a:t>
            </a:r>
            <a:endParaRPr sz="2600"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228600" y="971550"/>
            <a:ext cx="8763000" cy="36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Because </a:t>
            </a:r>
            <a:r>
              <a:rPr b="1" lang="en" sz="1500"/>
              <a:t>MNLI</a:t>
            </a:r>
            <a:r>
              <a:rPr lang="en" sz="1500"/>
              <a:t> is included in decaNLP, it is possible to adapt to the related Stanford Natural Language Inference Corpus (SNLI).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/>
              <a:t>Fine-tuning a MQAN</a:t>
            </a:r>
            <a:r>
              <a:rPr lang="en" sz="1500"/>
              <a:t> pretrained on decaNLP achieves an 87% exact match score, which is a 2 point increase over training from a random initialization and 2 points from the state of the art.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/>
              <a:t>Without any fine-tuning</a:t>
            </a:r>
            <a:r>
              <a:rPr lang="en" sz="1500"/>
              <a:t> on SNLI, a MQAN pretrained on decaNLP still achieves an exact match score of 62%.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Because decaNLP contains </a:t>
            </a:r>
            <a:r>
              <a:rPr b="1" lang="en" sz="1500"/>
              <a:t>SST</a:t>
            </a:r>
            <a:r>
              <a:rPr lang="en" sz="1500"/>
              <a:t>, it can also perform well on other binary sentiment classification tasks. On Amazon and Yelp reviews, a MQAN pretrained on decaNLP achieves exact match scores of 82.1% and 80.8%, respectively, </a:t>
            </a:r>
            <a:r>
              <a:rPr lang="en" sz="1500" u="sng"/>
              <a:t>without any fine-tuning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 sz="2600"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Multi-task model treats all tasks as one task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Aims to (1) bring better generalization to </a:t>
            </a:r>
            <a:r>
              <a:rPr b="1" lang="en" sz="1500"/>
              <a:t>new</a:t>
            </a:r>
            <a:r>
              <a:rPr lang="en" sz="1500"/>
              <a:t> tasks, and (2) zero shot domain adaptation to </a:t>
            </a:r>
            <a:r>
              <a:rPr b="1" lang="en" sz="1500"/>
              <a:t>similar</a:t>
            </a:r>
            <a:r>
              <a:rPr lang="en" sz="1500"/>
              <a:t> tasks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Got to make all tasks the same;  lots of preprocessing; data balancing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 you prepare the batch and samples between task appears very important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Word </a:t>
            </a:r>
            <a:r>
              <a:rPr lang="en" sz="1500"/>
              <a:t>embedding</a:t>
            </a:r>
            <a:r>
              <a:rPr lang="en" sz="1500"/>
              <a:t> still seem useful here!!!   Gotta try ELMo….the author uses CoVE since the score for MT is very poor.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Pointer is nice mechanisms to differentiate between tasks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Another popular multi-task NLP model is T5 (they do many interesting experiments so definitely check out for inspiration)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Evolution of NLP (or AI in general)</a:t>
            </a:r>
            <a:endParaRPr sz="26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Linguistics (2000)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Machine Learning with feature engineering (2000-2010)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Deep Learning with feature engineering (2010-2015)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End-to-End Deep Learning (2015 - 2017)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Large Pretrained Model (Transfer Learning) (2017-present)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?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Main limitations of current approach</a:t>
            </a:r>
            <a:endParaRPr sz="26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Limited to only single task and not robust at all (unlike humans)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Multi-Task Learning</a:t>
            </a:r>
            <a:br>
              <a:rPr b="1"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Assuming a lot of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Meta Learning</a:t>
            </a:r>
            <a:r>
              <a:rPr b="1" lang="en" sz="1500"/>
              <a:t> (next class)</a:t>
            </a:r>
            <a:br>
              <a:rPr b="1" lang="en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m</a:t>
            </a:r>
            <a:r>
              <a:rPr lang="en" sz="1500"/>
              <a:t>odel understanding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More fundamental analysis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good evaluation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Come up with better metric; use human judgement when possible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unified model for NLP?</a:t>
            </a:r>
            <a:endParaRPr sz="26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Einstein wants to find a unified theory of this universe but fail to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we create a unified NLP model?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first question to answer is to how to </a:t>
            </a:r>
            <a:r>
              <a:rPr i="1" lang="en" sz="1500"/>
              <a:t>frame</a:t>
            </a:r>
            <a:r>
              <a:rPr lang="en" sz="1500"/>
              <a:t> many NLP tasks in the same framework?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Sequence tagging</a:t>
            </a:r>
            <a:r>
              <a:rPr lang="en" sz="1500"/>
              <a:t>:  NER, POS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Text classification</a:t>
            </a:r>
            <a:r>
              <a:rPr lang="en" sz="1500"/>
              <a:t>: sentiment analysis, natural language inference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Seq2seq</a:t>
            </a:r>
            <a:r>
              <a:rPr lang="en" sz="1500"/>
              <a:t>:  summarization, QA, dialogue, MT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Natural Language Decathlon (decaNLP)</a:t>
            </a:r>
            <a:endParaRPr sz="26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50" y="971400"/>
            <a:ext cx="8234309" cy="386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Multitask Learning as QA</a:t>
            </a:r>
            <a:endParaRPr sz="2600"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228600" y="2724150"/>
            <a:ext cx="8763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Meta-Supervised Learning: From {x, y} to {x, t, y} (t is the task)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a </a:t>
            </a:r>
            <a:r>
              <a:rPr b="1" lang="en" sz="1500"/>
              <a:t>question</a:t>
            </a:r>
            <a:r>
              <a:rPr lang="en" sz="1500"/>
              <a:t>, </a:t>
            </a:r>
            <a:r>
              <a:rPr b="1" lang="en" sz="1500"/>
              <a:t>q</a:t>
            </a:r>
            <a:r>
              <a:rPr lang="en" sz="1500"/>
              <a:t>, as a natural description of the task, t, to allow the model to use linguistic information to connect tasks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y</a:t>
            </a:r>
            <a:r>
              <a:rPr lang="en" sz="1500"/>
              <a:t> is the </a:t>
            </a:r>
            <a:r>
              <a:rPr b="1" lang="en" sz="1500"/>
              <a:t>answer</a:t>
            </a:r>
            <a:r>
              <a:rPr lang="en" sz="1500"/>
              <a:t> to q and </a:t>
            </a:r>
            <a:r>
              <a:rPr b="1" lang="en" sz="1500"/>
              <a:t>x </a:t>
            </a:r>
            <a:r>
              <a:rPr lang="en" sz="1500"/>
              <a:t>is the </a:t>
            </a:r>
            <a:r>
              <a:rPr b="1" lang="en" sz="1500"/>
              <a:t>context</a:t>
            </a:r>
            <a:r>
              <a:rPr lang="en" sz="1500"/>
              <a:t> necessary to answer q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 that s</a:t>
            </a:r>
            <a:r>
              <a:rPr lang="en" sz="1500"/>
              <a:t>ince no explicit task ID is given, it forces the model to internally figure out the task</a:t>
            </a:r>
            <a:endParaRPr sz="1500"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263550" y="12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{FCC7C2D3-6742-459E-9B13-9751A4FA2ABE}</a:tableStyleId>
              </a:tblPr>
              <a:tblGrid>
                <a:gridCol w="4251875"/>
                <a:gridCol w="4251875"/>
              </a:tblGrid>
              <a:tr h="381000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 Answering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MT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Summarization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Natural Language Inference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Sentiment Classification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Role Labeling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Relation Extraction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Dialogue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Parsing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Commonsense Reasoning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</a:t>
            </a:r>
            <a:r>
              <a:rPr lang="en" sz="2400"/>
              <a:t> - Multitask Question Answering Network (MQAN)</a:t>
            </a:r>
            <a:endParaRPr sz="24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75" y="971400"/>
            <a:ext cx="7308058" cy="38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decaNLP - Multitask Question Answering Network (MQAN)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82462" t="0"/>
          <a:stretch/>
        </p:blipFill>
        <p:spPr>
          <a:xfrm>
            <a:off x="917975" y="971400"/>
            <a:ext cx="1281626" cy="38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518475" y="4289200"/>
            <a:ext cx="7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Fixed Glove + Character n-gram embeddings -&gt; Linear -&gt; Shared BiLSTM with skip conn.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