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</p:sldIdLst>
  <p:sldSz cy="5143500" cx="9144000"/>
  <p:notesSz cx="6858000" cy="9144000"/>
  <p:embeddedFontLst>
    <p:embeddedFont>
      <p:font typeface="Roboto Mono Medium"/>
      <p:regular r:id="rId236"/>
      <p:bold r:id="rId237"/>
      <p:italic r:id="rId238"/>
      <p:boldItalic r:id="rId239"/>
    </p:embeddedFont>
    <p:embeddedFont>
      <p:font typeface="Roboto Mono"/>
      <p:regular r:id="rId240"/>
      <p:bold r:id="rId241"/>
      <p:italic r:id="rId242"/>
      <p:boldItalic r:id="rId243"/>
    </p:embeddedFont>
    <p:embeddedFont>
      <p:font typeface="Comfortaa"/>
      <p:regular r:id="rId244"/>
      <p:bold r:id="rId2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6A3966-C225-48DE-9DEC-95F6D00130F5}">
  <a:tblStyle styleId="{976A3966-C225-48DE-9DEC-95F6D00130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177" Type="http://schemas.openxmlformats.org/officeDocument/2006/relationships/slide" Target="slides/slide171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167" Type="http://schemas.openxmlformats.org/officeDocument/2006/relationships/slide" Target="slides/slide161.xml"/><Relationship Id="rId166" Type="http://schemas.openxmlformats.org/officeDocument/2006/relationships/slide" Target="slides/slide160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Relationship Id="rId107" Type="http://schemas.openxmlformats.org/officeDocument/2006/relationships/slide" Target="slides/slide101.xml"/><Relationship Id="rId228" Type="http://schemas.openxmlformats.org/officeDocument/2006/relationships/slide" Target="slides/slide222.xml"/><Relationship Id="rId106" Type="http://schemas.openxmlformats.org/officeDocument/2006/relationships/slide" Target="slides/slide100.xml"/><Relationship Id="rId227" Type="http://schemas.openxmlformats.org/officeDocument/2006/relationships/slide" Target="slides/slide221.xml"/><Relationship Id="rId105" Type="http://schemas.openxmlformats.org/officeDocument/2006/relationships/slide" Target="slides/slide99.xml"/><Relationship Id="rId226" Type="http://schemas.openxmlformats.org/officeDocument/2006/relationships/slide" Target="slides/slide220.xml"/><Relationship Id="rId104" Type="http://schemas.openxmlformats.org/officeDocument/2006/relationships/slide" Target="slides/slide98.xml"/><Relationship Id="rId225" Type="http://schemas.openxmlformats.org/officeDocument/2006/relationships/slide" Target="slides/slide219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229" Type="http://schemas.openxmlformats.org/officeDocument/2006/relationships/slide" Target="slides/slide223.xml"/><Relationship Id="rId220" Type="http://schemas.openxmlformats.org/officeDocument/2006/relationships/slide" Target="slides/slide214.xml"/><Relationship Id="rId103" Type="http://schemas.openxmlformats.org/officeDocument/2006/relationships/slide" Target="slides/slide97.xml"/><Relationship Id="rId224" Type="http://schemas.openxmlformats.org/officeDocument/2006/relationships/slide" Target="slides/slide218.xml"/><Relationship Id="rId102" Type="http://schemas.openxmlformats.org/officeDocument/2006/relationships/slide" Target="slides/slide96.xml"/><Relationship Id="rId223" Type="http://schemas.openxmlformats.org/officeDocument/2006/relationships/slide" Target="slides/slide217.xml"/><Relationship Id="rId101" Type="http://schemas.openxmlformats.org/officeDocument/2006/relationships/slide" Target="slides/slide95.xml"/><Relationship Id="rId222" Type="http://schemas.openxmlformats.org/officeDocument/2006/relationships/slide" Target="slides/slide216.xml"/><Relationship Id="rId100" Type="http://schemas.openxmlformats.org/officeDocument/2006/relationships/slide" Target="slides/slide94.xml"/><Relationship Id="rId221" Type="http://schemas.openxmlformats.org/officeDocument/2006/relationships/slide" Target="slides/slide215.xml"/><Relationship Id="rId217" Type="http://schemas.openxmlformats.org/officeDocument/2006/relationships/slide" Target="slides/slide211.xml"/><Relationship Id="rId216" Type="http://schemas.openxmlformats.org/officeDocument/2006/relationships/slide" Target="slides/slide210.xml"/><Relationship Id="rId215" Type="http://schemas.openxmlformats.org/officeDocument/2006/relationships/slide" Target="slides/slide209.xml"/><Relationship Id="rId214" Type="http://schemas.openxmlformats.org/officeDocument/2006/relationships/slide" Target="slides/slide208.xml"/><Relationship Id="rId219" Type="http://schemas.openxmlformats.org/officeDocument/2006/relationships/slide" Target="slides/slide213.xml"/><Relationship Id="rId218" Type="http://schemas.openxmlformats.org/officeDocument/2006/relationships/slide" Target="slides/slide212.xml"/><Relationship Id="rId213" Type="http://schemas.openxmlformats.org/officeDocument/2006/relationships/slide" Target="slides/slide207.xml"/><Relationship Id="rId212" Type="http://schemas.openxmlformats.org/officeDocument/2006/relationships/slide" Target="slides/slide206.xml"/><Relationship Id="rId211" Type="http://schemas.openxmlformats.org/officeDocument/2006/relationships/slide" Target="slides/slide205.xml"/><Relationship Id="rId210" Type="http://schemas.openxmlformats.org/officeDocument/2006/relationships/slide" Target="slides/slide204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121" Type="http://schemas.openxmlformats.org/officeDocument/2006/relationships/slide" Target="slides/slide115.xml"/><Relationship Id="rId242" Type="http://schemas.openxmlformats.org/officeDocument/2006/relationships/font" Target="fonts/RobotoMono-italic.fntdata"/><Relationship Id="rId120" Type="http://schemas.openxmlformats.org/officeDocument/2006/relationships/slide" Target="slides/slide114.xml"/><Relationship Id="rId241" Type="http://schemas.openxmlformats.org/officeDocument/2006/relationships/font" Target="fonts/RobotoMono-bold.fntdata"/><Relationship Id="rId240" Type="http://schemas.openxmlformats.org/officeDocument/2006/relationships/font" Target="fonts/RobotoMono-regular.fntdata"/><Relationship Id="rId125" Type="http://schemas.openxmlformats.org/officeDocument/2006/relationships/slide" Target="slides/slide119.xml"/><Relationship Id="rId124" Type="http://schemas.openxmlformats.org/officeDocument/2006/relationships/slide" Target="slides/slide118.xml"/><Relationship Id="rId245" Type="http://schemas.openxmlformats.org/officeDocument/2006/relationships/font" Target="fonts/Comfortaa-bold.fntdata"/><Relationship Id="rId123" Type="http://schemas.openxmlformats.org/officeDocument/2006/relationships/slide" Target="slides/slide117.xml"/><Relationship Id="rId244" Type="http://schemas.openxmlformats.org/officeDocument/2006/relationships/font" Target="fonts/Comfortaa-regular.fntdata"/><Relationship Id="rId122" Type="http://schemas.openxmlformats.org/officeDocument/2006/relationships/slide" Target="slides/slide116.xml"/><Relationship Id="rId243" Type="http://schemas.openxmlformats.org/officeDocument/2006/relationships/font" Target="fonts/RobotoMono-boldItalic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239" Type="http://schemas.openxmlformats.org/officeDocument/2006/relationships/font" Target="fonts/RobotoMonoMedium-boldItalic.fntdata"/><Relationship Id="rId117" Type="http://schemas.openxmlformats.org/officeDocument/2006/relationships/slide" Target="slides/slide111.xml"/><Relationship Id="rId238" Type="http://schemas.openxmlformats.org/officeDocument/2006/relationships/font" Target="fonts/RobotoMonoMedium-italic.fntdata"/><Relationship Id="rId116" Type="http://schemas.openxmlformats.org/officeDocument/2006/relationships/slide" Target="slides/slide110.xml"/><Relationship Id="rId237" Type="http://schemas.openxmlformats.org/officeDocument/2006/relationships/font" Target="fonts/RobotoMonoMedium-bold.fntdata"/><Relationship Id="rId115" Type="http://schemas.openxmlformats.org/officeDocument/2006/relationships/slide" Target="slides/slide109.xml"/><Relationship Id="rId236" Type="http://schemas.openxmlformats.org/officeDocument/2006/relationships/font" Target="fonts/RobotoMonoMedium-regular.fntdata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231" Type="http://schemas.openxmlformats.org/officeDocument/2006/relationships/slide" Target="slides/slide225.xml"/><Relationship Id="rId230" Type="http://schemas.openxmlformats.org/officeDocument/2006/relationships/slide" Target="slides/slide224.xml"/><Relationship Id="rId114" Type="http://schemas.openxmlformats.org/officeDocument/2006/relationships/slide" Target="slides/slide108.xml"/><Relationship Id="rId235" Type="http://schemas.openxmlformats.org/officeDocument/2006/relationships/slide" Target="slides/slide229.xml"/><Relationship Id="rId113" Type="http://schemas.openxmlformats.org/officeDocument/2006/relationships/slide" Target="slides/slide107.xml"/><Relationship Id="rId234" Type="http://schemas.openxmlformats.org/officeDocument/2006/relationships/slide" Target="slides/slide228.xml"/><Relationship Id="rId112" Type="http://schemas.openxmlformats.org/officeDocument/2006/relationships/slide" Target="slides/slide106.xml"/><Relationship Id="rId233" Type="http://schemas.openxmlformats.org/officeDocument/2006/relationships/slide" Target="slides/slide227.xml"/><Relationship Id="rId111" Type="http://schemas.openxmlformats.org/officeDocument/2006/relationships/slide" Target="slides/slide105.xml"/><Relationship Id="rId232" Type="http://schemas.openxmlformats.org/officeDocument/2006/relationships/slide" Target="slides/slide226.xml"/><Relationship Id="rId206" Type="http://schemas.openxmlformats.org/officeDocument/2006/relationships/slide" Target="slides/slide200.xml"/><Relationship Id="rId205" Type="http://schemas.openxmlformats.org/officeDocument/2006/relationships/slide" Target="slides/slide199.xml"/><Relationship Id="rId204" Type="http://schemas.openxmlformats.org/officeDocument/2006/relationships/slide" Target="slides/slide198.xml"/><Relationship Id="rId203" Type="http://schemas.openxmlformats.org/officeDocument/2006/relationships/slide" Target="slides/slide197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207" Type="http://schemas.openxmlformats.org/officeDocument/2006/relationships/slide" Target="slides/slide201.xml"/><Relationship Id="rId202" Type="http://schemas.openxmlformats.org/officeDocument/2006/relationships/slide" Target="slides/slide196.xml"/><Relationship Id="rId201" Type="http://schemas.openxmlformats.org/officeDocument/2006/relationships/slide" Target="slides/slide195.xml"/><Relationship Id="rId200" Type="http://schemas.openxmlformats.org/officeDocument/2006/relationships/slide" Target="slides/slide19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82b87b1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82b87b1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fefee70ea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fefee70ea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fefee70ea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fefee70ea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fefee70ea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fefee70ea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efee70ea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efee70ea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590d3d40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590d3d40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fefee70ea7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fefee70ea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fefee70ea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fefee70ea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fefee70ea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fefee70ea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5cb7eb7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5cb7eb7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590d3d40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590d3d40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82b87b1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82b87b1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590d3d40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590d3d40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fefee70ea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fefee70ea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fefee70ea7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fefee70ea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5cb7eb7e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5cb7eb7e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5cb7eb7e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5cb7eb7e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590d3d40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590d3d40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590d3d40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590d3d40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5cb7eb7e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5cb7eb7e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5cb7eb7e3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5cb7eb7e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5cb7eb7e3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5cb7eb7e3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82b87b1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82b87b1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5cb7eb7e3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5cb7eb7e3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590d3d40d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590d3d40d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590d3d40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590d3d40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590d3d40d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590d3d40d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5cb7eb7e35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5cb7eb7e35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590d3d40d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590d3d40d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590d3d40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590d3d40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590d3d40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590d3d40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590d3d40d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590d3d40d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590d3d40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590d3d40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82b87b1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82b87b1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590d3d40d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590d3d40d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590d3d40d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590d3d40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590d3d40d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590d3d40d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590d3d40d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590d3d40d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590d3d40d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590d3d40d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5a6c1430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5a6c1430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5fac46f5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5fac46f5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5fac46f56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5fac46f56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5fac46f5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5fac46f5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5fac46f5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5fac46f5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512a0b885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512a0b885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5fac46f5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5fac46f5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5fac46f5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5fac46f5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5fac46f56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5fac46f56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5fac46f56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5fac46f56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5fac46f56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5fac46f56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5fac46f56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5fac46f56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5fac46f56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5fac46f56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5fac46f5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5fac46f5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5fac46f5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5fac46f5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5fac46f5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5fac46f5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82b87b16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82b87b1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5fac46f5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5fac46f5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5fac46f56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5fac46f56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5fac46f56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5fac46f56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5fac46f56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5fac46f56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5fac46f56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5fac46f5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5fac46f56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5fac46f56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5fac46f5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5fac46f5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5fac46f56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5fac46f56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5fac46f5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5fac46f5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5fac46f56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5fac46f56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82b87b16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82b87b16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5fac46f56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5fac46f56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5fac46f56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5fac46f56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5fac46f56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5fac46f56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5fac46f56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5fac46f56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5fac46f56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5fac46f56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5fac46f56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5fac46f56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5fac46f56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5fac46f56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5fac46f56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5fac46f56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5fac46f56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5fac46f56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5fac46f56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5fac46f56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82b87b1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82b87b1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5fac46f56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5fac46f56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5fac46f56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5fac46f56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ff6cfde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ff6cfde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ff6cfdee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ff6cfdee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ff6cfdee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ff6cfdee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60cb88ac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60cb88ac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60cb88ac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60cb88ac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60cb88acf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60cb88ac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60cb88ac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60cb88ac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60cb88ac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60cb88ac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82b87b16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82b87b1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60cb88acf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60cb88ac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60cb88ac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60cb88ac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60cb88ac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60cb88ac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60cb88ac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60cb88ac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6378610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6378610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60cb88ac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60cb88ac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642e972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642e972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642e9727d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1642e9727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642e9727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642e9727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642e9727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642e9727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82b87b1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82b87b1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642e9727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642e9727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642e9727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642e9727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642e9727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642e9727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642e9727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642e9727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642e9727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642e9727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642e9727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642e9727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642e9727d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642e9727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642e9727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642e9727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642e9727d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642e9727d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642e9727d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642e9727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cb7eb7e3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cb7eb7e3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82b87b16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82b87b16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642e9727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1642e9727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642e9727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642e9727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642e9727d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642e9727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642e9727d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642e9727d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642e9727d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1642e9727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642e9727d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1642e9727d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642e9727d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642e9727d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642e9727d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1642e9727d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642e9727d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642e9727d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642e9727d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642e9727d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82b87b16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82b87b16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642e9727d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642e9727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642e9727d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1642e9727d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642e9727d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642e9727d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1642e9727d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1642e9727d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642e9727d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642e9727d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642e9727d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1642e9727d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642e9727d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642e9727d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642e9727d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642e9727d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642e9727d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642e9727d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642e9727d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642e9727d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82b87b16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82b87b16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642e9727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642e9727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642e9727d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642e9727d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642e9727d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642e9727d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642e9727d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642e9727d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642e9727d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642e9727d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642e9727d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642e9727d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642e9727d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642e9727d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642e9727d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642e9727d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642e9727d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642e9727d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642e9727d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642e9727d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5c0fadc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5c0fadc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4264a35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4264a35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4264a35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4264a35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4264a35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4264a35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4264a35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4264a35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512a0b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512a0b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512a0b8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512a0b8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c9336e6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ec9336e6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12a0b88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5512a0b88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512a0b88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512a0b88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512a0b88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512a0b88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512a0b88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512a0b88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512a0b88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512a0b88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512a0b88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512a0b88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512a0b885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512a0b88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512a0b88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512a0b88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12a0b88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512a0b88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512a0b88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512a0b88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ec9336e65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ec9336e6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512a0b885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512a0b88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512a0b885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512a0b88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512a0b885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512a0b88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512a0b88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5512a0b88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512a0b885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512a0b885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512a0b885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5512a0b885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512a0b885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512a0b885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512a0b885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512a0b88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512a0b885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512a0b88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512a0b885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512a0b885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34458e1b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34458e1b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5512a0b885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5512a0b885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512a0b885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512a0b88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512a0b885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512a0b88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512a0b885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512a0b885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5512a0b885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5512a0b885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551ec153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551ec153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51ec153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51ec153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55c0fadc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55c0fadc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551ec153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551ec153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51ec1531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51ec1531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34458e1b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34458e1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51ec1531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51ec1531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551ec1531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551ec1531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551ec1531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551ec1531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551ec1531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551ec1531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551ec1531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551ec1531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551ec1531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551ec1531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5c0fadc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5c0fadc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551ec1531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551ec1531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551ec1531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551ec1531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51ec1531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551ec1531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c9336e65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ec9336e6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551ec1531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551ec1531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5c0fadc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5c0fadc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551ec1531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551ec1531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551ec1531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551ec1531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551ec1531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551ec1531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551ec1531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551ec1531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551ec1531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551ec1531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551ec1531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551ec1531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51ec1531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51ec1531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51ec153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51ec153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34458e1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34458e1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551ec1531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551ec1531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551ec1531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551ec1531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551ec1531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551ec1531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efee70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efee70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551ec1531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551ec1531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90d3d40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90d3d4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551ec1531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551ec1531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590d3d40d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590d3d40d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551ec1531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551ec1531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fefee70e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fefee70e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34458e1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34458e1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fefee70ea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fefee70ea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fefee70ea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fefee70ea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efee70e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fefee70e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efee70e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efee70e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fefee70ea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fefee70ea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fefee70ea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fefee70ea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590d3d40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590d3d40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fefee70ea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fefee70ea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fefee70ea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fefee70ea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fefee70ea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fefee70ea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5000"/>
          </a:blip>
          <a:srcRect b="0" l="0" r="0" t="0"/>
          <a:stretch/>
        </p:blipFill>
        <p:spPr>
          <a:xfrm>
            <a:off x="2109800" y="303537"/>
            <a:ext cx="4924400" cy="45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-8375" y="4741750"/>
            <a:ext cx="9153300" cy="400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CT-PyGame                                                                               </a:t>
            </a:r>
            <a:r>
              <a:rPr b="1"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KIDDEE LAB</a:t>
            </a: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                                           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 amt="5000"/>
          </a:blip>
          <a:srcRect b="0" l="0" r="0" t="0"/>
          <a:stretch/>
        </p:blipFill>
        <p:spPr>
          <a:xfrm>
            <a:off x="2109800" y="303537"/>
            <a:ext cx="4924400" cy="45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-8375" y="4741750"/>
            <a:ext cx="91533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CT-PyGame                                                                               </a:t>
            </a:r>
            <a:r>
              <a:rPr b="1"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KIDDEE LAB</a:t>
            </a: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                                           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 amt="5000"/>
          </a:blip>
          <a:srcRect b="0" l="0" r="0" t="0"/>
          <a:stretch/>
        </p:blipFill>
        <p:spPr>
          <a:xfrm>
            <a:off x="2109800" y="303537"/>
            <a:ext cx="4924400" cy="45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-8375" y="4741750"/>
            <a:ext cx="91533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CT-PyGame                                                                             </a:t>
            </a:r>
            <a:r>
              <a:rPr b="1"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KIDDEE LAB</a:t>
            </a: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                                           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 amt="5000"/>
          </a:blip>
          <a:srcRect b="0" l="0" r="0" t="0"/>
          <a:stretch/>
        </p:blipFill>
        <p:spPr>
          <a:xfrm>
            <a:off x="2109800" y="303537"/>
            <a:ext cx="4924400" cy="45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-8375" y="4741750"/>
            <a:ext cx="91533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CT-PyGame                                                                            </a:t>
            </a:r>
            <a:r>
              <a:rPr b="1"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KIDDEE LAB</a:t>
            </a: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                                           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7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8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7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7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7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7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24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7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7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7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7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31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7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7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7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37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7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7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7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7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7.png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7.pn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Relationship Id="rId3" Type="http://schemas.openxmlformats.org/officeDocument/2006/relationships/image" Target="../media/image7.png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7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2.pn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7.pn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7.pn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Relationship Id="rId3" Type="http://schemas.openxmlformats.org/officeDocument/2006/relationships/image" Target="../media/image7.png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63" y="54350"/>
            <a:ext cx="7652558" cy="30288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291658" y="2495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BY</a:t>
            </a:r>
            <a:endParaRPr b="1" sz="6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KIDDEE LAB</a:t>
            </a:r>
            <a:endParaRPr b="1" sz="6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05675" y="1326450"/>
            <a:ext cx="85206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What is pygame?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What is game engine?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Reasons why you </a:t>
            </a: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should learn pygame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Overview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22325" y="895775"/>
            <a:ext cx="4028674" cy="26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12179" l="27841" r="52770" t="69583"/>
          <a:stretch/>
        </p:blipFill>
        <p:spPr>
          <a:xfrm>
            <a:off x="540300" y="1371600"/>
            <a:ext cx="552450" cy="4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12179" l="27841" r="52770" t="69583"/>
          <a:stretch/>
        </p:blipFill>
        <p:spPr>
          <a:xfrm>
            <a:off x="540300" y="1885950"/>
            <a:ext cx="552450" cy="4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12179" l="27841" r="52770" t="69583"/>
          <a:stretch/>
        </p:blipFill>
        <p:spPr>
          <a:xfrm>
            <a:off x="540300" y="2400300"/>
            <a:ext cx="552450" cy="4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12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Gravity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4" name="Google Shape;774;p112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112"/>
          <p:cNvSpPr txBox="1"/>
          <p:nvPr/>
        </p:nvSpPr>
        <p:spPr>
          <a:xfrm>
            <a:off x="627450" y="1495775"/>
            <a:ext cx="7889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long player stay in the air, the more gravity the player has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 the nutshell, the longer you fall, the faster you are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1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10: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1" name="Google Shape;781;p113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13"/>
          <p:cNvSpPr txBox="1"/>
          <p:nvPr/>
        </p:nvSpPr>
        <p:spPr>
          <a:xfrm>
            <a:off x="627450" y="1419575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Make the Player goes down by adding variable name ‘gravity’ to ‘player_rect.y’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Also make the Player jump when pressing space bar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Hint: use ‘gravity’ variable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Make the Player stop from falling at the ground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114"/>
          <p:cNvPicPr preferRelativeResize="0"/>
          <p:nvPr/>
        </p:nvPicPr>
        <p:blipFill rotWithShape="1">
          <a:blip r:embed="rId3">
            <a:alphaModFix/>
          </a:blip>
          <a:srcRect b="30735" l="0" r="0" t="34559"/>
          <a:stretch/>
        </p:blipFill>
        <p:spPr>
          <a:xfrm>
            <a:off x="2120163" y="383400"/>
            <a:ext cx="4903675" cy="130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14"/>
          <p:cNvPicPr preferRelativeResize="0"/>
          <p:nvPr/>
        </p:nvPicPr>
        <p:blipFill rotWithShape="1">
          <a:blip r:embed="rId4">
            <a:alphaModFix/>
          </a:blip>
          <a:srcRect b="0" l="0" r="0" t="58706"/>
          <a:stretch/>
        </p:blipFill>
        <p:spPr>
          <a:xfrm>
            <a:off x="2120175" y="1956900"/>
            <a:ext cx="4903650" cy="1081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114"/>
          <p:cNvPicPr preferRelativeResize="0"/>
          <p:nvPr/>
        </p:nvPicPr>
        <p:blipFill rotWithShape="1">
          <a:blip r:embed="rId5">
            <a:alphaModFix/>
          </a:blip>
          <a:srcRect b="0" l="0" r="0" t="61378"/>
          <a:stretch/>
        </p:blipFill>
        <p:spPr>
          <a:xfrm>
            <a:off x="2120175" y="3309475"/>
            <a:ext cx="4903650" cy="1010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15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loaded_font.render('MY GAME', False, 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text_rect = text_surf.get_rect(center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6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7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if event.key == pygame.K_SPACE: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	print(‘Jumping’)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pygame.draw.rect(screen,’Pink’,text_rect)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18"/>
          <p:cNvSpPr txBox="1"/>
          <p:nvPr>
            <p:ph type="title"/>
          </p:nvPr>
        </p:nvSpPr>
        <p:spPr>
          <a:xfrm>
            <a:off x="377075" y="28545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gravity += 1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player_rect.y += gravity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19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10: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15" name="Google Shape;815;p119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119"/>
          <p:cNvSpPr txBox="1"/>
          <p:nvPr/>
        </p:nvSpPr>
        <p:spPr>
          <a:xfrm>
            <a:off x="627450" y="1419575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Make the Player goes down by adding variable name ‘gravity’ to ‘player_rect.y’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Also make the Player jump when pressing space bar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Hint: use ‘gravity’ variable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Make the Player stop from falling at the ground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3" y="298350"/>
            <a:ext cx="75723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21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loaded_font.render('MY GAME', False, 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text_rect = text_surf.get_rect(center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What is pygame?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77075" y="1326450"/>
            <a:ext cx="85206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Char char="●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Pygame helps you draw images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Char char="●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Check for player </a:t>
            </a: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input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Char char="●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Have gamedev tools (collision,timer,etc.)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22325" y="89577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22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23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if event.key == pygame.K_SPACE: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gravity -= 20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pygame.draw.rect(screen,’Pink’,text_rect)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4"/>
          <p:cNvSpPr txBox="1"/>
          <p:nvPr>
            <p:ph type="title"/>
          </p:nvPr>
        </p:nvSpPr>
        <p:spPr>
          <a:xfrm>
            <a:off x="377075" y="28545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+= 1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player_rect.y += gravity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25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10: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7" name="Google Shape;847;p125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125"/>
          <p:cNvSpPr txBox="1"/>
          <p:nvPr/>
        </p:nvSpPr>
        <p:spPr>
          <a:xfrm>
            <a:off x="627450" y="1275275"/>
            <a:ext cx="788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Make the Player goes down by adding variable name ‘gravity’ to ‘player_rect.y’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Also make the Player jump when pressing space bar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Hint: use ‘gravity’ variable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Make the Player stop from falling from the ground and also make the jump when he’s only on the ground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126"/>
          <p:cNvPicPr preferRelativeResize="0"/>
          <p:nvPr/>
        </p:nvPicPr>
        <p:blipFill rotWithShape="1">
          <a:blip r:embed="rId3">
            <a:alphaModFix/>
          </a:blip>
          <a:srcRect b="30613" l="0" r="0" t="0"/>
          <a:stretch/>
        </p:blipFill>
        <p:spPr>
          <a:xfrm>
            <a:off x="1203738" y="632200"/>
            <a:ext cx="6736525" cy="357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27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loaded_font.render('MY GAME', False, 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text_rect = text_surf.get_rect(center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28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29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if event.key == pygame.K_SPACE and 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player_rect.bottom &gt;= 300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-20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pygame.draw.rect(screen,’Pink’,text_rect)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30"/>
          <p:cNvSpPr txBox="1"/>
          <p:nvPr>
            <p:ph type="title"/>
          </p:nvPr>
        </p:nvSpPr>
        <p:spPr>
          <a:xfrm>
            <a:off x="377075" y="28545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+= 1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player_rect.y += gravity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if player_rect.bottom &gt; 300: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player_rect.bottom = 300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31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7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Gamestate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0" name="Google Shape;880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What is game engine?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377075" y="1326450"/>
            <a:ext cx="85206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Char char="●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Programmes that help making games by </a:t>
            </a: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giving</a:t>
            </a: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tools</a:t>
            </a: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such as level editor, physics engine and much more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Char char="●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Example: Unreal, Unity, Godot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22325" y="89577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32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Game state</a:t>
            </a: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6" name="Google Shape;886;p132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32"/>
          <p:cNvSpPr txBox="1"/>
          <p:nvPr/>
        </p:nvSpPr>
        <p:spPr>
          <a:xfrm>
            <a:off x="627450" y="1495775"/>
            <a:ext cx="788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If game state active then we can play the game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If game state is not active (or game over) make the screen yellow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When the game is restarted reset the 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snail movement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33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loaded_font.render('MY GAME', False, 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text_rect = text_surf.get_rect(center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34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ame_active = 0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35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if game_active: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if event.key == pygame.K_SPACE and player_rect.bottom &gt;=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	gravity -= 20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if event.type == pygame.KEYDOWN and event.key == pygame.K_SPACE: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game_active == True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			snail_rect.x = 800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36"/>
          <p:cNvSpPr txBox="1"/>
          <p:nvPr>
            <p:ph type="title"/>
          </p:nvPr>
        </p:nvSpPr>
        <p:spPr>
          <a:xfrm>
            <a:off x="377075" y="285450"/>
            <a:ext cx="8520600" cy="4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if game_active: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pygame.draw.rect(screen,’Pink’,text_rect)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+= 1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player_rect.y += gravity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player_rect.bottom &gt;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player_rect.bottom = 300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37"/>
          <p:cNvSpPr txBox="1"/>
          <p:nvPr>
            <p:ph type="title"/>
          </p:nvPr>
        </p:nvSpPr>
        <p:spPr>
          <a:xfrm>
            <a:off x="377075" y="285450"/>
            <a:ext cx="8520600" cy="4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screen.fill(‘Red’)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138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8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Display Score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19" name="Google Shape;919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39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Display score </a:t>
            </a: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25" name="Google Shape;925;p139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139"/>
          <p:cNvSpPr txBox="1"/>
          <p:nvPr/>
        </p:nvSpPr>
        <p:spPr>
          <a:xfrm>
            <a:off x="627450" y="1495775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timer and make the Score depend on time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Update 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score on every frame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when you are alive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Reset the score every time the game is restart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40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Display score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2" name="Google Shape;932;p140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40"/>
          <p:cNvSpPr txBox="1"/>
          <p:nvPr/>
        </p:nvSpPr>
        <p:spPr>
          <a:xfrm>
            <a:off x="627450" y="1495775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timer and make the Score depend on time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Update score on every frame when you are alive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B7B7B7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Reset the score every time the game is restart</a:t>
            </a:r>
            <a:endParaRPr sz="2100">
              <a:solidFill>
                <a:srgbClr val="B7B7B7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21375"/>
            <a:ext cx="762000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Reasons why you should learn pygame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377075" y="1326450"/>
            <a:ext cx="85206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Char char="●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You learn to solve the problems by yourself and become a good programmer in general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Char char="●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You can learn a new game engine very quickly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42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display_score():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current_time = pygame.time.get_tick()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score_surf = loaded_font.render(f’{current_time}’,False,(64,64,64))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score_rect = score_surf.get_rect(center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score.blit(score_surf,score_rect)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43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text_surf = loaded_font.render('MY GAME', False, 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text_rect = text_surf.get_rect(center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game_active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44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game_active: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if event.key == pygame.K_SPACE and player_rect.bottom &gt;=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	gravity -= 20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 and event.key == pygame.K_SPACE: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game_active == True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45"/>
          <p:cNvSpPr txBox="1"/>
          <p:nvPr>
            <p:ph type="title"/>
          </p:nvPr>
        </p:nvSpPr>
        <p:spPr>
          <a:xfrm>
            <a:off x="377075" y="133050"/>
            <a:ext cx="8520600" cy="4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game_active: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display_score()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pygame.draw.rect(screen,’Pink’,text_rect)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# screen.blit(text_surf,(300,50))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+= 1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player_rect.y += gravity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player_rect.bottom &gt;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player_rect.bottom = 300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46"/>
          <p:cNvSpPr txBox="1"/>
          <p:nvPr>
            <p:ph type="title"/>
          </p:nvPr>
        </p:nvSpPr>
        <p:spPr>
          <a:xfrm>
            <a:off x="377075" y="285450"/>
            <a:ext cx="8520600" cy="4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screen.fill(‘Red’)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4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Display score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69" name="Google Shape;969;p147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147"/>
          <p:cNvSpPr txBox="1"/>
          <p:nvPr/>
        </p:nvSpPr>
        <p:spPr>
          <a:xfrm>
            <a:off x="627450" y="1495775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timer and make the Score depend on time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Update score on every frame when you are alive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Reset the score every time the game is restart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48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display_score():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current_time = pygame.time.get_tick() 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- start_time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score_surf = loaded_font.render(f’{current_time}’,False,(64,64,64))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score_rect = score_surf.get_rect(center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score.blit(score_surf,score_rect)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49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game_active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50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game_active: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if event.key == pygame.K_SPACE and player_rect.bottom &gt;=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	gravity -= 20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 and event.key == pygame.K_SPACE: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game_active == True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start_time = pygame.time.get_ticks()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51"/>
          <p:cNvSpPr txBox="1"/>
          <p:nvPr>
            <p:ph type="title"/>
          </p:nvPr>
        </p:nvSpPr>
        <p:spPr>
          <a:xfrm>
            <a:off x="377075" y="133050"/>
            <a:ext cx="8520600" cy="4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game_active: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display_score()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+= 1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player_rect.y += gravity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player_rect.bottom &gt;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player_rect.bottom = 300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65990" l="0" r="0" t="18166"/>
          <a:stretch/>
        </p:blipFill>
        <p:spPr>
          <a:xfrm>
            <a:off x="9754275" y="788225"/>
            <a:ext cx="6437550" cy="118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15465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1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Displaying Image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200" y="328700"/>
            <a:ext cx="5647524" cy="34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52"/>
          <p:cNvSpPr txBox="1"/>
          <p:nvPr>
            <p:ph type="title"/>
          </p:nvPr>
        </p:nvSpPr>
        <p:spPr>
          <a:xfrm>
            <a:off x="377075" y="285450"/>
            <a:ext cx="8520600" cy="4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screen.fill(‘Red’)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456876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15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11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2" name="Google Shape;1002;p153"/>
          <p:cNvSpPr txBox="1"/>
          <p:nvPr/>
        </p:nvSpPr>
        <p:spPr>
          <a:xfrm>
            <a:off x="627450" y="2386975"/>
            <a:ext cx="788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Make the score start slowly from 1,2,3,...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54"/>
          <p:cNvPicPr preferRelativeResize="0"/>
          <p:nvPr/>
        </p:nvPicPr>
        <p:blipFill rotWithShape="1">
          <a:blip r:embed="rId3">
            <a:alphaModFix/>
          </a:blip>
          <a:srcRect b="0" l="0" r="0" t="2095"/>
          <a:stretch/>
        </p:blipFill>
        <p:spPr>
          <a:xfrm>
            <a:off x="723900" y="424075"/>
            <a:ext cx="7696200" cy="40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55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display_score():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current_time = int(pygame.time.get_tick()/1000 - start_time)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score_surf = loaded_font.render(f’{current_time}’,False,(64,64,64))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score_rect = score_surf.get_rect(center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score.blit(score_surf,score_rect)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3" name="Google Shape;1013;p155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11: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14" name="Google Shape;1014;p155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56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game_active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57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game_active: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if event.key == pygame.K_SPACE and player_rect.bottom &gt;=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	gravity -= 20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pygame.KEYDOWN and event.key == pygame.K_SPACE: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game_active == True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start_time = int(pygame.time.get_ticks()/1000)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58"/>
          <p:cNvSpPr txBox="1"/>
          <p:nvPr>
            <p:ph type="title"/>
          </p:nvPr>
        </p:nvSpPr>
        <p:spPr>
          <a:xfrm>
            <a:off x="377075" y="133050"/>
            <a:ext cx="8520600" cy="44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game_active: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display_score()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+= 1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player_rect.y += gravity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if player_rect.bottom &gt;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player_rect.bottom = 300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Google Shape;1034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159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9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Intro screen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36" name="Google Shape;1036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60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Intro screen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42" name="Google Shape;1042;p160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160"/>
          <p:cNvSpPr txBox="1"/>
          <p:nvPr/>
        </p:nvSpPr>
        <p:spPr>
          <a:xfrm>
            <a:off x="627450" y="1417350"/>
            <a:ext cx="788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 VS Code user, 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some part of the code need to be close, since we don’t need them now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 IDLE user, we will some code for now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61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display_score():...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2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Display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632100" y="119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pygame.display.set_mode((w,h))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w, h = width, height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Initialize</a:t>
                      </a: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a window for display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pygame.display.update()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Update portions of the screen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pygame.display.flip()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Update the full display Surface to the screen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pygame.display.set_caption()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Set window caption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pygame.display.set_icon()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Set window icon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62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game_active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63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for event in pygame.event.get(): 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if game_active: ...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screen.fill(‘Red’)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</a:t>
            </a:r>
            <a:r>
              <a:rPr b="1"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64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Intro screen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4" name="Google Shape;1064;p164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164"/>
          <p:cNvSpPr txBox="1"/>
          <p:nvPr/>
        </p:nvSpPr>
        <p:spPr>
          <a:xfrm>
            <a:off x="627450" y="1417350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Image ‘Standing.png’ with the scale times 2 will be at the center of the screen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Also, there are text = ‘Astro Jumper’ on top of the image and text = ‘Press Spacebar to run’ at the bottom of the image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84925"/>
            <a:ext cx="76581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66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transform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076" name="Google Shape;1076;p166"/>
          <p:cNvGraphicFramePr/>
          <p:nvPr/>
        </p:nvGraphicFramePr>
        <p:xfrm>
          <a:off x="689800" y="15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765775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pygame.transform.scale(s,si)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s, si = Surface, Size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Resize the Surface to a new size as (width, height)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pygame.transform.scale2x(s)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= Surface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Resize the Surface size to x2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pygame.transform.rotozoom(s,a,sc)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,a,sc = Surface, Angle, Scale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Filtered scale and rotation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077" name="Google Shape;1077;p166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6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Intro screen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3" name="Google Shape;1083;p167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167"/>
          <p:cNvSpPr txBox="1"/>
          <p:nvPr/>
        </p:nvSpPr>
        <p:spPr>
          <a:xfrm>
            <a:off x="627450" y="1417350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Image ‘Standing.png’ with the scale times 2 will be at the center of the screen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Also, there are text = ‘Astro Jumper’ on top of the image and text = ‘Press Spacebar to run’ at the bottom of the image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68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display_score():...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69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game_active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Intro screen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player_stand = pygame.image.load(‘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graphics/Player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/Standing.png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’).convert_alpha()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player_stand = pygame.transform.rotozoom(player_stand,0,2)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player_stand_rect = player_stand.get_rect(center = (400,200))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70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 ...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game_active: ...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	screen.fill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((196,232,236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	screen.blit(player_stand,player_stand_rect)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</a:t>
            </a:r>
            <a:r>
              <a:rPr b="1"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7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Intro screen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05" name="Google Shape;1105;p171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171"/>
          <p:cNvSpPr txBox="1"/>
          <p:nvPr/>
        </p:nvSpPr>
        <p:spPr>
          <a:xfrm>
            <a:off x="627450" y="1417350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Image ‘Standing.png’ with the scale times 2 will be at the center of the screen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Also, there are text = ‘Astro Jumper’ on top of the image and text = ‘Press Spacebar to run’ at the bottom of the image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77075" y="132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 Mono Medium"/>
              <a:buChar char="●"/>
            </a:pPr>
            <a:r>
              <a:rPr lang="en" sz="25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Example</a:t>
            </a:r>
            <a:endParaRPr sz="25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377075" y="2126025"/>
            <a:ext cx="8520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2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Display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72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display_score():...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73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game_active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Intro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screen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 = pygame.image.load(‘graphics/Player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/Standing.png’).convert_alpha()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 = pygame.transform.rotozoom(player_stand,0,2)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player_stand_rect = player_stand.get_rect(center = (400,200))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game_name = loaded_font.render('Pixel Runner',False,(0,113,189))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game_name_rect = game_name.get_rect(center = (400,80))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game_message = loaded_font.render('Press space to run',False,(0,113,189))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game_message_rect = game_message.get_rect(center = (400,320))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74"/>
          <p:cNvSpPr txBox="1"/>
          <p:nvPr>
            <p:ph type="title"/>
          </p:nvPr>
        </p:nvSpPr>
        <p:spPr>
          <a:xfrm>
            <a:off x="377075" y="2644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 ...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game_active: ...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screen.fill((196,232,236))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screen.blit(player_stand,player_stand_rect)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screen.blit(game_name,game_name_rect)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	screen.blit(game_message,game_message_rect)</a:t>
            </a:r>
            <a:endParaRPr b="1" sz="1050">
              <a:solidFill>
                <a:srgbClr val="89DDFF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</a:t>
            </a:r>
            <a:r>
              <a:rPr b="1"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75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Intro screen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27" name="Google Shape;1127;p175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175"/>
          <p:cNvSpPr txBox="1"/>
          <p:nvPr/>
        </p:nvSpPr>
        <p:spPr>
          <a:xfrm>
            <a:off x="627450" y="1417350"/>
            <a:ext cx="788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5400"/>
            <a:ext cx="76200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77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def display_score():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current_time = int(pygame.time.get_ticks()/1000 - start_time)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score_surf = loaded_font.render(f'{current_time}',False,(64,64,64))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score_rect = score_surf.get_rect(center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screen.blit(score_surf,score_rect)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return current_time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78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game_active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score = 0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Intro screen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 = pygame.image.load(‘graphics/Player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/Standing.png’).convert_alpha()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 = pygame.transform.rotozoom(player_stand,0,2)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player_stand_rect = player_stand.get_rect(center = (400,200))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game_name = loaded_font.render('Pixel Runner',False,(0,113,189))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game_name_rect = game_name.get_rect(center = (400,80))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game_message = loaded_font.render('Press space to run',False,(0,113,189))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game_message_rect = game_message.get_rect(center = (400,320))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79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 ...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game_active: ...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screen.fill((196,232,236))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screen.blit(player_stand,player_stand_rect)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score_message = loaded_font.render(f'Your score: {score}',False,(0,113,189))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	score_message_rect = score_message.get_rect(center = (400,320))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	screen.blit(game_name,game_name_rect)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	if score == 0: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screen.blit(game_message,game_message_rect)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	else: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screen.blit(score_message,score_message_rect)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clock.tick(60)</a:t>
            </a:r>
            <a:endParaRPr sz="1050">
              <a:solidFill>
                <a:srgbClr val="89DDFF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180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10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Better Enemy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8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Enemy</a:t>
            </a: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61" name="Google Shape;1161;p181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81"/>
          <p:cNvSpPr txBox="1"/>
          <p:nvPr/>
        </p:nvSpPr>
        <p:spPr>
          <a:xfrm>
            <a:off x="627450" y="1417350"/>
            <a:ext cx="7889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Better spawn logic (using Timer)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Spawn multiple kind of enemy so that player need to choose between jumping or walking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9"/>
          <p:cNvGraphicFramePr/>
          <p:nvPr/>
        </p:nvGraphicFramePr>
        <p:xfrm>
          <a:off x="632100" y="13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pygame.event.get()</a:t>
                      </a:r>
                      <a:endParaRPr sz="1400">
                        <a:solidFill>
                          <a:srgbClr val="999999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Get events from the list below: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AutoNum type="arabicPeriod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Quit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AutoNum type="arabicPeriod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USEREVENT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AutoNum type="arabicPeriod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KEYDOWN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AutoNum type="arabicPeriod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KEYUP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AutoNum type="arabicPeriod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MOUSEBUTTONDOWN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AutoNum type="arabicPeriod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MOUSEBUTTONUP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AutoNum type="arabicPeriod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USEREVENT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pygame.event.EventType.type()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Get access to events from the list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2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Event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82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Timer </a:t>
            </a: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68" name="Google Shape;1168;p182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182"/>
          <p:cNvSpPr txBox="1"/>
          <p:nvPr/>
        </p:nvSpPr>
        <p:spPr>
          <a:xfrm>
            <a:off x="627450" y="1417350"/>
            <a:ext cx="788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custom user event that is triggered in certain time intervals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Tell pygame to trigger that event continuously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Add code in the event loop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8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Event and Timer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175" name="Google Shape;1175;p183"/>
          <p:cNvGraphicFramePr/>
          <p:nvPr/>
        </p:nvGraphicFramePr>
        <p:xfrm>
          <a:off x="716300" y="14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765775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pygame.USEREVENT + N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N = 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Integer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number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Add a user event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*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Integer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number needed to be added 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every time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we have user event so that there is no event 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conflict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65775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pygame.time.set_timer(e, m)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e, m = Event, millisecond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Set an event to occur every given number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176" name="Google Shape;1176;p183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84"/>
          <p:cNvSpPr txBox="1"/>
          <p:nvPr>
            <p:ph type="title"/>
          </p:nvPr>
        </p:nvSpPr>
        <p:spPr>
          <a:xfrm>
            <a:off x="377075" y="200100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def display_score():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current_time = int(pygame.time.get_ticks()/1000 - start_time)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score_surf = loaded_font.render(f'{current_time}',False,(64,64,64))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score_rect = score_surf.get_rect(center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screen.blit(score_surf,score_rect)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return current_time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85"/>
          <p:cNvSpPr txBox="1"/>
          <p:nvPr>
            <p:ph type="title"/>
          </p:nvPr>
        </p:nvSpPr>
        <p:spPr>
          <a:xfrm>
            <a:off x="377075" y="211550"/>
            <a:ext cx="8520600" cy="4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game_active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score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Intro screen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 = pygame.image.load(‘graphics/Player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/Standing.png’).convert_alpha()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 = pygame.transform.rotozoom(player_stand,0,2)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player_stand_rect = player_stand.get_rect(center = (400,200))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game_name = loaded_font.render('Pixel Runner',False,(0,113,189))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game_name_rect = game_name.get_rect(center = (400,80))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game_message = loaded_font.render('Press space to run',False,(0,113,189))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game_message_rect = game_message.get_rect(center = (400,320))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Timer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obstacle_timer = pygame.USEREVENT + 1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pygame.time.set_timer(obstacle_time,900)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86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game_active:    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event.type == pygame.KEYDOWN: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event.key == pygame.K_SPACE and player_rect.bottom &gt;=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gravity -= 20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if event.type == obstacle_timer: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print('Test')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event.type == pygame.KEYDOWN and event.key == pygame.K_SPACE: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game_active = True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start_time = int(pygame.time.get_ticks()/1000)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87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if game_active: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score = display_score()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# 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gravity += 1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player_rect.y += gravity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player_rect.bottom &gt;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player_rect.bottom = 300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game_active = False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8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screen.fill((196,232,236))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screen.blit(player_stand,player_stand_rect)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score_message = loaded_font.render(f'Your score: {score}',False,(0,113,189))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score_message_rect = score_message.get_rect(center = (400,320))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screen.blit(game_name,game_name_rect)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score == 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screen.blit(game_message,game_message_rect)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screen.blit(score_message,score_message_rect)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clock.tick(60)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89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Obstacle logic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07" name="Google Shape;1207;p189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189"/>
          <p:cNvSpPr txBox="1"/>
          <p:nvPr/>
        </p:nvSpPr>
        <p:spPr>
          <a:xfrm>
            <a:off x="627450" y="1417350"/>
            <a:ext cx="788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list of obstacle rectangles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Everytime the timer triggers, a new rectangle is added to that list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Move every rectangle in that list to the left on every frame (By using function)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90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random import randint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def display_score(): . . 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def obstacle_movement(obstacle_list):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if obstacle_list: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obstacle_rect in obstacle_list: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obstacle_rect.x -= 5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screen.blit(snail_surf,obstacle_rect)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obstacle_list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[] #3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pygame.display.set_caption('Astro Jumper')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pygame.font.Font('font/Pixeltype.ttf',50)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91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pygame.image.load('graphics/sky.png').convert_alpha()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pygame.image.load('graphics/ground.png').convert_alpha()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#Obsatacle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(850,300))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obstacle_rect_list = [] #1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pygame.image.load('graphics/Player/Walking1.png').convert_alpha()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game_active = False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score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77075" y="132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 Mono Medium"/>
              <a:buChar char="●"/>
            </a:pPr>
            <a:r>
              <a:rPr lang="en" sz="25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Example</a:t>
            </a:r>
            <a:endParaRPr sz="25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377075" y="2126025"/>
            <a:ext cx="8520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for event in pygame.event.get():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event.type == pygame.QUIT: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pygame.quit()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exit()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Instead of using pygame.event.EventType.type(),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we use “for loops” for checking event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2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Event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92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Intro screen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 = pygame.image.load('graphics/Player/Standing.png').convert_alpha()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 = pygame.transform.rotozoom(player_stand,0,2)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player_stand_rect = player_stand.get_rect(center = (400,200))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game_name = loaded_font.render('Pixel Runner',False,(0,113,189))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game_name_rect = game_name.get_rect(center = (400,80))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game_message = loaded_font.render('Press space to run',False,(0,113,189))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game_message_rect = game_message.get_rect(center = (400,320))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Timer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obstacle_timer = pygame.USEREVENT + 1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pygame.time.set_timer(obstacle_timer,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93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game_active:    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event.type == pygame.KEYDOWN: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event.key == pygame.K_SPACE and player_rect.bottom &gt;=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gravity -= 20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event.type == obstacle_timer: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obstacle_rect_list.append(snail_surf.get_rect(midbottom = (randint(900,1100),300))) #2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event.type == pygame.KEYDOWN and event.key == pygame.K_SPACE: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game_active = True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start_time = int(pygame.time.get_ticks()/1000)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94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if game_active: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score = display_score()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# 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# if snail_rect.right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# 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# Player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gravity += 1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player_rect.y += gravity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player_rect.bottom &gt; 300: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player_rect.bottom = 300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gravity = 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# Obstacle movement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obstacle_rect_list = obstacle_movement(obstacle_rect_list)#3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95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 Collision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game_active = False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screen.fill((196,232,236))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screen.blit(player_stand,player_stand_rect)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score_message = loaded_font.render(f'Your score: {score}',False,(0,113,189))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score_message_rect = score_message.get_rect(center = (400,320))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screen.blit(game_name,game_name_rect)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score == 0: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screen.blit(game_message,game_message_rect)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screen.blit(score_message,score_message_rect)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clock.tick(60)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96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Obstacle logic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44" name="Google Shape;1244;p196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196"/>
          <p:cNvSpPr txBox="1"/>
          <p:nvPr/>
        </p:nvSpPr>
        <p:spPr>
          <a:xfrm>
            <a:off x="627450" y="1417350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 you can see: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 rectangles that too far to the left 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need to be deleted (this will affected to our PC performance)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collision doesn’t work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We only have snail obstacle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97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random import randint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display_score():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current_time = int(pygame.time.get_ticks()/1000 - start_time)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score_surf = loaded_font.render(f'{current_time}',False,(64,64,64))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score_rect = score_surf.get_rect(center = (400,50))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screen.blit(score_surf,score_rect)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current_time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98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def obstacle_movement(obstacle_list):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if obstacle_list: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obstacle_rect in obstacle_list: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obstacle_rect.x -= 5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obstacle_rect.bottom == 300: screen.blit(snail_surf,obstacle_rect)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else: screen.blit(fly_surf,obstacle_rect)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new_obstacle_list = []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obstacle in obstacle_list: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obstacle.x &gt; -100: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new_obstacle_list.append(obstacle)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new_obstacle_list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return []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99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def collisions(player,obstacles):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if obstacles: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obstacle_rect in obstacles: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player.colliderect(obstacle_rect): return False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True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pygame.display.set_caption('Astro Jumper')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loaded_font = pygame.font.Font('font/Pixeltype.ttf',50)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sky_surf = pygame.image.load('graphics/sky.png').convert_alpha()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ground_surf = pygame.image.load('graphics/ground.png').convert_alpha()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#Obsatacle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fly_surf = pygame.image.load('graphics/fly/fly1.png').convert_alpha()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obstacle_rect_list = []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00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player_surf = pygame.image.load('graphics/Player/Walking1.png').convert_alpha()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game_active = False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score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Intro screen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 = pygame.image.load('graphics/Player/Standing.png').convert_alpha()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 = pygame.transform.rotozoom(player_stand,0,2)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player_stand_rect = player_stand.get_rect(center = (400,200))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game_name = loaded_font.render('Pixel Runner',False,(0,113,189))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game_name_rect = game_name.get_rect(center = (400,80))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game_message = loaded_font.render('Press space to run',False,(0,113,189))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game_message_rect = game_message.get_rect(center = (400,320))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201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Timer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obstacle_timer = pygame.USEREVENT + 1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pygame.time.set_timer(obstacle_timer,1500)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event in pygame.event.get():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event.type == pygame.QUIT: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pygame.quit()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exit()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game_active: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pygame.KEYDOWN: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if event.key == pygame.K_SPACE and player_rect.bottom &gt;= 300: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gravity -= 20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Pygame window general setup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377075" y="1059050"/>
            <a:ext cx="85206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202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obstacle_timer: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if randint(0,2):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obstacle_rect_list.append(snail_surf.get_rect(midbottom = (randint(900,1100),300)))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else: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obstacle_rect_list.append(fly_surf.get_rect(bottomright = (randint(900,1100),200)))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pygame.KEYDOWN and event.key == pygame.K_SPACE: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game_active = True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start_time = int(pygame.time.get_ticks()/1000)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203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if game_active: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screen.blit(sky_surf,(0,0))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screen.blit(ground_surf,(0,300))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 = display_score()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snail_rect.x -= 5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if snail_rect.right &lt; -5: snail_rect.left = 800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screen.blit(snail_surf,snail_rect)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Player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gravity +=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player_rect.y += gravity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player_rect.bottom &gt; 300: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player_rect.bottom = 300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screen.blit(player_surf,player_rect)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Obstacle movement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obstacle_rect_list = obstacle_movement(obstacle_rect_list)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04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# Collision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game_active = collisions(player_rect,obstacle_rect_list)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screen.fill((196,232,236))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screen.blit(player_stand,player_stand_rect)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score_message = loaded_font.render(f'Your score: {score}',False,(0,113,189))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score_message_rect = score_message.get_rect(center = (400,320))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screen.blit(game_name,game_name_rect)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obstacle_rect_list.clear()</a:t>
            </a:r>
            <a:endParaRPr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player_rect.midbottom = (80,300)</a:t>
            </a:r>
            <a:endParaRPr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player_gravity = 0</a:t>
            </a:r>
            <a:endParaRPr sz="1400">
              <a:solidFill>
                <a:srgbClr val="F78C6C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05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score == 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screen.blit(game_message,game_message_rect)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screen.blit(score_message,score_message_rect)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pygame.display.update()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clock.tick(60)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206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11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Advance animation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0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How to animated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03" name="Google Shape;1303;p207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207"/>
          <p:cNvSpPr txBox="1"/>
          <p:nvPr/>
        </p:nvSpPr>
        <p:spPr>
          <a:xfrm>
            <a:off x="627450" y="1264950"/>
            <a:ext cx="788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Use two image and switch it back and forth (using list)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Player 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animation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Walking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Jumping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Obstacle animation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Snail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Fly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208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How to animated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10" name="Google Shape;1310;p208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208"/>
          <p:cNvSpPr txBox="1"/>
          <p:nvPr/>
        </p:nvSpPr>
        <p:spPr>
          <a:xfrm>
            <a:off x="627450" y="1264950"/>
            <a:ext cx="788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Use two image and switch it back and forth (using list)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Player animation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Walking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Jumping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D9D9D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Obstacle animation</a:t>
            </a:r>
            <a:endParaRPr sz="2100">
              <a:solidFill>
                <a:srgbClr val="D9D9D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D9D9D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Snail</a:t>
            </a:r>
            <a:endParaRPr sz="2100">
              <a:solidFill>
                <a:srgbClr val="D9D9D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D9D9D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Fly</a:t>
            </a:r>
            <a:endParaRPr sz="2100">
              <a:solidFill>
                <a:srgbClr val="D9D9D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09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random import randint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display_score():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obstacle_movement(obstacle_list):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collisions(player,obstacles):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def player_animation():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global player_surf, player_index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if player_rect.bottom &lt; 300: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# Jump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player_surf = player_jump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# Walk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player_index += 0.1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player_index &gt;= len(player_walk): player_index = 0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player_surf = player_walk[int(player_index)]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10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pygame.display.set_caption('Astro Jumper')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loaded_font = pygame.font.Font('font/Pixeltype.ttf',50)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sky_surf = pygame.image.load('graphics/sky.png').convert_alpha()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ground_surf = pygame.image.load('graphics/ground.png').convert_alpha()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#Obsatacle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fly_surf = pygame.image.load('graphics/fly/fly1.png').convert_alpha()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obstacle_rect_list = []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11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player_walk_1 = pygame.image.load('graphics/Player/Walking1.png').convert_alpha()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player_walk_2 = pygame.image.load('graphics/Player/Walking2.png').convert_alpha()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player_walk = [player_walk_1,player_walk_2]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player_index = 0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player_jump = pygame.image.load('graphics/Player/Jumping.png').convert_alpha()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player_surf = player_walk[player_index]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game_active = False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score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2166150" y="303550"/>
            <a:ext cx="4924400" cy="45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Time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19" name="Google Shape;219;p32"/>
          <p:cNvGraphicFramePr/>
          <p:nvPr/>
        </p:nvGraphicFramePr>
        <p:xfrm>
          <a:off x="632100" y="119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pygame.time.get_ticks()</a:t>
                      </a:r>
                      <a:endParaRPr sz="1400">
                        <a:solidFill>
                          <a:srgbClr val="999999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Get time in </a:t>
                      </a: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milliseconds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pygame.time.set_timer()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Create an event on the event queue (In a nutshell: create timer)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pygame.time.Clock()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Crate an object to help track of time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212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Intro screen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 = pygame.image.load('graphics/Player/Standing.png').convert_alpha()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 = pygame.transform.rotozoom(player_stand,0,2)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player_stand_rect = player_stand.get_rect(center = (400,200))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game_name = loaded_font.render('Pixel Runner',False,(0,113,189))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game_name_rect = game_name.get_rect(center = (400,80))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game_message = loaded_font.render('Press space to run',False,(0,113,189))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game_message_rect = game_message.get_rect(center = (400,320))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Timer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obstacle_timer = pygame.USEREVENT + 1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pygame.time.set_timer(obstacle_timer,1500)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13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event in pygame.event.get():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event.type == pygame.QUIT: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pygame.quit()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exit()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game_active: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pygame.KEYDOWN: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if event.key == pygame.K_SPACE and player_rect.bottom &gt;= 300: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gravity -= 20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obstacle_timer: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if randint(0,2):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obstacle_rect_list.append(snail_surf.get_rect(midbottom = (randint(900,1100),300)))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obstacle_rect_list.append(fly_surf.get_rect(bottomright = (randint(900,1100),200)))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214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pygame.KEYDOWN and event.key == pygame.K_SPACE: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game_active = True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start_time = int(pygame.time.get_ticks()/1000)</a:t>
            </a:r>
            <a:endParaRPr sz="1400">
              <a:solidFill>
                <a:srgbClr val="89DD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if game_active: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screen.blit(sky_surf,(0,0))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screen.blit(ground_surf,(0,300))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 = display_score()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Player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gravity +=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player_rect.y += gravity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player_rect.bottom &gt; 300: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player_rect.bottom = 300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player_animation()</a:t>
            </a:r>
            <a:endParaRPr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screen.blit(player_surf,player_rect)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15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Obstacle movement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obstacle_rect_list = obstacle_movement(obstacle_rect_list)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Collision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game_active = collisions(player_rect,obstacle_rect_list)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screen.fill((196,232,236))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screen.blit(player_stand,player_stand_rect)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obstacle_rect_list.clear()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player_rect.midbottom = (80,300)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score_message = loaded_font.render(f'Your score: {score}',False,(0,113,189))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score_message_rect = score_message.get_rect(center = (400,320))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screen.blit(game_name,game_name_rect)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16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score == 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screen.blit(game_message,game_message_rect)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screen.blit(score_message,score_message_rect)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pygame.display.update()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clock.tick(60)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1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How to animated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57" name="Google Shape;1357;p217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217"/>
          <p:cNvSpPr txBox="1"/>
          <p:nvPr/>
        </p:nvSpPr>
        <p:spPr>
          <a:xfrm>
            <a:off x="627450" y="1264950"/>
            <a:ext cx="788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Use two image and switch it back and forth (using list)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D9D9D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Player animation</a:t>
            </a:r>
            <a:endParaRPr sz="2100">
              <a:solidFill>
                <a:srgbClr val="D9D9D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D9D9D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Walking</a:t>
            </a:r>
            <a:endParaRPr sz="2100">
              <a:solidFill>
                <a:srgbClr val="D9D9D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D9D9D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Jumping</a:t>
            </a:r>
            <a:endParaRPr sz="2100">
              <a:solidFill>
                <a:srgbClr val="D9D9D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Obstacle animation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Snail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Fly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218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random import randint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display_score():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obstacle_movement(obstacle_list):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collisions(player,obstacles):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player_animation():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pygame.display.set_caption('Astro Jumper')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loaded_font = pygame.font.Font('font/Pixeltype.ttf',50)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sky_surf = pygame.image.load('graphics/sky.png').convert_alpha()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ground_surf = pygame.image.load('graphics/ground.png').convert_alpha()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19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# Snail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snail_frame_1 = pygame.image.load('graphics/snail/snail1.png').convert_alpha()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snail_frame_2 = pygame.image.load('graphics/snail/snail2.png').convert_alpha()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snail_frames = [snail_frame_1,snail_frame_2]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snail_frame_index = 0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snail_surf = snail_frames[snail_frame_index]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# Fly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fly_frame_1 = pygame.image.load('graphics/fly/fly1.png').convert_alpha()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fly_frame_2 = pygame.image.load('graphics/fly/fly2.png').convert_alpha()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fly_frames = [fly_frame_1,fly_frame_2]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fly_frame_index = 0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fly_surf = fly_frames[fly_frame_index]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obstacle_rect_list = []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20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player_walk_1 = pygame.image.load('graphics/Player/Walking1.png').convert_alpha()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player_walk_2 = pygame.image.load('graphics/Player/Walking2.png').convert_alpha()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player_walk = [player_walk_1,player_walk_2]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player_index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player_jump = pygame.image.load('graphics/Player/Jumping.png').convert_alpha()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player_surf = player_walk[player_index]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game_active = False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score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Intro screen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 = pygame.image.load('graphics/Player/Standing.png').convert_alpha()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 = pygame.transform.rotozoom(player_stand,0,2)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player_stand_rect = player_stand.get_rect(center = (400,200))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21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game_name = loaded_font.render('Pixel Runner',False,(0,113,189))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game_name_rect = game_name.get_rect(center = (400,80))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game_message = loaded_font.render('Press space to run',False,(0,113,189))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game_message_rect = game_message.get_rect(center = (400,320))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Timer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obstacle_timer = pygame.USEREVENT + 1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pygame.time.set_timer(obstacle_timer,1500)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snail_animation_timer = pygame.USEREVENT + 2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pygame.time.set_timer(snail_animation_timer,500)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fly_animation_timer = pygame.USEREVENT + 3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pygame.time.set_timer(fly_animation_timer,200)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87900" y="2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pygame.time.Clock()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26" name="Google Shape;226;p33"/>
          <p:cNvGraphicFramePr/>
          <p:nvPr/>
        </p:nvGraphicFramePr>
        <p:xfrm>
          <a:off x="632100" y="15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pygame.time.Clock.tick()</a:t>
                      </a:r>
                      <a:endParaRPr sz="1400">
                        <a:solidFill>
                          <a:srgbClr val="999999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Get time in milliseconds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pygame.time.Clock.get_time()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Create an event on the event queue (In a nutshell: create timer)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22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event in pygame.event.get():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event.type == pygame.QUIT: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pygame.quit()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exit()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game_active: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pygame.KEYDOWN: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if event.key == pygame.K_SPACE and player_rect.bottom &gt;= 300: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gravity -= 20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obstacle_timer: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if randint(0,2):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obstacle_rect_list.append(snail_surf.get_rect(midbottom = (randint(900,1100),300)))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obstacle_rect_list.append(fly_surf.get_rect(bottomright = (randint(900,1100),200)))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23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if event.type ==  snail_animation_timer: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if snail_frame_index == 0: snail_frame_index = 1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else: snail_frame_index = 0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snail_surf = snail_frames[snail_frame_index]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event.type ==  fly_animation_timer: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if fly_frame_index == 0: fly_frame_index = 1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else: fly_frame_index = 0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fly_surf = fly_frames[fly_frame_index]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pygame.KEYDOWN and event.key == pygame.K_SPACE: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game_active = True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start_time = int(pygame.time.get_ticks()/1000)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24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if game_active: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screen.blit(sky_surf,(0,0))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screen.blit(ground_surf,(0,300))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 = display_score()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Player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gravity +=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player_rect.y += gravity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player_rect.bottom &gt; 300: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player_rect.bottom = 300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player_animation()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screen.blit(player_surf,player_rect)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Obstacle movement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obstacle_rect_list = obstacle_movement(obstacle_rect_list)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Collision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game_active = collisions(player_rect,obstacle_rect_list)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25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screen.fill((196,232,236))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screen.blit(player_stand,player_stand_rect)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obstacle_rect_list.clear()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player_rect.midbottom = (80,300)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score_message = loaded_font.render(f'Your score: {score}',False,(0,113,189))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score_message_rect = score_message.get_rect(center = (400,320))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screen.blit(game_name,game_name_rect)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score == 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screen.blit(game_message,game_message_rect)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screen.blit(score_message,score_message_rect)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pygame.display.update()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clock.tick(60)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Google Shape;1403;p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4" name="Google Shape;1404;p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226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12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Sprite class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2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Why using sprite class?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11" name="Google Shape;1411;p227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227"/>
          <p:cNvSpPr txBox="1"/>
          <p:nvPr/>
        </p:nvSpPr>
        <p:spPr>
          <a:xfrm>
            <a:off x="627450" y="1264950"/>
            <a:ext cx="788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Codes are separated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13" name="Google Shape;1413;p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663" y="1196049"/>
            <a:ext cx="3397025" cy="2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4" name="Google Shape;1414;p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399" y="3271325"/>
            <a:ext cx="3738126" cy="133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0625" y="1852639"/>
            <a:ext cx="2336355" cy="133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p2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3075" y="3672725"/>
            <a:ext cx="3374201" cy="93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228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Why using sprite class?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2" name="Google Shape;1422;p228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228"/>
          <p:cNvSpPr txBox="1"/>
          <p:nvPr/>
        </p:nvSpPr>
        <p:spPr>
          <a:xfrm>
            <a:off x="627450" y="1264950"/>
            <a:ext cx="788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Codes are separated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Hard to maintain when the game becomes more complex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 startAt="2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Class can contain the related code together (ex. Player’s code)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 startAt="2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Class (Sprite class) can contain 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rectangle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, surface and it can be drawn and updated very easily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229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What need to be done?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9" name="Google Shape;1429;p229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229"/>
          <p:cNvSpPr txBox="1"/>
          <p:nvPr/>
        </p:nvSpPr>
        <p:spPr>
          <a:xfrm>
            <a:off x="627450" y="1341150"/>
            <a:ext cx="788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Sprite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Place Sprites in Group(Multiple sprites) or GroupSingle(Single sprite)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Draw/Update all Sprites in that group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230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Objective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36" name="Google Shape;1436;p230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230"/>
          <p:cNvSpPr txBox="1"/>
          <p:nvPr/>
        </p:nvSpPr>
        <p:spPr>
          <a:xfrm>
            <a:off x="627450" y="1264950"/>
            <a:ext cx="7889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Class for the Player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Draw the Player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Add other related function to the Player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Class for the Obstacle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23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Objective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43" name="Google Shape;1443;p231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231"/>
          <p:cNvSpPr txBox="1"/>
          <p:nvPr/>
        </p:nvSpPr>
        <p:spPr>
          <a:xfrm>
            <a:off x="627450" y="1264950"/>
            <a:ext cx="7889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Class for the Player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Draw the Player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Add other related function to the Player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Class for the Obstacle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Set </a:t>
            </a: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frame rate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529475" y="1329150"/>
            <a:ext cx="85206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32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random import randint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class Player(pygame.sprite.Sprite):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def __init__(self):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super().__init__()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self.image = pygame.image.load('graphics/Player/Walking1.png').convert_alpha()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self.rect = self.image.get_rect(midbottom = (200,300))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display_score():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obstacle_movement(obstacle_list):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collisions(player,obstacles): . . 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33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pygame.display.set_caption('Astro Jumper')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loaded_font = pygame.font.Font('font/Pixeltype.ttf',50)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 = pygame.sprite.GroupSingle()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player.add(Player())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sky_surf = pygame.image.load('graphics/sky.png').convert_alpha()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ground_surf = pygame.image.load('graphics/ground.png').convert_alpha()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Snail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snail_frame_1 = pygame.image.load('graphics/snail/snail1.png').convert_alpha()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snail_frame_2 = pygame.image.load('graphics/snail/snail2.png').convert_alpha()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snail_frames = [snail_frame_1,snail_frame_2]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snail_frame_index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snail_surf = snail_frames[snail_frame_index]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34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Fly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fly_frame_1 = pygame.image.load('graphics/fly/fly1.png').convert_alpha()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fly_frame_2 = pygame.image.load('graphics/fly/fly2.png').convert_alpha()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fly_frames = [fly_frame_1,fly_frame_2]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fly_frame_index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fly_surf = fly_frames[fly_frame_index]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obstacle_rect_list = []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player_walk_1 = pygame.image.load('graphics/Player/Walking1.png').convert_alpha()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player_walk_2 = pygame.image.load('graphics/Player/Walking2.png').convert_alpha()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player_walk = [player_walk_1,player_walk_2]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player_index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player_jump = pygame.image.load('graphics/Player/Jumping.png').convert_alpha()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player_surf = player_walk[player_index]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235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game_active = False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start_time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score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Intro screen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 = pygame.image.load('graphics/Player/Standing.png').convert_alpha()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 = pygame.transform.rotozoom(player_stand,0,2)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player_stand_rect = player_stand.get_rect(center = (400,200))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game_name = loaded_font.render('Pixel Runner',False,(0,113,189))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game_name_rect = game_name.get_rect(center = (400,80))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game_message = loaded_font.render('Press space to run',False,(0,113,189))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game_message_rect = game_message.get_rect(center = (400,320))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36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 Timer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obstacle_timer = pygame.USEREVENT + 1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pygame.time.set_timer(obstacle_timer,1500)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snail_animation_timer = pygame.USEREVENT + 2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pygame.time.set_timer(snail_animation_timer,500)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fly_animation_timer = pygame.USEREVENT + 3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pygame.time.set_timer(fly_animation_timer,200)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event in pygame.event.get():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event.type == pygame.QUIT: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pygame.quit()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exit()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37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game_active: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pygame.KEYDOWN: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if event.key == pygame.K_SPACE and player_rect.bottom &gt;= 300: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gravity -= 20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obstacle_timer: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if randint(0,2):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obstacle_rect_list.append(snail_surf.get_rect(midbottom = (randint(900,1100),300)))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    obstacle_rect_list.append(fly_surf.get_rect(bottomright = (randint(900,1100),200)))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 snail_animation_timer: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if snail_frame_index == 0: snail_frame_index =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else: snail_frame_index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snail_surf = snail_frames[snail_frame_index]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38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 fly_animation_timer: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if fly_frame_index == 0: fly_frame_index =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else: fly_frame_index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fly_surf = fly_frames[fly_frame_index]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if event.type == pygame.KEYDOWN and event.key == pygame.K_SPACE: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game_active = True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  start_time = int(pygame.time.get_ticks()/1000)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if game_active: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screen.blit(sky_surf,(0,0))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screen.blit(ground_surf,(0,300))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 = display_score()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239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Player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gravity += 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player_rect.y += gravity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player_rect.bottom &gt; 300: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player_rect.bottom = 300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player_animation()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screen.blit(player_surf,player_rect)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40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player.draw(screen)</a:t>
            </a:r>
            <a:endParaRPr b="1" sz="140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Obstacle movement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obstacle_rect_list = obstacle_movement(obstacle_rect_list)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# Collision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game_active = collisions(player_rect,obstacle_rect_list)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240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screen.fill((196,232,236))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screen.blit(player_stand,player_stand_rect)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obstacle_rect_list.clear()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player_rect.midbottom = (80,300)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player_gravity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score_message = loaded_font.render(f'Your score: {score}',False,(0,113,189))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score_message_rect = score_message.get_rect(center = (400,320))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screen.blit(game_name,game_name_rect)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score == 0: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screen.blit(game_message,game_message_rect)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screen.blit(score_message,score_message_rect)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pygame.display.update()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clock.tick(60)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41"/>
          <p:cNvSpPr txBox="1"/>
          <p:nvPr>
            <p:ph type="title"/>
          </p:nvPr>
        </p:nvSpPr>
        <p:spPr>
          <a:xfrm>
            <a:off x="377075" y="132150"/>
            <a:ext cx="8520600" cy="4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77075" y="414750"/>
            <a:ext cx="8520600" cy="4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000000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clock.tick(60)</a:t>
            </a:r>
            <a:endParaRPr b="1" sz="1600">
              <a:solidFill>
                <a:srgbClr val="000000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Surface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45" name="Google Shape;245;p36"/>
          <p:cNvGraphicFramePr/>
          <p:nvPr/>
        </p:nvGraphicFramePr>
        <p:xfrm>
          <a:off x="632100" y="142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pygame.Surface((w,h))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w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, h = width, height 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 object represent images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pygame.Surface.blit()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Draw one image onto another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pygame.Surface.blits()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Draw many images onto another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pygame.Surface.fill()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Fill Surface with a solid color</a:t>
                      </a:r>
                      <a:endParaRPr sz="1400"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Setup Surface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377075" y="1329150"/>
            <a:ext cx="85206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test_surface = pygame.Surface((100,200))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test_surface.fill(‘Red’)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77075" y="412825"/>
            <a:ext cx="85206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screen.blit(test_surface,(0,0))</a:t>
            </a:r>
            <a:endParaRPr b="1" sz="16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9FC5E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75" y="250775"/>
            <a:ext cx="8047826" cy="43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0"/>
          <p:cNvGrpSpPr/>
          <p:nvPr/>
        </p:nvGrpSpPr>
        <p:grpSpPr>
          <a:xfrm>
            <a:off x="494744" y="1303592"/>
            <a:ext cx="3889945" cy="2536305"/>
            <a:chOff x="729650" y="416775"/>
            <a:chExt cx="6328200" cy="3209700"/>
          </a:xfrm>
        </p:grpSpPr>
        <p:pic>
          <p:nvPicPr>
            <p:cNvPr id="269" name="Google Shape;269;p40"/>
            <p:cNvPicPr preferRelativeResize="0"/>
            <p:nvPr/>
          </p:nvPicPr>
          <p:blipFill rotWithShape="1">
            <a:blip r:embed="rId3">
              <a:alphaModFix/>
            </a:blip>
            <a:srcRect b="19607" l="0" r="0" t="0"/>
            <a:stretch/>
          </p:blipFill>
          <p:spPr>
            <a:xfrm>
              <a:off x="729650" y="416775"/>
              <a:ext cx="6328200" cy="32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40"/>
            <p:cNvPicPr preferRelativeResize="0"/>
            <p:nvPr/>
          </p:nvPicPr>
          <p:blipFill rotWithShape="1">
            <a:blip r:embed="rId4">
              <a:alphaModFix/>
            </a:blip>
            <a:srcRect b="0" l="0" r="0" t="7732"/>
            <a:stretch/>
          </p:blipFill>
          <p:spPr>
            <a:xfrm>
              <a:off x="1078275" y="653150"/>
              <a:ext cx="5979575" cy="2973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40"/>
          <p:cNvSpPr txBox="1"/>
          <p:nvPr/>
        </p:nvSpPr>
        <p:spPr>
          <a:xfrm>
            <a:off x="1293150" y="4139325"/>
            <a:ext cx="21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 Mono Medium"/>
              <a:buChar char="●"/>
            </a:pPr>
            <a:r>
              <a:rPr lang="en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Not to scale</a:t>
            </a:r>
            <a:endParaRPr>
              <a:solidFill>
                <a:srgbClr val="FF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5056325" y="1940700"/>
            <a:ext cx="367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Mono Medium"/>
              <a:buChar char="●"/>
            </a:pPr>
            <a:r>
              <a:rPr lang="en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 we can see Pygame will </a:t>
            </a:r>
            <a:r>
              <a:rPr lang="en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recognize</a:t>
            </a:r>
            <a:r>
              <a:rPr lang="en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the coordinate as the top left </a:t>
            </a:r>
            <a:r>
              <a:rPr lang="en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corner</a:t>
            </a:r>
            <a:r>
              <a:rPr lang="en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of our image since we place the Surface at (0,0)  </a:t>
            </a:r>
            <a:endParaRPr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075774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1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627450" y="2233200"/>
            <a:ext cx="788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Place the red rectangle</a:t>
            </a:r>
            <a:r>
              <a:rPr lang="en" sz="2100">
                <a:solidFill>
                  <a:srgbClr val="3D85C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b="1" lang="en" sz="2100" u="sng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100 unit from the left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and </a:t>
            </a:r>
            <a:r>
              <a:rPr b="1" lang="en" sz="2100" u="sng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50 unit from the top</a:t>
            </a:r>
            <a:endParaRPr b="1" sz="2100" u="sng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2109800" y="303537"/>
            <a:ext cx="4924400" cy="45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1097775" y="1243650"/>
            <a:ext cx="85206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Install Python 3.8.10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Install Pygame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-8375" y="4741750"/>
            <a:ext cx="91533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CT-PyGame                                                                               </a:t>
            </a:r>
            <a:r>
              <a:rPr b="1"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KIDDEE LAB</a:t>
            </a:r>
            <a:r>
              <a:rPr b="1" i="0" lang="en" sz="2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                                           </a:t>
            </a:r>
            <a:endParaRPr b="1"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Before we start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81684" l="0" r="0" t="11739"/>
          <a:stretch/>
        </p:blipFill>
        <p:spPr>
          <a:xfrm>
            <a:off x="114625" y="826600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456375" y="1243650"/>
            <a:ext cx="641400" cy="619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56375" y="2163175"/>
            <a:ext cx="641400" cy="619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56375" y="2165050"/>
            <a:ext cx="641400" cy="619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438150"/>
            <a:ext cx="7639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1: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43"/>
          <p:cNvSpPr txBox="1"/>
          <p:nvPr>
            <p:ph type="title"/>
          </p:nvPr>
        </p:nvSpPr>
        <p:spPr>
          <a:xfrm>
            <a:off x="377075" y="1329150"/>
            <a:ext cx="85206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test_surface = pygame.Surface((100,200))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test_surface.fill(‘Red’)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8507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77075" y="412825"/>
            <a:ext cx="85206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screen.blit(test_surface,(100,50))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Image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02" name="Google Shape;302;p45"/>
          <p:cNvGraphicFramePr/>
          <p:nvPr/>
        </p:nvGraphicFramePr>
        <p:xfrm>
          <a:off x="632100" y="224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pygame.image.load()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Load new image from a file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45"/>
          <p:cNvSpPr txBox="1"/>
          <p:nvPr/>
        </p:nvSpPr>
        <p:spPr>
          <a:xfrm>
            <a:off x="2493300" y="3648950"/>
            <a:ext cx="4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 Mono Medium"/>
              <a:buChar char="●"/>
            </a:pPr>
            <a:r>
              <a:rPr lang="en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Image is one kind of the Surface</a:t>
            </a:r>
            <a:endParaRPr>
              <a:solidFill>
                <a:srgbClr val="FF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304" name="Google Shape;304;p45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Image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46"/>
          <p:cNvSpPr txBox="1"/>
          <p:nvPr>
            <p:ph type="title"/>
          </p:nvPr>
        </p:nvSpPr>
        <p:spPr>
          <a:xfrm>
            <a:off x="377075" y="132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 Mono Medium"/>
              <a:buChar char="●"/>
            </a:pPr>
            <a:r>
              <a:rPr lang="en" sz="25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Example</a:t>
            </a:r>
            <a:endParaRPr sz="25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11" name="Google Shape;311;p46"/>
          <p:cNvSpPr txBox="1"/>
          <p:nvPr>
            <p:ph type="title"/>
          </p:nvPr>
        </p:nvSpPr>
        <p:spPr>
          <a:xfrm>
            <a:off x="311700" y="244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example_surf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2" name="Google Shape;312;p46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075774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2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627450" y="1736725"/>
            <a:ext cx="7889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Char char="●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Instead of red rectangle, use the ‘sky.png’ in the ‘graphics’ folder and place it at the top left corner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Char char="●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After that place the ‘ground.png’ below the sky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438150"/>
            <a:ext cx="7639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2: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49"/>
          <p:cNvSpPr txBox="1"/>
          <p:nvPr>
            <p:ph type="title"/>
          </p:nvPr>
        </p:nvSpPr>
        <p:spPr>
          <a:xfrm>
            <a:off x="377075" y="1329150"/>
            <a:ext cx="85206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1" name="Google Shape;331;p49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377075" y="432675"/>
            <a:ext cx="8520600" cy="4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Font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42" name="Google Shape;342;p51"/>
          <p:cNvGraphicFramePr/>
          <p:nvPr/>
        </p:nvGraphicFramePr>
        <p:xfrm>
          <a:off x="632100" y="224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pygame.font.Font(f,s)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f, s = filename, size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Create a new Font object from a file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343" name="Google Shape;343;p51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097775" y="1243650"/>
            <a:ext cx="85206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Install Python 3.8.10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FEFE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Install Pygame</a:t>
            </a:r>
            <a:endParaRPr sz="2200">
              <a:solidFill>
                <a:srgbClr val="EFEFE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Before we start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14625" y="826600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456375" y="1243650"/>
            <a:ext cx="641400" cy="619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56375" y="2163175"/>
            <a:ext cx="641400" cy="619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56375" y="2165050"/>
            <a:ext cx="641400" cy="619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pygame.font.Font()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49" name="Google Shape;349;p52"/>
          <p:cNvGraphicFramePr/>
          <p:nvPr/>
        </p:nvGraphicFramePr>
        <p:xfrm>
          <a:off x="632100" y="151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pygame.font.Font.render(t,a,c)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t = ‘text’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a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= 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antialias (True, False)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 = ‘color’ or (r,g,b)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Draw a text on a new surface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pygame.font.Font.bold()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Gets or sets whether the font 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should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 be rendered in (faked) bold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pygame.font.Font.italic()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Gets or sets whether the font should be rendered in (faked) italic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350" name="Google Shape;350;p52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Font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53"/>
          <p:cNvSpPr txBox="1"/>
          <p:nvPr>
            <p:ph type="title"/>
          </p:nvPr>
        </p:nvSpPr>
        <p:spPr>
          <a:xfrm>
            <a:off x="377075" y="132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 Mono Medium"/>
              <a:buChar char="●"/>
            </a:pPr>
            <a:r>
              <a:rPr lang="en" sz="25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Example</a:t>
            </a:r>
            <a:endParaRPr sz="25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57" name="Google Shape;357;p53"/>
          <p:cNvSpPr txBox="1"/>
          <p:nvPr>
            <p:ph type="title"/>
          </p:nvPr>
        </p:nvSpPr>
        <p:spPr>
          <a:xfrm>
            <a:off x="377075" y="2126025"/>
            <a:ext cx="8520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example_font = pygame.font.Font(‘font/Arial.ttf’,50)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example_text_surface = example_font.render(‘example’, False, ‘Blue’)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8" name="Google Shape;358;p53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075774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4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3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54"/>
          <p:cNvSpPr txBox="1"/>
          <p:nvPr/>
        </p:nvSpPr>
        <p:spPr>
          <a:xfrm>
            <a:off x="627450" y="1994550"/>
            <a:ext cx="7889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Use font name ‘Pixeltype.ttf’, color is Black and p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lace the text label ‘MY GAME’ at the top center of the screen</a:t>
            </a:r>
            <a:endParaRPr sz="2100">
              <a:solidFill>
                <a:srgbClr val="434343"/>
              </a:solidFill>
              <a:highlight>
                <a:srgbClr val="FFF2CC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514350"/>
            <a:ext cx="7639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3: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56"/>
          <p:cNvSpPr txBox="1"/>
          <p:nvPr>
            <p:ph type="title"/>
          </p:nvPr>
        </p:nvSpPr>
        <p:spPr>
          <a:xfrm>
            <a:off x="377075" y="1329150"/>
            <a:ext cx="85206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loaded_font.render(‘MY GAME’, False, ‘Black’)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7" name="Google Shape;377;p56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377075" y="412825"/>
            <a:ext cx="85206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2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Basic animation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8" name="Google Shape;3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075774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9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4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59"/>
          <p:cNvSpPr txBox="1"/>
          <p:nvPr/>
        </p:nvSpPr>
        <p:spPr>
          <a:xfrm>
            <a:off x="627450" y="1994550"/>
            <a:ext cx="788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Place the ‘snail1.png’ in the ‘graphics’ folder on the right most at the ground</a:t>
            </a:r>
            <a:endParaRPr sz="2100">
              <a:solidFill>
                <a:srgbClr val="434343"/>
              </a:solidFill>
              <a:highlight>
                <a:srgbClr val="FFF2CC"/>
              </a:highlight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514350"/>
            <a:ext cx="7639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4: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7" name="Google Shape;407;p61"/>
          <p:cNvSpPr txBox="1"/>
          <p:nvPr>
            <p:ph type="title"/>
          </p:nvPr>
        </p:nvSpPr>
        <p:spPr>
          <a:xfrm>
            <a:off x="377075" y="1252950"/>
            <a:ext cx="85206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xt_surf = loaded_font.render(‘MY GAME’, False, ‘Black’)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8" name="Google Shape;408;p61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2109800" y="303537"/>
            <a:ext cx="4924400" cy="45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Install Python 3.8.10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77075" y="1326450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Mono Medium"/>
              <a:buAutoNum type="arabicPeriod"/>
            </a:pPr>
            <a:r>
              <a:rPr lang="en" sz="220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Download Python 3.8.10</a:t>
            </a:r>
            <a:endParaRPr sz="2200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79350"/>
            <a:ext cx="8836989" cy="39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 b="81684" l="0" r="0" t="11739"/>
          <a:stretch/>
        </p:blipFill>
        <p:spPr>
          <a:xfrm>
            <a:off x="106925" y="849650"/>
            <a:ext cx="5458750" cy="306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377075" y="412825"/>
            <a:ext cx="85206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screen.blit(snail_surf,(700,250))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075774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5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63"/>
          <p:cNvSpPr txBox="1"/>
          <p:nvPr/>
        </p:nvSpPr>
        <p:spPr>
          <a:xfrm>
            <a:off x="627450" y="1419575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Since we know that the top left is (0,0)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new variable to be x position of the snail and make the snail moves to the left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Hint: use += or -=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If the 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snail is going out of the screen make it response at the start position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4"/>
          <p:cNvPicPr preferRelativeResize="0"/>
          <p:nvPr/>
        </p:nvPicPr>
        <p:blipFill rotWithShape="1">
          <a:blip r:embed="rId3">
            <a:alphaModFix/>
          </a:blip>
          <a:srcRect b="13306" l="0" r="0" t="55849"/>
          <a:stretch/>
        </p:blipFill>
        <p:spPr>
          <a:xfrm>
            <a:off x="1501126" y="1461784"/>
            <a:ext cx="6141714" cy="100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4"/>
          <p:cNvPicPr preferRelativeResize="0"/>
          <p:nvPr/>
        </p:nvPicPr>
        <p:blipFill rotWithShape="1">
          <a:blip r:embed="rId4">
            <a:alphaModFix/>
          </a:blip>
          <a:srcRect b="13655" l="0" r="0" t="55499"/>
          <a:stretch/>
        </p:blipFill>
        <p:spPr>
          <a:xfrm>
            <a:off x="1501190" y="327050"/>
            <a:ext cx="6141594" cy="100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4"/>
          <p:cNvPicPr preferRelativeResize="0"/>
          <p:nvPr/>
        </p:nvPicPr>
        <p:blipFill rotWithShape="1">
          <a:blip r:embed="rId5">
            <a:alphaModFix/>
          </a:blip>
          <a:srcRect b="13424" l="0" r="0" t="59585"/>
          <a:stretch/>
        </p:blipFill>
        <p:spPr>
          <a:xfrm>
            <a:off x="1501138" y="2596520"/>
            <a:ext cx="6141714" cy="8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4"/>
          <p:cNvPicPr preferRelativeResize="0"/>
          <p:nvPr/>
        </p:nvPicPr>
        <p:blipFill rotWithShape="1">
          <a:blip r:embed="rId4">
            <a:alphaModFix/>
          </a:blip>
          <a:srcRect b="13655" l="0" r="0" t="55499"/>
          <a:stretch/>
        </p:blipFill>
        <p:spPr>
          <a:xfrm>
            <a:off x="1501190" y="3606182"/>
            <a:ext cx="6141594" cy="100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5: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4" name="Google Shape;434;p65"/>
          <p:cNvSpPr txBox="1"/>
          <p:nvPr>
            <p:ph type="title"/>
          </p:nvPr>
        </p:nvSpPr>
        <p:spPr>
          <a:xfrm>
            <a:off x="377075" y="1252950"/>
            <a:ext cx="85206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loaded_font.render(‘MY GAME’, False, ‘Black’)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snail_x = 700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5" name="Google Shape;435;p65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377075" y="412825"/>
            <a:ext cx="8520600" cy="4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snail_x -= 2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snail_x &lt; -100: snail_x = 700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screen.blit(snail_surf,(snail_x,250))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7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3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Rectangle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6" name="Google Shape;44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What will a Rectangle help us?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68"/>
          <p:cNvSpPr txBox="1"/>
          <p:nvPr>
            <p:ph type="title"/>
          </p:nvPr>
        </p:nvSpPr>
        <p:spPr>
          <a:xfrm>
            <a:off x="681875" y="1555050"/>
            <a:ext cx="85206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Precise position of surfaces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Basic collision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54" name="Google Shape;454;p68"/>
          <p:cNvPicPr preferRelativeResize="0"/>
          <p:nvPr/>
        </p:nvPicPr>
        <p:blipFill rotWithShape="1">
          <a:blip r:embed="rId3">
            <a:alphaModFix/>
          </a:blip>
          <a:srcRect b="12179" l="27841" r="52770" t="69583"/>
          <a:stretch/>
        </p:blipFill>
        <p:spPr>
          <a:xfrm>
            <a:off x="540300" y="1600200"/>
            <a:ext cx="552450" cy="4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8"/>
          <p:cNvPicPr preferRelativeResize="0"/>
          <p:nvPr/>
        </p:nvPicPr>
        <p:blipFill rotWithShape="1">
          <a:blip r:embed="rId3">
            <a:alphaModFix/>
          </a:blip>
          <a:srcRect b="12179" l="27841" r="52770" t="69583"/>
          <a:stretch/>
        </p:blipFill>
        <p:spPr>
          <a:xfrm>
            <a:off x="540300" y="2266950"/>
            <a:ext cx="552450" cy="4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8"/>
          <p:cNvPicPr preferRelativeResize="0"/>
          <p:nvPr/>
        </p:nvPicPr>
        <p:blipFill rotWithShape="1">
          <a:blip r:embed="rId4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9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What will a Rectangle help us?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p69"/>
          <p:cNvSpPr txBox="1"/>
          <p:nvPr>
            <p:ph type="title"/>
          </p:nvPr>
        </p:nvSpPr>
        <p:spPr>
          <a:xfrm>
            <a:off x="681875" y="1555050"/>
            <a:ext cx="85206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Precise position of surfaces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Basic collision</a:t>
            </a:r>
            <a:endParaRPr sz="2200">
              <a:solidFill>
                <a:srgbClr val="D9D9D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63" name="Google Shape;463;p69"/>
          <p:cNvPicPr preferRelativeResize="0"/>
          <p:nvPr/>
        </p:nvPicPr>
        <p:blipFill rotWithShape="1">
          <a:blip r:embed="rId3">
            <a:alphaModFix/>
          </a:blip>
          <a:srcRect b="12179" l="27841" r="52770" t="69583"/>
          <a:stretch/>
        </p:blipFill>
        <p:spPr>
          <a:xfrm>
            <a:off x="540300" y="1600200"/>
            <a:ext cx="552450" cy="4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9"/>
          <p:cNvPicPr preferRelativeResize="0"/>
          <p:nvPr/>
        </p:nvPicPr>
        <p:blipFill rotWithShape="1">
          <a:blip r:embed="rId3">
            <a:alphaModFix/>
          </a:blip>
          <a:srcRect b="12179" l="27841" r="52770" t="69583"/>
          <a:stretch/>
        </p:blipFill>
        <p:spPr>
          <a:xfrm>
            <a:off x="540300" y="2266950"/>
            <a:ext cx="552450" cy="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9"/>
          <p:cNvSpPr/>
          <p:nvPr/>
        </p:nvSpPr>
        <p:spPr>
          <a:xfrm>
            <a:off x="159225" y="2148025"/>
            <a:ext cx="1000200" cy="828600"/>
          </a:xfrm>
          <a:prstGeom prst="rect">
            <a:avLst/>
          </a:prstGeom>
          <a:solidFill>
            <a:srgbClr val="FFFFFF">
              <a:alpha val="42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69"/>
          <p:cNvPicPr preferRelativeResize="0"/>
          <p:nvPr/>
        </p:nvPicPr>
        <p:blipFill rotWithShape="1">
          <a:blip r:embed="rId4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0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Rectangle object: tuple (x,y) values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72" name="Google Shape;472;p70"/>
          <p:cNvGrpSpPr/>
          <p:nvPr/>
        </p:nvGrpSpPr>
        <p:grpSpPr>
          <a:xfrm>
            <a:off x="3648200" y="2035425"/>
            <a:ext cx="1843200" cy="1839675"/>
            <a:chOff x="3648200" y="2340225"/>
            <a:chExt cx="1843200" cy="1839675"/>
          </a:xfrm>
        </p:grpSpPr>
        <p:sp>
          <p:nvSpPr>
            <p:cNvPr id="473" name="Google Shape;473;p70"/>
            <p:cNvSpPr/>
            <p:nvPr/>
          </p:nvSpPr>
          <p:spPr>
            <a:xfrm>
              <a:off x="3699450" y="2391475"/>
              <a:ext cx="1745100" cy="17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0"/>
            <p:cNvSpPr/>
            <p:nvPr/>
          </p:nvSpPr>
          <p:spPr>
            <a:xfrm>
              <a:off x="3648200" y="2340225"/>
              <a:ext cx="115500" cy="11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0"/>
            <p:cNvSpPr/>
            <p:nvPr/>
          </p:nvSpPr>
          <p:spPr>
            <a:xfrm>
              <a:off x="5375900" y="2340225"/>
              <a:ext cx="115500" cy="11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0"/>
            <p:cNvSpPr/>
            <p:nvPr/>
          </p:nvSpPr>
          <p:spPr>
            <a:xfrm>
              <a:off x="4512050" y="3206275"/>
              <a:ext cx="115500" cy="11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0"/>
            <p:cNvSpPr/>
            <p:nvPr/>
          </p:nvSpPr>
          <p:spPr>
            <a:xfrm>
              <a:off x="4512050" y="4064400"/>
              <a:ext cx="115500" cy="11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0"/>
            <p:cNvSpPr/>
            <p:nvPr/>
          </p:nvSpPr>
          <p:spPr>
            <a:xfrm>
              <a:off x="5375900" y="3202313"/>
              <a:ext cx="115500" cy="11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0"/>
            <p:cNvSpPr/>
            <p:nvPr/>
          </p:nvSpPr>
          <p:spPr>
            <a:xfrm>
              <a:off x="4512050" y="2340225"/>
              <a:ext cx="115500" cy="11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0"/>
            <p:cNvSpPr/>
            <p:nvPr/>
          </p:nvSpPr>
          <p:spPr>
            <a:xfrm>
              <a:off x="3648200" y="3202313"/>
              <a:ext cx="115500" cy="11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0"/>
            <p:cNvSpPr/>
            <p:nvPr/>
          </p:nvSpPr>
          <p:spPr>
            <a:xfrm>
              <a:off x="5375900" y="4064400"/>
              <a:ext cx="115500" cy="11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0"/>
            <p:cNvSpPr/>
            <p:nvPr/>
          </p:nvSpPr>
          <p:spPr>
            <a:xfrm>
              <a:off x="3648200" y="4064400"/>
              <a:ext cx="115500" cy="115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70"/>
          <p:cNvSpPr txBox="1"/>
          <p:nvPr/>
        </p:nvSpPr>
        <p:spPr>
          <a:xfrm>
            <a:off x="2430550" y="1761700"/>
            <a:ext cx="10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topleft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84" name="Google Shape;484;p70"/>
          <p:cNvSpPr txBox="1"/>
          <p:nvPr/>
        </p:nvSpPr>
        <p:spPr>
          <a:xfrm>
            <a:off x="4066550" y="1475100"/>
            <a:ext cx="10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mid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top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85" name="Google Shape;485;p70"/>
          <p:cNvSpPr txBox="1"/>
          <p:nvPr/>
        </p:nvSpPr>
        <p:spPr>
          <a:xfrm>
            <a:off x="5702550" y="1875300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topright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86" name="Google Shape;486;p70"/>
          <p:cNvSpPr txBox="1"/>
          <p:nvPr/>
        </p:nvSpPr>
        <p:spPr>
          <a:xfrm>
            <a:off x="2430550" y="2755163"/>
            <a:ext cx="10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mid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left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87" name="Google Shape;487;p70"/>
          <p:cNvSpPr txBox="1"/>
          <p:nvPr/>
        </p:nvSpPr>
        <p:spPr>
          <a:xfrm>
            <a:off x="2150050" y="37486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bottom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left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88" name="Google Shape;488;p70"/>
          <p:cNvSpPr txBox="1"/>
          <p:nvPr/>
        </p:nvSpPr>
        <p:spPr>
          <a:xfrm>
            <a:off x="5702550" y="3748650"/>
            <a:ext cx="14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bottomright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89" name="Google Shape;489;p70"/>
          <p:cNvSpPr txBox="1"/>
          <p:nvPr/>
        </p:nvSpPr>
        <p:spPr>
          <a:xfrm>
            <a:off x="5702550" y="2811975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midright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90" name="Google Shape;490;p70"/>
          <p:cNvSpPr txBox="1"/>
          <p:nvPr/>
        </p:nvSpPr>
        <p:spPr>
          <a:xfrm>
            <a:off x="4068750" y="2507375"/>
            <a:ext cx="10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center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491" name="Google Shape;491;p70"/>
          <p:cNvSpPr txBox="1"/>
          <p:nvPr/>
        </p:nvSpPr>
        <p:spPr>
          <a:xfrm>
            <a:off x="3928500" y="41488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midbottom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92" name="Google Shape;492;p70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Rectangle object: individual values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8" name="Google Shape;498;p71"/>
          <p:cNvSpPr/>
          <p:nvPr/>
        </p:nvSpPr>
        <p:spPr>
          <a:xfrm>
            <a:off x="3699450" y="2391475"/>
            <a:ext cx="1745100" cy="17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1"/>
          <p:cNvSpPr/>
          <p:nvPr/>
        </p:nvSpPr>
        <p:spPr>
          <a:xfrm>
            <a:off x="3648200" y="2340225"/>
            <a:ext cx="115500" cy="11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71"/>
          <p:cNvSpPr/>
          <p:nvPr/>
        </p:nvSpPr>
        <p:spPr>
          <a:xfrm>
            <a:off x="4512050" y="3206275"/>
            <a:ext cx="115500" cy="11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1"/>
          <p:cNvSpPr txBox="1"/>
          <p:nvPr/>
        </p:nvSpPr>
        <p:spPr>
          <a:xfrm>
            <a:off x="2887750" y="1990300"/>
            <a:ext cx="10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x,y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2" name="Google Shape;502;p71"/>
          <p:cNvSpPr txBox="1"/>
          <p:nvPr/>
        </p:nvSpPr>
        <p:spPr>
          <a:xfrm>
            <a:off x="4066550" y="1779900"/>
            <a:ext cx="10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top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3" name="Google Shape;503;p71"/>
          <p:cNvSpPr txBox="1"/>
          <p:nvPr/>
        </p:nvSpPr>
        <p:spPr>
          <a:xfrm>
            <a:off x="2430550" y="3059963"/>
            <a:ext cx="10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left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4" name="Google Shape;504;p71"/>
          <p:cNvSpPr txBox="1"/>
          <p:nvPr/>
        </p:nvSpPr>
        <p:spPr>
          <a:xfrm>
            <a:off x="5702550" y="3116775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right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5" name="Google Shape;505;p71"/>
          <p:cNvSpPr txBox="1"/>
          <p:nvPr/>
        </p:nvSpPr>
        <p:spPr>
          <a:xfrm>
            <a:off x="6048050" y="1940025"/>
            <a:ext cx="19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enterx, centery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06" name="Google Shape;506;p71"/>
          <p:cNvSpPr txBox="1"/>
          <p:nvPr/>
        </p:nvSpPr>
        <p:spPr>
          <a:xfrm>
            <a:off x="3928500" y="44536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bottom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507" name="Google Shape;507;p71"/>
          <p:cNvCxnSpPr>
            <a:stCxn id="499" idx="4"/>
          </p:cNvCxnSpPr>
          <p:nvPr/>
        </p:nvCxnSpPr>
        <p:spPr>
          <a:xfrm>
            <a:off x="3705950" y="2455725"/>
            <a:ext cx="0" cy="168120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71"/>
          <p:cNvCxnSpPr/>
          <p:nvPr/>
        </p:nvCxnSpPr>
        <p:spPr>
          <a:xfrm>
            <a:off x="3707750" y="4137000"/>
            <a:ext cx="1724400" cy="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71"/>
          <p:cNvCxnSpPr/>
          <p:nvPr/>
        </p:nvCxnSpPr>
        <p:spPr>
          <a:xfrm rot="10800000">
            <a:off x="5446925" y="2397700"/>
            <a:ext cx="0" cy="1731900"/>
          </a:xfrm>
          <a:prstGeom prst="straightConnector1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71"/>
          <p:cNvCxnSpPr>
            <a:endCxn id="499" idx="6"/>
          </p:cNvCxnSpPr>
          <p:nvPr/>
        </p:nvCxnSpPr>
        <p:spPr>
          <a:xfrm flipH="1">
            <a:off x="3763700" y="2390175"/>
            <a:ext cx="1683300" cy="7800"/>
          </a:xfrm>
          <a:prstGeom prst="straightConnector1">
            <a:avLst/>
          </a:prstGeom>
          <a:noFill/>
          <a:ln cap="flat" cmpd="sng" w="762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71"/>
          <p:cNvCxnSpPr>
            <a:endCxn id="505" idx="1"/>
          </p:cNvCxnSpPr>
          <p:nvPr/>
        </p:nvCxnSpPr>
        <p:spPr>
          <a:xfrm flipH="1" rot="10800000">
            <a:off x="4625450" y="2140125"/>
            <a:ext cx="1422600" cy="10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2" name="Google Shape;512;p71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Install Python 3.8.10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77075" y="1326450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AutoNum type="arabicPeriod" startAt="2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Install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050" y="1228525"/>
            <a:ext cx="5462159" cy="337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>
            <a:off x="2353800" y="3879575"/>
            <a:ext cx="2070600" cy="50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 txBox="1"/>
          <p:nvPr/>
        </p:nvSpPr>
        <p:spPr>
          <a:xfrm>
            <a:off x="681875" y="3186425"/>
            <a:ext cx="174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Don’t forget to check this box!</a:t>
            </a:r>
            <a:endParaRPr sz="1600">
              <a:solidFill>
                <a:srgbClr val="FF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81684" l="0" r="0" t="11739"/>
          <a:stretch/>
        </p:blipFill>
        <p:spPr>
          <a:xfrm>
            <a:off x="106925" y="849650"/>
            <a:ext cx="5458750" cy="306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2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Rectangle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18" name="Google Shape;518;p72"/>
          <p:cNvGraphicFramePr/>
          <p:nvPr/>
        </p:nvGraphicFramePr>
        <p:xfrm>
          <a:off x="632100" y="224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pygame.Rect(L,T,W,H)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L, T, W, H = Left, Top, Width, Height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Create a rectangle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519" name="Google Shape;519;p72"/>
          <p:cNvSpPr txBox="1"/>
          <p:nvPr/>
        </p:nvSpPr>
        <p:spPr>
          <a:xfrm>
            <a:off x="2848500" y="3749900"/>
            <a:ext cx="34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Roboto Mono Medium"/>
              <a:buChar char="●"/>
            </a:pPr>
            <a:r>
              <a:rPr lang="en">
                <a:solidFill>
                  <a:srgbClr val="FF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We don’t use this one here</a:t>
            </a:r>
            <a:endParaRPr>
              <a:solidFill>
                <a:srgbClr val="FF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20" name="Google Shape;520;p72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Surface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26" name="Google Shape;526;p73"/>
          <p:cNvGraphicFramePr/>
          <p:nvPr/>
        </p:nvGraphicFramePr>
        <p:xfrm>
          <a:off x="632100" y="224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pygame.Surface.get_rect()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Get the rectangular area of the Surface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527" name="Google Shape;527;p73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4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Surface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3" name="Google Shape;533;p74"/>
          <p:cNvSpPr txBox="1"/>
          <p:nvPr>
            <p:ph type="title"/>
          </p:nvPr>
        </p:nvSpPr>
        <p:spPr>
          <a:xfrm>
            <a:off x="565325" y="1734800"/>
            <a:ext cx="81441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example_surf = pygame.image.load(‘graphics/player/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player_walk_1.png’).convert_alpha()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example_rect = example_surf.get_rect(topleft = (80,200))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screen.blit(example_surf, example_rect)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74"/>
          <p:cNvSpPr txBox="1"/>
          <p:nvPr>
            <p:ph type="title"/>
          </p:nvPr>
        </p:nvSpPr>
        <p:spPr>
          <a:xfrm>
            <a:off x="377075" y="117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 Mono Medium"/>
              <a:buChar char="●"/>
            </a:pPr>
            <a:r>
              <a:rPr lang="en" sz="25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Example</a:t>
            </a:r>
            <a:endParaRPr sz="25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35" name="Google Shape;535;p74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075774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5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6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2" name="Google Shape;542;p75"/>
          <p:cNvSpPr txBox="1"/>
          <p:nvPr/>
        </p:nvSpPr>
        <p:spPr>
          <a:xfrm>
            <a:off x="627450" y="1495775"/>
            <a:ext cx="788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player surface from image name ‘Walking1.png’ in folder ‘graphics/Player’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Place the player on the left side of the screen, at same level of the snail by 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using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Rectangle method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514350"/>
            <a:ext cx="7639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7"/>
          <p:cNvSpPr txBox="1"/>
          <p:nvPr>
            <p:ph type="title"/>
          </p:nvPr>
        </p:nvSpPr>
        <p:spPr>
          <a:xfrm>
            <a:off x="605675" y="1419425"/>
            <a:ext cx="85206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loaded_font.render(‘MY GAME’, False, ‘Black’)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7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6: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4" name="Google Shape;554;p77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8"/>
          <p:cNvSpPr txBox="1"/>
          <p:nvPr>
            <p:ph type="title"/>
          </p:nvPr>
        </p:nvSpPr>
        <p:spPr>
          <a:xfrm>
            <a:off x="529475" y="1495625"/>
            <a:ext cx="85206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snail_x = 700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78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6: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1" name="Google Shape;561;p78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9"/>
          <p:cNvSpPr txBox="1"/>
          <p:nvPr>
            <p:ph type="title"/>
          </p:nvPr>
        </p:nvSpPr>
        <p:spPr>
          <a:xfrm>
            <a:off x="529475" y="288450"/>
            <a:ext cx="8520600" cy="4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snail_x -= 2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snail_x &lt; -100: snail_x = 700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screen.blit(snail_surf,(snail_x,250))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075774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80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7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3" name="Google Shape;573;p80"/>
          <p:cNvSpPr txBox="1"/>
          <p:nvPr/>
        </p:nvSpPr>
        <p:spPr>
          <a:xfrm>
            <a:off x="627450" y="1571975"/>
            <a:ext cx="78891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 the same thing in the exercise 6 but now for the snail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Also make the snail start off screen, move it with the speed of -5 and reset the position by using Rectangle method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Hint: refer to Rectangle object values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1"/>
          <p:cNvSpPr txBox="1"/>
          <p:nvPr>
            <p:ph type="title"/>
          </p:nvPr>
        </p:nvSpPr>
        <p:spPr>
          <a:xfrm>
            <a:off x="377075" y="1267025"/>
            <a:ext cx="85206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loaded_font.render(‘MY GAME’, False, ‘Black’)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p8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7: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80" name="Google Shape;580;p81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097775" y="1243650"/>
            <a:ext cx="85206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FEFE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Install Python 3.8.10</a:t>
            </a:r>
            <a:endParaRPr sz="2200">
              <a:solidFill>
                <a:srgbClr val="EFEFE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Install Pygame</a:t>
            </a:r>
            <a:endParaRPr sz="2200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Before we start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14625" y="826600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456375" y="1243650"/>
            <a:ext cx="641400" cy="6192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56375" y="2163175"/>
            <a:ext cx="641400" cy="619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56375" y="2165050"/>
            <a:ext cx="641400" cy="6192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2"/>
          <p:cNvSpPr txBox="1"/>
          <p:nvPr>
            <p:ph type="title"/>
          </p:nvPr>
        </p:nvSpPr>
        <p:spPr>
          <a:xfrm>
            <a:off x="377075" y="745650"/>
            <a:ext cx="85206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3"/>
          <p:cNvSpPr txBox="1"/>
          <p:nvPr>
            <p:ph type="title"/>
          </p:nvPr>
        </p:nvSpPr>
        <p:spPr>
          <a:xfrm>
            <a:off x="453275" y="364650"/>
            <a:ext cx="8520600" cy="4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4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4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Collision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6" name="Google Shape;59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328700"/>
            <a:ext cx="5647524" cy="34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5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Rectangle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03" name="Google Shape;603;p85"/>
          <p:cNvGraphicFramePr/>
          <p:nvPr/>
        </p:nvGraphicFramePr>
        <p:xfrm>
          <a:off x="632100" y="192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Rect.colliderect(r)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r = another rectangle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Check if two rectangles overlap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pygame.Rect.collidepoint(x,y)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2286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x, y = coordinate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Check if a point inside the rectangle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604" name="Google Shape;604;p85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6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Rectangle (Collision)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86"/>
          <p:cNvSpPr txBox="1"/>
          <p:nvPr>
            <p:ph type="title"/>
          </p:nvPr>
        </p:nvSpPr>
        <p:spPr>
          <a:xfrm>
            <a:off x="565325" y="1887200"/>
            <a:ext cx="81441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print(example1_rect.colliderect(example2_rect))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86"/>
          <p:cNvSpPr txBox="1"/>
          <p:nvPr>
            <p:ph type="title"/>
          </p:nvPr>
        </p:nvSpPr>
        <p:spPr>
          <a:xfrm>
            <a:off x="377075" y="117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 Mono Medium"/>
              <a:buChar char="●"/>
            </a:pPr>
            <a:r>
              <a:rPr lang="en" sz="25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Example</a:t>
            </a:r>
            <a:endParaRPr sz="25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12" name="Google Shape;612;p86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075774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8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9" name="Google Shape;619;p87"/>
          <p:cNvSpPr txBox="1"/>
          <p:nvPr/>
        </p:nvSpPr>
        <p:spPr>
          <a:xfrm>
            <a:off x="627450" y="1571975"/>
            <a:ext cx="788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Check if the snail hit the player or not by using colliderect method 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If the do hit the player print out </a:t>
            </a:r>
            <a:r>
              <a:rPr b="1" lang="en" sz="2100" u="sng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‘Collide’</a:t>
            </a:r>
            <a:endParaRPr b="1" sz="2100" u="sng">
              <a:solidFill>
                <a:srgbClr val="3D85C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8"/>
          <p:cNvSpPr txBox="1"/>
          <p:nvPr>
            <p:ph type="title"/>
          </p:nvPr>
        </p:nvSpPr>
        <p:spPr>
          <a:xfrm>
            <a:off x="377075" y="1419425"/>
            <a:ext cx="85206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loaded_font.render(‘MY GAME’, False, ‘Black’)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Google Shape;625;p88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8: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6" name="Google Shape;626;p88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9"/>
          <p:cNvSpPr txBox="1"/>
          <p:nvPr>
            <p:ph type="title"/>
          </p:nvPr>
        </p:nvSpPr>
        <p:spPr>
          <a:xfrm>
            <a:off x="377075" y="593250"/>
            <a:ext cx="8520600" cy="4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0"/>
          <p:cNvSpPr txBox="1"/>
          <p:nvPr>
            <p:ph type="title"/>
          </p:nvPr>
        </p:nvSpPr>
        <p:spPr>
          <a:xfrm>
            <a:off x="377075" y="517050"/>
            <a:ext cx="8520600" cy="4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1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5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Draw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2" name="Google Shape;64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Install Pygame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77075" y="11740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AutoNum type="arabicPeriod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Open CMD or Terminal or Powershell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41009" t="0"/>
          <a:stretch/>
        </p:blipFill>
        <p:spPr>
          <a:xfrm>
            <a:off x="811275" y="1961750"/>
            <a:ext cx="2116371" cy="25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36768" t="0"/>
          <a:stretch/>
        </p:blipFill>
        <p:spPr>
          <a:xfrm>
            <a:off x="6280775" y="1961750"/>
            <a:ext cx="2314337" cy="25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975" y="1961750"/>
            <a:ext cx="2135516" cy="254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6">
            <a:alphaModFix/>
          </a:blip>
          <a:srcRect b="81684" l="0" r="0" t="11739"/>
          <a:stretch/>
        </p:blipFill>
        <p:spPr>
          <a:xfrm>
            <a:off x="122325" y="89577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2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Draw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49" name="Google Shape;649;p92"/>
          <p:cNvGraphicFramePr/>
          <p:nvPr/>
        </p:nvGraphicFramePr>
        <p:xfrm>
          <a:off x="689800" y="15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{976A3966-C225-48DE-9DEC-95F6D00130F5}</a:tableStyleId>
              </a:tblPr>
              <a:tblGrid>
                <a:gridCol w="3939900"/>
                <a:gridCol w="3939900"/>
              </a:tblGrid>
              <a:tr h="765775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pygame.draw.rect(s,c,r,w,br)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s,c,r,w,br = Surface, Color, Rectangle, Width, Border radius 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Draw a rectangle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pygame.draw.line(s,c,sp,ep,w)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sp,ep = Starting </a:t>
                      </a: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point, End point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Draw a line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pygame.draw.ellipse(s,c,r)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Draw a ellipse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48050">
                <a:tc>
                  <a:txBody>
                    <a:bodyPr/>
                    <a:lstStyle/>
                    <a:p>
                      <a:pPr indent="-3175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400"/>
                        <a:buFont typeface="Roboto Mono Medium"/>
                        <a:buChar char="●"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pygame.draw.polygon(s,c,p)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p =  list of coordinate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 Mono Medium"/>
                          <a:ea typeface="Roboto Mono Medium"/>
                          <a:cs typeface="Roboto Mono Medium"/>
                          <a:sym typeface="Roboto Mono Medium"/>
                        </a:rPr>
                        <a:t>Draw a polygon</a:t>
                      </a:r>
                      <a:endParaRPr>
                        <a:solidFill>
                          <a:srgbClr val="434343"/>
                        </a:solidFill>
                        <a:latin typeface="Roboto Mono Medium"/>
                        <a:ea typeface="Roboto Mono Medium"/>
                        <a:cs typeface="Roboto Mono Medium"/>
                        <a:sym typeface="Roboto Mono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650" name="Google Shape;650;p92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Syntax: Draw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6" name="Google Shape;656;p93"/>
          <p:cNvSpPr txBox="1"/>
          <p:nvPr>
            <p:ph type="title"/>
          </p:nvPr>
        </p:nvSpPr>
        <p:spPr>
          <a:xfrm>
            <a:off x="565325" y="1887200"/>
            <a:ext cx="81441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example_img = pygame.image.load(‘image.png’).convert_alpha()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example_rect = example_img.get_rect(center = 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pygame.draw.rect(screen, ‘Green’, example_rect,6,1)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Google Shape;657;p93"/>
          <p:cNvSpPr txBox="1"/>
          <p:nvPr>
            <p:ph type="title"/>
          </p:nvPr>
        </p:nvSpPr>
        <p:spPr>
          <a:xfrm>
            <a:off x="377075" y="124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 Mono Medium"/>
              <a:buChar char="●"/>
            </a:pPr>
            <a:r>
              <a:rPr lang="en" sz="25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Example</a:t>
            </a:r>
            <a:endParaRPr sz="25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58" name="Google Shape;658;p93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075774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94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9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5" name="Google Shape;665;p94"/>
          <p:cNvSpPr txBox="1"/>
          <p:nvPr/>
        </p:nvSpPr>
        <p:spPr>
          <a:xfrm>
            <a:off x="627450" y="1419575"/>
            <a:ext cx="788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Change text ‘MY GAME’ to use rectangle method and place in the top middle of the screen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Using color (64,64,64) for text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Draw a </a:t>
            </a: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rectangle to be a background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Using color #c0e8ec for BG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362363"/>
            <a:ext cx="76009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6"/>
          <p:cNvSpPr txBox="1"/>
          <p:nvPr>
            <p:ph type="title"/>
          </p:nvPr>
        </p:nvSpPr>
        <p:spPr>
          <a:xfrm>
            <a:off x="377075" y="1419425"/>
            <a:ext cx="8520600" cy="3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96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9: Answer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7" name="Google Shape;677;p96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7"/>
          <p:cNvSpPr txBox="1"/>
          <p:nvPr>
            <p:ph type="title"/>
          </p:nvPr>
        </p:nvSpPr>
        <p:spPr>
          <a:xfrm>
            <a:off x="311700" y="192000"/>
            <a:ext cx="8520600" cy="4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text_surf = loaded_font.render('MY GAME', False, (64,64,64))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text_rect = text_surf.get_rect(center = (400,50))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8"/>
          <p:cNvSpPr txBox="1"/>
          <p:nvPr>
            <p:ph type="title"/>
          </p:nvPr>
        </p:nvSpPr>
        <p:spPr>
          <a:xfrm>
            <a:off x="311700" y="90725"/>
            <a:ext cx="8520600" cy="4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pygame.draw.rect(screen,’Pink’,text_rect)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b="1"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9"/>
          <p:cNvSpPr txBox="1"/>
          <p:nvPr>
            <p:ph type="title"/>
          </p:nvPr>
        </p:nvSpPr>
        <p:spPr>
          <a:xfrm>
            <a:off x="311700" y="90725"/>
            <a:ext cx="8520600" cy="4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00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9: Extra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8" name="Google Shape;698;p100"/>
          <p:cNvSpPr txBox="1"/>
          <p:nvPr/>
        </p:nvSpPr>
        <p:spPr>
          <a:xfrm>
            <a:off x="627450" y="1495775"/>
            <a:ext cx="788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rectangle to be a background of the text and place it properly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99" name="Google Shape;699;p100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52500"/>
            <a:ext cx="5647524" cy="34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101"/>
          <p:cNvSpPr txBox="1"/>
          <p:nvPr>
            <p:ph type="title"/>
          </p:nvPr>
        </p:nvSpPr>
        <p:spPr>
          <a:xfrm>
            <a:off x="311700" y="1470300"/>
            <a:ext cx="85206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Chapter 6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4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Player</a:t>
            </a:r>
            <a:endParaRPr b="1" sz="4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6" name="Google Shape;706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950" y="2536925"/>
            <a:ext cx="2715251" cy="27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77075" y="1174050"/>
            <a:ext cx="85206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 Mono Medium"/>
              <a:buAutoNum type="arabicPeriod" startAt="2"/>
            </a:pPr>
            <a:r>
              <a:rPr lang="en" sz="22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Type ‘pip install pygame’</a:t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013" y="1798350"/>
            <a:ext cx="3863756" cy="2821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Install Pygame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81684" l="0" r="0" t="11739"/>
          <a:stretch/>
        </p:blipFill>
        <p:spPr>
          <a:xfrm>
            <a:off x="122325" y="89577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02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Player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2" name="Google Shape;712;p102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102"/>
          <p:cNvSpPr txBox="1"/>
          <p:nvPr/>
        </p:nvSpPr>
        <p:spPr>
          <a:xfrm>
            <a:off x="627450" y="1495775"/>
            <a:ext cx="78891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Player can jump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When Player jump, Player must goes down due to gravity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When Player come down, Player must be on the floor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03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Player properties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9" name="Google Shape;719;p103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03"/>
          <p:cNvSpPr txBox="1"/>
          <p:nvPr/>
        </p:nvSpPr>
        <p:spPr>
          <a:xfrm>
            <a:off x="627450" y="1495775"/>
            <a:ext cx="78891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Player can jump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When Player jump, Player must goes down due to gravity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When Player come down, Player must be on the floor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4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How can we detect user input?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6" name="Google Shape;726;p104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104"/>
          <p:cNvSpPr txBox="1"/>
          <p:nvPr/>
        </p:nvSpPr>
        <p:spPr>
          <a:xfrm>
            <a:off x="627450" y="1495775"/>
            <a:ext cx="788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Input is detected in Event loop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Input is detected in it own class (which will be used later on)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5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How can we detect user input?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3" name="Google Shape;733;p105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05"/>
          <p:cNvSpPr txBox="1"/>
          <p:nvPr/>
        </p:nvSpPr>
        <p:spPr>
          <a:xfrm>
            <a:off x="627450" y="1495775"/>
            <a:ext cx="788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Input is detected in Event loop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Roboto Mono Medium"/>
              <a:buAutoNum type="arabicPeriod"/>
            </a:pPr>
            <a:r>
              <a:rPr lang="en" sz="2100">
                <a:solidFill>
                  <a:srgbClr val="CCCCCC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Input is detected in it own class (which will be used later on)</a:t>
            </a:r>
            <a:endParaRPr sz="2100">
              <a:solidFill>
                <a:srgbClr val="CCCCC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77" y="420002"/>
            <a:ext cx="5202624" cy="39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7"/>
          <p:cNvSpPr txBox="1"/>
          <p:nvPr>
            <p:ph type="title"/>
          </p:nvPr>
        </p:nvSpPr>
        <p:spPr>
          <a:xfrm>
            <a:off x="377075" y="1419425"/>
            <a:ext cx="85206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from sys import exit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 = pygame.display.set_mode((800,400))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pygame.display.set_caption(‘Astro Jumper’)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clock = pygame.time.Clock()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loaded_font = pygame.font.Font(‘font/Pixeltype.ttf’,50)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loaded_font.render(‘MY GAME’, False, ‘Black’)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107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Makes game detect input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46" name="Google Shape;746;p107"/>
          <p:cNvPicPr preferRelativeResize="0"/>
          <p:nvPr/>
        </p:nvPicPr>
        <p:blipFill rotWithShape="1">
          <a:blip r:embed="rId3">
            <a:alphaModFix/>
          </a:blip>
          <a:srcRect b="81684" l="0" r="0" t="11739"/>
          <a:stretch/>
        </p:blipFill>
        <p:spPr>
          <a:xfrm>
            <a:off x="141375" y="926925"/>
            <a:ext cx="4028674" cy="26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8"/>
          <p:cNvSpPr txBox="1"/>
          <p:nvPr>
            <p:ph type="title"/>
          </p:nvPr>
        </p:nvSpPr>
        <p:spPr>
          <a:xfrm>
            <a:off x="311700" y="192000"/>
            <a:ext cx="8520600" cy="4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sky_surf = pygame.image.load(‘graphics/sky.png’).convert_alpha()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ground_surf = pygame.image.load(‘graphics/ground.png’).convert_alpha()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text_surf = loaded_font.render('MY GAME', False, (64,64,64))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text_rect = text_surf.get_rect(center = (400,50))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snail_surf = pygame.image.load('graphics/snail/snail1.png').convert_alpha()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 = snail_surf.get_rect(midbottom = (80,300))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player_surf = pygame.image.load().convert_alpha()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player_rect = player_surf.get_rect(midbottom = (80,300))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9"/>
          <p:cNvSpPr txBox="1"/>
          <p:nvPr>
            <p:ph type="title"/>
          </p:nvPr>
        </p:nvSpPr>
        <p:spPr>
          <a:xfrm>
            <a:off x="311700" y="149850"/>
            <a:ext cx="8520600" cy="4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for event in pygame.event.get():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if event.type == pygame.QUIT: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pygame.quit()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exit()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400">
                <a:solidFill>
                  <a:srgbClr val="434343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if event.type == pygame.KEYDOWN:</a:t>
            </a:r>
            <a:endParaRPr b="1" sz="1400">
              <a:solidFill>
                <a:srgbClr val="434343"/>
              </a:solidFill>
              <a:highlight>
                <a:srgbClr val="C9DA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if event.key == pygame.K_SPACE: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400">
                <a:solidFill>
                  <a:srgbClr val="434343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print(‘Jumping’)</a:t>
            </a:r>
            <a:endParaRPr b="1" sz="1400">
              <a:solidFill>
                <a:srgbClr val="434343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screen.blit(sky_surf,(0,0))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screen.blit(ground_surf,(0,300))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pygame.draw.rect(screen,’Pink’,text_rect)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screen.blit(text_surf,(300,50))	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snail_rect.x -= 5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snail__rect.right &lt; -5: snail_rect.left = 800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screen.blit(snail_surf,snail_rect)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screen.blit(player_surf,player_rect)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10"/>
          <p:cNvSpPr txBox="1"/>
          <p:nvPr>
            <p:ph type="title"/>
          </p:nvPr>
        </p:nvSpPr>
        <p:spPr>
          <a:xfrm>
            <a:off x="311700" y="147200"/>
            <a:ext cx="8520600" cy="4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if player_rect.colliderect(snail_rect):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print(‘collide’)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pygame.display.update()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clock.tick(60)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-678825"/>
            <a:ext cx="3456876" cy="25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11"/>
          <p:cNvSpPr txBox="1"/>
          <p:nvPr>
            <p:ph type="title"/>
          </p:nvPr>
        </p:nvSpPr>
        <p:spPr>
          <a:xfrm>
            <a:off x="311700" y="3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3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Exercise 10</a:t>
            </a:r>
            <a:endParaRPr b="1" sz="3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8" name="Google Shape;768;p111"/>
          <p:cNvSpPr txBox="1"/>
          <p:nvPr/>
        </p:nvSpPr>
        <p:spPr>
          <a:xfrm>
            <a:off x="627450" y="1419575"/>
            <a:ext cx="788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Make the Player goes down by adding variable name ‘gravity’ to ‘player_rect.y’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Also make the Player jump when pressing space bar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○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Hint: use ‘gravity’ variable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 Mono Medium"/>
              <a:buChar char="●"/>
            </a:pPr>
            <a:r>
              <a:rPr lang="en" sz="21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Make the Player stop from falling at the ground</a:t>
            </a:r>
            <a:endParaRPr sz="21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