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1DD5F5-6043-43F0-B792-FC48A3CE9052}">
  <a:tblStyle styleId="{4F1DD5F5-6043-43F0-B792-FC48A3CE90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75369d3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75369d3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75369d32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75369d32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75369d32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75369d32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75369d3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75369d3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75369d32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75369d32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75369d32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75369d32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75369d32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75369d32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75369d32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75369d32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75369d32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75369d32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75369d32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75369d32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earn.microsoft.com/en-us/azure/machine-learning/concept-deep-learning-vs-machine-learning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778000"/>
            <a:ext cx="8520600" cy="1019100"/>
          </a:xfrm>
          <a:prstGeom prst="rect">
            <a:avLst/>
          </a:prstGeom>
          <a:effectLst>
            <a:outerShdw blurRad="528638" rotWithShape="0" algn="bl">
              <a:srgbClr val="0000FF">
                <a:alpha val="66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MACHINE LEARNING</a:t>
            </a:r>
            <a:endParaRPr b="1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 amt="5000"/>
          </a:blip>
          <a:stretch>
            <a:fillRect/>
          </a:stretch>
        </p:blipFill>
        <p:spPr>
          <a:xfrm>
            <a:off x="1956075" y="0"/>
            <a:ext cx="5256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956075" y="0"/>
            <a:ext cx="5256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334525" y="243475"/>
            <a:ext cx="784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Steps of Machine Learning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446050" y="1066325"/>
            <a:ext cx="72273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350">
                <a:solidFill>
                  <a:srgbClr val="111111"/>
                </a:solidFill>
              </a:rPr>
              <a:t>Data Collection</a:t>
            </a:r>
            <a:endParaRPr sz="1350">
              <a:solidFill>
                <a:srgbClr val="111111"/>
              </a:solidFill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50"/>
              <a:buAutoNum type="arabicPeriod"/>
            </a:pPr>
            <a:r>
              <a:rPr lang="en" sz="1350">
                <a:solidFill>
                  <a:srgbClr val="111111"/>
                </a:solidFill>
              </a:rPr>
              <a:t>Data Preprocessing</a:t>
            </a:r>
            <a:endParaRPr sz="1350">
              <a:solidFill>
                <a:srgbClr val="111111"/>
              </a:solidFill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50"/>
              <a:buAutoNum type="arabicPeriod"/>
            </a:pPr>
            <a:r>
              <a:rPr lang="en" sz="1350">
                <a:solidFill>
                  <a:srgbClr val="111111"/>
                </a:solidFill>
              </a:rPr>
              <a:t>Model Selection</a:t>
            </a:r>
            <a:endParaRPr sz="1350">
              <a:solidFill>
                <a:srgbClr val="111111"/>
              </a:solidFill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50"/>
              <a:buAutoNum type="arabicPeriod"/>
            </a:pPr>
            <a:r>
              <a:rPr lang="en" sz="1350">
                <a:solidFill>
                  <a:srgbClr val="111111"/>
                </a:solidFill>
              </a:rPr>
              <a:t>Model Training</a:t>
            </a:r>
            <a:endParaRPr sz="1350">
              <a:solidFill>
                <a:srgbClr val="111111"/>
              </a:solidFill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50"/>
              <a:buAutoNum type="arabicPeriod"/>
            </a:pPr>
            <a:r>
              <a:rPr lang="en" sz="1350">
                <a:solidFill>
                  <a:srgbClr val="111111"/>
                </a:solidFill>
              </a:rPr>
              <a:t>Model Evaluation</a:t>
            </a:r>
            <a:endParaRPr sz="1350">
              <a:solidFill>
                <a:srgbClr val="111111"/>
              </a:solidFill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50"/>
              <a:buAutoNum type="arabicPeriod"/>
            </a:pPr>
            <a:r>
              <a:rPr lang="en" sz="1350">
                <a:solidFill>
                  <a:srgbClr val="111111"/>
                </a:solidFill>
              </a:rPr>
              <a:t>Parameter Tuning</a:t>
            </a:r>
            <a:endParaRPr sz="1350">
              <a:solidFill>
                <a:srgbClr val="111111"/>
              </a:solidFill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50"/>
              <a:buAutoNum type="arabicPeriod"/>
            </a:pPr>
            <a:r>
              <a:rPr lang="en" sz="1350">
                <a:solidFill>
                  <a:srgbClr val="111111"/>
                </a:solidFill>
              </a:rPr>
              <a:t>Prediction with Model</a:t>
            </a:r>
            <a:endParaRPr sz="1350"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34525" y="243475"/>
            <a:ext cx="784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ARTIFICIAL INTELLIGENCE, MACHINE LEARNING AND DEEP LEARNING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089600" y="1698225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https://learn.microsoft.com/en-us/azure/machine-learning/concept-deep-learning-vs-machine-learning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125" y="1763125"/>
            <a:ext cx="3898200" cy="26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2375" y="3022100"/>
            <a:ext cx="2314826" cy="14040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19050" endA="0" endPos="30000" fadeDir="5400012" kx="0" rotWithShape="0" algn="bl" stA="42000" stPos="0" sy="-100000" ky="0"/>
          </a:effectLst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6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 amt="5000"/>
          </a:blip>
          <a:stretch>
            <a:fillRect/>
          </a:stretch>
        </p:blipFill>
        <p:spPr>
          <a:xfrm>
            <a:off x="1956075" y="0"/>
            <a:ext cx="5256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34525" y="243475"/>
            <a:ext cx="784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ARTIFICIAL INTELLIGENCE (AI)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34525" y="1195900"/>
            <a:ext cx="3442800" cy="2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applications areas: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Transportation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Finance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Health Care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Social Media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Home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Law Enforcement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956075" y="0"/>
            <a:ext cx="5256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334525" y="243475"/>
            <a:ext cx="784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ETHICS OF AI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430225" y="13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{4F1DD5F5-6043-43F0-B792-FC48A3CE9052}</a:tableStyleId>
              </a:tblPr>
              <a:tblGrid>
                <a:gridCol w="2518350"/>
                <a:gridCol w="5400175"/>
              </a:tblGrid>
              <a:tr h="44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500">
                          <a:solidFill>
                            <a:srgbClr val="262626"/>
                          </a:solidFill>
                        </a:rPr>
                        <a:t>Accountability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2828"/>
                          </a:solidFill>
                        </a:rPr>
                        <a:t>Be responsible for the decisions taken by AI and its consequences.</a:t>
                      </a:r>
                      <a:r>
                        <a:rPr lang="en" sz="1500">
                          <a:solidFill>
                            <a:srgbClr val="282828"/>
                          </a:solidFill>
                        </a:rPr>
                        <a:t> 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4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500">
                          <a:solidFill>
                            <a:srgbClr val="262626"/>
                          </a:solidFill>
                        </a:rPr>
                        <a:t>Fairness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2828"/>
                          </a:solidFill>
                        </a:rPr>
                        <a:t>Ensure there is no discrimination based on gender, race, or caste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62626"/>
                          </a:solidFill>
                        </a:rPr>
                        <a:t>Privacy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2828"/>
                          </a:solidFill>
                        </a:rPr>
                        <a:t>Ensure the safety of privacy of the users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500">
                          <a:solidFill>
                            <a:srgbClr val="262626"/>
                          </a:solidFill>
                        </a:rPr>
                        <a:t>Respect for human values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2828"/>
                          </a:solidFill>
                        </a:rPr>
                        <a:t>Ensure the sensitivity to different cultural norms and values.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62626"/>
                          </a:solidFill>
                        </a:rPr>
                        <a:t>Transparency</a:t>
                      </a:r>
                      <a:endParaRPr sz="1500">
                        <a:solidFill>
                          <a:srgbClr val="26262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2828"/>
                          </a:solidFill>
                        </a:rPr>
                        <a:t>Ensure that humans can easily understand its decision-making process.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956075" y="0"/>
            <a:ext cx="5256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334525" y="243475"/>
            <a:ext cx="784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Methods of Machine Learning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62875" y="1282400"/>
            <a:ext cx="5958900" cy="21858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5400000" dist="38100">
              <a:srgbClr val="00FFFF">
                <a:alpha val="8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Supervised Machine Learning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Unsupervised Machine Learning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Semi-supervised Machine Learning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500"/>
              <a:buAutoNum type="arabicPeriod"/>
            </a:pPr>
            <a:r>
              <a:rPr lang="en" sz="1500"/>
              <a:t>Reinforcement Learning</a:t>
            </a:r>
            <a:endParaRPr sz="1500"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956075" y="0"/>
            <a:ext cx="5256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334525" y="243475"/>
            <a:ext cx="784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Methods of Machine Learning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48950" y="1414825"/>
            <a:ext cx="8502300" cy="30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T</a:t>
            </a:r>
            <a:r>
              <a:rPr lang="en" sz="1500">
                <a:solidFill>
                  <a:schemeClr val="dk1"/>
                </a:solidFill>
              </a:rPr>
              <a:t>rain a machine (computer system) on </a:t>
            </a:r>
            <a:r>
              <a:rPr b="1" lang="en" sz="1500">
                <a:solidFill>
                  <a:schemeClr val="dk1"/>
                </a:solidFill>
              </a:rPr>
              <a:t>labeled</a:t>
            </a:r>
            <a:r>
              <a:rPr lang="en" sz="1500">
                <a:solidFill>
                  <a:schemeClr val="dk1"/>
                </a:solidFill>
              </a:rPr>
              <a:t> datasets (which includes </a:t>
            </a:r>
            <a:r>
              <a:rPr lang="en" sz="1500">
                <a:solidFill>
                  <a:schemeClr val="dk1"/>
                </a:solidFill>
              </a:rPr>
              <a:t>the input data and corresponding output data)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Machine predicts outputs based on the provided training.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Types: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D0D0D"/>
                </a:solidFill>
              </a:rPr>
              <a:t>Classification - </a:t>
            </a:r>
            <a:r>
              <a:rPr lang="en" sz="1500">
                <a:solidFill>
                  <a:srgbClr val="0D0D0D"/>
                </a:solidFill>
              </a:rPr>
              <a:t>classify what the output is.</a:t>
            </a:r>
            <a:endParaRPr sz="15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500">
                <a:solidFill>
                  <a:srgbClr val="0D0D0D"/>
                </a:solidFill>
              </a:rPr>
              <a:t>Regression - </a:t>
            </a:r>
            <a:r>
              <a:rPr lang="en" sz="1500">
                <a:solidFill>
                  <a:srgbClr val="0D0D0D"/>
                </a:solidFill>
              </a:rPr>
              <a:t>predict continuous output variables.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48950" y="831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Supervised Machine Learning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99" name="Google Shape;99;p18"/>
          <p:cNvCxnSpPr/>
          <p:nvPr/>
        </p:nvCxnSpPr>
        <p:spPr>
          <a:xfrm>
            <a:off x="439075" y="2989925"/>
            <a:ext cx="8370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8"/>
          <p:cNvCxnSpPr/>
          <p:nvPr/>
        </p:nvCxnSpPr>
        <p:spPr>
          <a:xfrm>
            <a:off x="439075" y="3142325"/>
            <a:ext cx="8370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956075" y="0"/>
            <a:ext cx="5256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334525" y="243475"/>
            <a:ext cx="784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Methods of Machine Learning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48950" y="831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Uns</a:t>
            </a:r>
            <a:r>
              <a:rPr b="1" lang="en">
                <a:solidFill>
                  <a:schemeClr val="dk1"/>
                </a:solidFill>
              </a:rPr>
              <a:t>upervised Machine Learning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94075" y="1416800"/>
            <a:ext cx="8460300" cy="2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Train a machine (computer system) on </a:t>
            </a:r>
            <a:r>
              <a:rPr b="1" lang="en" sz="1500">
                <a:solidFill>
                  <a:schemeClr val="dk1"/>
                </a:solidFill>
              </a:rPr>
              <a:t>unlabeled</a:t>
            </a:r>
            <a:r>
              <a:rPr lang="en" sz="1500">
                <a:solidFill>
                  <a:schemeClr val="dk1"/>
                </a:solidFill>
              </a:rPr>
              <a:t> datasets (which includes the input data</a:t>
            </a:r>
            <a:r>
              <a:rPr lang="en" sz="1500">
                <a:solidFill>
                  <a:schemeClr val="dk1"/>
                </a:solidFill>
              </a:rPr>
              <a:t> but no corresponding output data</a:t>
            </a:r>
            <a:r>
              <a:rPr lang="en" sz="1500">
                <a:solidFill>
                  <a:schemeClr val="dk1"/>
                </a:solidFill>
              </a:rPr>
              <a:t>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Machine predicts outputs </a:t>
            </a:r>
            <a:r>
              <a:rPr lang="en" sz="1500">
                <a:solidFill>
                  <a:srgbClr val="080809"/>
                </a:solidFill>
              </a:rPr>
              <a:t>without any supervision.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Types: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500">
                <a:solidFill>
                  <a:srgbClr val="0D0D0D"/>
                </a:solidFill>
              </a:rPr>
              <a:t>Clustering</a:t>
            </a:r>
            <a:r>
              <a:rPr b="1" lang="en" sz="1500">
                <a:solidFill>
                  <a:srgbClr val="0D0D0D"/>
                </a:solidFill>
              </a:rPr>
              <a:t> - </a:t>
            </a:r>
            <a:r>
              <a:rPr lang="en" sz="1500">
                <a:solidFill>
                  <a:srgbClr val="0D0D0D"/>
                </a:solidFill>
              </a:rPr>
              <a:t>group the data into clusters based on parameters such as similarities or differences between the data. 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110" name="Google Shape;110;p19"/>
          <p:cNvCxnSpPr/>
          <p:nvPr/>
        </p:nvCxnSpPr>
        <p:spPr>
          <a:xfrm>
            <a:off x="439075" y="2989925"/>
            <a:ext cx="8370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9"/>
          <p:cNvCxnSpPr/>
          <p:nvPr/>
        </p:nvCxnSpPr>
        <p:spPr>
          <a:xfrm>
            <a:off x="439075" y="3142325"/>
            <a:ext cx="8370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956075" y="0"/>
            <a:ext cx="5256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334525" y="243475"/>
            <a:ext cx="784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Methods of Machine Learning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48950" y="1414825"/>
            <a:ext cx="83142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19224A"/>
              </a:buClr>
              <a:buSzPts val="1500"/>
              <a:buChar char="-"/>
            </a:pPr>
            <a:r>
              <a:rPr lang="en" sz="1500">
                <a:solidFill>
                  <a:srgbClr val="19224A"/>
                </a:solidFill>
              </a:rPr>
              <a:t>Train the model with the small amount of labeled training dataset (similar to supervised learning) until you get acceptable accuracy.</a:t>
            </a:r>
            <a:endParaRPr sz="1500">
              <a:solidFill>
                <a:srgbClr val="19224A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9224A"/>
              </a:buClr>
              <a:buSzPts val="1500"/>
              <a:buChar char="-"/>
            </a:pPr>
            <a:r>
              <a:rPr lang="en" sz="1500">
                <a:solidFill>
                  <a:srgbClr val="19224A"/>
                </a:solidFill>
              </a:rPr>
              <a:t>Use the trained model to predict the outputs </a:t>
            </a:r>
            <a:r>
              <a:rPr lang="en" sz="1500">
                <a:solidFill>
                  <a:srgbClr val="19224A"/>
                </a:solidFill>
              </a:rPr>
              <a:t>the unlabeled training dataset. (The outputs are the </a:t>
            </a:r>
            <a:r>
              <a:rPr lang="en" sz="1500">
                <a:solidFill>
                  <a:srgbClr val="19224A"/>
                </a:solidFill>
              </a:rPr>
              <a:t>pseudo labels - not accurate labels).</a:t>
            </a:r>
            <a:endParaRPr sz="1500">
              <a:solidFill>
                <a:srgbClr val="19224A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9224A"/>
              </a:buClr>
              <a:buSzPts val="1500"/>
              <a:buChar char="-"/>
            </a:pPr>
            <a:r>
              <a:rPr lang="en" sz="1500">
                <a:solidFill>
                  <a:srgbClr val="19224A"/>
                </a:solidFill>
              </a:rPr>
              <a:t>Use those pseudo labels in unlabeled training dataset.</a:t>
            </a:r>
            <a:endParaRPr sz="1500">
              <a:solidFill>
                <a:srgbClr val="19224A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9224A"/>
              </a:buClr>
              <a:buSzPts val="1500"/>
              <a:buChar char="-"/>
            </a:pPr>
            <a:r>
              <a:rPr lang="en" sz="1500">
                <a:solidFill>
                  <a:srgbClr val="19224A"/>
                </a:solidFill>
              </a:rPr>
              <a:t>Combine the labeled training dataset and pseudo labeled training dataset.</a:t>
            </a:r>
            <a:endParaRPr sz="1500">
              <a:solidFill>
                <a:srgbClr val="19224A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1000"/>
              </a:spcAft>
              <a:buClr>
                <a:srgbClr val="19224A"/>
              </a:buClr>
              <a:buSzPts val="1500"/>
              <a:buChar char="-"/>
            </a:pPr>
            <a:r>
              <a:rPr lang="en" sz="1500">
                <a:solidFill>
                  <a:srgbClr val="19224A"/>
                </a:solidFill>
              </a:rPr>
              <a:t>Train the model again to decrease the error and improve the model’s accuracy.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348950" y="831050"/>
            <a:ext cx="45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Semi-supervised Machine Learning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956075" y="0"/>
            <a:ext cx="5256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334525" y="243475"/>
            <a:ext cx="784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Methods of Machine Learning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48950" y="1414825"/>
            <a:ext cx="8718900" cy="1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The RL developers design the reward function for RL agents.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The model agent learns from its actions taken to generate rewards.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Find a way to maximize its reward.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48950" y="831050"/>
            <a:ext cx="59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Reinforcement</a:t>
            </a:r>
            <a:r>
              <a:rPr b="1" lang="en">
                <a:solidFill>
                  <a:schemeClr val="dk1"/>
                </a:solidFill>
              </a:rPr>
              <a:t> Learning (RL)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956075" y="0"/>
            <a:ext cx="5256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