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c3746ac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c3746ac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3746acf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3746acf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c3746acf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c3746acf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c3746ac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c3746ac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c3746acf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c3746acf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ef555f86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ef555f86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ef555f8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ef555f8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ef555f8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ef555f8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ef555f86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ef555f86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ef555f86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ef555f86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c3746ac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c3746ac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ef555f86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ef555f86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ef555f86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ef555f86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ef555f86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ef555f86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ef555f86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ef555f86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ef555f86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ef555f86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ef555f86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ef555f86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ef555f86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ef555f86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ef555f86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ef555f86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ef555f86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ef555f86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ef555f86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ef555f86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c3746acf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c3746acf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ef555f86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ef555f86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ef555f86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ef555f86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ef555f86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ef555f86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ef555f86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ef555f86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ef555f86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1ef555f86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ef555f86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ef555f86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ef555f86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ef555f86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ef555f86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ef555f86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ef555f86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ef555f86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1ef555f86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1ef555f86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c3746acf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c3746acf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c3746ac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c3746ac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c3746acf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c3746acf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c3746acf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c3746acf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c3746ac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c3746ac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c3746ac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c3746ac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17.png"/><Relationship Id="rId8"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6.png"/><Relationship Id="rId6"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Data Preprocessing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26" name="Google Shape;126;p22"/>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Integration</a:t>
            </a:r>
            <a:endParaRPr b="1"/>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ETL (Extract, Transform, Load)</a:t>
            </a:r>
            <a:r>
              <a:rPr lang="en" sz="1500">
                <a:solidFill>
                  <a:schemeClr val="dk1"/>
                </a:solidFill>
              </a:rPr>
              <a:t>: ETL is a data integration process that involves extracting data from multiple sources, transforming it into a common format, and loading it into a destination system. ETL typically involves using specialized tools and software to automate the process.</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Data Virtualization</a:t>
            </a:r>
            <a:r>
              <a:rPr lang="en" sz="1500">
                <a:solidFill>
                  <a:schemeClr val="dk1"/>
                </a:solidFill>
              </a:rPr>
              <a:t>: Data virtualization is a technique that allows data to be accessed and used as if it were in a single database, even though it may be stored in multiple sources. This approach can help to reduce the complexity and cost of data integration.</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34" name="Google Shape;134;p23"/>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Integration</a:t>
            </a:r>
            <a:endParaRPr b="1"/>
          </a:p>
        </p:txBody>
      </p:sp>
      <p:sp>
        <p:nvSpPr>
          <p:cNvPr id="136" name="Google Shape;136;p23"/>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API Integration</a:t>
            </a:r>
            <a:r>
              <a:rPr lang="en" sz="1500">
                <a:solidFill>
                  <a:schemeClr val="dk1"/>
                </a:solidFill>
              </a:rPr>
              <a:t>: API integration involves using APIs (Application Programming Interfaces) to connect to and integrate data from different systems. APIs provide a standardized way for different systems to communicate with each other and exchange data.</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Manual Data Integration</a:t>
            </a:r>
            <a:r>
              <a:rPr lang="en" sz="1500">
                <a:solidFill>
                  <a:schemeClr val="dk1"/>
                </a:solidFill>
              </a:rPr>
              <a:t>: Manual data integration involves manually combining data from different sources, such as copying and pasting data into a spreadsheet. This approach can be time-consuming and error-prone, but it may be necessary in some situations.</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42" name="Google Shape;142;p24"/>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Reduction</a:t>
            </a:r>
            <a:endParaRPr b="1"/>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Sampling</a:t>
            </a:r>
            <a:r>
              <a:rPr lang="en" sz="1500">
                <a:solidFill>
                  <a:schemeClr val="dk1"/>
                </a:solidFill>
              </a:rPr>
              <a:t>: Sampling involves selecting a subset of the data to analyze. Random sampling selects data points at random from the dataset, while stratified sampling selects data points based on a specific characteristic, such as age or income level.</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Feature</a:t>
            </a:r>
            <a:r>
              <a:rPr lang="en" sz="1500">
                <a:solidFill>
                  <a:schemeClr val="dk1"/>
                </a:solidFill>
              </a:rPr>
              <a:t> </a:t>
            </a:r>
            <a:r>
              <a:rPr b="1" lang="en" sz="1500">
                <a:solidFill>
                  <a:schemeClr val="dk1"/>
                </a:solidFill>
              </a:rPr>
              <a:t>Selection</a:t>
            </a:r>
            <a:r>
              <a:rPr lang="en" sz="1500">
                <a:solidFill>
                  <a:schemeClr val="dk1"/>
                </a:solidFill>
              </a:rPr>
              <a:t>: Feature selection involves selecting a subset of the features or variables in a dataset to analyze. This can be done by using statistical techniques to identify the most important variables, or by using domain knowledge to select variables that are most relevant to the analysis.</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5"/>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50" name="Google Shape;150;p25"/>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Reduction</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Principal</a:t>
            </a:r>
            <a:r>
              <a:rPr lang="en" sz="1500">
                <a:solidFill>
                  <a:schemeClr val="dk1"/>
                </a:solidFill>
              </a:rPr>
              <a:t> </a:t>
            </a:r>
            <a:r>
              <a:rPr b="1" lang="en" sz="1500">
                <a:solidFill>
                  <a:schemeClr val="dk1"/>
                </a:solidFill>
              </a:rPr>
              <a:t>Component</a:t>
            </a:r>
            <a:r>
              <a:rPr lang="en" sz="1500">
                <a:solidFill>
                  <a:schemeClr val="dk1"/>
                </a:solidFill>
              </a:rPr>
              <a:t> </a:t>
            </a:r>
            <a:r>
              <a:rPr b="1" lang="en" sz="1500">
                <a:solidFill>
                  <a:schemeClr val="dk1"/>
                </a:solidFill>
              </a:rPr>
              <a:t>Analysis</a:t>
            </a:r>
            <a:r>
              <a:rPr lang="en" sz="1500">
                <a:solidFill>
                  <a:schemeClr val="dk1"/>
                </a:solidFill>
              </a:rPr>
              <a:t> </a:t>
            </a:r>
            <a:r>
              <a:rPr b="1" lang="en" sz="1500">
                <a:solidFill>
                  <a:schemeClr val="dk1"/>
                </a:solidFill>
              </a:rPr>
              <a:t>(PCA)</a:t>
            </a:r>
            <a:r>
              <a:rPr lang="en" sz="1500">
                <a:solidFill>
                  <a:schemeClr val="dk1"/>
                </a:solidFill>
              </a:rPr>
              <a:t>: PCA is a technique for reducing the dimensionality of a dataset by transforming the variables into a smaller set of uncorrelated variables, called principal components. This can help to reduce the size and complexity of the dataset, while retaining the most important information.</a:t>
            </a:r>
            <a:endParaRPr sz="1500">
              <a:solidFill>
                <a:schemeClr val="dk1"/>
              </a:solidFill>
            </a:endParaRPr>
          </a:p>
          <a:p>
            <a:pPr indent="-323850" lvl="0" marL="457200" rtl="0" algn="l">
              <a:spcBef>
                <a:spcPts val="1000"/>
              </a:spcBef>
              <a:spcAft>
                <a:spcPts val="0"/>
              </a:spcAft>
              <a:buClr>
                <a:schemeClr val="dk1"/>
              </a:buClr>
              <a:buSzPts val="1500"/>
              <a:buChar char="●"/>
            </a:pPr>
            <a:r>
              <a:rPr b="1" lang="en" sz="1500">
                <a:solidFill>
                  <a:schemeClr val="dk1"/>
                </a:solidFill>
              </a:rPr>
              <a:t>Data</a:t>
            </a:r>
            <a:r>
              <a:rPr lang="en" sz="1500">
                <a:solidFill>
                  <a:schemeClr val="dk1"/>
                </a:solidFill>
              </a:rPr>
              <a:t> </a:t>
            </a:r>
            <a:r>
              <a:rPr b="1" lang="en" sz="1500">
                <a:solidFill>
                  <a:schemeClr val="dk1"/>
                </a:solidFill>
              </a:rPr>
              <a:t>Cube</a:t>
            </a:r>
            <a:r>
              <a:rPr lang="en" sz="1500">
                <a:solidFill>
                  <a:schemeClr val="dk1"/>
                </a:solidFill>
              </a:rPr>
              <a:t> </a:t>
            </a:r>
            <a:r>
              <a:rPr b="1" lang="en" sz="1500">
                <a:solidFill>
                  <a:schemeClr val="dk1"/>
                </a:solidFill>
              </a:rPr>
              <a:t>Aggregation</a:t>
            </a:r>
            <a:r>
              <a:rPr lang="en" sz="1500">
                <a:solidFill>
                  <a:schemeClr val="dk1"/>
                </a:solidFill>
              </a:rPr>
              <a:t>: Data cube aggregation involves summarizing the data along multiple dimensions, such as time, location, and product, to create a smaller, more manageable dataset. This can be useful for analyzing large datasets with many variables.</a:t>
            </a:r>
            <a:endParaRPr sz="1500">
              <a:solidFill>
                <a:schemeClr val="dk1"/>
              </a:solidFill>
            </a:endParaRPr>
          </a:p>
          <a:p>
            <a:pPr indent="0" lvl="0" marL="0" rtl="0" algn="l">
              <a:spcBef>
                <a:spcPts val="1000"/>
              </a:spcBef>
              <a:spcAft>
                <a:spcPts val="1000"/>
              </a:spcAft>
              <a:buNone/>
            </a:pPr>
            <a:r>
              <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6"/>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58" name="Google Shape;158;p26"/>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Discretization</a:t>
            </a:r>
            <a:endParaRPr b="1"/>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1"/>
              </a:buClr>
              <a:buSzPts val="1500"/>
              <a:buChar char="●"/>
            </a:pPr>
            <a:r>
              <a:rPr b="1" lang="en" sz="1500">
                <a:solidFill>
                  <a:schemeClr val="dk1"/>
                </a:solidFill>
              </a:rPr>
              <a:t>Equal width discretization</a:t>
            </a:r>
            <a:r>
              <a:rPr lang="en" sz="1500">
                <a:solidFill>
                  <a:schemeClr val="dk1"/>
                </a:solidFill>
              </a:rPr>
              <a:t>: This method divides the range of values into equal-width intervals. For example, if the range of a variable is from 0 to 100, and we want to divide it into 5 intervals, each interval would have a width of 20.</a:t>
            </a:r>
            <a:endParaRPr sz="1500">
              <a:solidFill>
                <a:schemeClr val="dk1"/>
              </a:solidFill>
            </a:endParaRPr>
          </a:p>
          <a:p>
            <a:pPr indent="-323850" lvl="0" marL="457200" rtl="0" algn="l">
              <a:spcBef>
                <a:spcPts val="1000"/>
              </a:spcBef>
              <a:spcAft>
                <a:spcPts val="0"/>
              </a:spcAft>
              <a:buClr>
                <a:schemeClr val="dk1"/>
              </a:buClr>
              <a:buSzPts val="1500"/>
              <a:buChar char="●"/>
            </a:pPr>
            <a:r>
              <a:rPr b="1" lang="en" sz="1500">
                <a:solidFill>
                  <a:schemeClr val="dk1"/>
                </a:solidFill>
              </a:rPr>
              <a:t>Equal frequency discretization</a:t>
            </a:r>
            <a:r>
              <a:rPr lang="en" sz="1500">
                <a:solidFill>
                  <a:schemeClr val="dk1"/>
                </a:solidFill>
              </a:rPr>
              <a:t>: This method divides the data into intervals with equal number of values in each interval. For example, if we want to divide a variable into 5 intervals, each interval would contain 20% of the data.</a:t>
            </a:r>
            <a:endParaRPr sz="1500">
              <a:solidFill>
                <a:schemeClr val="dk1"/>
              </a:solidFill>
            </a:endParaRPr>
          </a:p>
          <a:p>
            <a:pPr indent="-323850" lvl="0" marL="457200" rtl="0" algn="l">
              <a:spcBef>
                <a:spcPts val="1000"/>
              </a:spcBef>
              <a:spcAft>
                <a:spcPts val="0"/>
              </a:spcAft>
              <a:buClr>
                <a:schemeClr val="dk1"/>
              </a:buClr>
              <a:buSzPts val="1500"/>
              <a:buChar char="●"/>
            </a:pPr>
            <a:r>
              <a:rPr b="1" lang="en" sz="1500">
                <a:solidFill>
                  <a:schemeClr val="dk1"/>
                </a:solidFill>
              </a:rPr>
              <a:t>K-means clustering</a:t>
            </a:r>
            <a:r>
              <a:rPr lang="en" sz="1500">
                <a:solidFill>
                  <a:schemeClr val="dk1"/>
                </a:solidFill>
              </a:rPr>
              <a:t>: This method uses clustering techniques to group similar values into clusters, and then assigns each cluster to a category or interval.</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Entropy-based discretization</a:t>
            </a:r>
            <a:r>
              <a:rPr lang="en" sz="1500">
                <a:solidFill>
                  <a:schemeClr val="dk1"/>
                </a:solidFill>
              </a:rPr>
              <a:t>: This method uses information theory to measure the entropy or information content of each interval, and selects the intervals that maximize the information gain.</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166" name="Google Shape;166;p27"/>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167" name="Google Shape;167;p27"/>
          <p:cNvSpPr txBox="1"/>
          <p:nvPr>
            <p:ph type="title"/>
          </p:nvPr>
        </p:nvSpPr>
        <p:spPr>
          <a:xfrm>
            <a:off x="311700" y="2156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Coding Lab</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173" name="Google Shape;173;p28"/>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Removing Duplicate Records</a:t>
            </a:r>
            <a:endParaRPr b="1"/>
          </a:p>
        </p:txBody>
      </p:sp>
      <p:pic>
        <p:nvPicPr>
          <p:cNvPr id="175" name="Google Shape;175;p28"/>
          <p:cNvPicPr preferRelativeResize="0"/>
          <p:nvPr/>
        </p:nvPicPr>
        <p:blipFill>
          <a:blip r:embed="rId5">
            <a:alphaModFix/>
          </a:blip>
          <a:stretch>
            <a:fillRect/>
          </a:stretch>
        </p:blipFill>
        <p:spPr>
          <a:xfrm>
            <a:off x="434100" y="1017725"/>
            <a:ext cx="3450799" cy="3640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181" name="Google Shape;181;p29"/>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sp>
        <p:nvSpPr>
          <p:cNvPr id="183" name="Google Shape;183;p29"/>
          <p:cNvSpPr txBox="1"/>
          <p:nvPr/>
        </p:nvSpPr>
        <p:spPr>
          <a:xfrm>
            <a:off x="337775" y="1182225"/>
            <a:ext cx="8520600" cy="3766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b="1" lang="en" sz="1100">
                <a:solidFill>
                  <a:schemeClr val="dk1"/>
                </a:solidFill>
              </a:rPr>
              <a:t>Ignoring</a:t>
            </a:r>
            <a:r>
              <a:rPr lang="en" sz="1100">
                <a:solidFill>
                  <a:schemeClr val="dk1"/>
                </a:solidFill>
              </a:rPr>
              <a:t> the missing values:</a:t>
            </a:r>
            <a:endParaRPr sz="1100">
              <a:solidFill>
                <a:schemeClr val="dk1"/>
              </a:solidFill>
            </a:endParaRPr>
          </a:p>
          <a:p>
            <a:pPr indent="-298450" lvl="1" marL="914400" rtl="0" algn="l">
              <a:spcBef>
                <a:spcPts val="1000"/>
              </a:spcBef>
              <a:spcAft>
                <a:spcPts val="0"/>
              </a:spcAft>
              <a:buClr>
                <a:schemeClr val="dk1"/>
              </a:buClr>
              <a:buSzPts val="1100"/>
              <a:buChar char="○"/>
            </a:pPr>
            <a:r>
              <a:rPr lang="en" sz="1100">
                <a:solidFill>
                  <a:schemeClr val="dk1"/>
                </a:solidFill>
              </a:rPr>
              <a:t>It will degrade the performance of machine learning (ML) and deep learning (DL)models. It might also result in error for training the ML and DL models.</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b="1" lang="en" sz="1100">
                <a:solidFill>
                  <a:schemeClr val="dk1"/>
                </a:solidFill>
              </a:rPr>
              <a:t>Deletion</a:t>
            </a:r>
            <a:r>
              <a:rPr lang="en" sz="1100">
                <a:solidFill>
                  <a:schemeClr val="dk1"/>
                </a:solidFill>
              </a:rPr>
              <a:t>: deleting any row or column containing missing values</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 sz="1100">
                <a:solidFill>
                  <a:schemeClr val="dk1"/>
                </a:solidFill>
              </a:rPr>
              <a:t>Listwise deletion: deleting all rows with missing values</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 sz="1100">
                <a:solidFill>
                  <a:schemeClr val="dk1"/>
                </a:solidFill>
              </a:rPr>
              <a:t>Pairwise deletion: using available data for each pair of variables, even if one variable has missing data</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b="1" lang="en" sz="1100">
                <a:solidFill>
                  <a:schemeClr val="dk1"/>
                </a:solidFill>
              </a:rPr>
              <a:t>Imputation</a:t>
            </a:r>
            <a:r>
              <a:rPr lang="en" sz="1100">
                <a:solidFill>
                  <a:schemeClr val="dk1"/>
                </a:solidFill>
              </a:rPr>
              <a:t>: replacing missing values with an estimated value based on the available data</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 sz="1100">
                <a:solidFill>
                  <a:schemeClr val="dk1"/>
                </a:solidFill>
              </a:rPr>
              <a:t>Mean imputation: replacing missing values with the mean of the available values</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 sz="1100">
                <a:solidFill>
                  <a:schemeClr val="dk1"/>
                </a:solidFill>
              </a:rPr>
              <a:t>Median imputation: replacing missing values with the median of the available values</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 sz="1100">
                <a:solidFill>
                  <a:schemeClr val="dk1"/>
                </a:solidFill>
              </a:rPr>
              <a:t>Mode imputation: replacing missing values with the mode of the available values</a:t>
            </a:r>
            <a:endParaRPr sz="1100">
              <a:solidFill>
                <a:schemeClr val="dk1"/>
              </a:solidFill>
            </a:endParaRPr>
          </a:p>
          <a:p>
            <a:pPr indent="-298450" lvl="1" marL="914400" rtl="0" algn="l">
              <a:lnSpc>
                <a:spcPct val="115000"/>
              </a:lnSpc>
              <a:spcBef>
                <a:spcPts val="1500"/>
              </a:spcBef>
              <a:spcAft>
                <a:spcPts val="0"/>
              </a:spcAft>
              <a:buClr>
                <a:schemeClr val="dk1"/>
              </a:buClr>
              <a:buSzPts val="1100"/>
              <a:buChar char="○"/>
            </a:pPr>
            <a:r>
              <a:rPr lang="en" sz="1100">
                <a:solidFill>
                  <a:schemeClr val="dk1"/>
                </a:solidFill>
              </a:rPr>
              <a:t>Regression imputation: using regression to estimate missing values</a:t>
            </a:r>
            <a:endParaRPr sz="1100">
              <a:solidFill>
                <a:schemeClr val="dk1"/>
              </a:solidFill>
            </a:endParaRPr>
          </a:p>
          <a:p>
            <a:pPr indent="0" lvl="0" marL="0" rtl="0" algn="l">
              <a:spcBef>
                <a:spcPts val="1000"/>
              </a:spcBef>
              <a:spcAft>
                <a:spcPts val="100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189" name="Google Shape;189;p30"/>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pic>
        <p:nvPicPr>
          <p:cNvPr id="191" name="Google Shape;191;p30"/>
          <p:cNvPicPr preferRelativeResize="0"/>
          <p:nvPr/>
        </p:nvPicPr>
        <p:blipFill rotWithShape="1">
          <a:blip r:embed="rId5">
            <a:alphaModFix/>
          </a:blip>
          <a:srcRect b="0" l="0" r="0" t="0"/>
          <a:stretch/>
        </p:blipFill>
        <p:spPr>
          <a:xfrm>
            <a:off x="2955575" y="1073400"/>
            <a:ext cx="4848226" cy="3667075"/>
          </a:xfrm>
          <a:prstGeom prst="rect">
            <a:avLst/>
          </a:prstGeom>
          <a:noFill/>
          <a:ln>
            <a:noFill/>
          </a:ln>
        </p:spPr>
      </p:pic>
      <p:sp>
        <p:nvSpPr>
          <p:cNvPr id="192" name="Google Shape;192;p30"/>
          <p:cNvSpPr txBox="1"/>
          <p:nvPr/>
        </p:nvSpPr>
        <p:spPr>
          <a:xfrm>
            <a:off x="383825" y="1302000"/>
            <a:ext cx="19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Deletion</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198" name="Google Shape;198;p31"/>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sp>
        <p:nvSpPr>
          <p:cNvPr id="200" name="Google Shape;200;p31"/>
          <p:cNvSpPr txBox="1"/>
          <p:nvPr/>
        </p:nvSpPr>
        <p:spPr>
          <a:xfrm>
            <a:off x="391500" y="1302000"/>
            <a:ext cx="3608100" cy="17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Imputation</a:t>
            </a:r>
            <a:endParaRPr b="1"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rPr>
              <a:t>Format : dataframe[column_name].fillna(value, inplace=False)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if (inplace = True) &gt;&gt; it will be permanent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if just for testing &gt;&gt; ignore it or make it (inplace = False)</a:t>
            </a:r>
            <a:endParaRPr sz="1100">
              <a:solidFill>
                <a:schemeClr val="dk1"/>
              </a:solidFill>
            </a:endParaRPr>
          </a:p>
          <a:p>
            <a:pPr indent="0" lvl="0" marL="0" rtl="0" algn="l">
              <a:lnSpc>
                <a:spcPct val="115000"/>
              </a:lnSpc>
              <a:spcBef>
                <a:spcPts val="1000"/>
              </a:spcBef>
              <a:spcAft>
                <a:spcPts val="1000"/>
              </a:spcAft>
              <a:buNone/>
            </a:pPr>
            <a:r>
              <a:t/>
            </a:r>
            <a:endParaRPr b="1" sz="1100">
              <a:solidFill>
                <a:schemeClr val="dk1"/>
              </a:solidFill>
            </a:endParaRPr>
          </a:p>
        </p:txBody>
      </p:sp>
      <p:pic>
        <p:nvPicPr>
          <p:cNvPr id="201" name="Google Shape;201;p31"/>
          <p:cNvPicPr preferRelativeResize="0"/>
          <p:nvPr/>
        </p:nvPicPr>
        <p:blipFill>
          <a:blip r:embed="rId5">
            <a:alphaModFix/>
          </a:blip>
          <a:stretch>
            <a:fillRect/>
          </a:stretch>
        </p:blipFill>
        <p:spPr>
          <a:xfrm>
            <a:off x="4736623" y="1458975"/>
            <a:ext cx="3728474" cy="2802100"/>
          </a:xfrm>
          <a:prstGeom prst="rect">
            <a:avLst/>
          </a:prstGeom>
          <a:noFill/>
          <a:ln>
            <a:noFill/>
          </a:ln>
        </p:spPr>
      </p:pic>
      <p:sp>
        <p:nvSpPr>
          <p:cNvPr id="202" name="Google Shape;202;p31"/>
          <p:cNvSpPr txBox="1"/>
          <p:nvPr/>
        </p:nvSpPr>
        <p:spPr>
          <a:xfrm>
            <a:off x="391500" y="3080700"/>
            <a:ext cx="4268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rPr>
              <a:t>Imputation - Fill with specific value</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62" name="Google Shape;62;p14"/>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data preprocessing?</a:t>
            </a:r>
            <a:endParaRPr b="1"/>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A</a:t>
            </a:r>
            <a:r>
              <a:rPr lang="en" sz="1500">
                <a:solidFill>
                  <a:schemeClr val="dk1"/>
                </a:solidFill>
              </a:rPr>
              <a:t>n important step in the data analysis process </a:t>
            </a:r>
            <a:endParaRPr sz="1500">
              <a:solidFill>
                <a:schemeClr val="dk1"/>
              </a:solidFill>
            </a:endParaRPr>
          </a:p>
          <a:p>
            <a:pPr indent="-323850" lvl="0" marL="457200" rtl="0" algn="l">
              <a:spcBef>
                <a:spcPts val="1000"/>
              </a:spcBef>
              <a:spcAft>
                <a:spcPts val="0"/>
              </a:spcAft>
              <a:buClr>
                <a:schemeClr val="dk1"/>
              </a:buClr>
              <a:buSzPts val="1500"/>
              <a:buChar char="●"/>
            </a:pPr>
            <a:r>
              <a:rPr lang="en" sz="1500">
                <a:solidFill>
                  <a:schemeClr val="dk1"/>
                </a:solidFill>
              </a:rPr>
              <a:t>T</a:t>
            </a:r>
            <a:r>
              <a:rPr lang="en" sz="1500">
                <a:solidFill>
                  <a:schemeClr val="dk1"/>
                </a:solidFill>
              </a:rPr>
              <a:t>he process of cleaning, transforming, and organizing raw data before it can be used for analysis.</a:t>
            </a:r>
            <a:endParaRPr sz="1500">
              <a:solidFill>
                <a:schemeClr val="dk1"/>
              </a:solidFill>
            </a:endParaRPr>
          </a:p>
          <a:p>
            <a:pPr indent="-323850" lvl="0" marL="457200" rtl="0" algn="l">
              <a:spcBef>
                <a:spcPts val="1000"/>
              </a:spcBef>
              <a:spcAft>
                <a:spcPts val="0"/>
              </a:spcAft>
              <a:buClr>
                <a:schemeClr val="dk1"/>
              </a:buClr>
              <a:buSzPts val="1500"/>
              <a:buChar char="●"/>
            </a:pPr>
            <a:r>
              <a:rPr lang="en" sz="1500">
                <a:solidFill>
                  <a:schemeClr val="dk1"/>
                </a:solidFill>
              </a:rPr>
              <a:t>Ensures that the data is accurate, complete, and in a format that is suitable for analysis.</a:t>
            </a:r>
            <a:endParaRPr sz="1500">
              <a:solidFill>
                <a:schemeClr val="dk1"/>
              </a:solidFill>
            </a:endParaRPr>
          </a:p>
          <a:p>
            <a:pPr indent="0" lvl="0" marL="0" rtl="0" algn="l">
              <a:spcBef>
                <a:spcPts val="1000"/>
              </a:spcBef>
              <a:spcAft>
                <a:spcPts val="10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2"/>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08" name="Google Shape;208;p32"/>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pic>
        <p:nvPicPr>
          <p:cNvPr id="210" name="Google Shape;210;p32"/>
          <p:cNvPicPr preferRelativeResize="0"/>
          <p:nvPr/>
        </p:nvPicPr>
        <p:blipFill>
          <a:blip r:embed="rId5">
            <a:alphaModFix/>
          </a:blip>
          <a:stretch>
            <a:fillRect/>
          </a:stretch>
        </p:blipFill>
        <p:spPr>
          <a:xfrm>
            <a:off x="495600" y="2929575"/>
            <a:ext cx="4036500" cy="1538375"/>
          </a:xfrm>
          <a:prstGeom prst="rect">
            <a:avLst/>
          </a:prstGeom>
          <a:noFill/>
          <a:ln>
            <a:noFill/>
          </a:ln>
        </p:spPr>
      </p:pic>
      <p:pic>
        <p:nvPicPr>
          <p:cNvPr id="211" name="Google Shape;211;p32"/>
          <p:cNvPicPr preferRelativeResize="0"/>
          <p:nvPr/>
        </p:nvPicPr>
        <p:blipFill>
          <a:blip r:embed="rId6">
            <a:alphaModFix/>
          </a:blip>
          <a:stretch>
            <a:fillRect/>
          </a:stretch>
        </p:blipFill>
        <p:spPr>
          <a:xfrm>
            <a:off x="5963175" y="337050"/>
            <a:ext cx="2869125" cy="4134354"/>
          </a:xfrm>
          <a:prstGeom prst="rect">
            <a:avLst/>
          </a:prstGeom>
          <a:noFill/>
          <a:ln>
            <a:noFill/>
          </a:ln>
        </p:spPr>
      </p:pic>
      <p:sp>
        <p:nvSpPr>
          <p:cNvPr id="212" name="Google Shape;212;p32"/>
          <p:cNvSpPr txBox="1"/>
          <p:nvPr/>
        </p:nvSpPr>
        <p:spPr>
          <a:xfrm>
            <a:off x="391500" y="1302000"/>
            <a:ext cx="4268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rPr>
              <a:t>Imputation - Fill with specific value</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3"/>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18" name="Google Shape;218;p33"/>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219" name="Google Shape;21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pic>
        <p:nvPicPr>
          <p:cNvPr id="220" name="Google Shape;220;p33"/>
          <p:cNvPicPr preferRelativeResize="0"/>
          <p:nvPr/>
        </p:nvPicPr>
        <p:blipFill>
          <a:blip r:embed="rId5">
            <a:alphaModFix/>
          </a:blip>
          <a:stretch>
            <a:fillRect/>
          </a:stretch>
        </p:blipFill>
        <p:spPr>
          <a:xfrm>
            <a:off x="492875" y="3018797"/>
            <a:ext cx="4136275" cy="1631925"/>
          </a:xfrm>
          <a:prstGeom prst="rect">
            <a:avLst/>
          </a:prstGeom>
          <a:noFill/>
          <a:ln>
            <a:noFill/>
          </a:ln>
        </p:spPr>
      </p:pic>
      <p:pic>
        <p:nvPicPr>
          <p:cNvPr id="221" name="Google Shape;221;p33"/>
          <p:cNvPicPr preferRelativeResize="0"/>
          <p:nvPr/>
        </p:nvPicPr>
        <p:blipFill>
          <a:blip r:embed="rId6">
            <a:alphaModFix/>
          </a:blip>
          <a:stretch>
            <a:fillRect/>
          </a:stretch>
        </p:blipFill>
        <p:spPr>
          <a:xfrm>
            <a:off x="5978877" y="512875"/>
            <a:ext cx="2957475" cy="4137849"/>
          </a:xfrm>
          <a:prstGeom prst="rect">
            <a:avLst/>
          </a:prstGeom>
          <a:noFill/>
          <a:ln>
            <a:noFill/>
          </a:ln>
        </p:spPr>
      </p:pic>
      <p:sp>
        <p:nvSpPr>
          <p:cNvPr id="222" name="Google Shape;222;p33"/>
          <p:cNvSpPr txBox="1"/>
          <p:nvPr/>
        </p:nvSpPr>
        <p:spPr>
          <a:xfrm>
            <a:off x="391500" y="1302000"/>
            <a:ext cx="4268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rPr>
              <a:t>Imputation - Fill with specific value</a:t>
            </a:r>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4"/>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28" name="Google Shape;228;p34"/>
          <p:cNvPicPr preferRelativeResize="0"/>
          <p:nvPr/>
        </p:nvPicPr>
        <p:blipFill rotWithShape="1">
          <a:blip r:embed="rId4">
            <a:alphaModFix/>
          </a:blip>
          <a:srcRect b="0" l="0" r="3185" t="0"/>
          <a:stretch/>
        </p:blipFill>
        <p:spPr>
          <a:xfrm>
            <a:off x="0" y="0"/>
            <a:ext cx="9144000" cy="5143500"/>
          </a:xfrm>
          <a:prstGeom prst="rect">
            <a:avLst/>
          </a:prstGeom>
          <a:noFill/>
          <a:ln>
            <a:noFill/>
          </a:ln>
        </p:spPr>
      </p:pic>
      <p:pic>
        <p:nvPicPr>
          <p:cNvPr id="229" name="Google Shape;229;p34"/>
          <p:cNvPicPr preferRelativeResize="0"/>
          <p:nvPr/>
        </p:nvPicPr>
        <p:blipFill>
          <a:blip r:embed="rId5">
            <a:alphaModFix/>
          </a:blip>
          <a:stretch>
            <a:fillRect/>
          </a:stretch>
        </p:blipFill>
        <p:spPr>
          <a:xfrm>
            <a:off x="391500" y="2865826"/>
            <a:ext cx="4358150" cy="1794875"/>
          </a:xfrm>
          <a:prstGeom prst="rect">
            <a:avLst/>
          </a:prstGeom>
          <a:noFill/>
          <a:ln>
            <a:noFill/>
          </a:ln>
        </p:spPr>
      </p:pic>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sp>
        <p:nvSpPr>
          <p:cNvPr id="231" name="Google Shape;231;p34"/>
          <p:cNvSpPr txBox="1"/>
          <p:nvPr/>
        </p:nvSpPr>
        <p:spPr>
          <a:xfrm>
            <a:off x="391500" y="1302000"/>
            <a:ext cx="4268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rPr>
              <a:t>Imputation - Fill with most frequent value</a:t>
            </a:r>
            <a:endParaRPr b="1">
              <a:solidFill>
                <a:schemeClr val="dk1"/>
              </a:solidFill>
            </a:endParaRPr>
          </a:p>
        </p:txBody>
      </p:sp>
      <p:pic>
        <p:nvPicPr>
          <p:cNvPr id="232" name="Google Shape;232;p34"/>
          <p:cNvPicPr preferRelativeResize="0"/>
          <p:nvPr/>
        </p:nvPicPr>
        <p:blipFill>
          <a:blip r:embed="rId6">
            <a:alphaModFix/>
          </a:blip>
          <a:stretch>
            <a:fillRect/>
          </a:stretch>
        </p:blipFill>
        <p:spPr>
          <a:xfrm>
            <a:off x="5193729" y="1001500"/>
            <a:ext cx="3699971" cy="3694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38" name="Google Shape;238;p35"/>
          <p:cNvPicPr preferRelativeResize="0"/>
          <p:nvPr/>
        </p:nvPicPr>
        <p:blipFill rotWithShape="1">
          <a:blip r:embed="rId4">
            <a:alphaModFix/>
          </a:blip>
          <a:srcRect b="0" l="0" r="3185" t="0"/>
          <a:stretch/>
        </p:blipFill>
        <p:spPr>
          <a:xfrm>
            <a:off x="0" y="0"/>
            <a:ext cx="9144000" cy="5143500"/>
          </a:xfrm>
          <a:prstGeom prst="rect">
            <a:avLst/>
          </a:prstGeom>
          <a:noFill/>
          <a:ln>
            <a:noFill/>
          </a:ln>
        </p:spPr>
      </p:pic>
      <p:pic>
        <p:nvPicPr>
          <p:cNvPr id="239" name="Google Shape;239;p35"/>
          <p:cNvPicPr preferRelativeResize="0"/>
          <p:nvPr/>
        </p:nvPicPr>
        <p:blipFill>
          <a:blip r:embed="rId5">
            <a:alphaModFix/>
          </a:blip>
          <a:stretch>
            <a:fillRect/>
          </a:stretch>
        </p:blipFill>
        <p:spPr>
          <a:xfrm>
            <a:off x="357775" y="2975950"/>
            <a:ext cx="4180500" cy="1728820"/>
          </a:xfrm>
          <a:prstGeom prst="rect">
            <a:avLst/>
          </a:prstGeom>
          <a:noFill/>
          <a:ln>
            <a:noFill/>
          </a:ln>
        </p:spPr>
      </p:pic>
      <p:sp>
        <p:nvSpPr>
          <p:cNvPr id="240" name="Google Shape;24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sp>
        <p:nvSpPr>
          <p:cNvPr id="241" name="Google Shape;241;p35"/>
          <p:cNvSpPr txBox="1"/>
          <p:nvPr/>
        </p:nvSpPr>
        <p:spPr>
          <a:xfrm>
            <a:off x="391500" y="1302000"/>
            <a:ext cx="379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rPr>
              <a:t>Imputation - Fill with median value</a:t>
            </a:r>
            <a:endParaRPr b="1">
              <a:solidFill>
                <a:schemeClr val="dk1"/>
              </a:solidFill>
            </a:endParaRPr>
          </a:p>
        </p:txBody>
      </p:sp>
      <p:pic>
        <p:nvPicPr>
          <p:cNvPr id="242" name="Google Shape;242;p35"/>
          <p:cNvPicPr preferRelativeResize="0"/>
          <p:nvPr/>
        </p:nvPicPr>
        <p:blipFill>
          <a:blip r:embed="rId6">
            <a:alphaModFix/>
          </a:blip>
          <a:stretch>
            <a:fillRect/>
          </a:stretch>
        </p:blipFill>
        <p:spPr>
          <a:xfrm>
            <a:off x="4659850" y="1100525"/>
            <a:ext cx="4352275" cy="3604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6"/>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48" name="Google Shape;248;p36"/>
          <p:cNvPicPr preferRelativeResize="0"/>
          <p:nvPr/>
        </p:nvPicPr>
        <p:blipFill rotWithShape="1">
          <a:blip r:embed="rId4">
            <a:alphaModFix/>
          </a:blip>
          <a:srcRect b="0" l="0" r="3185" t="0"/>
          <a:stretch/>
        </p:blipFill>
        <p:spPr>
          <a:xfrm>
            <a:off x="0" y="0"/>
            <a:ext cx="9144000" cy="5143500"/>
          </a:xfrm>
          <a:prstGeom prst="rect">
            <a:avLst/>
          </a:prstGeom>
          <a:noFill/>
          <a:ln>
            <a:noFill/>
          </a:ln>
        </p:spPr>
      </p:pic>
      <p:pic>
        <p:nvPicPr>
          <p:cNvPr id="249" name="Google Shape;249;p36"/>
          <p:cNvPicPr preferRelativeResize="0"/>
          <p:nvPr/>
        </p:nvPicPr>
        <p:blipFill>
          <a:blip r:embed="rId5">
            <a:alphaModFix/>
          </a:blip>
          <a:stretch>
            <a:fillRect/>
          </a:stretch>
        </p:blipFill>
        <p:spPr>
          <a:xfrm>
            <a:off x="351070" y="2932020"/>
            <a:ext cx="4159500" cy="1757775"/>
          </a:xfrm>
          <a:prstGeom prst="rect">
            <a:avLst/>
          </a:prstGeom>
          <a:noFill/>
          <a:ln>
            <a:noFill/>
          </a:ln>
        </p:spPr>
      </p:pic>
      <p:sp>
        <p:nvSpPr>
          <p:cNvPr id="250" name="Google Shape;25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pic>
        <p:nvPicPr>
          <p:cNvPr id="251" name="Google Shape;251;p36"/>
          <p:cNvPicPr preferRelativeResize="0"/>
          <p:nvPr/>
        </p:nvPicPr>
        <p:blipFill>
          <a:blip r:embed="rId6">
            <a:alphaModFix/>
          </a:blip>
          <a:stretch>
            <a:fillRect/>
          </a:stretch>
        </p:blipFill>
        <p:spPr>
          <a:xfrm>
            <a:off x="4679474" y="1017725"/>
            <a:ext cx="4357250" cy="3672076"/>
          </a:xfrm>
          <a:prstGeom prst="rect">
            <a:avLst/>
          </a:prstGeom>
          <a:noFill/>
          <a:ln>
            <a:noFill/>
          </a:ln>
        </p:spPr>
      </p:pic>
      <p:sp>
        <p:nvSpPr>
          <p:cNvPr id="252" name="Google Shape;252;p36"/>
          <p:cNvSpPr txBox="1"/>
          <p:nvPr/>
        </p:nvSpPr>
        <p:spPr>
          <a:xfrm>
            <a:off x="391500" y="1302000"/>
            <a:ext cx="379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rPr>
              <a:t>Imputation - Fill with median value</a:t>
            </a:r>
            <a:endParaRPr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7"/>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58" name="Google Shape;258;p37"/>
          <p:cNvPicPr preferRelativeResize="0"/>
          <p:nvPr/>
        </p:nvPicPr>
        <p:blipFill rotWithShape="1">
          <a:blip r:embed="rId4">
            <a:alphaModFix/>
          </a:blip>
          <a:srcRect b="0" l="0" r="3185" t="0"/>
          <a:stretch/>
        </p:blipFill>
        <p:spPr>
          <a:xfrm>
            <a:off x="0" y="0"/>
            <a:ext cx="9144000" cy="5143500"/>
          </a:xfrm>
          <a:prstGeom prst="rect">
            <a:avLst/>
          </a:prstGeom>
          <a:noFill/>
          <a:ln>
            <a:noFill/>
          </a:ln>
        </p:spPr>
      </p:pic>
      <p:pic>
        <p:nvPicPr>
          <p:cNvPr id="259" name="Google Shape;259;p37"/>
          <p:cNvPicPr preferRelativeResize="0"/>
          <p:nvPr/>
        </p:nvPicPr>
        <p:blipFill>
          <a:blip r:embed="rId5">
            <a:alphaModFix/>
          </a:blip>
          <a:stretch>
            <a:fillRect/>
          </a:stretch>
        </p:blipFill>
        <p:spPr>
          <a:xfrm>
            <a:off x="200000" y="2976150"/>
            <a:ext cx="4310575" cy="1725450"/>
          </a:xfrm>
          <a:prstGeom prst="rect">
            <a:avLst/>
          </a:prstGeom>
          <a:noFill/>
          <a:ln>
            <a:noFill/>
          </a:ln>
        </p:spPr>
      </p:pic>
      <p:pic>
        <p:nvPicPr>
          <p:cNvPr id="260" name="Google Shape;260;p37"/>
          <p:cNvPicPr preferRelativeResize="0"/>
          <p:nvPr/>
        </p:nvPicPr>
        <p:blipFill>
          <a:blip r:embed="rId6">
            <a:alphaModFix/>
          </a:blip>
          <a:stretch>
            <a:fillRect/>
          </a:stretch>
        </p:blipFill>
        <p:spPr>
          <a:xfrm>
            <a:off x="4821100" y="1097550"/>
            <a:ext cx="3926775" cy="3746550"/>
          </a:xfrm>
          <a:prstGeom prst="rect">
            <a:avLst/>
          </a:prstGeom>
          <a:noFill/>
          <a:ln>
            <a:noFill/>
          </a:ln>
        </p:spPr>
      </p:pic>
      <p:sp>
        <p:nvSpPr>
          <p:cNvPr id="261" name="Google Shape;26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Handling Missing Values</a:t>
            </a:r>
            <a:endParaRPr/>
          </a:p>
        </p:txBody>
      </p:sp>
      <p:sp>
        <p:nvSpPr>
          <p:cNvPr id="262" name="Google Shape;262;p37"/>
          <p:cNvSpPr txBox="1"/>
          <p:nvPr/>
        </p:nvSpPr>
        <p:spPr>
          <a:xfrm>
            <a:off x="391500" y="1302000"/>
            <a:ext cx="379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rPr>
              <a:t>Imputation - Fill with mean (average) value</a:t>
            </a:r>
            <a:endParaRPr b="1">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8"/>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68" name="Google Shape;268;p38"/>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Correcting Inconsistent Data</a:t>
            </a:r>
            <a:endParaRPr b="1"/>
          </a:p>
        </p:txBody>
      </p:sp>
      <p:pic>
        <p:nvPicPr>
          <p:cNvPr id="270" name="Google Shape;270;p38"/>
          <p:cNvPicPr preferRelativeResize="0"/>
          <p:nvPr/>
        </p:nvPicPr>
        <p:blipFill>
          <a:blip r:embed="rId5">
            <a:alphaModFix/>
          </a:blip>
          <a:stretch>
            <a:fillRect/>
          </a:stretch>
        </p:blipFill>
        <p:spPr>
          <a:xfrm>
            <a:off x="898200" y="1171825"/>
            <a:ext cx="4115825" cy="34642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9"/>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76" name="Google Shape;276;p39"/>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277" name="Google Shape;27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Outlier Removal</a:t>
            </a:r>
            <a:endParaRPr b="1"/>
          </a:p>
        </p:txBody>
      </p:sp>
      <p:sp>
        <p:nvSpPr>
          <p:cNvPr id="278" name="Google Shape;278;p39"/>
          <p:cNvSpPr txBox="1"/>
          <p:nvPr>
            <p:ph idx="1" type="body"/>
          </p:nvPr>
        </p:nvSpPr>
        <p:spPr>
          <a:xfrm>
            <a:off x="311700" y="1152475"/>
            <a:ext cx="1998900" cy="204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100">
                <a:solidFill>
                  <a:schemeClr val="dk1"/>
                </a:solidFill>
              </a:rPr>
              <a:t>Interquartile range (IQR): The function computes the IQR of the column and defines upper and lower bounds as 1.5 times the IQR above and below the first and third quartiles, respectively. </a:t>
            </a:r>
            <a:endParaRPr sz="1100">
              <a:solidFill>
                <a:schemeClr val="dk1"/>
              </a:solidFill>
            </a:endParaRPr>
          </a:p>
        </p:txBody>
      </p:sp>
      <p:pic>
        <p:nvPicPr>
          <p:cNvPr id="279" name="Google Shape;279;p39"/>
          <p:cNvPicPr preferRelativeResize="0"/>
          <p:nvPr/>
        </p:nvPicPr>
        <p:blipFill>
          <a:blip r:embed="rId5">
            <a:alphaModFix/>
          </a:blip>
          <a:stretch>
            <a:fillRect/>
          </a:stretch>
        </p:blipFill>
        <p:spPr>
          <a:xfrm>
            <a:off x="2998475" y="1095200"/>
            <a:ext cx="4263850" cy="3627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0"/>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85" name="Google Shape;285;p40"/>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286" name="Google Shape;28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 Standardizing Data</a:t>
            </a:r>
            <a:endParaRPr b="1"/>
          </a:p>
        </p:txBody>
      </p:sp>
      <p:pic>
        <p:nvPicPr>
          <p:cNvPr id="287" name="Google Shape;287;p40"/>
          <p:cNvPicPr preferRelativeResize="0"/>
          <p:nvPr/>
        </p:nvPicPr>
        <p:blipFill>
          <a:blip r:embed="rId5">
            <a:alphaModFix/>
          </a:blip>
          <a:stretch>
            <a:fillRect/>
          </a:stretch>
        </p:blipFill>
        <p:spPr>
          <a:xfrm>
            <a:off x="2758650" y="1283950"/>
            <a:ext cx="6215224" cy="2969050"/>
          </a:xfrm>
          <a:prstGeom prst="rect">
            <a:avLst/>
          </a:prstGeom>
          <a:noFill/>
          <a:ln>
            <a:noFill/>
          </a:ln>
        </p:spPr>
      </p:pic>
      <p:sp>
        <p:nvSpPr>
          <p:cNvPr id="288" name="Google Shape;288;p40"/>
          <p:cNvSpPr txBox="1"/>
          <p:nvPr/>
        </p:nvSpPr>
        <p:spPr>
          <a:xfrm>
            <a:off x="214950" y="1243675"/>
            <a:ext cx="2418300" cy="23448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Clr>
                <a:schemeClr val="dk1"/>
              </a:buClr>
              <a:buSzPts val="1100"/>
              <a:buChar char="●"/>
            </a:pPr>
            <a:r>
              <a:rPr lang="en" sz="1100">
                <a:solidFill>
                  <a:schemeClr val="dk1"/>
                </a:solidFill>
              </a:rPr>
              <a:t>D</a:t>
            </a:r>
            <a:r>
              <a:rPr lang="en" sz="1100">
                <a:solidFill>
                  <a:schemeClr val="dk1"/>
                </a:solidFill>
              </a:rPr>
              <a:t>ata preprocessing technique that transforms the data to have a mean of zero and a standard deviation of one. </a:t>
            </a:r>
            <a:endParaRPr sz="1100">
              <a:solidFill>
                <a:schemeClr val="dk1"/>
              </a:solidFill>
            </a:endParaRPr>
          </a:p>
          <a:p>
            <a:pPr indent="-298450" lvl="0" marL="457200" rtl="0" algn="just">
              <a:spcBef>
                <a:spcPts val="1000"/>
              </a:spcBef>
              <a:spcAft>
                <a:spcPts val="0"/>
              </a:spcAft>
              <a:buClr>
                <a:schemeClr val="dk1"/>
              </a:buClr>
              <a:buSzPts val="1100"/>
              <a:buChar char="●"/>
            </a:pPr>
            <a:r>
              <a:rPr lang="en" sz="1100">
                <a:solidFill>
                  <a:schemeClr val="dk1"/>
                </a:solidFill>
              </a:rPr>
              <a:t>This is also known as z-score normalization. The purpose of standardization is to rescale the data so that each feature (column) has a similar range and distribution</a:t>
            </a:r>
            <a:endParaRPr sz="11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1"/>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294" name="Google Shape;294;p41"/>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295" name="Google Shape;29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Transformation</a:t>
            </a:r>
            <a:endParaRPr b="1"/>
          </a:p>
        </p:txBody>
      </p:sp>
      <p:sp>
        <p:nvSpPr>
          <p:cNvPr id="296" name="Google Shape;296;p41"/>
          <p:cNvSpPr txBox="1"/>
          <p:nvPr/>
        </p:nvSpPr>
        <p:spPr>
          <a:xfrm>
            <a:off x="360825" y="1143875"/>
            <a:ext cx="3761700" cy="2221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We have to follow these steps for this part.</a:t>
            </a:r>
            <a:endParaRPr sz="1100"/>
          </a:p>
          <a:p>
            <a:pPr indent="-298450" lvl="0" marL="457200" rtl="0" algn="l">
              <a:spcBef>
                <a:spcPts val="1000"/>
              </a:spcBef>
              <a:spcAft>
                <a:spcPts val="0"/>
              </a:spcAft>
              <a:buSzPts val="1100"/>
              <a:buChar char="●"/>
            </a:pPr>
            <a:r>
              <a:rPr lang="en" sz="1100"/>
              <a:t>Fill all missing value before assigning string data type to numerical data type.</a:t>
            </a:r>
            <a:endParaRPr sz="1100"/>
          </a:p>
          <a:p>
            <a:pPr indent="-298450" lvl="0" marL="457200" rtl="0" algn="l">
              <a:spcBef>
                <a:spcPts val="1000"/>
              </a:spcBef>
              <a:spcAft>
                <a:spcPts val="0"/>
              </a:spcAft>
              <a:buSzPts val="1100"/>
              <a:buChar char="●"/>
            </a:pPr>
            <a:r>
              <a:rPr lang="en" sz="1100"/>
              <a:t>Check data_types to see which columns has object data type.</a:t>
            </a:r>
            <a:endParaRPr sz="1100"/>
          </a:p>
          <a:p>
            <a:pPr indent="-298450" lvl="0" marL="457200" rtl="0" algn="l">
              <a:spcBef>
                <a:spcPts val="1000"/>
              </a:spcBef>
              <a:spcAft>
                <a:spcPts val="0"/>
              </a:spcAft>
              <a:buSzPts val="1100"/>
              <a:buChar char="●"/>
            </a:pPr>
            <a:r>
              <a:rPr lang="en" sz="1100"/>
              <a:t>Select those and see what data values are inside those columns.</a:t>
            </a:r>
            <a:endParaRPr sz="1100"/>
          </a:p>
          <a:p>
            <a:pPr indent="-298450" lvl="0" marL="457200" rtl="0" algn="l">
              <a:spcBef>
                <a:spcPts val="1000"/>
              </a:spcBef>
              <a:spcAft>
                <a:spcPts val="1000"/>
              </a:spcAft>
              <a:buSzPts val="1100"/>
              <a:buChar char="●"/>
            </a:pPr>
            <a:r>
              <a:rPr lang="en" sz="1100"/>
              <a:t>Assign those string values with numerical data type (int or float).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data preprocessing is important?</a:t>
            </a:r>
            <a:endParaRPr b="1"/>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Improves Data Quality</a:t>
            </a:r>
            <a:r>
              <a:rPr lang="en" sz="1500">
                <a:solidFill>
                  <a:schemeClr val="dk1"/>
                </a:solidFill>
              </a:rPr>
              <a:t>: Data cleaning and transformation ensure that the data is accurate, complete, and consistent. This improves the overall quality of the data and helps to ensure that the analysis is accurate and reliable.</a:t>
            </a:r>
            <a:endParaRPr sz="1500">
              <a:solidFill>
                <a:schemeClr val="dk1"/>
              </a:solidFill>
            </a:endParaRPr>
          </a:p>
          <a:p>
            <a:pPr indent="-323850" lvl="0" marL="457200" rtl="0" algn="l">
              <a:spcBef>
                <a:spcPts val="1000"/>
              </a:spcBef>
              <a:spcAft>
                <a:spcPts val="0"/>
              </a:spcAft>
              <a:buClr>
                <a:schemeClr val="dk1"/>
              </a:buClr>
              <a:buSzPts val="1500"/>
              <a:buChar char="●"/>
            </a:pPr>
            <a:r>
              <a:rPr b="1" lang="en" sz="1500">
                <a:solidFill>
                  <a:schemeClr val="dk1"/>
                </a:solidFill>
              </a:rPr>
              <a:t>Increases Analysis Accuracy</a:t>
            </a:r>
            <a:r>
              <a:rPr lang="en" sz="1500">
                <a:solidFill>
                  <a:schemeClr val="dk1"/>
                </a:solidFill>
              </a:rPr>
              <a:t>: Data preprocessing techniques such as normalization and feature selection can help to improve the accuracy of the analysis by reducing noise and improving the relevance of the data.</a:t>
            </a:r>
            <a:endParaRPr sz="1500">
              <a:solidFill>
                <a:schemeClr val="dk1"/>
              </a:solidFill>
            </a:endParaRPr>
          </a:p>
          <a:p>
            <a:pPr indent="-323850" lvl="0" marL="457200" rtl="0" algn="l">
              <a:spcBef>
                <a:spcPts val="1000"/>
              </a:spcBef>
              <a:spcAft>
                <a:spcPts val="0"/>
              </a:spcAft>
              <a:buClr>
                <a:schemeClr val="dk1"/>
              </a:buClr>
              <a:buSzPts val="1500"/>
              <a:buChar char="●"/>
            </a:pPr>
            <a:r>
              <a:rPr b="1" lang="en" sz="1500">
                <a:solidFill>
                  <a:schemeClr val="dk1"/>
                </a:solidFill>
              </a:rPr>
              <a:t>Enhances Efficiency</a:t>
            </a:r>
            <a:r>
              <a:rPr lang="en" sz="1500">
                <a:solidFill>
                  <a:schemeClr val="dk1"/>
                </a:solidFill>
              </a:rPr>
              <a:t>: Preprocessing can also help to improve the efficiency of the analysis by reducing the amount of time and resources required for data cleaning and transformation.</a:t>
            </a:r>
            <a:endParaRPr sz="1500">
              <a:solidFill>
                <a:schemeClr val="dk1"/>
              </a:solidFill>
            </a:endParaRPr>
          </a:p>
          <a:p>
            <a:pPr indent="0" lvl="0" marL="0" rtl="0" algn="l">
              <a:spcBef>
                <a:spcPts val="1000"/>
              </a:spcBef>
              <a:spcAft>
                <a:spcPts val="1000"/>
              </a:spcAft>
              <a:buNone/>
            </a:pPr>
            <a:r>
              <a:t/>
            </a:r>
            <a:endParaRPr sz="1500">
              <a:solidFill>
                <a:schemeClr val="dk1"/>
              </a:solidFill>
            </a:endParaRPr>
          </a:p>
        </p:txBody>
      </p:sp>
      <p:pic>
        <p:nvPicPr>
          <p:cNvPr id="71" name="Google Shape;71;p15"/>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72" name="Google Shape;72;p15"/>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2"/>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02" name="Google Shape;302;p42"/>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03" name="Google Shape;303;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Transformation - </a:t>
            </a:r>
            <a:r>
              <a:rPr b="1" lang="en" sz="2500"/>
              <a:t>Normalization</a:t>
            </a:r>
            <a:endParaRPr b="1" sz="2500"/>
          </a:p>
        </p:txBody>
      </p:sp>
      <p:pic>
        <p:nvPicPr>
          <p:cNvPr id="304" name="Google Shape;304;p42"/>
          <p:cNvPicPr preferRelativeResize="0"/>
          <p:nvPr/>
        </p:nvPicPr>
        <p:blipFill>
          <a:blip r:embed="rId5">
            <a:alphaModFix/>
          </a:blip>
          <a:stretch>
            <a:fillRect/>
          </a:stretch>
        </p:blipFill>
        <p:spPr>
          <a:xfrm>
            <a:off x="3838378" y="1117525"/>
            <a:ext cx="4693525" cy="3641076"/>
          </a:xfrm>
          <a:prstGeom prst="rect">
            <a:avLst/>
          </a:prstGeom>
          <a:noFill/>
          <a:ln>
            <a:noFill/>
          </a:ln>
        </p:spPr>
      </p:pic>
      <p:sp>
        <p:nvSpPr>
          <p:cNvPr id="305" name="Google Shape;305;p42"/>
          <p:cNvSpPr txBox="1"/>
          <p:nvPr/>
        </p:nvSpPr>
        <p:spPr>
          <a:xfrm>
            <a:off x="491325" y="1220625"/>
            <a:ext cx="2517900" cy="23448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dk1"/>
              </a:buClr>
              <a:buSzPts val="1200"/>
              <a:buChar char="●"/>
            </a:pPr>
            <a:r>
              <a:rPr lang="en" sz="1200">
                <a:solidFill>
                  <a:schemeClr val="dk1"/>
                </a:solidFill>
              </a:rPr>
              <a:t>Data preprocessing technique that rescales the data to have values between 0 and 1, or sometimes -1 and 1. </a:t>
            </a:r>
            <a:endParaRPr sz="1200">
              <a:solidFill>
                <a:schemeClr val="dk1"/>
              </a:solidFill>
            </a:endParaRPr>
          </a:p>
          <a:p>
            <a:pPr indent="-304800" lvl="0" marL="457200" rtl="0" algn="l">
              <a:spcBef>
                <a:spcPts val="1000"/>
              </a:spcBef>
              <a:spcAft>
                <a:spcPts val="0"/>
              </a:spcAft>
              <a:buClr>
                <a:schemeClr val="dk1"/>
              </a:buClr>
              <a:buSzPts val="1200"/>
              <a:buChar char="●"/>
            </a:pPr>
            <a:r>
              <a:rPr lang="en" sz="1200">
                <a:solidFill>
                  <a:schemeClr val="dk1"/>
                </a:solidFill>
              </a:rPr>
              <a:t>The purpose of normalization is to bring all features of the data to the same scale, so that no one feature dominates the others.</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3"/>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11" name="Google Shape;311;p43"/>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12" name="Google Shape;31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Transformation - Encoding</a:t>
            </a:r>
            <a:endParaRPr b="1"/>
          </a:p>
        </p:txBody>
      </p:sp>
      <p:pic>
        <p:nvPicPr>
          <p:cNvPr id="313" name="Google Shape;313;p43"/>
          <p:cNvPicPr preferRelativeResize="0"/>
          <p:nvPr/>
        </p:nvPicPr>
        <p:blipFill>
          <a:blip r:embed="rId5">
            <a:alphaModFix/>
          </a:blip>
          <a:stretch>
            <a:fillRect/>
          </a:stretch>
        </p:blipFill>
        <p:spPr>
          <a:xfrm>
            <a:off x="3723948" y="1369050"/>
            <a:ext cx="4962475" cy="2652750"/>
          </a:xfrm>
          <a:prstGeom prst="rect">
            <a:avLst/>
          </a:prstGeom>
          <a:noFill/>
          <a:ln>
            <a:noFill/>
          </a:ln>
        </p:spPr>
      </p:pic>
      <p:sp>
        <p:nvSpPr>
          <p:cNvPr id="314" name="Google Shape;314;p43"/>
          <p:cNvSpPr txBox="1"/>
          <p:nvPr/>
        </p:nvSpPr>
        <p:spPr>
          <a:xfrm>
            <a:off x="491325" y="1369050"/>
            <a:ext cx="28251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The process of converting categorical data into numerical format so that it can be used as input for machine learning models.</a:t>
            </a:r>
            <a:endParaRPr sz="1100">
              <a:solidFill>
                <a:schemeClr val="dk1"/>
              </a:solidFill>
            </a:endParaRPr>
          </a:p>
        </p:txBody>
      </p:sp>
      <p:sp>
        <p:nvSpPr>
          <p:cNvPr id="315" name="Google Shape;315;p43"/>
          <p:cNvSpPr txBox="1"/>
          <p:nvPr/>
        </p:nvSpPr>
        <p:spPr>
          <a:xfrm>
            <a:off x="491325" y="2349125"/>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One-Hot Encoding</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This technique involves creating a new binary variable for each category in a categorical variable.</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4"/>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21" name="Google Shape;321;p44"/>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22" name="Google Shape;32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Transformation - Encoding</a:t>
            </a:r>
            <a:endParaRPr b="1"/>
          </a:p>
        </p:txBody>
      </p:sp>
      <p:pic>
        <p:nvPicPr>
          <p:cNvPr id="323" name="Google Shape;323;p44"/>
          <p:cNvPicPr preferRelativeResize="0"/>
          <p:nvPr/>
        </p:nvPicPr>
        <p:blipFill>
          <a:blip r:embed="rId5">
            <a:alphaModFix/>
          </a:blip>
          <a:stretch>
            <a:fillRect/>
          </a:stretch>
        </p:blipFill>
        <p:spPr>
          <a:xfrm>
            <a:off x="425644" y="2755069"/>
            <a:ext cx="4222549" cy="1889425"/>
          </a:xfrm>
          <a:prstGeom prst="rect">
            <a:avLst/>
          </a:prstGeom>
          <a:noFill/>
          <a:ln>
            <a:noFill/>
          </a:ln>
        </p:spPr>
      </p:pic>
      <p:pic>
        <p:nvPicPr>
          <p:cNvPr id="324" name="Google Shape;324;p44"/>
          <p:cNvPicPr preferRelativeResize="0"/>
          <p:nvPr/>
        </p:nvPicPr>
        <p:blipFill>
          <a:blip r:embed="rId6">
            <a:alphaModFix/>
          </a:blip>
          <a:stretch>
            <a:fillRect/>
          </a:stretch>
        </p:blipFill>
        <p:spPr>
          <a:xfrm>
            <a:off x="5088625" y="93525"/>
            <a:ext cx="2924876" cy="2310400"/>
          </a:xfrm>
          <a:prstGeom prst="rect">
            <a:avLst/>
          </a:prstGeom>
          <a:noFill/>
          <a:ln>
            <a:noFill/>
          </a:ln>
        </p:spPr>
      </p:pic>
      <p:pic>
        <p:nvPicPr>
          <p:cNvPr id="325" name="Google Shape;325;p44"/>
          <p:cNvPicPr preferRelativeResize="0"/>
          <p:nvPr/>
        </p:nvPicPr>
        <p:blipFill>
          <a:blip r:embed="rId7">
            <a:alphaModFix/>
          </a:blip>
          <a:stretch>
            <a:fillRect/>
          </a:stretch>
        </p:blipFill>
        <p:spPr>
          <a:xfrm>
            <a:off x="5091949" y="2380975"/>
            <a:ext cx="2924875" cy="2316263"/>
          </a:xfrm>
          <a:prstGeom prst="rect">
            <a:avLst/>
          </a:prstGeom>
          <a:noFill/>
          <a:ln>
            <a:noFill/>
          </a:ln>
        </p:spPr>
      </p:pic>
      <p:sp>
        <p:nvSpPr>
          <p:cNvPr id="326" name="Google Shape;326;p44"/>
          <p:cNvSpPr txBox="1"/>
          <p:nvPr/>
        </p:nvSpPr>
        <p:spPr>
          <a:xfrm>
            <a:off x="425650" y="1127700"/>
            <a:ext cx="4146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Label Encoding</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lang="en" sz="1100">
                <a:solidFill>
                  <a:schemeClr val="dk1"/>
                </a:solidFill>
              </a:rPr>
              <a:t>This technique involves assigning each unique category in a categorical variable with a numerical value. </a:t>
            </a:r>
            <a:endParaRPr b="1"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5"/>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32" name="Google Shape;332;p45"/>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33" name="Google Shape;33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Transformation Aggregation</a:t>
            </a:r>
            <a:endParaRPr b="1"/>
          </a:p>
        </p:txBody>
      </p:sp>
      <p:sp>
        <p:nvSpPr>
          <p:cNvPr id="334" name="Google Shape;334;p45"/>
          <p:cNvSpPr txBox="1"/>
          <p:nvPr/>
        </p:nvSpPr>
        <p:spPr>
          <a:xfrm>
            <a:off x="383875" y="1328075"/>
            <a:ext cx="3000000" cy="6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T</a:t>
            </a:r>
            <a:r>
              <a:rPr lang="en" sz="1100">
                <a:solidFill>
                  <a:schemeClr val="dk1"/>
                </a:solidFill>
              </a:rPr>
              <a:t>he process of combining multiple values into a single value by applying a mathematical function.</a:t>
            </a:r>
            <a:endParaRPr sz="1100">
              <a:solidFill>
                <a:schemeClr val="dk1"/>
              </a:solidFill>
            </a:endParaRPr>
          </a:p>
        </p:txBody>
      </p:sp>
      <p:pic>
        <p:nvPicPr>
          <p:cNvPr id="335" name="Google Shape;335;p45"/>
          <p:cNvPicPr preferRelativeResize="0"/>
          <p:nvPr/>
        </p:nvPicPr>
        <p:blipFill>
          <a:blip r:embed="rId5">
            <a:alphaModFix/>
          </a:blip>
          <a:stretch>
            <a:fillRect/>
          </a:stretch>
        </p:blipFill>
        <p:spPr>
          <a:xfrm>
            <a:off x="3771750" y="1404825"/>
            <a:ext cx="5143699" cy="27385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6"/>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41" name="Google Shape;341;p46"/>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42" name="Google Shape;34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Transformation</a:t>
            </a:r>
            <a:r>
              <a:rPr b="1" lang="en"/>
              <a:t> - Feature Extraction</a:t>
            </a:r>
            <a:endParaRPr b="1"/>
          </a:p>
        </p:txBody>
      </p:sp>
      <p:sp>
        <p:nvSpPr>
          <p:cNvPr id="343" name="Google Shape;343;p46"/>
          <p:cNvSpPr txBox="1"/>
          <p:nvPr/>
        </p:nvSpPr>
        <p:spPr>
          <a:xfrm>
            <a:off x="437575" y="1190500"/>
            <a:ext cx="30000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A</a:t>
            </a:r>
            <a:r>
              <a:rPr lang="en" sz="1100">
                <a:solidFill>
                  <a:schemeClr val="dk1"/>
                </a:solidFill>
              </a:rPr>
              <a:t> process of selecting and transforming relevant features from the raw data to create a set of meaningful features that can be used for machine learning. </a:t>
            </a:r>
            <a:endParaRPr sz="1100">
              <a:solidFill>
                <a:schemeClr val="dk1"/>
              </a:solidFill>
            </a:endParaRPr>
          </a:p>
        </p:txBody>
      </p:sp>
      <p:pic>
        <p:nvPicPr>
          <p:cNvPr id="344" name="Google Shape;344;p46"/>
          <p:cNvPicPr preferRelativeResize="0"/>
          <p:nvPr/>
        </p:nvPicPr>
        <p:blipFill>
          <a:blip r:embed="rId5">
            <a:alphaModFix/>
          </a:blip>
          <a:stretch>
            <a:fillRect/>
          </a:stretch>
        </p:blipFill>
        <p:spPr>
          <a:xfrm>
            <a:off x="4084950" y="1015400"/>
            <a:ext cx="3877025" cy="3742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7"/>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50" name="Google Shape;350;p47"/>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51" name="Google Shape;35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Reduction - Feature Selection</a:t>
            </a:r>
            <a:endParaRPr b="1"/>
          </a:p>
        </p:txBody>
      </p:sp>
      <p:pic>
        <p:nvPicPr>
          <p:cNvPr id="352" name="Google Shape;352;p47"/>
          <p:cNvPicPr preferRelativeResize="0"/>
          <p:nvPr/>
        </p:nvPicPr>
        <p:blipFill>
          <a:blip r:embed="rId5">
            <a:alphaModFix/>
          </a:blip>
          <a:stretch>
            <a:fillRect/>
          </a:stretch>
        </p:blipFill>
        <p:spPr>
          <a:xfrm>
            <a:off x="276375" y="1876300"/>
            <a:ext cx="4744299" cy="2620700"/>
          </a:xfrm>
          <a:prstGeom prst="rect">
            <a:avLst/>
          </a:prstGeom>
          <a:noFill/>
          <a:ln>
            <a:noFill/>
          </a:ln>
        </p:spPr>
      </p:pic>
      <p:pic>
        <p:nvPicPr>
          <p:cNvPr id="353" name="Google Shape;353;p47"/>
          <p:cNvPicPr preferRelativeResize="0"/>
          <p:nvPr/>
        </p:nvPicPr>
        <p:blipFill>
          <a:blip r:embed="rId6">
            <a:alphaModFix/>
          </a:blip>
          <a:stretch>
            <a:fillRect/>
          </a:stretch>
        </p:blipFill>
        <p:spPr>
          <a:xfrm>
            <a:off x="5128125" y="731675"/>
            <a:ext cx="3884524" cy="3911800"/>
          </a:xfrm>
          <a:prstGeom prst="rect">
            <a:avLst/>
          </a:prstGeom>
          <a:noFill/>
          <a:ln>
            <a:noFill/>
          </a:ln>
        </p:spPr>
      </p:pic>
      <p:sp>
        <p:nvSpPr>
          <p:cNvPr id="354" name="Google Shape;354;p47"/>
          <p:cNvSpPr txBox="1"/>
          <p:nvPr/>
        </p:nvSpPr>
        <p:spPr>
          <a:xfrm>
            <a:off x="311700" y="1246913"/>
            <a:ext cx="29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Selecting Features</a:t>
            </a:r>
            <a:endParaRPr b="1"/>
          </a:p>
        </p:txBody>
      </p:sp>
      <p:pic>
        <p:nvPicPr>
          <p:cNvPr id="355" name="Google Shape;355;p47"/>
          <p:cNvPicPr preferRelativeResize="0"/>
          <p:nvPr/>
        </p:nvPicPr>
        <p:blipFill>
          <a:blip r:embed="rId7">
            <a:alphaModFix/>
          </a:blip>
          <a:stretch>
            <a:fillRect/>
          </a:stretch>
        </p:blipFill>
        <p:spPr>
          <a:xfrm>
            <a:off x="2148450" y="1274274"/>
            <a:ext cx="2835211" cy="572700"/>
          </a:xfrm>
          <a:prstGeom prst="rect">
            <a:avLst/>
          </a:prstGeom>
          <a:noFill/>
          <a:ln>
            <a:noFill/>
          </a:ln>
        </p:spPr>
      </p:pic>
      <p:pic>
        <p:nvPicPr>
          <p:cNvPr id="356" name="Google Shape;356;p47"/>
          <p:cNvPicPr preferRelativeResize="0"/>
          <p:nvPr/>
        </p:nvPicPr>
        <p:blipFill>
          <a:blip r:embed="rId8">
            <a:alphaModFix/>
          </a:blip>
          <a:stretch>
            <a:fillRect/>
          </a:stretch>
        </p:blipFill>
        <p:spPr>
          <a:xfrm>
            <a:off x="2148450" y="1017725"/>
            <a:ext cx="2203349" cy="229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48"/>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62" name="Google Shape;362;p48"/>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63" name="Google Shape;36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Reduction - Feature Selection</a:t>
            </a:r>
            <a:endParaRPr b="1"/>
          </a:p>
        </p:txBody>
      </p:sp>
      <p:pic>
        <p:nvPicPr>
          <p:cNvPr id="364" name="Google Shape;364;p48"/>
          <p:cNvPicPr preferRelativeResize="0"/>
          <p:nvPr/>
        </p:nvPicPr>
        <p:blipFill>
          <a:blip r:embed="rId5">
            <a:alphaModFix/>
          </a:blip>
          <a:stretch>
            <a:fillRect/>
          </a:stretch>
        </p:blipFill>
        <p:spPr>
          <a:xfrm>
            <a:off x="399225" y="2026400"/>
            <a:ext cx="5591326" cy="2209000"/>
          </a:xfrm>
          <a:prstGeom prst="rect">
            <a:avLst/>
          </a:prstGeom>
          <a:noFill/>
          <a:ln>
            <a:noFill/>
          </a:ln>
        </p:spPr>
      </p:pic>
      <p:pic>
        <p:nvPicPr>
          <p:cNvPr id="365" name="Google Shape;365;p48"/>
          <p:cNvPicPr preferRelativeResize="0"/>
          <p:nvPr/>
        </p:nvPicPr>
        <p:blipFill>
          <a:blip r:embed="rId6">
            <a:alphaModFix/>
          </a:blip>
          <a:stretch>
            <a:fillRect/>
          </a:stretch>
        </p:blipFill>
        <p:spPr>
          <a:xfrm>
            <a:off x="6444845" y="1437958"/>
            <a:ext cx="2460125" cy="2797450"/>
          </a:xfrm>
          <a:prstGeom prst="rect">
            <a:avLst/>
          </a:prstGeom>
          <a:noFill/>
          <a:ln>
            <a:noFill/>
          </a:ln>
        </p:spPr>
      </p:pic>
      <p:sp>
        <p:nvSpPr>
          <p:cNvPr id="366" name="Google Shape;366;p48"/>
          <p:cNvSpPr txBox="1"/>
          <p:nvPr/>
        </p:nvSpPr>
        <p:spPr>
          <a:xfrm>
            <a:off x="311700" y="1246913"/>
            <a:ext cx="29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Dropping</a:t>
            </a:r>
            <a:r>
              <a:rPr b="1" lang="en"/>
              <a:t> Features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9"/>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72" name="Google Shape;372;p49"/>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73" name="Google Shape;3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Reduction - Sampling</a:t>
            </a:r>
            <a:endParaRPr b="1"/>
          </a:p>
        </p:txBody>
      </p:sp>
      <p:pic>
        <p:nvPicPr>
          <p:cNvPr id="374" name="Google Shape;374;p49"/>
          <p:cNvPicPr preferRelativeResize="0"/>
          <p:nvPr/>
        </p:nvPicPr>
        <p:blipFill>
          <a:blip r:embed="rId5">
            <a:alphaModFix/>
          </a:blip>
          <a:stretch>
            <a:fillRect/>
          </a:stretch>
        </p:blipFill>
        <p:spPr>
          <a:xfrm>
            <a:off x="5044899" y="183100"/>
            <a:ext cx="3453375" cy="4508976"/>
          </a:xfrm>
          <a:prstGeom prst="rect">
            <a:avLst/>
          </a:prstGeom>
          <a:noFill/>
          <a:ln>
            <a:noFill/>
          </a:ln>
        </p:spPr>
      </p:pic>
      <p:sp>
        <p:nvSpPr>
          <p:cNvPr id="375" name="Google Shape;375;p49"/>
          <p:cNvSpPr txBox="1"/>
          <p:nvPr/>
        </p:nvSpPr>
        <p:spPr>
          <a:xfrm>
            <a:off x="437575" y="1236000"/>
            <a:ext cx="36390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The practice of selecting a subset of observations or data points from a larger dataset, with the goal of gaining insights and knowledge about the population that the data represents.</a:t>
            </a:r>
            <a:endParaRPr sz="11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0"/>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81" name="Google Shape;381;p50"/>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82" name="Google Shape;382;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t>Discretization - Equal width discretization</a:t>
            </a:r>
            <a:endParaRPr b="1" sz="2500"/>
          </a:p>
        </p:txBody>
      </p:sp>
      <p:pic>
        <p:nvPicPr>
          <p:cNvPr id="383" name="Google Shape;383;p50"/>
          <p:cNvPicPr preferRelativeResize="0"/>
          <p:nvPr/>
        </p:nvPicPr>
        <p:blipFill>
          <a:blip r:embed="rId5">
            <a:alphaModFix/>
          </a:blip>
          <a:stretch>
            <a:fillRect/>
          </a:stretch>
        </p:blipFill>
        <p:spPr>
          <a:xfrm>
            <a:off x="4088575" y="1274350"/>
            <a:ext cx="4889601" cy="3003450"/>
          </a:xfrm>
          <a:prstGeom prst="rect">
            <a:avLst/>
          </a:prstGeom>
          <a:noFill/>
          <a:ln>
            <a:noFill/>
          </a:ln>
        </p:spPr>
      </p:pic>
      <p:sp>
        <p:nvSpPr>
          <p:cNvPr id="384" name="Google Shape;384;p50"/>
          <p:cNvSpPr txBox="1"/>
          <p:nvPr/>
        </p:nvSpPr>
        <p:spPr>
          <a:xfrm>
            <a:off x="475950" y="1274350"/>
            <a:ext cx="3000000" cy="2770500"/>
          </a:xfrm>
          <a:prstGeom prst="rect">
            <a:avLst/>
          </a:prstGeom>
          <a:noFill/>
          <a:ln>
            <a:noFill/>
          </a:ln>
        </p:spPr>
        <p:txBody>
          <a:bodyPr anchorCtr="0" anchor="t" bIns="91425" lIns="91425" spcFirstLastPara="1" rIns="91425" wrap="square" tIns="91425">
            <a:spAutoFit/>
          </a:bodyPr>
          <a:lstStyle/>
          <a:p>
            <a:pPr indent="-298450" lvl="0" marL="457200" rtl="0" algn="just">
              <a:spcBef>
                <a:spcPts val="1000"/>
              </a:spcBef>
              <a:spcAft>
                <a:spcPts val="0"/>
              </a:spcAft>
              <a:buClr>
                <a:schemeClr val="dk1"/>
              </a:buClr>
              <a:buSzPts val="1100"/>
              <a:buChar char="●"/>
            </a:pPr>
            <a:r>
              <a:rPr lang="en" sz="1100">
                <a:solidFill>
                  <a:schemeClr val="dk1"/>
                </a:solidFill>
              </a:rPr>
              <a:t>A </a:t>
            </a:r>
            <a:r>
              <a:rPr lang="en" sz="1100">
                <a:solidFill>
                  <a:schemeClr val="dk1"/>
                </a:solidFill>
              </a:rPr>
              <a:t>technique that divides the continuous data into intervals of equal width. </a:t>
            </a:r>
            <a:endParaRPr sz="1100">
              <a:solidFill>
                <a:schemeClr val="dk1"/>
              </a:solidFill>
            </a:endParaRPr>
          </a:p>
          <a:p>
            <a:pPr indent="-298450" lvl="0" marL="457200" rtl="0" algn="just">
              <a:spcBef>
                <a:spcPts val="1000"/>
              </a:spcBef>
              <a:spcAft>
                <a:spcPts val="0"/>
              </a:spcAft>
              <a:buClr>
                <a:schemeClr val="dk1"/>
              </a:buClr>
              <a:buSzPts val="1100"/>
              <a:buChar char="●"/>
            </a:pPr>
            <a:r>
              <a:rPr lang="en" sz="1100">
                <a:solidFill>
                  <a:schemeClr val="dk1"/>
                </a:solidFill>
              </a:rPr>
              <a:t>In this technique, the range of values is divided into a fixed number of bins, and each bin has an equal width. </a:t>
            </a:r>
            <a:endParaRPr sz="1100">
              <a:solidFill>
                <a:schemeClr val="dk1"/>
              </a:solidFill>
            </a:endParaRPr>
          </a:p>
          <a:p>
            <a:pPr indent="-298450" lvl="0" marL="457200" rtl="0" algn="just">
              <a:spcBef>
                <a:spcPts val="1000"/>
              </a:spcBef>
              <a:spcAft>
                <a:spcPts val="0"/>
              </a:spcAft>
              <a:buClr>
                <a:schemeClr val="dk1"/>
              </a:buClr>
              <a:buSzPts val="1100"/>
              <a:buChar char="●"/>
            </a:pPr>
            <a:r>
              <a:rPr lang="en" sz="1100">
                <a:solidFill>
                  <a:schemeClr val="dk1"/>
                </a:solidFill>
              </a:rPr>
              <a:t>The width of each bin is determined by the range of values divided by the number of bins. </a:t>
            </a:r>
            <a:endParaRPr sz="1100">
              <a:solidFill>
                <a:schemeClr val="dk1"/>
              </a:solidFill>
            </a:endParaRPr>
          </a:p>
          <a:p>
            <a:pPr indent="-298450" lvl="0" marL="457200" rtl="0" algn="just">
              <a:spcBef>
                <a:spcPts val="1000"/>
              </a:spcBef>
              <a:spcAft>
                <a:spcPts val="0"/>
              </a:spcAft>
              <a:buClr>
                <a:schemeClr val="dk1"/>
              </a:buClr>
              <a:buSzPts val="1100"/>
              <a:buChar char="●"/>
            </a:pPr>
            <a:r>
              <a:rPr lang="en" sz="1100">
                <a:solidFill>
                  <a:schemeClr val="dk1"/>
                </a:solidFill>
              </a:rPr>
              <a:t>Data values falling within a specific bin are then mapped to that bin's midpoint or some other representative value.</a:t>
            </a:r>
            <a:endParaRPr sz="11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1"/>
          <p:cNvPicPr preferRelativeResize="0"/>
          <p:nvPr/>
        </p:nvPicPr>
        <p:blipFill>
          <a:blip r:embed="rId3">
            <a:alphaModFix amt="5000"/>
          </a:blip>
          <a:stretch>
            <a:fillRect/>
          </a:stretch>
        </p:blipFill>
        <p:spPr>
          <a:xfrm>
            <a:off x="1798532" y="0"/>
            <a:ext cx="5143693" cy="5143500"/>
          </a:xfrm>
          <a:prstGeom prst="rect">
            <a:avLst/>
          </a:prstGeom>
          <a:noFill/>
          <a:ln>
            <a:noFill/>
          </a:ln>
        </p:spPr>
      </p:pic>
      <p:pic>
        <p:nvPicPr>
          <p:cNvPr id="390" name="Google Shape;390;p51"/>
          <p:cNvPicPr preferRelativeResize="0"/>
          <p:nvPr/>
        </p:nvPicPr>
        <p:blipFill rotWithShape="1">
          <a:blip r:embed="rId4">
            <a:alphaModFix/>
          </a:blip>
          <a:srcRect b="0" l="0" r="3185" t="0"/>
          <a:stretch/>
        </p:blipFill>
        <p:spPr>
          <a:xfrm>
            <a:off x="0" y="0"/>
            <a:ext cx="9144000" cy="5143500"/>
          </a:xfrm>
          <a:prstGeom prst="rect">
            <a:avLst/>
          </a:prstGeom>
          <a:noFill/>
          <a:ln>
            <a:noFill/>
          </a:ln>
        </p:spPr>
      </p:pic>
      <p:sp>
        <p:nvSpPr>
          <p:cNvPr id="391" name="Google Shape;39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Discretization - Equal Frequency discretization</a:t>
            </a:r>
            <a:endParaRPr b="1"/>
          </a:p>
        </p:txBody>
      </p:sp>
      <p:pic>
        <p:nvPicPr>
          <p:cNvPr id="392" name="Google Shape;392;p51"/>
          <p:cNvPicPr preferRelativeResize="0"/>
          <p:nvPr/>
        </p:nvPicPr>
        <p:blipFill>
          <a:blip r:embed="rId5">
            <a:alphaModFix/>
          </a:blip>
          <a:stretch>
            <a:fillRect/>
          </a:stretch>
        </p:blipFill>
        <p:spPr>
          <a:xfrm>
            <a:off x="4122497" y="1220625"/>
            <a:ext cx="4587000" cy="3006475"/>
          </a:xfrm>
          <a:prstGeom prst="rect">
            <a:avLst/>
          </a:prstGeom>
          <a:noFill/>
          <a:ln>
            <a:noFill/>
          </a:ln>
        </p:spPr>
      </p:pic>
      <p:sp>
        <p:nvSpPr>
          <p:cNvPr id="393" name="Google Shape;393;p51"/>
          <p:cNvSpPr txBox="1"/>
          <p:nvPr/>
        </p:nvSpPr>
        <p:spPr>
          <a:xfrm>
            <a:off x="376175" y="1220625"/>
            <a:ext cx="3447000" cy="1965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 sz="1100">
                <a:solidFill>
                  <a:schemeClr val="dk1"/>
                </a:solidFill>
              </a:rPr>
              <a:t>A</a:t>
            </a:r>
            <a:r>
              <a:rPr lang="en" sz="1100">
                <a:solidFill>
                  <a:schemeClr val="dk1"/>
                </a:solidFill>
              </a:rPr>
              <a:t> technique used in data preprocessing to convert a continuous variable into a categorical variable. </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In this technique, the range of values for the continuous variable is divided into equal-sized intervals based on the frequency of values in the dataset. </a:t>
            </a:r>
            <a:endParaRPr sz="1100">
              <a:solidFill>
                <a:schemeClr val="dk1"/>
              </a:solidFill>
            </a:endParaRPr>
          </a:p>
          <a:p>
            <a:pPr indent="-298450" lvl="0" marL="457200" rtl="0" algn="l">
              <a:spcBef>
                <a:spcPts val="1000"/>
              </a:spcBef>
              <a:spcAft>
                <a:spcPts val="1000"/>
              </a:spcAft>
              <a:buClr>
                <a:schemeClr val="dk1"/>
              </a:buClr>
              <a:buSzPts val="1100"/>
              <a:buChar char="●"/>
            </a:pPr>
            <a:r>
              <a:rPr lang="en" sz="1100">
                <a:solidFill>
                  <a:schemeClr val="dk1"/>
                </a:solidFill>
              </a:rPr>
              <a:t>Each interval is assigned a unique category label.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data preprocessing is important?</a:t>
            </a:r>
            <a:endParaRPr b="1"/>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Enables Better Decision Making</a:t>
            </a:r>
            <a:r>
              <a:rPr lang="en" sz="1500">
                <a:solidFill>
                  <a:schemeClr val="dk1"/>
                </a:solidFill>
              </a:rPr>
              <a:t>: By providing clean and reliable data, preprocessing enables organizations to make better and more informed decisions based on the analysis of the data.</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Supports Machine Learning</a:t>
            </a:r>
            <a:r>
              <a:rPr lang="en" sz="1500">
                <a:solidFill>
                  <a:schemeClr val="dk1"/>
                </a:solidFill>
              </a:rPr>
              <a:t>: Machine learning algorithms often require clean and preprocessed data to be effective. Data preprocessing ensures that the data is in a format that can be used by these algorithms, allowing for more accurate and effective predictions.</a:t>
            </a:r>
            <a:endParaRPr sz="1500">
              <a:solidFill>
                <a:schemeClr val="dk1"/>
              </a:solidFill>
            </a:endParaRPr>
          </a:p>
        </p:txBody>
      </p:sp>
      <p:pic>
        <p:nvPicPr>
          <p:cNvPr id="79" name="Google Shape;79;p16"/>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80" name="Google Shape;80;p16"/>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86" name="Google Shape;86;p17"/>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Main Steps of Data Preprocessing</a:t>
            </a:r>
            <a:endParaRPr b="1"/>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Clr>
                <a:schemeClr val="dk1"/>
              </a:buClr>
              <a:buSzPts val="1500"/>
              <a:buChar char="●"/>
            </a:pPr>
            <a:r>
              <a:rPr b="1" lang="en" sz="1500">
                <a:solidFill>
                  <a:schemeClr val="dk1"/>
                </a:solidFill>
              </a:rPr>
              <a:t>Data Cleaning</a:t>
            </a:r>
            <a:r>
              <a:rPr lang="en" sz="1500">
                <a:solidFill>
                  <a:schemeClr val="dk1"/>
                </a:solidFill>
              </a:rPr>
              <a:t>: This involves removing or correcting any errors or inconsistencies in the data, such as missing values, incorrect values, or duplicates.</a:t>
            </a:r>
            <a:endParaRPr sz="1500">
              <a:solidFill>
                <a:schemeClr val="dk1"/>
              </a:solidFill>
            </a:endParaRPr>
          </a:p>
          <a:p>
            <a:pPr indent="-323850" lvl="0" marL="457200" rtl="0" algn="l">
              <a:lnSpc>
                <a:spcPct val="105000"/>
              </a:lnSpc>
              <a:spcBef>
                <a:spcPts val="1000"/>
              </a:spcBef>
              <a:spcAft>
                <a:spcPts val="0"/>
              </a:spcAft>
              <a:buClr>
                <a:schemeClr val="dk1"/>
              </a:buClr>
              <a:buSzPts val="1500"/>
              <a:buChar char="●"/>
            </a:pPr>
            <a:r>
              <a:rPr b="1" lang="en" sz="1500">
                <a:solidFill>
                  <a:schemeClr val="dk1"/>
                </a:solidFill>
              </a:rPr>
              <a:t>Data Transformation</a:t>
            </a:r>
            <a:r>
              <a:rPr lang="en" sz="1500">
                <a:solidFill>
                  <a:schemeClr val="dk1"/>
                </a:solidFill>
              </a:rPr>
              <a:t>: This involves converting the data into a format that is more suitable for analysis, such as scaling, normalization, or converting categorical data into numerical data.</a:t>
            </a:r>
            <a:endParaRPr sz="1500">
              <a:solidFill>
                <a:schemeClr val="dk1"/>
              </a:solidFill>
            </a:endParaRPr>
          </a:p>
          <a:p>
            <a:pPr indent="-323850" lvl="0" marL="457200" rtl="0" algn="l">
              <a:lnSpc>
                <a:spcPct val="105000"/>
              </a:lnSpc>
              <a:spcBef>
                <a:spcPts val="1000"/>
              </a:spcBef>
              <a:spcAft>
                <a:spcPts val="0"/>
              </a:spcAft>
              <a:buClr>
                <a:schemeClr val="dk1"/>
              </a:buClr>
              <a:buSzPts val="1500"/>
              <a:buChar char="●"/>
            </a:pPr>
            <a:r>
              <a:rPr b="1" lang="en" sz="1500">
                <a:solidFill>
                  <a:schemeClr val="dk1"/>
                </a:solidFill>
              </a:rPr>
              <a:t>Data Integration</a:t>
            </a:r>
            <a:r>
              <a:rPr lang="en" sz="1500">
                <a:solidFill>
                  <a:schemeClr val="dk1"/>
                </a:solidFill>
              </a:rPr>
              <a:t>: This involves combining data from multiple sources to create a unified dataset.</a:t>
            </a:r>
            <a:endParaRPr sz="1500">
              <a:solidFill>
                <a:schemeClr val="dk1"/>
              </a:solidFill>
            </a:endParaRPr>
          </a:p>
          <a:p>
            <a:pPr indent="-323850" lvl="0" marL="457200" rtl="0" algn="l">
              <a:lnSpc>
                <a:spcPct val="105000"/>
              </a:lnSpc>
              <a:spcBef>
                <a:spcPts val="1000"/>
              </a:spcBef>
              <a:spcAft>
                <a:spcPts val="0"/>
              </a:spcAft>
              <a:buClr>
                <a:schemeClr val="dk1"/>
              </a:buClr>
              <a:buSzPts val="1500"/>
              <a:buChar char="●"/>
            </a:pPr>
            <a:r>
              <a:rPr b="1" lang="en" sz="1500">
                <a:solidFill>
                  <a:schemeClr val="dk1"/>
                </a:solidFill>
              </a:rPr>
              <a:t>Data Reduction</a:t>
            </a:r>
            <a:r>
              <a:rPr lang="en" sz="1500">
                <a:solidFill>
                  <a:schemeClr val="dk1"/>
                </a:solidFill>
              </a:rPr>
              <a:t>: This involves reducing the size of the dataset while maintaining its integrity, such as by using sampling or feature selection.</a:t>
            </a:r>
            <a:endParaRPr sz="1500">
              <a:solidFill>
                <a:schemeClr val="dk1"/>
              </a:solidFill>
            </a:endParaRPr>
          </a:p>
          <a:p>
            <a:pPr indent="-323850" lvl="0" marL="457200" rtl="0" algn="l">
              <a:lnSpc>
                <a:spcPct val="105000"/>
              </a:lnSpc>
              <a:spcBef>
                <a:spcPts val="1000"/>
              </a:spcBef>
              <a:spcAft>
                <a:spcPts val="0"/>
              </a:spcAft>
              <a:buClr>
                <a:schemeClr val="dk1"/>
              </a:buClr>
              <a:buSzPts val="1500"/>
              <a:buChar char="●"/>
            </a:pPr>
            <a:r>
              <a:rPr b="1" lang="en" sz="1500">
                <a:solidFill>
                  <a:schemeClr val="dk1"/>
                </a:solidFill>
              </a:rPr>
              <a:t>Data Discretization</a:t>
            </a:r>
            <a:r>
              <a:rPr lang="en" sz="1500">
                <a:solidFill>
                  <a:schemeClr val="dk1"/>
                </a:solidFill>
              </a:rPr>
              <a:t>: This involves converting continuous data into discrete values, such as by grouping data into intervals or categories.</a:t>
            </a:r>
            <a:endParaRPr sz="1500">
              <a:solidFill>
                <a:schemeClr val="dk1"/>
              </a:solidFill>
            </a:endParaRPr>
          </a:p>
          <a:p>
            <a:pPr indent="0" lvl="0" marL="0" rtl="0" algn="l">
              <a:lnSpc>
                <a:spcPct val="105000"/>
              </a:lnSpc>
              <a:spcBef>
                <a:spcPts val="1000"/>
              </a:spcBef>
              <a:spcAft>
                <a:spcPts val="1200"/>
              </a:spcAft>
              <a:buSzPts val="605"/>
              <a:buNone/>
            </a:pPr>
            <a:r>
              <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94" name="Google Shape;94;p18"/>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Cleaning</a:t>
            </a:r>
            <a:endParaRPr b="1"/>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Removing Duplicate Records</a:t>
            </a:r>
            <a:r>
              <a:rPr lang="en" sz="1500">
                <a:solidFill>
                  <a:schemeClr val="dk1"/>
                </a:solidFill>
              </a:rPr>
              <a:t>: Duplicate records can occur when the same data is entered multiple times, and they can skew analysis results. Removing duplicate records helps to ensure that the data is accurate and unbiased.</a:t>
            </a:r>
            <a:endParaRPr sz="1500">
              <a:solidFill>
                <a:schemeClr val="dk1"/>
              </a:solidFill>
            </a:endParaRPr>
          </a:p>
          <a:p>
            <a:pPr indent="-323850" lvl="0" marL="457200" rtl="0" algn="l">
              <a:spcBef>
                <a:spcPts val="1000"/>
              </a:spcBef>
              <a:spcAft>
                <a:spcPts val="0"/>
              </a:spcAft>
              <a:buClr>
                <a:schemeClr val="dk1"/>
              </a:buClr>
              <a:buSzPts val="1500"/>
              <a:buChar char="●"/>
            </a:pPr>
            <a:r>
              <a:rPr b="1" lang="en" sz="1500">
                <a:solidFill>
                  <a:schemeClr val="dk1"/>
                </a:solidFill>
              </a:rPr>
              <a:t>Handling Missing Data</a:t>
            </a:r>
            <a:r>
              <a:rPr lang="en" sz="1500">
                <a:solidFill>
                  <a:schemeClr val="dk1"/>
                </a:solidFill>
              </a:rPr>
              <a:t>: Missing data can occur when there are data entry errors, data is not collected, or data is intentionally withheld. Handling missing data involves identifying missing values and choosing an appropriate method to deal with them, such as imputation or removal.</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Correcting Inconsistent Data</a:t>
            </a:r>
            <a:r>
              <a:rPr lang="en" sz="1500">
                <a:solidFill>
                  <a:schemeClr val="dk1"/>
                </a:solidFill>
              </a:rPr>
              <a:t>: Inconsistent data occurs when data values are inconsistent with other data in the same dataset. For example, if a dataset contains age data for individuals, an inconsistent data value might be a negative age or an age greater than 100. Correcting inconsistent data involves identifying and correcting these errors.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02" name="Google Shape;102;p19"/>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Cleaning</a:t>
            </a:r>
            <a:endParaRPr b="1"/>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Standardizing Data</a:t>
            </a:r>
            <a:r>
              <a:rPr lang="en" sz="1500">
                <a:solidFill>
                  <a:schemeClr val="dk1"/>
                </a:solidFill>
              </a:rPr>
              <a:t>: Standardizing data involves converting data values into a common format, such as converting dates to a consistent format or converting data values to a consistent unit of measurement.</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Removing Outliers</a:t>
            </a:r>
            <a:r>
              <a:rPr lang="en" sz="1500">
                <a:solidFill>
                  <a:schemeClr val="dk1"/>
                </a:solidFill>
              </a:rPr>
              <a:t>: Outliers are extreme values in the dataset that can skew analysis results. Removing outliers involves identifying these extreme values and deciding whether to remove them from the dataset or transform them to more reasonable values.</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10" name="Google Shape;110;p20"/>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Transformation</a:t>
            </a:r>
            <a:endParaRPr b="1"/>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Char char="●"/>
            </a:pPr>
            <a:r>
              <a:rPr b="1" lang="en" sz="1500">
                <a:solidFill>
                  <a:schemeClr val="dk1"/>
                </a:solidFill>
              </a:rPr>
              <a:t>Normalization</a:t>
            </a:r>
            <a:r>
              <a:rPr lang="en" sz="1500">
                <a:solidFill>
                  <a:schemeClr val="dk1"/>
                </a:solidFill>
              </a:rPr>
              <a:t>: Normalization is the process of scaling numeric data to a common range, such as between 0 and 1 or -1 and 1. Normalization can help to ensure that all variables are on the same scale and can be compared accurately.</a:t>
            </a:r>
            <a:endParaRPr sz="1500">
              <a:solidFill>
                <a:schemeClr val="dk1"/>
              </a:solidFill>
            </a:endParaRPr>
          </a:p>
          <a:p>
            <a:pPr indent="-323850" lvl="0" marL="457200" rtl="0" algn="l">
              <a:lnSpc>
                <a:spcPct val="115000"/>
              </a:lnSpc>
              <a:spcBef>
                <a:spcPts val="1000"/>
              </a:spcBef>
              <a:spcAft>
                <a:spcPts val="0"/>
              </a:spcAft>
              <a:buClr>
                <a:schemeClr val="dk1"/>
              </a:buClr>
              <a:buSzPts val="1500"/>
              <a:buChar char="●"/>
            </a:pPr>
            <a:r>
              <a:rPr b="1" lang="en" sz="1500">
                <a:solidFill>
                  <a:schemeClr val="dk1"/>
                </a:solidFill>
              </a:rPr>
              <a:t>Encoding</a:t>
            </a:r>
            <a:r>
              <a:rPr lang="en" sz="1500">
                <a:solidFill>
                  <a:schemeClr val="dk1"/>
                </a:solidFill>
              </a:rPr>
              <a:t>: Encoding is the process of converting categorical data into a numerical format that can be used in analysis. There are several encoding methods, including one-hot encoding, label encoding, and binary encoding.</a:t>
            </a:r>
            <a:endParaRPr sz="1500">
              <a:solidFill>
                <a:schemeClr val="dk1"/>
              </a:solidFill>
            </a:endParaRPr>
          </a:p>
          <a:p>
            <a:pPr indent="-323850" lvl="0" marL="457200" rtl="0" algn="l">
              <a:lnSpc>
                <a:spcPct val="115000"/>
              </a:lnSpc>
              <a:spcBef>
                <a:spcPts val="1000"/>
              </a:spcBef>
              <a:spcAft>
                <a:spcPts val="1000"/>
              </a:spcAft>
              <a:buClr>
                <a:schemeClr val="dk1"/>
              </a:buClr>
              <a:buSzPts val="1500"/>
              <a:buChar char="●"/>
            </a:pPr>
            <a:r>
              <a:rPr b="1" lang="en" sz="1500">
                <a:solidFill>
                  <a:schemeClr val="dk1"/>
                </a:solidFill>
              </a:rPr>
              <a:t>Aggregation: </a:t>
            </a:r>
            <a:r>
              <a:rPr lang="en" sz="1500">
                <a:solidFill>
                  <a:schemeClr val="dk1"/>
                </a:solidFill>
              </a:rPr>
              <a:t>Aggregation involves summarizing data into a more compact format. For example, data can be aggregated by taking the mean, median, or sum of a set of values.</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18" name="Google Shape;118;p21"/>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Transformation</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Feature Extraction</a:t>
            </a:r>
            <a:r>
              <a:rPr lang="en" sz="1500">
                <a:solidFill>
                  <a:schemeClr val="dk1"/>
                </a:solidFill>
              </a:rPr>
              <a:t>: Feature extraction involves identifying relevant features or variables in a dataset and transforming them into a more useful or compact format. For example, text data can be transformed into a bag-of-words representation, where each document is represented as a set of words and their frequencies.</a:t>
            </a:r>
            <a:endParaRPr sz="1500">
              <a:solidFill>
                <a:schemeClr val="dk1"/>
              </a:solidFill>
            </a:endParaRPr>
          </a:p>
          <a:p>
            <a:pPr indent="-323850" lvl="0" marL="457200" rtl="0" algn="l">
              <a:spcBef>
                <a:spcPts val="1000"/>
              </a:spcBef>
              <a:spcAft>
                <a:spcPts val="1000"/>
              </a:spcAft>
              <a:buClr>
                <a:schemeClr val="dk1"/>
              </a:buClr>
              <a:buSzPts val="1500"/>
              <a:buChar char="●"/>
            </a:pPr>
            <a:r>
              <a:rPr b="1" lang="en" sz="1500">
                <a:solidFill>
                  <a:schemeClr val="dk1"/>
                </a:solidFill>
              </a:rPr>
              <a:t>Dimensionality Reduction</a:t>
            </a:r>
            <a:r>
              <a:rPr lang="en" sz="1500">
                <a:solidFill>
                  <a:schemeClr val="dk1"/>
                </a:solidFill>
              </a:rPr>
              <a:t>: Dimensionality reduction involves reducing the number of features in a dataset while retaining the most important information. This can help to reduce the size of the dataset and improve the efficiency and accuracy of analysis.</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