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34418767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34418767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34418767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34418767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34418767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34418767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3441876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3441876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34418767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34418767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3441876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3441876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34418767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34418767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48fe4cc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48fe4cc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48fe4cc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48fe4cc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3441876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3441876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3441876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3441876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3441876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3441876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34418767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34418767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87900" y="1905000"/>
            <a:ext cx="8520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00000"/>
                </a:solidFill>
              </a:rPr>
              <a:t>Supervised Machine Learning</a:t>
            </a:r>
            <a:endParaRPr b="1" sz="49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62100" y="3030975"/>
            <a:ext cx="557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Regression</a:t>
            </a:r>
            <a:endParaRPr b="1" sz="2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 Method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200" y="3460150"/>
            <a:ext cx="5087025" cy="8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225" y="1690600"/>
            <a:ext cx="225200" cy="4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753" y="1282400"/>
            <a:ext cx="225200" cy="410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750" y="2133600"/>
            <a:ext cx="225200" cy="3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751" y="2485100"/>
            <a:ext cx="225200" cy="33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026" y="2847275"/>
            <a:ext cx="289588" cy="4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1126925" y="1287425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 Observed Dependent Variable (Actual)</a:t>
            </a:r>
            <a:endParaRPr sz="1200"/>
          </a:p>
        </p:txBody>
      </p:sp>
      <p:sp>
        <p:nvSpPr>
          <p:cNvPr id="179" name="Google Shape;179;p22"/>
          <p:cNvSpPr txBox="1"/>
          <p:nvPr/>
        </p:nvSpPr>
        <p:spPr>
          <a:xfrm>
            <a:off x="1100825" y="1709050"/>
            <a:ext cx="355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 Predicted Dependent Variable </a:t>
            </a:r>
            <a:endParaRPr sz="1200"/>
          </a:p>
        </p:txBody>
      </p:sp>
      <p:sp>
        <p:nvSpPr>
          <p:cNvPr id="180" name="Google Shape;180;p22"/>
          <p:cNvSpPr txBox="1"/>
          <p:nvPr/>
        </p:nvSpPr>
        <p:spPr>
          <a:xfrm>
            <a:off x="1126925" y="2130688"/>
            <a:ext cx="36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 Independent Variable </a:t>
            </a:r>
            <a:endParaRPr sz="1200"/>
          </a:p>
        </p:txBody>
      </p:sp>
      <p:sp>
        <p:nvSpPr>
          <p:cNvPr id="181" name="Google Shape;181;p22"/>
          <p:cNvSpPr txBox="1"/>
          <p:nvPr/>
        </p:nvSpPr>
        <p:spPr>
          <a:xfrm>
            <a:off x="1126925" y="2465625"/>
            <a:ext cx="76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 Y Intercept Value  </a:t>
            </a:r>
            <a:r>
              <a:rPr b="1" lang="en" sz="1200"/>
              <a:t>(The estimated mean value of Y when value of X is zero)</a:t>
            </a:r>
            <a:endParaRPr b="1" sz="1200"/>
          </a:p>
        </p:txBody>
      </p:sp>
      <p:sp>
        <p:nvSpPr>
          <p:cNvPr id="182" name="Google Shape;182;p22"/>
          <p:cNvSpPr txBox="1"/>
          <p:nvPr/>
        </p:nvSpPr>
        <p:spPr>
          <a:xfrm>
            <a:off x="1126925" y="2852300"/>
            <a:ext cx="789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 Slope Value </a:t>
            </a:r>
            <a:r>
              <a:rPr b="1" lang="en" sz="1200"/>
              <a:t>(Estimated change in the mean value of Y as a result of a one-unit </a:t>
            </a:r>
            <a:r>
              <a:rPr b="1" lang="en" sz="1200"/>
              <a:t>increase</a:t>
            </a:r>
            <a:r>
              <a:rPr b="1" lang="en" sz="1200"/>
              <a:t> in X)</a:t>
            </a:r>
            <a:endParaRPr b="1" sz="1200"/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9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10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825" y="2665475"/>
            <a:ext cx="4419600" cy="492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025" y="3255500"/>
            <a:ext cx="898750" cy="3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1673675" y="1877800"/>
            <a:ext cx="29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Representation: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5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6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cxnSp>
        <p:nvCxnSpPr>
          <p:cNvPr id="200" name="Google Shape;200;p24"/>
          <p:cNvCxnSpPr/>
          <p:nvPr/>
        </p:nvCxnSpPr>
        <p:spPr>
          <a:xfrm flipH="1" rot="10800000">
            <a:off x="1612450" y="1775850"/>
            <a:ext cx="10200" cy="25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4"/>
          <p:cNvCxnSpPr/>
          <p:nvPr/>
        </p:nvCxnSpPr>
        <p:spPr>
          <a:xfrm>
            <a:off x="1622650" y="4296450"/>
            <a:ext cx="3571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4"/>
          <p:cNvSpPr txBox="1"/>
          <p:nvPr/>
        </p:nvSpPr>
        <p:spPr>
          <a:xfrm>
            <a:off x="1132750" y="165327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5071300" y="44080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2325575" y="3163650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2826225" y="2560188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2509175" y="2804438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2579925" y="2474838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2826225" y="3055863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3316075" y="2438400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3907325" y="2518688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3590275" y="2762938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3661025" y="2433338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3907325" y="3014363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3212000" y="2804438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2642625" y="3428313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3009825" y="2193450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3477425" y="2053475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3212000" y="1756475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3773875" y="1732300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3907325" y="2023025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2192150" y="1653275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4887700" y="2929050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305325" y="3744800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3212100" y="3170500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1882313" y="3055875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2192138" y="3551000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1815588" y="3676163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24"/>
          <p:cNvCxnSpPr/>
          <p:nvPr/>
        </p:nvCxnSpPr>
        <p:spPr>
          <a:xfrm flipH="1" rot="10800000">
            <a:off x="1765525" y="1367425"/>
            <a:ext cx="2847300" cy="267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4"/>
          <p:cNvSpPr txBox="1"/>
          <p:nvPr/>
        </p:nvSpPr>
        <p:spPr>
          <a:xfrm>
            <a:off x="4755700" y="1017725"/>
            <a:ext cx="23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Line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cxnSp>
        <p:nvCxnSpPr>
          <p:cNvPr id="237" name="Google Shape;237;p25"/>
          <p:cNvCxnSpPr/>
          <p:nvPr/>
        </p:nvCxnSpPr>
        <p:spPr>
          <a:xfrm flipH="1" rot="10800000">
            <a:off x="728892" y="2202979"/>
            <a:ext cx="7500" cy="16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5"/>
          <p:cNvCxnSpPr/>
          <p:nvPr/>
        </p:nvCxnSpPr>
        <p:spPr>
          <a:xfrm>
            <a:off x="736363" y="3896081"/>
            <a:ext cx="2616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5"/>
          <p:cNvSpPr txBox="1"/>
          <p:nvPr/>
        </p:nvSpPr>
        <p:spPr>
          <a:xfrm>
            <a:off x="377550" y="2120716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3262228" y="3971024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1251200" y="313520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1617887" y="272987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1385673" y="289392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1437492" y="267254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1617887" y="3062804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1976664" y="264806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2446439" y="2564335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2155072" y="2761624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2229312" y="264466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1900510" y="230395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1900437" y="289392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1456333" y="3284307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1752360" y="248354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2094840" y="238952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2094840" y="221486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2311966" y="2173795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2409708" y="2369069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1116728" y="3594547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2701211" y="2214869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2446439" y="1966364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1842191" y="3100024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1012147" y="322047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1153468" y="339537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877675" y="3479447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25"/>
          <p:cNvCxnSpPr/>
          <p:nvPr/>
        </p:nvCxnSpPr>
        <p:spPr>
          <a:xfrm flipH="1" rot="10800000">
            <a:off x="841008" y="1928619"/>
            <a:ext cx="2085300" cy="179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5"/>
          <p:cNvSpPr txBox="1"/>
          <p:nvPr/>
        </p:nvSpPr>
        <p:spPr>
          <a:xfrm>
            <a:off x="2289475" y="1395663"/>
            <a:ext cx="23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Line</a:t>
            </a:r>
            <a:endParaRPr/>
          </a:p>
        </p:txBody>
      </p:sp>
      <p:cxnSp>
        <p:nvCxnSpPr>
          <p:cNvPr id="267" name="Google Shape;267;p25"/>
          <p:cNvCxnSpPr/>
          <p:nvPr/>
        </p:nvCxnSpPr>
        <p:spPr>
          <a:xfrm flipH="1" rot="10800000">
            <a:off x="4825817" y="2402454"/>
            <a:ext cx="7500" cy="16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5"/>
          <p:cNvCxnSpPr/>
          <p:nvPr/>
        </p:nvCxnSpPr>
        <p:spPr>
          <a:xfrm>
            <a:off x="4833288" y="4095556"/>
            <a:ext cx="2616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5"/>
          <p:cNvSpPr txBox="1"/>
          <p:nvPr/>
        </p:nvSpPr>
        <p:spPr>
          <a:xfrm>
            <a:off x="4474475" y="2320191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7359153" y="4170499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5348138" y="317705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5714787" y="2844145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5206860" y="284755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5348167" y="257379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6408912" y="331959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6073589" y="284754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6854339" y="2729885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6578847" y="2876624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6326237" y="284414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5997360" y="204360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5997362" y="309340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5850771" y="3332057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5703660" y="2369065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6191765" y="2588997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6191765" y="2414335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6408891" y="237327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6854358" y="249153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5213653" y="379402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7127836" y="2414319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6578839" y="2043589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074091" y="3594474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5109072" y="341994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5553243" y="370134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4974600" y="367892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25"/>
          <p:cNvCxnSpPr/>
          <p:nvPr/>
        </p:nvCxnSpPr>
        <p:spPr>
          <a:xfrm flipH="1" rot="10800000">
            <a:off x="4937933" y="2128094"/>
            <a:ext cx="2085300" cy="179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5"/>
          <p:cNvSpPr txBox="1"/>
          <p:nvPr/>
        </p:nvSpPr>
        <p:spPr>
          <a:xfrm>
            <a:off x="6191775" y="138770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Line</a:t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785825" y="434747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Relationships</a:t>
            </a:r>
            <a:endParaRPr/>
          </a:p>
        </p:txBody>
      </p:sp>
      <p:sp>
        <p:nvSpPr>
          <p:cNvPr id="298" name="Google Shape;298;p25"/>
          <p:cNvSpPr txBox="1"/>
          <p:nvPr/>
        </p:nvSpPr>
        <p:spPr>
          <a:xfrm>
            <a:off x="4921550" y="44733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</a:t>
            </a:r>
            <a:r>
              <a:rPr lang="en"/>
              <a:t>Relationships</a:t>
            </a:r>
            <a:endParaRPr/>
          </a:p>
        </p:txBody>
      </p:sp>
      <p:pic>
        <p:nvPicPr>
          <p:cNvPr id="299" name="Google Shape;299;p25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5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cxnSp>
        <p:nvCxnSpPr>
          <p:cNvPr id="306" name="Google Shape;306;p26"/>
          <p:cNvCxnSpPr/>
          <p:nvPr/>
        </p:nvCxnSpPr>
        <p:spPr>
          <a:xfrm flipH="1" rot="10800000">
            <a:off x="728892" y="2202979"/>
            <a:ext cx="7500" cy="16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6"/>
          <p:cNvCxnSpPr/>
          <p:nvPr/>
        </p:nvCxnSpPr>
        <p:spPr>
          <a:xfrm>
            <a:off x="736363" y="3896081"/>
            <a:ext cx="2616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6"/>
          <p:cNvSpPr txBox="1"/>
          <p:nvPr/>
        </p:nvSpPr>
        <p:spPr>
          <a:xfrm>
            <a:off x="377550" y="2120716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09" name="Google Shape;309;p26"/>
          <p:cNvSpPr txBox="1"/>
          <p:nvPr/>
        </p:nvSpPr>
        <p:spPr>
          <a:xfrm>
            <a:off x="3262228" y="3971024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1251200" y="313520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1617887" y="272987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1385673" y="289392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1437492" y="267254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17887" y="3062804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976664" y="264806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2524239" y="2780885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2415172" y="3034936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2215862" y="303493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3094573" y="3036271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1900437" y="289392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169358" y="278088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3046185" y="261749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3373665" y="3093397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2346790" y="261751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2862066" y="278087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2695108" y="3135194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898328" y="272987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3071836" y="2852044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6489" y="2617489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016516" y="3100011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1012147" y="322047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1141993" y="280275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884525" y="3036259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26"/>
          <p:cNvCxnSpPr/>
          <p:nvPr/>
        </p:nvCxnSpPr>
        <p:spPr>
          <a:xfrm flipH="1" rot="10800000">
            <a:off x="854658" y="2972356"/>
            <a:ext cx="2730900" cy="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6"/>
          <p:cNvSpPr txBox="1"/>
          <p:nvPr/>
        </p:nvSpPr>
        <p:spPr>
          <a:xfrm>
            <a:off x="2289475" y="1395663"/>
            <a:ext cx="23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Line</a:t>
            </a:r>
            <a:endParaRPr/>
          </a:p>
        </p:txBody>
      </p:sp>
      <p:cxnSp>
        <p:nvCxnSpPr>
          <p:cNvPr id="336" name="Google Shape;336;p26"/>
          <p:cNvCxnSpPr/>
          <p:nvPr/>
        </p:nvCxnSpPr>
        <p:spPr>
          <a:xfrm flipH="1" rot="10800000">
            <a:off x="4825817" y="2402454"/>
            <a:ext cx="7500" cy="16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6"/>
          <p:cNvCxnSpPr/>
          <p:nvPr/>
        </p:nvCxnSpPr>
        <p:spPr>
          <a:xfrm>
            <a:off x="4833288" y="4095556"/>
            <a:ext cx="2616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26"/>
          <p:cNvSpPr txBox="1"/>
          <p:nvPr/>
        </p:nvSpPr>
        <p:spPr>
          <a:xfrm>
            <a:off x="4474475" y="2320191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7359153" y="4170499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6151063" y="317095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5714787" y="2844145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5206860" y="284755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5201279" y="2340767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408912" y="331959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6854339" y="332534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7262214" y="2780885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6578847" y="2876624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7127837" y="331959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5997360" y="204360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6854362" y="3710453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5850771" y="3332057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5703660" y="2369065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5980565" y="268782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6478565" y="262496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6408891" y="237327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6854358" y="249153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5213653" y="379402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7127836" y="2414319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6578839" y="2043589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6074091" y="3594474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5524347" y="3636298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5553905" y="3177040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4974600" y="3678922"/>
            <a:ext cx="134400" cy="13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26"/>
          <p:cNvCxnSpPr/>
          <p:nvPr/>
        </p:nvCxnSpPr>
        <p:spPr>
          <a:xfrm flipH="1" rot="10800000">
            <a:off x="4974608" y="3031169"/>
            <a:ext cx="2665200" cy="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6"/>
          <p:cNvSpPr txBox="1"/>
          <p:nvPr/>
        </p:nvSpPr>
        <p:spPr>
          <a:xfrm>
            <a:off x="6191775" y="138770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Line</a:t>
            </a:r>
            <a:endParaRPr/>
          </a:p>
        </p:txBody>
      </p:sp>
      <p:sp>
        <p:nvSpPr>
          <p:cNvPr id="366" name="Google Shape;366;p26"/>
          <p:cNvSpPr txBox="1"/>
          <p:nvPr/>
        </p:nvSpPr>
        <p:spPr>
          <a:xfrm>
            <a:off x="785825" y="434747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Relationships</a:t>
            </a:r>
            <a:endParaRPr/>
          </a:p>
        </p:txBody>
      </p:sp>
      <p:sp>
        <p:nvSpPr>
          <p:cNvPr id="367" name="Google Shape;367;p26"/>
          <p:cNvSpPr txBox="1"/>
          <p:nvPr/>
        </p:nvSpPr>
        <p:spPr>
          <a:xfrm>
            <a:off x="4921550" y="44733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</a:t>
            </a:r>
            <a:r>
              <a:rPr lang="en"/>
              <a:t>Relationships</a:t>
            </a:r>
            <a:endParaRPr/>
          </a:p>
        </p:txBody>
      </p:sp>
      <p:pic>
        <p:nvPicPr>
          <p:cNvPr id="368" name="Google Shape;368;p26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6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</a:rPr>
              <a:t>statistical</a:t>
            </a:r>
            <a:r>
              <a:rPr lang="en">
                <a:solidFill>
                  <a:schemeClr val="dk1"/>
                </a:solidFill>
              </a:rPr>
              <a:t> measure to determine the strength of the </a:t>
            </a:r>
            <a:r>
              <a:rPr lang="en">
                <a:solidFill>
                  <a:schemeClr val="dk1"/>
                </a:solidFill>
              </a:rPr>
              <a:t>relationship</a:t>
            </a:r>
            <a:r>
              <a:rPr lang="en">
                <a:solidFill>
                  <a:schemeClr val="dk1"/>
                </a:solidFill>
              </a:rPr>
              <a:t> between one dependent variable and a </a:t>
            </a:r>
            <a:r>
              <a:rPr lang="en">
                <a:solidFill>
                  <a:schemeClr val="dk1"/>
                </a:solidFill>
              </a:rPr>
              <a:t>series</a:t>
            </a:r>
            <a:r>
              <a:rPr lang="en">
                <a:solidFill>
                  <a:schemeClr val="dk1"/>
                </a:solidFill>
              </a:rPr>
              <a:t> of other changing variables (independent variables).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Is used for prediction and forecasting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 and Independent Variable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Dependent variable: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Response variable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effect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Changes as a consequence of changes in other data values in the system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Independent variable: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Predictor or explanatory variable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cause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and Features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8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Number of rows in dataset: Samples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Number of columns in dataset: Features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92929"/>
                </a:solidFill>
                <a:highlight>
                  <a:srgbClr val="FFFFFF"/>
                </a:highlight>
              </a:rPr>
              <a:t>Exploratory Data Analysis (EDA)</a:t>
            </a:r>
            <a:endParaRPr sz="25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-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The very first step before data preprocessing (especially in regression tasks)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-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It include summarizing, visualizing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and deep understanding of a data set.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Things to consider in EDA;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What kind of data is this? 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Is there any missing data? 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Are there any missing values?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Is there any relationship between different independent variables of the dataset? If yes then how strong is that relationship? 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311700" y="2188875"/>
            <a:ext cx="8520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11"/>
              <a:t>Linear </a:t>
            </a:r>
            <a:r>
              <a:rPr b="1" lang="en" sz="2911">
                <a:solidFill>
                  <a:srgbClr val="000000"/>
                </a:solidFill>
              </a:rPr>
              <a:t>Regression</a:t>
            </a:r>
            <a:endParaRPr b="1" sz="5311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Linear Regression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Simple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Fast Training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Easy to interpret its concept and </a:t>
            </a:r>
            <a:r>
              <a:rPr lang="en">
                <a:solidFill>
                  <a:schemeClr val="dk1"/>
                </a:solidFill>
              </a:rPr>
              <a:t>mathematical</a:t>
            </a:r>
            <a:r>
              <a:rPr lang="en">
                <a:solidFill>
                  <a:schemeClr val="dk1"/>
                </a:solidFill>
              </a:rPr>
              <a:t> formula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Usable in various areas in both business and academic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Least squares linear regression - A method for </a:t>
            </a:r>
            <a:r>
              <a:rPr lang="en" sz="1400">
                <a:solidFill>
                  <a:schemeClr val="dk1"/>
                </a:solidFill>
              </a:rPr>
              <a:t>predicting</a:t>
            </a:r>
            <a:r>
              <a:rPr lang="en" sz="1400">
                <a:solidFill>
                  <a:schemeClr val="dk1"/>
                </a:solidFill>
              </a:rPr>
              <a:t> the value of a dependent variable based on independent variables.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849" y="3069099"/>
            <a:ext cx="2844600" cy="6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89150" y="3136825"/>
            <a:ext cx="22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2913925" y="3238875"/>
            <a:ext cx="6123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791325" y="2481750"/>
            <a:ext cx="157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Dependent Variable</a:t>
            </a:r>
            <a:endParaRPr sz="1200"/>
          </a:p>
        </p:txBody>
      </p:sp>
      <p:sp>
        <p:nvSpPr>
          <p:cNvPr id="115" name="Google Shape;115;p20"/>
          <p:cNvSpPr txBox="1"/>
          <p:nvPr/>
        </p:nvSpPr>
        <p:spPr>
          <a:xfrm>
            <a:off x="6883125" y="2851050"/>
            <a:ext cx="157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Random Error Term</a:t>
            </a:r>
            <a:endParaRPr sz="1200"/>
          </a:p>
        </p:txBody>
      </p:sp>
      <p:sp>
        <p:nvSpPr>
          <p:cNvPr id="116" name="Google Shape;116;p20"/>
          <p:cNvSpPr txBox="1"/>
          <p:nvPr/>
        </p:nvSpPr>
        <p:spPr>
          <a:xfrm>
            <a:off x="3271175" y="2154525"/>
            <a:ext cx="114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Population Y intercept</a:t>
            </a:r>
            <a:endParaRPr sz="1200"/>
          </a:p>
        </p:txBody>
      </p:sp>
      <p:sp>
        <p:nvSpPr>
          <p:cNvPr id="117" name="Google Shape;117;p20"/>
          <p:cNvSpPr txBox="1"/>
          <p:nvPr/>
        </p:nvSpPr>
        <p:spPr>
          <a:xfrm>
            <a:off x="4414175" y="1978675"/>
            <a:ext cx="157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Population Slope Coefficient</a:t>
            </a:r>
            <a:endParaRPr sz="1200"/>
          </a:p>
        </p:txBody>
      </p:sp>
      <p:sp>
        <p:nvSpPr>
          <p:cNvPr id="118" name="Google Shape;118;p20"/>
          <p:cNvSpPr txBox="1"/>
          <p:nvPr/>
        </p:nvSpPr>
        <p:spPr>
          <a:xfrm>
            <a:off x="6026700" y="2213400"/>
            <a:ext cx="151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Independent Variable</a:t>
            </a:r>
            <a:endParaRPr sz="1200"/>
          </a:p>
        </p:txBody>
      </p:sp>
      <p:sp>
        <p:nvSpPr>
          <p:cNvPr id="119" name="Google Shape;119;p20"/>
          <p:cNvSpPr txBox="1"/>
          <p:nvPr/>
        </p:nvSpPr>
        <p:spPr>
          <a:xfrm>
            <a:off x="3643338" y="3966675"/>
            <a:ext cx="18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Linear Component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642930" y="3996000"/>
            <a:ext cx="25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Random Error Component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908400" y="4633225"/>
            <a:ext cx="15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276050" y="3153450"/>
            <a:ext cx="1301100" cy="48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5857200" y="3153450"/>
            <a:ext cx="317100" cy="48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20"/>
          <p:cNvCxnSpPr>
            <a:stCxn id="119" idx="0"/>
            <a:endCxn id="122" idx="2"/>
          </p:cNvCxnSpPr>
          <p:nvPr/>
        </p:nvCxnSpPr>
        <p:spPr>
          <a:xfrm flipH="1" rot="10800000">
            <a:off x="4571988" y="3643275"/>
            <a:ext cx="354600" cy="32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>
            <a:endCxn id="123" idx="2"/>
          </p:cNvCxnSpPr>
          <p:nvPr/>
        </p:nvCxnSpPr>
        <p:spPr>
          <a:xfrm rot="10800000">
            <a:off x="6015750" y="3643350"/>
            <a:ext cx="413700" cy="33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0"/>
          <p:cNvSpPr txBox="1"/>
          <p:nvPr/>
        </p:nvSpPr>
        <p:spPr>
          <a:xfrm>
            <a:off x="3526225" y="4264025"/>
            <a:ext cx="17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 = mx + c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200" y="2652313"/>
            <a:ext cx="4286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cxnSp>
        <p:nvCxnSpPr>
          <p:cNvPr id="135" name="Google Shape;135;p21"/>
          <p:cNvCxnSpPr/>
          <p:nvPr/>
        </p:nvCxnSpPr>
        <p:spPr>
          <a:xfrm flipH="1" rot="10800000">
            <a:off x="3566800" y="2023300"/>
            <a:ext cx="10200" cy="250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3633100" y="4510750"/>
            <a:ext cx="3571800" cy="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1"/>
          <p:cNvSpPr txBox="1"/>
          <p:nvPr/>
        </p:nvSpPr>
        <p:spPr>
          <a:xfrm>
            <a:off x="3143200" y="186757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</a:t>
            </a:r>
            <a:endParaRPr b="1"/>
          </a:p>
        </p:txBody>
      </p:sp>
      <p:sp>
        <p:nvSpPr>
          <p:cNvPr id="138" name="Google Shape;138;p21"/>
          <p:cNvSpPr txBox="1"/>
          <p:nvPr/>
        </p:nvSpPr>
        <p:spPr>
          <a:xfrm>
            <a:off x="7081750" y="46223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endParaRPr b="1"/>
          </a:p>
        </p:txBody>
      </p:sp>
      <p:sp>
        <p:nvSpPr>
          <p:cNvPr id="139" name="Google Shape;139;p21"/>
          <p:cNvSpPr/>
          <p:nvPr/>
        </p:nvSpPr>
        <p:spPr>
          <a:xfrm>
            <a:off x="5222450" y="3314225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4202600" y="3019838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5327200" y="2502650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734875" y="2418563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5559250" y="1796350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6142275" y="2502650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508700" y="3574050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826038" y="3890463"/>
            <a:ext cx="183600" cy="19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flipH="1" rot="10800000">
            <a:off x="3449400" y="1581775"/>
            <a:ext cx="3174000" cy="276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1"/>
          <p:cNvSpPr txBox="1"/>
          <p:nvPr/>
        </p:nvSpPr>
        <p:spPr>
          <a:xfrm>
            <a:off x="5510800" y="1119775"/>
            <a:ext cx="23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Linear Regression Line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9" name="Google Shape;149;p21"/>
          <p:cNvCxnSpPr>
            <a:stCxn id="142" idx="4"/>
          </p:cNvCxnSpPr>
          <p:nvPr/>
        </p:nvCxnSpPr>
        <p:spPr>
          <a:xfrm>
            <a:off x="4826675" y="2612363"/>
            <a:ext cx="10800" cy="5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6551825" y="1694075"/>
            <a:ext cx="0" cy="7245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/>
          <p:nvPr/>
        </p:nvCxnSpPr>
        <p:spPr>
          <a:xfrm flipH="1">
            <a:off x="5694725" y="2428875"/>
            <a:ext cx="857100" cy="204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2" name="Google Shape;152;p21"/>
          <p:cNvSpPr txBox="1"/>
          <p:nvPr/>
        </p:nvSpPr>
        <p:spPr>
          <a:xfrm>
            <a:off x="6950000" y="1867850"/>
            <a:ext cx="85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</a:t>
            </a:r>
            <a:r>
              <a:rPr b="1" lang="en" sz="1200"/>
              <a:t>Slope</a:t>
            </a:r>
            <a:r>
              <a:rPr lang="en" sz="1200"/>
              <a:t>)</a:t>
            </a:r>
            <a:r>
              <a:rPr lang="en" sz="1200"/>
              <a:t> </a:t>
            </a:r>
            <a:endParaRPr sz="120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400" y="1900576"/>
            <a:ext cx="277998" cy="3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2800" y="3890475"/>
            <a:ext cx="278000" cy="33239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133950" y="3393888"/>
            <a:ext cx="118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(Y Intercept Point</a:t>
            </a:r>
            <a:r>
              <a:rPr lang="en" sz="1200"/>
              <a:t>) </a:t>
            </a:r>
            <a:endParaRPr sz="1200"/>
          </a:p>
        </p:txBody>
      </p:sp>
      <p:cxnSp>
        <p:nvCxnSpPr>
          <p:cNvPr id="156" name="Google Shape;156;p21"/>
          <p:cNvCxnSpPr>
            <a:stCxn id="154" idx="3"/>
          </p:cNvCxnSpPr>
          <p:nvPr/>
        </p:nvCxnSpPr>
        <p:spPr>
          <a:xfrm>
            <a:off x="2870800" y="4056671"/>
            <a:ext cx="741900" cy="1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>
            <a:stCxn id="142" idx="4"/>
          </p:cNvCxnSpPr>
          <p:nvPr/>
        </p:nvCxnSpPr>
        <p:spPr>
          <a:xfrm rot="10800000">
            <a:off x="1857275" y="2592263"/>
            <a:ext cx="2969400" cy="201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 rot="10800000">
            <a:off x="1847075" y="3081950"/>
            <a:ext cx="2979600" cy="16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9" name="Google Shape;159;p21"/>
          <p:cNvSpPr txBox="1"/>
          <p:nvPr/>
        </p:nvSpPr>
        <p:spPr>
          <a:xfrm>
            <a:off x="67000" y="2686750"/>
            <a:ext cx="17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Observed Value for Y</a:t>
            </a:r>
            <a:endParaRPr b="1" sz="1200">
              <a:solidFill>
                <a:srgbClr val="0000FF"/>
              </a:solidFill>
            </a:endParaRPr>
          </a:p>
        </p:txBody>
      </p:sp>
      <p:cxnSp>
        <p:nvCxnSpPr>
          <p:cNvPr id="160" name="Google Shape;160;p21"/>
          <p:cNvCxnSpPr/>
          <p:nvPr/>
        </p:nvCxnSpPr>
        <p:spPr>
          <a:xfrm rot="10800000">
            <a:off x="4832075" y="3145425"/>
            <a:ext cx="0" cy="16839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/>
          <p:nvPr/>
        </p:nvCxnSpPr>
        <p:spPr>
          <a:xfrm flipH="1">
            <a:off x="1841450" y="4508200"/>
            <a:ext cx="1867500" cy="1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2" name="Google Shape;162;p21"/>
          <p:cNvSpPr txBox="1"/>
          <p:nvPr/>
        </p:nvSpPr>
        <p:spPr>
          <a:xfrm>
            <a:off x="91850" y="3631350"/>
            <a:ext cx="17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Predicted </a:t>
            </a:r>
            <a:r>
              <a:rPr b="1" lang="en" sz="1200">
                <a:solidFill>
                  <a:srgbClr val="FF9900"/>
                </a:solidFill>
              </a:rPr>
              <a:t>Value for Y</a:t>
            </a:r>
            <a:endParaRPr b="1" sz="1200">
              <a:solidFill>
                <a:srgbClr val="FF9900"/>
              </a:solidFill>
            </a:endParaRPr>
          </a:p>
        </p:txBody>
      </p:sp>
      <p:cxnSp>
        <p:nvCxnSpPr>
          <p:cNvPr id="163" name="Google Shape;163;p21"/>
          <p:cNvCxnSpPr/>
          <p:nvPr/>
        </p:nvCxnSpPr>
        <p:spPr>
          <a:xfrm>
            <a:off x="1898200" y="2602375"/>
            <a:ext cx="10200" cy="1918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64" name="Google Shape;164;p21"/>
          <p:cNvCxnSpPr/>
          <p:nvPr/>
        </p:nvCxnSpPr>
        <p:spPr>
          <a:xfrm flipH="1">
            <a:off x="2051275" y="3102425"/>
            <a:ext cx="10200" cy="1428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65" name="Google Shape;165;p21"/>
          <p:cNvPicPr preferRelativeResize="0"/>
          <p:nvPr/>
        </p:nvPicPr>
        <p:blipFill rotWithShape="1">
          <a:blip r:embed="rId6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7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