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0"/>
  </p:normalViewPr>
  <p:slideViewPr>
    <p:cSldViewPr snapToGrid="0">
      <p:cViewPr varScale="1">
        <p:scale>
          <a:sx n="134" d="100"/>
          <a:sy n="134" d="100"/>
        </p:scale>
        <p:origin x="10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b1e11c34e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b1e11c34e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b1e11c3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b1e11c3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281b756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281b7569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281b7569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8281b7569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50fb88db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750fb88db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750fb88db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750fb88db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750fb88db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750fb88db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281b7569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281b7569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281b756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281b756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281b7569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281b7569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3b3178d6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83b3178d6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3b3178d6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83b3178d6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281b7569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8281b7569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b1e11c34e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b1e11c34e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1905000"/>
            <a:ext cx="8520600" cy="8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/>
              <a:t>Supervised Machine Learning</a:t>
            </a:r>
            <a:endParaRPr sz="4900" b="1"/>
          </a:p>
        </p:txBody>
      </p:sp>
      <p:sp>
        <p:nvSpPr>
          <p:cNvPr id="55" name="Google Shape;55;p13"/>
          <p:cNvSpPr txBox="1"/>
          <p:nvPr/>
        </p:nvSpPr>
        <p:spPr>
          <a:xfrm>
            <a:off x="1862100" y="3030975"/>
            <a:ext cx="557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Classification</a:t>
            </a:r>
            <a:endParaRPr sz="2200" b="1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r="318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r="318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/>
              <a:t>Multinomial logistic regression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680425" y="1482050"/>
            <a:ext cx="1280100" cy="4266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2848550" y="1216700"/>
            <a:ext cx="2202600" cy="9573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 = 0.7</a:t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2848550" y="2510825"/>
            <a:ext cx="2202600" cy="9573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 = 0.2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2848550" y="3804950"/>
            <a:ext cx="2202600" cy="9573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3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 = 0.1</a:t>
            </a:r>
            <a:endParaRPr/>
          </a:p>
        </p:txBody>
      </p:sp>
      <p:cxnSp>
        <p:nvCxnSpPr>
          <p:cNvPr id="147" name="Google Shape;147;p22"/>
          <p:cNvCxnSpPr>
            <a:stCxn id="143" idx="2"/>
            <a:endCxn id="144" idx="1"/>
          </p:cNvCxnSpPr>
          <p:nvPr/>
        </p:nvCxnSpPr>
        <p:spPr>
          <a:xfrm>
            <a:off x="1907200" y="1695350"/>
            <a:ext cx="94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" name="Google Shape;148;p22"/>
          <p:cNvSpPr/>
          <p:nvPr/>
        </p:nvSpPr>
        <p:spPr>
          <a:xfrm>
            <a:off x="6055150" y="1453900"/>
            <a:ext cx="1280100" cy="4266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149" name="Google Shape;149;p22"/>
          <p:cNvCxnSpPr/>
          <p:nvPr/>
        </p:nvCxnSpPr>
        <p:spPr>
          <a:xfrm rot="10800000" flipH="1">
            <a:off x="2212175" y="2985275"/>
            <a:ext cx="6576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22"/>
          <p:cNvCxnSpPr/>
          <p:nvPr/>
        </p:nvCxnSpPr>
        <p:spPr>
          <a:xfrm rot="10800000" flipH="1">
            <a:off x="2206475" y="4279475"/>
            <a:ext cx="669000" cy="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22"/>
          <p:cNvCxnSpPr/>
          <p:nvPr/>
        </p:nvCxnSpPr>
        <p:spPr>
          <a:xfrm rot="10800000" flipH="1">
            <a:off x="2212175" y="1680575"/>
            <a:ext cx="23100" cy="26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2"/>
          <p:cNvCxnSpPr>
            <a:endCxn id="148" idx="5"/>
          </p:cNvCxnSpPr>
          <p:nvPr/>
        </p:nvCxnSpPr>
        <p:spPr>
          <a:xfrm rot="10800000" flipH="1">
            <a:off x="5026375" y="1667200"/>
            <a:ext cx="10821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22"/>
          <p:cNvSpPr txBox="1"/>
          <p:nvPr/>
        </p:nvSpPr>
        <p:spPr>
          <a:xfrm>
            <a:off x="6754800" y="3468875"/>
            <a:ext cx="195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= Probability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500"/>
              <a:t>Multinomial logistic regression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25" y="1243375"/>
            <a:ext cx="2141225" cy="63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3321375" y="1145938"/>
            <a:ext cx="3044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computes the scores.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is the class (label of each type)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 is the model parameter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x is the feature values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25" y="2634620"/>
            <a:ext cx="2569275" cy="8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3321375" y="2690350"/>
            <a:ext cx="51204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σ is the probability that (x) belong to class k given the earlier score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 is the total number of score.</a:t>
            </a:r>
            <a:endParaRPr/>
          </a:p>
        </p:txBody>
      </p:sp>
      <p:cxnSp>
        <p:nvCxnSpPr>
          <p:cNvPr id="163" name="Google Shape;163;p23"/>
          <p:cNvCxnSpPr/>
          <p:nvPr/>
        </p:nvCxnSpPr>
        <p:spPr>
          <a:xfrm rot="10800000">
            <a:off x="738200" y="1879900"/>
            <a:ext cx="11520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Google Shape;164;p23"/>
          <p:cNvSpPr txBox="1"/>
          <p:nvPr/>
        </p:nvSpPr>
        <p:spPr>
          <a:xfrm>
            <a:off x="738200" y="2133313"/>
            <a:ext cx="84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</a:t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 rotWithShape="1">
          <a:blip r:embed="rId5">
            <a:alphaModFix/>
          </a:blip>
          <a:srcRect l="6255" t="14470" r="13027" b="13431"/>
          <a:stretch/>
        </p:blipFill>
        <p:spPr>
          <a:xfrm>
            <a:off x="3252175" y="3967925"/>
            <a:ext cx="3432731" cy="8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553675" y="4183463"/>
            <a:ext cx="234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Soft Max function</a:t>
            </a:r>
            <a:endParaRPr b="1"/>
          </a:p>
        </p:txBody>
      </p:sp>
      <p:sp>
        <p:nvSpPr>
          <p:cNvPr id="167" name="Google Shape;167;p23"/>
          <p:cNvSpPr/>
          <p:nvPr/>
        </p:nvSpPr>
        <p:spPr>
          <a:xfrm>
            <a:off x="2237300" y="4279775"/>
            <a:ext cx="841800" cy="20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6">
            <a:alphaModFix/>
          </a:blip>
          <a:srcRect r="318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7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500"/>
              <a:t>Ordinal logistic regression</a:t>
            </a:r>
            <a:endParaRPr sz="2500"/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It is leveraged when the response variable has </a:t>
            </a:r>
            <a:r>
              <a:rPr lang="en" sz="1400" b="1">
                <a:solidFill>
                  <a:schemeClr val="dk1"/>
                </a:solidFill>
              </a:rPr>
              <a:t>three or more possible outcome</a:t>
            </a:r>
            <a:r>
              <a:rPr lang="en" sz="1400">
                <a:solidFill>
                  <a:schemeClr val="dk1"/>
                </a:solidFill>
              </a:rPr>
              <a:t>, but in this case, these values do have a </a:t>
            </a:r>
            <a:r>
              <a:rPr lang="en" sz="1400" b="1">
                <a:solidFill>
                  <a:schemeClr val="dk1"/>
                </a:solidFill>
              </a:rPr>
              <a:t>defined order</a:t>
            </a:r>
            <a:r>
              <a:rPr lang="en" sz="1400">
                <a:solidFill>
                  <a:schemeClr val="dk1"/>
                </a:solidFill>
              </a:rPr>
              <a:t>. 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Examples:</a:t>
            </a:r>
            <a:endParaRPr sz="1400">
              <a:solidFill>
                <a:schemeClr val="dk1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Grading scales from A to F </a:t>
            </a:r>
            <a:endParaRPr sz="1400">
              <a:solidFill>
                <a:schemeClr val="dk1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Rating scales from 1 to 5</a:t>
            </a:r>
            <a:endParaRPr sz="1400"/>
          </a:p>
        </p:txBody>
      </p:sp>
      <p:pic>
        <p:nvPicPr>
          <p:cNvPr id="176" name="Google Shape;176;p24"/>
          <p:cNvPicPr preferRelativeResize="0"/>
          <p:nvPr/>
        </p:nvPicPr>
        <p:blipFill rotWithShape="1">
          <a:blip r:embed="rId3">
            <a:alphaModFix/>
          </a:blip>
          <a:srcRect r="318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apply Logistic Regression</a:t>
            </a:r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Almost always, as a baseline though! Logistic Regression make an assumption based on linearity and as long as your data is approximately linear, Logistic Regression work fantastic. There are also some clear advantages: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Advantages: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They are quite fast for both training and prediction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They have very few (if any) tunable parameters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Descent algorithms works well with Logistic Regression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Disadvantages: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The only problem of Logistic Regression lies on its limitation of linearity.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120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 rotWithShape="1">
          <a:blip r:embed="rId3">
            <a:alphaModFix/>
          </a:blip>
          <a:srcRect r="318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 r="318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325" y="1191537"/>
            <a:ext cx="4820024" cy="27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Performance Measurements Parameters</a:t>
            </a:r>
            <a:endParaRPr/>
          </a:p>
        </p:txBody>
      </p:sp>
      <p:sp>
        <p:nvSpPr>
          <p:cNvPr id="193" name="Google Shape;193;p26"/>
          <p:cNvSpPr txBox="1"/>
          <p:nvPr/>
        </p:nvSpPr>
        <p:spPr>
          <a:xfrm>
            <a:off x="417850" y="1109225"/>
            <a:ext cx="3515400" cy="28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  <a:highlight>
                  <a:srgbClr val="FFFFFE"/>
                </a:highlight>
              </a:rPr>
              <a:t>TN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</a:rPr>
              <a:t> / </a:t>
            </a:r>
            <a:r>
              <a:rPr lang="en" sz="1100" b="1">
                <a:solidFill>
                  <a:schemeClr val="dk1"/>
                </a:solidFill>
                <a:highlight>
                  <a:srgbClr val="FFFFFE"/>
                </a:highlight>
              </a:rPr>
              <a:t>True Negative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endParaRPr sz="11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marL="914400" lvl="1" indent="-2984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</a:rPr>
              <a:t>when a case was negative and predicted negative</a:t>
            </a:r>
            <a:endParaRPr sz="11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marL="457200" lvl="0" indent="-2984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  <a:highlight>
                  <a:srgbClr val="FFFFFE"/>
                </a:highlight>
              </a:rPr>
              <a:t>TP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</a:rPr>
              <a:t> / </a:t>
            </a:r>
            <a:r>
              <a:rPr lang="en" sz="1100" b="1">
                <a:solidFill>
                  <a:schemeClr val="dk1"/>
                </a:solidFill>
                <a:highlight>
                  <a:srgbClr val="FFFFFE"/>
                </a:highlight>
              </a:rPr>
              <a:t>True Positive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endParaRPr sz="11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marL="914400" lvl="1" indent="-2984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</a:rPr>
              <a:t>when a case was positive and predicted positive</a:t>
            </a:r>
            <a:endParaRPr sz="11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marL="457200" lvl="0" indent="-2984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  <a:highlight>
                  <a:srgbClr val="FFFFFE"/>
                </a:highlight>
              </a:rPr>
              <a:t>FN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</a:rPr>
              <a:t> / </a:t>
            </a:r>
            <a:r>
              <a:rPr lang="en" sz="1100" b="1">
                <a:solidFill>
                  <a:schemeClr val="dk1"/>
                </a:solidFill>
                <a:highlight>
                  <a:srgbClr val="FFFFFE"/>
                </a:highlight>
              </a:rPr>
              <a:t>False Negative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endParaRPr sz="11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marL="914400" lvl="1" indent="-2984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</a:rPr>
              <a:t>when a case was positive but predicted negative</a:t>
            </a:r>
            <a:endParaRPr sz="11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marL="457200" lvl="0" indent="-2984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  <a:highlight>
                  <a:srgbClr val="FFFFFE"/>
                </a:highlight>
              </a:rPr>
              <a:t>FP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</a:rPr>
              <a:t> / </a:t>
            </a:r>
            <a:r>
              <a:rPr lang="en" sz="1100" b="1">
                <a:solidFill>
                  <a:schemeClr val="dk1"/>
                </a:solidFill>
                <a:highlight>
                  <a:srgbClr val="FFFFFE"/>
                </a:highlight>
              </a:rPr>
              <a:t>False Positive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endParaRPr sz="11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marL="914400" lvl="1" indent="-2984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</a:rPr>
              <a:t>when a case was negative but predicted positive</a:t>
            </a:r>
            <a:endParaRPr sz="1100"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5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Performance Measurements Parameters</a:t>
            </a:r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311700" y="1177600"/>
            <a:ext cx="7757100" cy="20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E"/>
                </a:highlight>
              </a:rPr>
              <a:t>Classification Report</a:t>
            </a:r>
            <a:endParaRPr sz="1200" b="1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highlight>
                  <a:srgbClr val="FFFFFE"/>
                </a:highlight>
              </a:rPr>
              <a:t>Precision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</a:rPr>
              <a:t> – Accuracy of positive predictions.</a:t>
            </a:r>
            <a:endParaRPr sz="12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</a:rPr>
              <a:t>Precision = TP/(TP + FP)</a:t>
            </a:r>
            <a:endParaRPr sz="12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highlight>
                  <a:srgbClr val="FFFFFE"/>
                </a:highlight>
              </a:rPr>
              <a:t>Recall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</a:rPr>
              <a:t>: Fraction of positives that were correctly identified.</a:t>
            </a:r>
            <a:endParaRPr sz="12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</a:rPr>
              <a:t>Recall = TP/(TP+FN)</a:t>
            </a:r>
            <a:endParaRPr sz="12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highlight>
                  <a:srgbClr val="FFFFFE"/>
                </a:highlight>
              </a:rPr>
              <a:t>F1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</a:rPr>
              <a:t> Score: What percent of positive predictions were correct?</a:t>
            </a:r>
            <a:endParaRPr sz="12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</a:rPr>
              <a:t>F1 Score = 2</a:t>
            </a:r>
            <a:r>
              <a:rPr lang="en" sz="1200" i="1">
                <a:solidFill>
                  <a:schemeClr val="dk1"/>
                </a:solidFill>
                <a:highlight>
                  <a:srgbClr val="FFFFFE"/>
                </a:highlight>
              </a:rPr>
              <a:t>*(Recall *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</a:rPr>
              <a:t> Precision) / (Recall + Precision)</a:t>
            </a:r>
            <a:endParaRPr sz="12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highlight>
                  <a:srgbClr val="FFFFFE"/>
                </a:highlight>
              </a:rPr>
              <a:t>Support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</a:rPr>
              <a:t>: The number of actual occurrences of the class in the specified dataset.</a:t>
            </a:r>
            <a:endParaRPr sz="1200">
              <a:solidFill>
                <a:schemeClr val="dk1"/>
              </a:solidFill>
              <a:highlight>
                <a:srgbClr val="FFFFFE"/>
              </a:highlight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 rotWithShape="1">
          <a:blip r:embed="rId3">
            <a:alphaModFix/>
          </a:blip>
          <a:srcRect r="318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classification?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Supervised Machine Learning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process of recognition, understanding, and grouping of objects and ideas into preset categories.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utilizes input training data for the purpose of predicting the likelihood or probability that the data that follows will fall into one of the predetermined categories.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796" y="2470750"/>
            <a:ext cx="2740401" cy="24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r="318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311700" y="2188875"/>
            <a:ext cx="8520600" cy="6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11" b="1"/>
              <a:t>Logistic Regression</a:t>
            </a:r>
            <a:endParaRPr sz="5311" b="1"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r="318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161616"/>
              </a:buClr>
              <a:buSzPts val="1400"/>
              <a:buChar char="-"/>
            </a:pPr>
            <a:r>
              <a:rPr lang="en" sz="1400">
                <a:solidFill>
                  <a:srgbClr val="161616"/>
                </a:solidFill>
                <a:highlight>
                  <a:srgbClr val="FFFFFF"/>
                </a:highlight>
              </a:rPr>
              <a:t>Statistical Model</a:t>
            </a:r>
            <a:endParaRPr sz="14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161616"/>
              </a:buClr>
              <a:buSzPts val="1400"/>
              <a:buChar char="-"/>
            </a:pPr>
            <a:r>
              <a:rPr lang="en" sz="1400">
                <a:solidFill>
                  <a:srgbClr val="161616"/>
                </a:solidFill>
                <a:highlight>
                  <a:srgbClr val="FFFFFF"/>
                </a:highlight>
              </a:rPr>
              <a:t>Estimates the probability of an event occurring based on a given dataset of independent variables.</a:t>
            </a:r>
            <a:endParaRPr sz="14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161616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Three types - based on categorical response.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rgbClr val="161616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Binary logistic regression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Multinomial logistic regression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Ordinal logistic regression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161616"/>
                </a:solidFill>
                <a:highlight>
                  <a:srgbClr val="FFFFFF"/>
                </a:highlight>
              </a:rPr>
              <a:t>	</a:t>
            </a:r>
            <a:endParaRPr sz="1400">
              <a:solidFill>
                <a:srgbClr val="161616"/>
              </a:solidFill>
              <a:highlight>
                <a:srgbClr val="FFFFFF"/>
              </a:highlight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r="318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500"/>
              <a:t>Binary logistic regression</a:t>
            </a:r>
            <a:endParaRPr sz="250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most commonly used among three logistic regressions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most common classifiers for binary 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Only two possible outcomes {0 or 1}.  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0: Negative Class                  1: Positive Class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Examples:</a:t>
            </a:r>
            <a:endParaRPr sz="1400">
              <a:solidFill>
                <a:schemeClr val="dk1"/>
              </a:solidFill>
            </a:endParaRPr>
          </a:p>
          <a:p>
            <a:pPr marL="9144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Predict if an e-mail is spam or not spam </a:t>
            </a:r>
            <a:endParaRPr sz="1400">
              <a:solidFill>
                <a:schemeClr val="dk1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Predict if a person will survive or not in an event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400"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r="318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/>
              <a:t>Binary logistic regression</a:t>
            </a:r>
            <a:endParaRPr sz="250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Hypothesis Representation: 0 &lt;= h</a:t>
            </a:r>
            <a:r>
              <a:rPr lang="en" sz="1400" baseline="-25000">
                <a:solidFill>
                  <a:schemeClr val="dk1"/>
                </a:solidFill>
              </a:rPr>
              <a:t>θ</a:t>
            </a:r>
            <a:r>
              <a:rPr lang="en" sz="1400">
                <a:solidFill>
                  <a:schemeClr val="dk1"/>
                </a:solidFill>
              </a:rPr>
              <a:t>(x) &lt;= 1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"x” is input and “y” is output.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Threshold classifier output, h</a:t>
            </a:r>
            <a:r>
              <a:rPr lang="en" sz="1400" baseline="-25000">
                <a:solidFill>
                  <a:schemeClr val="dk1"/>
                </a:solidFill>
              </a:rPr>
              <a:t>θ</a:t>
            </a:r>
            <a:r>
              <a:rPr lang="en" sz="1400">
                <a:solidFill>
                  <a:schemeClr val="dk1"/>
                </a:solidFill>
              </a:rPr>
              <a:t>(x) at 0.5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If h</a:t>
            </a:r>
            <a:r>
              <a:rPr lang="en" sz="1400" baseline="-25000">
                <a:solidFill>
                  <a:schemeClr val="dk1"/>
                </a:solidFill>
              </a:rPr>
              <a:t>θ</a:t>
            </a:r>
            <a:r>
              <a:rPr lang="en" sz="1400">
                <a:solidFill>
                  <a:schemeClr val="dk1"/>
                </a:solidFill>
              </a:rPr>
              <a:t>(x) &gt;= 0.5, predict y = 1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If h</a:t>
            </a:r>
            <a:r>
              <a:rPr lang="en" sz="1400" baseline="-25000">
                <a:solidFill>
                  <a:schemeClr val="dk1"/>
                </a:solidFill>
              </a:rPr>
              <a:t>θ</a:t>
            </a:r>
            <a:r>
              <a:rPr lang="en" sz="1400">
                <a:solidFill>
                  <a:schemeClr val="dk1"/>
                </a:solidFill>
              </a:rPr>
              <a:t>(x) &lt; 0.5, predict y = 0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525" y="1438950"/>
            <a:ext cx="4039625" cy="24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250" y="2434613"/>
            <a:ext cx="1066725" cy="4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6613075" y="3271150"/>
            <a:ext cx="112200" cy="1122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5847000" y="2035600"/>
            <a:ext cx="112200" cy="1122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6908975" y="3505800"/>
            <a:ext cx="112200" cy="1122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6141625" y="2322425"/>
            <a:ext cx="112200" cy="1122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5">
            <a:alphaModFix/>
          </a:blip>
          <a:srcRect r="318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6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393875" y="1132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Sigmoid Function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500"/>
              <a:t>Binary logistic regression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188" y="915075"/>
            <a:ext cx="151447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/>
          <p:nvPr/>
        </p:nvSpPr>
        <p:spPr>
          <a:xfrm>
            <a:off x="1928825" y="1265475"/>
            <a:ext cx="591900" cy="14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99488"/>
            <a:ext cx="1837925" cy="61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875" y="2643201"/>
            <a:ext cx="2126848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3245300" y="2786050"/>
            <a:ext cx="238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Function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2520725" y="2898325"/>
            <a:ext cx="673500" cy="204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5286375" y="1115025"/>
            <a:ext cx="331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function that map between 0 and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4377425" y="1243725"/>
            <a:ext cx="591900" cy="14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6">
            <a:alphaModFix/>
          </a:blip>
          <a:srcRect r="318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7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500"/>
              <a:t>Multinomial logistic regression</a:t>
            </a:r>
            <a:endParaRPr sz="2500"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dependent variable has three or more possible outcomes; however, these values have no specified order.  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Example: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Predict what genre of film a moviegoer is likely to see to market films more effectively. A multinomial logistic regression model can help the studio to determine the strength of influence a person's age, gender, and dating status may have on the type of film that they prefer. The studio can then orient an advertising campaign of a specific movie toward a group of people likely to go see it.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r="318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r="318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/>
              <a:t>Multinomial logistic regression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It uses </a:t>
            </a:r>
            <a:r>
              <a:rPr lang="en" sz="1400" dirty="0" err="1">
                <a:solidFill>
                  <a:schemeClr val="dk1"/>
                </a:solidFill>
              </a:rPr>
              <a:t>softmax</a:t>
            </a:r>
            <a:r>
              <a:rPr lang="en" sz="1400" dirty="0">
                <a:solidFill>
                  <a:schemeClr val="dk1"/>
                </a:solidFill>
              </a:rPr>
              <a:t> function.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 err="1">
                <a:solidFill>
                  <a:schemeClr val="dk1"/>
                </a:solidFill>
              </a:rPr>
              <a:t>Softmax</a:t>
            </a:r>
            <a:r>
              <a:rPr lang="en" sz="1400" dirty="0">
                <a:solidFill>
                  <a:schemeClr val="dk1"/>
                </a:solidFill>
              </a:rPr>
              <a:t> function determines the class with highest probability.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The class that has highest probability value is the winner and it is the output label of the input data.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00" dirty="0">
                <a:solidFill>
                  <a:schemeClr val="dk1"/>
                </a:solidFill>
              </a:rPr>
              <a:t>Example: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00" dirty="0">
                <a:solidFill>
                  <a:schemeClr val="dk1"/>
                </a:solidFill>
              </a:rPr>
              <a:t>Input is an image of a car, the possible results are as follows.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00" dirty="0">
                <a:solidFill>
                  <a:schemeClr val="dk1"/>
                </a:solidFill>
              </a:rPr>
              <a:t>Bicycle: 	 0.15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00" dirty="0">
                <a:solidFill>
                  <a:schemeClr val="dk1"/>
                </a:solidFill>
              </a:rPr>
              <a:t>Truck:	 0.35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00" dirty="0">
                <a:solidFill>
                  <a:schemeClr val="dk1"/>
                </a:solidFill>
              </a:rPr>
              <a:t>Car: 	 0.50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00" dirty="0">
                <a:solidFill>
                  <a:schemeClr val="dk1"/>
                </a:solidFill>
              </a:rPr>
              <a:t>Total value of the probability of all label = 1.00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00" dirty="0">
                <a:solidFill>
                  <a:schemeClr val="dk1"/>
                </a:solidFill>
              </a:rPr>
              <a:t>The car has highest probability value. Therefore, it wins. 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00" dirty="0">
                <a:solidFill>
                  <a:schemeClr val="dk1"/>
                </a:solidFill>
              </a:rPr>
              <a:t>The output label is the car.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771</Words>
  <Application>Microsoft Macintosh PowerPoint</Application>
  <PresentationFormat>On-screen Show (16:9)</PresentationFormat>
  <Paragraphs>108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Roboto</vt:lpstr>
      <vt:lpstr>Arial</vt:lpstr>
      <vt:lpstr>Simple Light</vt:lpstr>
      <vt:lpstr>Supervised Machine Learning</vt:lpstr>
      <vt:lpstr>What is classification?</vt:lpstr>
      <vt:lpstr>Logistic Regression</vt:lpstr>
      <vt:lpstr>Logistic Regression</vt:lpstr>
      <vt:lpstr>Binary logistic regression</vt:lpstr>
      <vt:lpstr>Binary logistic regression </vt:lpstr>
      <vt:lpstr>Binary logistic regression</vt:lpstr>
      <vt:lpstr>Multinomial logistic regression</vt:lpstr>
      <vt:lpstr>Multinomial logistic regression </vt:lpstr>
      <vt:lpstr>Multinomial logistic regression </vt:lpstr>
      <vt:lpstr>Multinomial logistic regression</vt:lpstr>
      <vt:lpstr>Ordinal logistic regression</vt:lpstr>
      <vt:lpstr>When to apply Logistic Regression</vt:lpstr>
      <vt:lpstr>Classification Performance Measurements Parameters</vt:lpstr>
      <vt:lpstr>Classification Performance Measurements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Machine Learning</dc:title>
  <cp:lastModifiedBy>Todsavad Tangtortan</cp:lastModifiedBy>
  <cp:revision>1</cp:revision>
  <dcterms:modified xsi:type="dcterms:W3CDTF">2024-02-18T04:07:04Z</dcterms:modified>
</cp:coreProperties>
</file>