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50d94c595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50d94c595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50d94c595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50d94c595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50d94c595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50d94c595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50d94c595e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50d94c595e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50d94c595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50d94c595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50d94c595e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50d94c595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50d94c595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50d94c595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0" l="0" r="3185" t="0"/>
          <a:stretch/>
        </p:blipFill>
        <p:spPr>
          <a:xfrm>
            <a:off x="0" y="0"/>
            <a:ext cx="9144000" cy="5143500"/>
          </a:xfrm>
          <a:prstGeom prst="rect">
            <a:avLst/>
          </a:prstGeom>
          <a:noFill/>
          <a:ln>
            <a:noFill/>
          </a:ln>
        </p:spPr>
      </p:pic>
      <p:sp>
        <p:nvSpPr>
          <p:cNvPr id="55" name="Google Shape;55;p13"/>
          <p:cNvSpPr txBox="1"/>
          <p:nvPr>
            <p:ph type="ctrTitle"/>
          </p:nvPr>
        </p:nvSpPr>
        <p:spPr>
          <a:xfrm>
            <a:off x="311708" y="5921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2400">
                <a:highlight>
                  <a:srgbClr val="F7F7F8"/>
                </a:highlight>
              </a:rPr>
              <a:t>Singular Value </a:t>
            </a:r>
            <a:r>
              <a:rPr b="1" lang="en" sz="2700">
                <a:highlight>
                  <a:srgbClr val="F7F7F8"/>
                </a:highlight>
              </a:rPr>
              <a:t>Decomposition</a:t>
            </a:r>
            <a:r>
              <a:rPr b="1" lang="en" sz="2400">
                <a:highlight>
                  <a:srgbClr val="F7F7F8"/>
                </a:highlight>
              </a:rPr>
              <a:t> (SVD)</a:t>
            </a:r>
            <a:endParaRPr sz="2400"/>
          </a:p>
        </p:txBody>
      </p:sp>
      <p:pic>
        <p:nvPicPr>
          <p:cNvPr id="56" name="Google Shape;56;p13"/>
          <p:cNvPicPr preferRelativeResize="0"/>
          <p:nvPr/>
        </p:nvPicPr>
        <p:blipFill>
          <a:blip r:embed="rId4">
            <a:alphaModFix amt="5000"/>
          </a:blip>
          <a:stretch>
            <a:fillRect/>
          </a:stretch>
        </p:blipFill>
        <p:spPr>
          <a:xfrm>
            <a:off x="1798532" y="0"/>
            <a:ext cx="5143693"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14"/>
          <p:cNvPicPr preferRelativeResize="0"/>
          <p:nvPr/>
        </p:nvPicPr>
        <p:blipFill rotWithShape="1">
          <a:blip r:embed="rId3">
            <a:alphaModFix/>
          </a:blip>
          <a:srcRect b="0" l="0" r="3185" t="0"/>
          <a:stretch/>
        </p:blipFill>
        <p:spPr>
          <a:xfrm>
            <a:off x="0" y="0"/>
            <a:ext cx="9144000" cy="5143500"/>
          </a:xfrm>
          <a:prstGeom prst="rect">
            <a:avLst/>
          </a:prstGeom>
          <a:noFill/>
          <a:ln>
            <a:noFill/>
          </a:ln>
        </p:spPr>
      </p:pic>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5833"/>
              <a:buFont typeface="Arial"/>
              <a:buNone/>
            </a:pPr>
            <a:r>
              <a:rPr lang="en" sz="2400">
                <a:highlight>
                  <a:srgbClr val="F7F7F8"/>
                </a:highlight>
              </a:rPr>
              <a:t>Singular Value </a:t>
            </a:r>
            <a:r>
              <a:rPr lang="en" sz="2700">
                <a:highlight>
                  <a:srgbClr val="F7F7F8"/>
                </a:highlight>
              </a:rPr>
              <a:t>Decomposition</a:t>
            </a:r>
            <a:r>
              <a:rPr lang="en" sz="2400">
                <a:highlight>
                  <a:srgbClr val="F7F7F8"/>
                </a:highlight>
              </a:rPr>
              <a:t> (SVD)</a:t>
            </a:r>
            <a:endParaRPr sz="2400"/>
          </a:p>
          <a:p>
            <a:pPr indent="0" lvl="0" marL="0" rtl="0" algn="l">
              <a:spcBef>
                <a:spcPts val="0"/>
              </a:spcBef>
              <a:spcAft>
                <a:spcPts val="0"/>
              </a:spcAft>
              <a:buNone/>
            </a:pPr>
            <a:r>
              <a:t/>
            </a:r>
            <a:endParaRPr/>
          </a:p>
        </p:txBody>
      </p:sp>
      <p:sp>
        <p:nvSpPr>
          <p:cNvPr id="63" name="Google Shape;63;p14"/>
          <p:cNvSpPr txBox="1"/>
          <p:nvPr>
            <p:ph idx="1" type="body"/>
          </p:nvPr>
        </p:nvSpPr>
        <p:spPr>
          <a:xfrm>
            <a:off x="311700" y="1152475"/>
            <a:ext cx="8520600" cy="415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SVD is a </a:t>
            </a:r>
            <a:r>
              <a:rPr lang="en" sz="1200">
                <a:solidFill>
                  <a:schemeClr val="dk1"/>
                </a:solidFill>
                <a:highlight>
                  <a:srgbClr val="F7F7F8"/>
                </a:highlight>
              </a:rPr>
              <a:t>a factorization technique used in linear algebra and matrix computations. SVD decomposes a matrix into three separate matrices, providing a useful way to analyze and manipulate the original matrix.</a:t>
            </a:r>
            <a:endParaRPr sz="1200">
              <a:solidFill>
                <a:schemeClr val="dk1"/>
              </a:solidFill>
              <a:highlight>
                <a:srgbClr val="F7F7F8"/>
              </a:highlight>
            </a:endParaRPr>
          </a:p>
          <a:p>
            <a:pPr indent="0" lvl="0" marL="0" rtl="0" algn="l">
              <a:spcBef>
                <a:spcPts val="1500"/>
              </a:spcBef>
              <a:spcAft>
                <a:spcPts val="0"/>
              </a:spcAft>
              <a:buNone/>
            </a:pPr>
            <a:r>
              <a:rPr lang="en" sz="1200">
                <a:solidFill>
                  <a:schemeClr val="dk1"/>
                </a:solidFill>
                <a:highlight>
                  <a:srgbClr val="F7F7F8"/>
                </a:highlight>
              </a:rPr>
              <a:t>Given an m x n matrix A, SVD factorizes it as:</a:t>
            </a:r>
            <a:endParaRPr sz="1200">
              <a:solidFill>
                <a:schemeClr val="dk1"/>
              </a:solidFill>
              <a:highlight>
                <a:srgbClr val="F7F7F8"/>
              </a:highlight>
            </a:endParaRPr>
          </a:p>
          <a:p>
            <a:pPr indent="0" lvl="0" marL="0" rtl="0" algn="l">
              <a:spcBef>
                <a:spcPts val="1500"/>
              </a:spcBef>
              <a:spcAft>
                <a:spcPts val="0"/>
              </a:spcAft>
              <a:buNone/>
            </a:pPr>
            <a:r>
              <a:rPr lang="en" sz="1200">
                <a:solidFill>
                  <a:schemeClr val="dk1"/>
                </a:solidFill>
                <a:highlight>
                  <a:srgbClr val="F7F7F8"/>
                </a:highlight>
              </a:rPr>
              <a:t>A = U * Σ * V^T</a:t>
            </a:r>
            <a:endParaRPr sz="1200">
              <a:solidFill>
                <a:schemeClr val="dk1"/>
              </a:solidFill>
            </a:endParaRPr>
          </a:p>
          <a:p>
            <a:pPr indent="0" lvl="0" marL="0" rtl="0" algn="l">
              <a:spcBef>
                <a:spcPts val="1500"/>
              </a:spcBef>
              <a:spcAft>
                <a:spcPts val="0"/>
              </a:spcAft>
              <a:buNone/>
            </a:pPr>
            <a:r>
              <a:rPr lang="en" sz="1200">
                <a:solidFill>
                  <a:schemeClr val="dk1"/>
                </a:solidFill>
                <a:highlight>
                  <a:srgbClr val="F7F7F8"/>
                </a:highlight>
              </a:rPr>
              <a:t>Where:</a:t>
            </a:r>
            <a:endParaRPr sz="1200">
              <a:solidFill>
                <a:schemeClr val="dk1"/>
              </a:solidFill>
              <a:highlight>
                <a:srgbClr val="F7F7F8"/>
              </a:highlight>
            </a:endParaRPr>
          </a:p>
          <a:p>
            <a:pPr indent="-304800" lvl="0" marL="457200" rtl="0" algn="l">
              <a:spcBef>
                <a:spcPts val="1500"/>
              </a:spcBef>
              <a:spcAft>
                <a:spcPts val="0"/>
              </a:spcAft>
              <a:buClr>
                <a:schemeClr val="dk1"/>
              </a:buClr>
              <a:buSzPts val="1200"/>
              <a:buFont typeface="Arial"/>
              <a:buChar char="●"/>
            </a:pPr>
            <a:r>
              <a:rPr lang="en" sz="1200">
                <a:solidFill>
                  <a:schemeClr val="dk1"/>
                </a:solidFill>
                <a:highlight>
                  <a:srgbClr val="F7F7F8"/>
                </a:highlight>
              </a:rPr>
              <a:t>U is an m x m orthogonal matrix, often referred to as the left singular vectors.</a:t>
            </a:r>
            <a:endParaRPr sz="1200">
              <a:solidFill>
                <a:schemeClr val="dk1"/>
              </a:solidFill>
              <a:highlight>
                <a:srgbClr val="F7F7F8"/>
              </a:highlight>
            </a:endParaRPr>
          </a:p>
          <a:p>
            <a:pPr indent="-304800" lvl="0" marL="457200" rtl="0" algn="l">
              <a:spcBef>
                <a:spcPts val="0"/>
              </a:spcBef>
              <a:spcAft>
                <a:spcPts val="0"/>
              </a:spcAft>
              <a:buClr>
                <a:schemeClr val="dk1"/>
              </a:buClr>
              <a:buSzPts val="1200"/>
              <a:buFont typeface="Arial"/>
              <a:buChar char="●"/>
            </a:pPr>
            <a:r>
              <a:rPr lang="en" sz="1200">
                <a:solidFill>
                  <a:schemeClr val="dk1"/>
                </a:solidFill>
                <a:highlight>
                  <a:srgbClr val="F7F7F8"/>
                </a:highlight>
              </a:rPr>
              <a:t>Σ is an m x n diagonal matrix, with the diagonal elements containing the singular values of A.</a:t>
            </a:r>
            <a:endParaRPr sz="1200">
              <a:solidFill>
                <a:schemeClr val="dk1"/>
              </a:solidFill>
              <a:highlight>
                <a:srgbClr val="F7F7F8"/>
              </a:highlight>
            </a:endParaRPr>
          </a:p>
          <a:p>
            <a:pPr indent="-304800" lvl="0" marL="457200" rtl="0" algn="l">
              <a:spcBef>
                <a:spcPts val="0"/>
              </a:spcBef>
              <a:spcAft>
                <a:spcPts val="0"/>
              </a:spcAft>
              <a:buClr>
                <a:schemeClr val="dk1"/>
              </a:buClr>
              <a:buSzPts val="1200"/>
              <a:buFont typeface="Arial"/>
              <a:buChar char="●"/>
            </a:pPr>
            <a:r>
              <a:rPr lang="en" sz="1200">
                <a:solidFill>
                  <a:schemeClr val="dk1"/>
                </a:solidFill>
                <a:highlight>
                  <a:srgbClr val="F7F7F8"/>
                </a:highlight>
              </a:rPr>
              <a:t>V^T is the transpose of an n x n orthogonal matrix V, often called the right singular vectors.</a:t>
            </a:r>
            <a:endParaRPr sz="1200">
              <a:solidFill>
                <a:schemeClr val="dk1"/>
              </a:solidFill>
              <a:highlight>
                <a:srgbClr val="F7F7F8"/>
              </a:highlight>
            </a:endParaRPr>
          </a:p>
          <a:p>
            <a:pPr indent="0" lvl="0" marL="0" rtl="0" algn="l">
              <a:spcBef>
                <a:spcPts val="1500"/>
              </a:spcBef>
              <a:spcAft>
                <a:spcPts val="1200"/>
              </a:spcAft>
              <a:buNone/>
            </a:pPr>
            <a:r>
              <a:t/>
            </a:r>
            <a:endParaRPr sz="1200">
              <a:solidFill>
                <a:schemeClr val="dk1"/>
              </a:solidFill>
            </a:endParaRPr>
          </a:p>
        </p:txBody>
      </p:sp>
      <p:pic>
        <p:nvPicPr>
          <p:cNvPr id="64" name="Google Shape;64;p14"/>
          <p:cNvPicPr preferRelativeResize="0"/>
          <p:nvPr/>
        </p:nvPicPr>
        <p:blipFill>
          <a:blip r:embed="rId4">
            <a:alphaModFix amt="5000"/>
          </a:blip>
          <a:stretch>
            <a:fillRect/>
          </a:stretch>
        </p:blipFill>
        <p:spPr>
          <a:xfrm>
            <a:off x="1798532" y="0"/>
            <a:ext cx="5143693"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pic>
        <p:nvPicPr>
          <p:cNvPr id="69" name="Google Shape;69;p15"/>
          <p:cNvPicPr preferRelativeResize="0"/>
          <p:nvPr/>
        </p:nvPicPr>
        <p:blipFill rotWithShape="1">
          <a:blip r:embed="rId3">
            <a:alphaModFix/>
          </a:blip>
          <a:srcRect b="0" l="0" r="3185" t="0"/>
          <a:stretch/>
        </p:blipFill>
        <p:spPr>
          <a:xfrm>
            <a:off x="0" y="0"/>
            <a:ext cx="9144000" cy="5143500"/>
          </a:xfrm>
          <a:prstGeom prst="rect">
            <a:avLst/>
          </a:prstGeom>
          <a:noFill/>
          <a:ln>
            <a:noFill/>
          </a:ln>
        </p:spPr>
      </p:pic>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00">
                <a:highlight>
                  <a:srgbClr val="F7F7F8"/>
                </a:highlight>
              </a:rPr>
              <a:t>Singular Value </a:t>
            </a:r>
            <a:r>
              <a:rPr lang="en" sz="2700">
                <a:highlight>
                  <a:srgbClr val="F7F7F8"/>
                </a:highlight>
              </a:rPr>
              <a:t>Decomposition</a:t>
            </a:r>
            <a:r>
              <a:rPr lang="en" sz="2400">
                <a:highlight>
                  <a:srgbClr val="F7F7F8"/>
                </a:highlight>
              </a:rPr>
              <a:t> (SVD)</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500"/>
              </a:spcBef>
              <a:spcAft>
                <a:spcPts val="0"/>
              </a:spcAft>
              <a:buClr>
                <a:schemeClr val="dk1"/>
              </a:buClr>
              <a:buSzPts val="1100"/>
              <a:buFont typeface="Arial"/>
              <a:buNone/>
            </a:pPr>
            <a:r>
              <a:rPr lang="en" sz="1200">
                <a:solidFill>
                  <a:schemeClr val="dk1"/>
                </a:solidFill>
                <a:highlight>
                  <a:srgbClr val="F7F7F8"/>
                </a:highlight>
              </a:rPr>
              <a:t>The diagonal elements of Σ are the singular values of A, arranged in descending order. Singular values represent the importance of the corresponding singular vectors in capturing the information of the original matrix.</a:t>
            </a:r>
            <a:endParaRPr sz="1200">
              <a:solidFill>
                <a:schemeClr val="dk1"/>
              </a:solidFill>
              <a:highlight>
                <a:srgbClr val="F7F7F8"/>
              </a:highlight>
            </a:endParaRPr>
          </a:p>
          <a:p>
            <a:pPr indent="0" lvl="0" marL="0" rtl="0" algn="l">
              <a:spcBef>
                <a:spcPts val="1500"/>
              </a:spcBef>
              <a:spcAft>
                <a:spcPts val="0"/>
              </a:spcAft>
              <a:buClr>
                <a:schemeClr val="dk1"/>
              </a:buClr>
              <a:buSzPts val="1100"/>
              <a:buFont typeface="Arial"/>
              <a:buNone/>
            </a:pPr>
            <a:r>
              <a:rPr lang="en" sz="1200">
                <a:solidFill>
                  <a:schemeClr val="dk1"/>
                </a:solidFill>
                <a:highlight>
                  <a:srgbClr val="F7F7F8"/>
                </a:highlight>
              </a:rPr>
              <a:t>SVD has numerous applications in various fields, including data compression, image processing, recommender systems, and dimensionality reduction. It is widely used in linear algebra, statistics, and machine learning due to its ability to reveal the underlying structure and important features of a matrix.</a:t>
            </a:r>
            <a:endParaRPr sz="1200">
              <a:solidFill>
                <a:schemeClr val="dk1"/>
              </a:solidFill>
            </a:endParaRPr>
          </a:p>
        </p:txBody>
      </p:sp>
      <p:pic>
        <p:nvPicPr>
          <p:cNvPr id="72" name="Google Shape;72;p15"/>
          <p:cNvPicPr preferRelativeResize="0"/>
          <p:nvPr/>
        </p:nvPicPr>
        <p:blipFill>
          <a:blip r:embed="rId4">
            <a:alphaModFix amt="5000"/>
          </a:blip>
          <a:stretch>
            <a:fillRect/>
          </a:stretch>
        </p:blipFill>
        <p:spPr>
          <a:xfrm>
            <a:off x="1798532" y="0"/>
            <a:ext cx="5143693"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Advantages of SVD</a:t>
            </a:r>
            <a:endParaRPr/>
          </a:p>
        </p:txBody>
      </p:sp>
      <p:pic>
        <p:nvPicPr>
          <p:cNvPr id="78" name="Google Shape;78;p16"/>
          <p:cNvPicPr preferRelativeResize="0"/>
          <p:nvPr/>
        </p:nvPicPr>
        <p:blipFill rotWithShape="1">
          <a:blip r:embed="rId3">
            <a:alphaModFix/>
          </a:blip>
          <a:srcRect b="0" l="0" r="3185" t="0"/>
          <a:stretch/>
        </p:blipFill>
        <p:spPr>
          <a:xfrm>
            <a:off x="0" y="0"/>
            <a:ext cx="9144000" cy="5143500"/>
          </a:xfrm>
          <a:prstGeom prst="rect">
            <a:avLst/>
          </a:prstGeom>
          <a:noFill/>
          <a:ln>
            <a:noFill/>
          </a:ln>
        </p:spPr>
      </p:pic>
      <p:sp>
        <p:nvSpPr>
          <p:cNvPr id="79" name="Google Shape;79;p16"/>
          <p:cNvSpPr txBox="1"/>
          <p:nvPr>
            <p:ph idx="1" type="body"/>
          </p:nvPr>
        </p:nvSpPr>
        <p:spPr>
          <a:xfrm>
            <a:off x="311700" y="1152475"/>
            <a:ext cx="8520600" cy="3846900"/>
          </a:xfrm>
          <a:prstGeom prst="rect">
            <a:avLst/>
          </a:prstGeom>
        </p:spPr>
        <p:txBody>
          <a:bodyPr anchorCtr="0" anchor="t" bIns="91425" lIns="91425" spcFirstLastPara="1" rIns="91425" wrap="square" tIns="91425">
            <a:normAutofit/>
          </a:bodyPr>
          <a:lstStyle/>
          <a:p>
            <a:pPr indent="-304800" lvl="0" marL="457200" rtl="0" algn="l">
              <a:lnSpc>
                <a:spcPct val="200000"/>
              </a:lnSpc>
              <a:spcBef>
                <a:spcPts val="1500"/>
              </a:spcBef>
              <a:spcAft>
                <a:spcPts val="0"/>
              </a:spcAft>
              <a:buClr>
                <a:schemeClr val="dk1"/>
              </a:buClr>
              <a:buSzPts val="1200"/>
              <a:buChar char="●"/>
            </a:pPr>
            <a:r>
              <a:rPr b="1" lang="en" sz="1200">
                <a:solidFill>
                  <a:schemeClr val="dk1"/>
                </a:solidFill>
                <a:highlight>
                  <a:srgbClr val="F7F7F8"/>
                </a:highlight>
              </a:rPr>
              <a:t>Dimensionality Reduction</a:t>
            </a:r>
            <a:r>
              <a:rPr lang="en" sz="1200">
                <a:solidFill>
                  <a:schemeClr val="dk1"/>
                </a:solidFill>
                <a:highlight>
                  <a:srgbClr val="F7F7F8"/>
                </a:highlight>
              </a:rPr>
              <a:t>: SVD allows for dimensionality reduction by retaining only the most significant singular values and vectors. This reduction in dimension can simplify data analysis and improve computational efficiency.</a:t>
            </a:r>
            <a:endParaRPr sz="1200">
              <a:solidFill>
                <a:schemeClr val="dk1"/>
              </a:solidFill>
              <a:highlight>
                <a:srgbClr val="F7F7F8"/>
              </a:highlight>
            </a:endParaRPr>
          </a:p>
          <a:p>
            <a:pPr indent="-304800" lvl="0" marL="457200" rtl="0" algn="l">
              <a:lnSpc>
                <a:spcPct val="200000"/>
              </a:lnSpc>
              <a:spcBef>
                <a:spcPts val="0"/>
              </a:spcBef>
              <a:spcAft>
                <a:spcPts val="0"/>
              </a:spcAft>
              <a:buClr>
                <a:schemeClr val="dk1"/>
              </a:buClr>
              <a:buSzPts val="1200"/>
              <a:buChar char="●"/>
            </a:pPr>
            <a:r>
              <a:rPr b="1" lang="en" sz="1200">
                <a:solidFill>
                  <a:schemeClr val="dk1"/>
                </a:solidFill>
                <a:highlight>
                  <a:srgbClr val="F7F7F8"/>
                </a:highlight>
              </a:rPr>
              <a:t>Information Extraction</a:t>
            </a:r>
            <a:r>
              <a:rPr lang="en" sz="1200">
                <a:solidFill>
                  <a:schemeClr val="dk1"/>
                </a:solidFill>
                <a:highlight>
                  <a:srgbClr val="F7F7F8"/>
                </a:highlight>
              </a:rPr>
              <a:t>: SVD can extract the underlying structure and important features of a matrix. It reveals hidden relationships, patterns, and trends that may not be immediately apparent in the original data.</a:t>
            </a:r>
            <a:endParaRPr sz="1200">
              <a:solidFill>
                <a:schemeClr val="dk1"/>
              </a:solidFill>
              <a:highlight>
                <a:srgbClr val="F7F7F8"/>
              </a:highlight>
            </a:endParaRPr>
          </a:p>
          <a:p>
            <a:pPr indent="-304800" lvl="0" marL="457200" rtl="0" algn="l">
              <a:lnSpc>
                <a:spcPct val="200000"/>
              </a:lnSpc>
              <a:spcBef>
                <a:spcPts val="0"/>
              </a:spcBef>
              <a:spcAft>
                <a:spcPts val="0"/>
              </a:spcAft>
              <a:buClr>
                <a:schemeClr val="dk1"/>
              </a:buClr>
              <a:buSzPts val="1200"/>
              <a:buChar char="●"/>
            </a:pPr>
            <a:r>
              <a:rPr b="1" lang="en" sz="1200">
                <a:solidFill>
                  <a:schemeClr val="dk1"/>
                </a:solidFill>
                <a:highlight>
                  <a:srgbClr val="F7F7F8"/>
                </a:highlight>
              </a:rPr>
              <a:t>Numerical Stability</a:t>
            </a:r>
            <a:r>
              <a:rPr lang="en" sz="1200">
                <a:solidFill>
                  <a:schemeClr val="dk1"/>
                </a:solidFill>
                <a:highlight>
                  <a:srgbClr val="F7F7F8"/>
                </a:highlight>
              </a:rPr>
              <a:t>: SVD is a numerically stable decomposition method, meaning it is less prone to computational errors compared to other factorization techniques. This stability ensures reliable results even for ill-conditioned or noisy matrices.</a:t>
            </a:r>
            <a:endParaRPr sz="1200"/>
          </a:p>
        </p:txBody>
      </p:sp>
      <p:pic>
        <p:nvPicPr>
          <p:cNvPr id="80" name="Google Shape;80;p16"/>
          <p:cNvPicPr preferRelativeResize="0"/>
          <p:nvPr/>
        </p:nvPicPr>
        <p:blipFill>
          <a:blip r:embed="rId4">
            <a:alphaModFix amt="5000"/>
          </a:blip>
          <a:stretch>
            <a:fillRect/>
          </a:stretch>
        </p:blipFill>
        <p:spPr>
          <a:xfrm>
            <a:off x="1798532" y="0"/>
            <a:ext cx="5143693"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Advantages of SVD</a:t>
            </a:r>
            <a:endParaRPr/>
          </a:p>
        </p:txBody>
      </p:sp>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lnSpc>
                <a:spcPct val="200000"/>
              </a:lnSpc>
              <a:spcBef>
                <a:spcPts val="1500"/>
              </a:spcBef>
              <a:spcAft>
                <a:spcPts val="0"/>
              </a:spcAft>
              <a:buClr>
                <a:schemeClr val="dk1"/>
              </a:buClr>
              <a:buSzPts val="1200"/>
              <a:buChar char="●"/>
            </a:pPr>
            <a:r>
              <a:rPr b="1" lang="en" sz="1200">
                <a:solidFill>
                  <a:schemeClr val="dk1"/>
                </a:solidFill>
                <a:highlight>
                  <a:srgbClr val="F7F7F8"/>
                </a:highlight>
              </a:rPr>
              <a:t>Flexibility</a:t>
            </a:r>
            <a:r>
              <a:rPr lang="en" sz="1200">
                <a:solidFill>
                  <a:schemeClr val="dk1"/>
                </a:solidFill>
                <a:highlight>
                  <a:srgbClr val="F7F7F8"/>
                </a:highlight>
              </a:rPr>
              <a:t>: SVD can be applied to various types of matrices, including rectangular and sparse matrices. It is not restricted to square matrices, making it suitable for a wide range of applications.</a:t>
            </a:r>
            <a:endParaRPr sz="1200">
              <a:solidFill>
                <a:schemeClr val="dk1"/>
              </a:solidFill>
              <a:highlight>
                <a:srgbClr val="F7F7F8"/>
              </a:highlight>
            </a:endParaRPr>
          </a:p>
          <a:p>
            <a:pPr indent="-304800" lvl="0" marL="457200" rtl="0" algn="l">
              <a:lnSpc>
                <a:spcPct val="200000"/>
              </a:lnSpc>
              <a:spcBef>
                <a:spcPts val="0"/>
              </a:spcBef>
              <a:spcAft>
                <a:spcPts val="0"/>
              </a:spcAft>
              <a:buClr>
                <a:schemeClr val="dk1"/>
              </a:buClr>
              <a:buSzPts val="1200"/>
              <a:buChar char="●"/>
            </a:pPr>
            <a:r>
              <a:rPr b="1" lang="en" sz="1200">
                <a:solidFill>
                  <a:schemeClr val="dk1"/>
                </a:solidFill>
                <a:highlight>
                  <a:srgbClr val="F7F7F8"/>
                </a:highlight>
              </a:rPr>
              <a:t>Interpretability</a:t>
            </a:r>
            <a:r>
              <a:rPr lang="en" sz="1200">
                <a:solidFill>
                  <a:schemeClr val="dk1"/>
                </a:solidFill>
                <a:highlight>
                  <a:srgbClr val="F7F7F8"/>
                </a:highlight>
              </a:rPr>
              <a:t>: The singular values and vectors obtained from SVD have intuitive interpretations. The singular values represent the importance or contribution of each singular vector to the original matrix, allowing for meaningful analysis and interpretation of the results.</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Disadvantages of SVD</a:t>
            </a:r>
            <a:endParaRPr/>
          </a:p>
        </p:txBody>
      </p:sp>
      <p:pic>
        <p:nvPicPr>
          <p:cNvPr id="92" name="Google Shape;92;p18"/>
          <p:cNvPicPr preferRelativeResize="0"/>
          <p:nvPr/>
        </p:nvPicPr>
        <p:blipFill rotWithShape="1">
          <a:blip r:embed="rId3">
            <a:alphaModFix/>
          </a:blip>
          <a:srcRect b="0" l="0" r="3185" t="0"/>
          <a:stretch/>
        </p:blipFill>
        <p:spPr>
          <a:xfrm>
            <a:off x="0" y="0"/>
            <a:ext cx="9144000" cy="5143500"/>
          </a:xfrm>
          <a:prstGeom prst="rect">
            <a:avLst/>
          </a:prstGeom>
          <a:noFill/>
          <a:ln>
            <a:noFill/>
          </a:ln>
        </p:spPr>
      </p:pic>
      <p:sp>
        <p:nvSpPr>
          <p:cNvPr id="93" name="Google Shape;93;p18"/>
          <p:cNvSpPr txBox="1"/>
          <p:nvPr>
            <p:ph idx="1" type="body"/>
          </p:nvPr>
        </p:nvSpPr>
        <p:spPr>
          <a:xfrm>
            <a:off x="311700" y="1152475"/>
            <a:ext cx="8520600" cy="3861600"/>
          </a:xfrm>
          <a:prstGeom prst="rect">
            <a:avLst/>
          </a:prstGeom>
        </p:spPr>
        <p:txBody>
          <a:bodyPr anchorCtr="0" anchor="t" bIns="91425" lIns="91425" spcFirstLastPara="1" rIns="91425" wrap="square" tIns="91425">
            <a:noAutofit/>
          </a:bodyPr>
          <a:lstStyle/>
          <a:p>
            <a:pPr indent="-304800" lvl="0" marL="457200" rtl="0" algn="l">
              <a:lnSpc>
                <a:spcPct val="200000"/>
              </a:lnSpc>
              <a:spcBef>
                <a:spcPts val="1500"/>
              </a:spcBef>
              <a:spcAft>
                <a:spcPts val="0"/>
              </a:spcAft>
              <a:buClr>
                <a:schemeClr val="dk1"/>
              </a:buClr>
              <a:buSzPts val="1200"/>
              <a:buChar char="●"/>
            </a:pPr>
            <a:r>
              <a:rPr b="1" lang="en" sz="1200">
                <a:solidFill>
                  <a:schemeClr val="dk1"/>
                </a:solidFill>
                <a:highlight>
                  <a:srgbClr val="F7F7F8"/>
                </a:highlight>
              </a:rPr>
              <a:t>Computational Complexity</a:t>
            </a:r>
            <a:r>
              <a:rPr lang="en" sz="1200">
                <a:solidFill>
                  <a:schemeClr val="dk1"/>
                </a:solidFill>
                <a:highlight>
                  <a:srgbClr val="F7F7F8"/>
                </a:highlight>
              </a:rPr>
              <a:t>: SVD can be computationally expensive, especially for large matrices. The time and memory requirements for performing SVD increase with the size of the matrix, making it less efficient for very large-scale problems.</a:t>
            </a:r>
            <a:endParaRPr sz="1200">
              <a:solidFill>
                <a:schemeClr val="dk1"/>
              </a:solidFill>
              <a:highlight>
                <a:srgbClr val="F7F7F8"/>
              </a:highlight>
            </a:endParaRPr>
          </a:p>
          <a:p>
            <a:pPr indent="-304800" lvl="0" marL="457200" rtl="0" algn="l">
              <a:lnSpc>
                <a:spcPct val="200000"/>
              </a:lnSpc>
              <a:spcBef>
                <a:spcPts val="0"/>
              </a:spcBef>
              <a:spcAft>
                <a:spcPts val="0"/>
              </a:spcAft>
              <a:buClr>
                <a:schemeClr val="dk1"/>
              </a:buClr>
              <a:buSzPts val="1200"/>
              <a:buChar char="●"/>
            </a:pPr>
            <a:r>
              <a:rPr b="1" lang="en" sz="1200">
                <a:solidFill>
                  <a:schemeClr val="dk1"/>
                </a:solidFill>
                <a:highlight>
                  <a:srgbClr val="F7F7F8"/>
                </a:highlight>
              </a:rPr>
              <a:t>Storage Requirements</a:t>
            </a:r>
            <a:r>
              <a:rPr lang="en" sz="1200">
                <a:solidFill>
                  <a:schemeClr val="dk1"/>
                </a:solidFill>
                <a:highlight>
                  <a:srgbClr val="F7F7F8"/>
                </a:highlight>
              </a:rPr>
              <a:t>: SVD requires storing the entire matrix U, Σ, and V^T, which can be memory-intensive, particularly for large matrices. This can be a limitation in memory-constrained environments.</a:t>
            </a:r>
            <a:endParaRPr sz="1200">
              <a:solidFill>
                <a:schemeClr val="dk1"/>
              </a:solidFill>
              <a:highlight>
                <a:srgbClr val="F7F7F8"/>
              </a:highlight>
            </a:endParaRPr>
          </a:p>
          <a:p>
            <a:pPr indent="-304800" lvl="0" marL="457200" rtl="0" algn="l">
              <a:lnSpc>
                <a:spcPct val="200000"/>
              </a:lnSpc>
              <a:spcBef>
                <a:spcPts val="0"/>
              </a:spcBef>
              <a:spcAft>
                <a:spcPts val="0"/>
              </a:spcAft>
              <a:buClr>
                <a:schemeClr val="dk1"/>
              </a:buClr>
              <a:buSzPts val="1200"/>
              <a:buChar char="●"/>
            </a:pPr>
            <a:r>
              <a:rPr b="1" lang="en" sz="1200">
                <a:solidFill>
                  <a:schemeClr val="dk1"/>
                </a:solidFill>
                <a:highlight>
                  <a:srgbClr val="F7F7F8"/>
                </a:highlight>
              </a:rPr>
              <a:t>Lack of Scalability</a:t>
            </a:r>
            <a:r>
              <a:rPr lang="en" sz="1200">
                <a:solidFill>
                  <a:schemeClr val="dk1"/>
                </a:solidFill>
                <a:highlight>
                  <a:srgbClr val="F7F7F8"/>
                </a:highlight>
              </a:rPr>
              <a:t>: SVD may not scale well for big data applications due to its computational complexity and storage requirements. Alternative techniques, such as randomized SVD or incremental SVD, are often used to address scalability issues.</a:t>
            </a:r>
            <a:endParaRPr sz="1200">
              <a:solidFill>
                <a:schemeClr val="dk1"/>
              </a:solidFill>
            </a:endParaRPr>
          </a:p>
        </p:txBody>
      </p:sp>
      <p:pic>
        <p:nvPicPr>
          <p:cNvPr id="94" name="Google Shape;94;p18"/>
          <p:cNvPicPr preferRelativeResize="0"/>
          <p:nvPr/>
        </p:nvPicPr>
        <p:blipFill>
          <a:blip r:embed="rId4">
            <a:alphaModFix amt="5000"/>
          </a:blip>
          <a:stretch>
            <a:fillRect/>
          </a:stretch>
        </p:blipFill>
        <p:spPr>
          <a:xfrm>
            <a:off x="1798532" y="0"/>
            <a:ext cx="5143693"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Disadvantages of SVD</a:t>
            </a:r>
            <a:endParaRPr/>
          </a:p>
          <a:p>
            <a:pPr indent="0" lvl="0" marL="0" rtl="0" algn="l">
              <a:spcBef>
                <a:spcPts val="0"/>
              </a:spcBef>
              <a:spcAft>
                <a:spcPts val="0"/>
              </a:spcAft>
              <a:buNone/>
            </a:pPr>
            <a:r>
              <a:t/>
            </a:r>
            <a:endParaRPr/>
          </a:p>
        </p:txBody>
      </p:sp>
      <p:pic>
        <p:nvPicPr>
          <p:cNvPr id="100" name="Google Shape;100;p19"/>
          <p:cNvPicPr preferRelativeResize="0"/>
          <p:nvPr/>
        </p:nvPicPr>
        <p:blipFill rotWithShape="1">
          <a:blip r:embed="rId3">
            <a:alphaModFix/>
          </a:blip>
          <a:srcRect b="0" l="0" r="3185" t="0"/>
          <a:stretch/>
        </p:blipFill>
        <p:spPr>
          <a:xfrm>
            <a:off x="0" y="0"/>
            <a:ext cx="9144000" cy="5143500"/>
          </a:xfrm>
          <a:prstGeom prst="rect">
            <a:avLst/>
          </a:prstGeom>
          <a:noFill/>
          <a:ln>
            <a:noFill/>
          </a:ln>
        </p:spPr>
      </p:pic>
      <p:sp>
        <p:nvSpPr>
          <p:cNvPr id="101" name="Google Shape;10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lnSpc>
                <a:spcPct val="200000"/>
              </a:lnSpc>
              <a:spcBef>
                <a:spcPts val="1500"/>
              </a:spcBef>
              <a:spcAft>
                <a:spcPts val="0"/>
              </a:spcAft>
              <a:buClr>
                <a:schemeClr val="dk1"/>
              </a:buClr>
              <a:buSzPts val="1200"/>
              <a:buChar char="●"/>
            </a:pPr>
            <a:r>
              <a:rPr b="1" lang="en" sz="1200">
                <a:solidFill>
                  <a:schemeClr val="dk1"/>
                </a:solidFill>
                <a:highlight>
                  <a:srgbClr val="F7F7F8"/>
                </a:highlight>
              </a:rPr>
              <a:t>Loss of Localized Information</a:t>
            </a:r>
            <a:r>
              <a:rPr lang="en" sz="1200">
                <a:solidFill>
                  <a:schemeClr val="dk1"/>
                </a:solidFill>
                <a:highlight>
                  <a:srgbClr val="F7F7F8"/>
                </a:highlight>
              </a:rPr>
              <a:t>: In dimensionality reduction using SVD, less significant singular values and vectors are discarded. This can result in some loss of localized information, potentially affecting the reconstruction or accuracy of the original data.</a:t>
            </a:r>
            <a:endParaRPr sz="1200">
              <a:solidFill>
                <a:schemeClr val="dk1"/>
              </a:solidFill>
              <a:highlight>
                <a:srgbClr val="F7F7F8"/>
              </a:highlight>
            </a:endParaRPr>
          </a:p>
          <a:p>
            <a:pPr indent="-304800" lvl="0" marL="457200" rtl="0" algn="l">
              <a:lnSpc>
                <a:spcPct val="200000"/>
              </a:lnSpc>
              <a:spcBef>
                <a:spcPts val="0"/>
              </a:spcBef>
              <a:spcAft>
                <a:spcPts val="0"/>
              </a:spcAft>
              <a:buClr>
                <a:schemeClr val="dk1"/>
              </a:buClr>
              <a:buSzPts val="1200"/>
              <a:buChar char="●"/>
            </a:pPr>
            <a:r>
              <a:rPr b="1" lang="en" sz="1200">
                <a:solidFill>
                  <a:schemeClr val="dk1"/>
                </a:solidFill>
                <a:highlight>
                  <a:srgbClr val="F7F7F8"/>
                </a:highlight>
              </a:rPr>
              <a:t>Interpretability Challenges</a:t>
            </a:r>
            <a:r>
              <a:rPr lang="en" sz="1200">
                <a:solidFill>
                  <a:schemeClr val="dk1"/>
                </a:solidFill>
                <a:highlight>
                  <a:srgbClr val="F7F7F8"/>
                </a:highlight>
              </a:rPr>
              <a:t>: While the singular values and vectors have interpretability, they may not always correspond to meaningful features in the context of specific applications. Interpreting the results of SVD requires domain knowledge and careful analysis.</a:t>
            </a:r>
            <a:endParaRPr sz="1200"/>
          </a:p>
        </p:txBody>
      </p:sp>
      <p:pic>
        <p:nvPicPr>
          <p:cNvPr id="102" name="Google Shape;102;p19"/>
          <p:cNvPicPr preferRelativeResize="0"/>
          <p:nvPr/>
        </p:nvPicPr>
        <p:blipFill>
          <a:blip r:embed="rId4">
            <a:alphaModFix amt="5000"/>
          </a:blip>
          <a:stretch>
            <a:fillRect/>
          </a:stretch>
        </p:blipFill>
        <p:spPr>
          <a:xfrm>
            <a:off x="1798532" y="0"/>
            <a:ext cx="5143693"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 with SVD</a:t>
            </a:r>
            <a:endParaRPr/>
          </a:p>
        </p:txBody>
      </p:sp>
      <p:pic>
        <p:nvPicPr>
          <p:cNvPr id="108" name="Google Shape;108;p20"/>
          <p:cNvPicPr preferRelativeResize="0"/>
          <p:nvPr/>
        </p:nvPicPr>
        <p:blipFill rotWithShape="1">
          <a:blip r:embed="rId3">
            <a:alphaModFix/>
          </a:blip>
          <a:srcRect b="0" l="0" r="3185" t="0"/>
          <a:stretch/>
        </p:blipFill>
        <p:spPr>
          <a:xfrm>
            <a:off x="0" y="0"/>
            <a:ext cx="9144000" cy="5143500"/>
          </a:xfrm>
          <a:prstGeom prst="rect">
            <a:avLst/>
          </a:prstGeom>
          <a:noFill/>
          <a:ln>
            <a:noFill/>
          </a:ln>
        </p:spPr>
      </p:pic>
      <p:pic>
        <p:nvPicPr>
          <p:cNvPr id="109" name="Google Shape;109;p20"/>
          <p:cNvPicPr preferRelativeResize="0"/>
          <p:nvPr/>
        </p:nvPicPr>
        <p:blipFill>
          <a:blip r:embed="rId4">
            <a:alphaModFix amt="5000"/>
          </a:blip>
          <a:stretch>
            <a:fillRect/>
          </a:stretch>
        </p:blipFill>
        <p:spPr>
          <a:xfrm>
            <a:off x="1798532" y="0"/>
            <a:ext cx="5143693" cy="5143500"/>
          </a:xfrm>
          <a:prstGeom prst="rect">
            <a:avLst/>
          </a:prstGeom>
          <a:noFill/>
          <a:ln>
            <a:noFill/>
          </a:ln>
        </p:spPr>
      </p:pic>
      <p:sp>
        <p:nvSpPr>
          <p:cNvPr id="110" name="Google Shape;11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lnSpc>
                <a:spcPct val="200000"/>
              </a:lnSpc>
              <a:spcBef>
                <a:spcPts val="0"/>
              </a:spcBef>
              <a:spcAft>
                <a:spcPts val="0"/>
              </a:spcAft>
              <a:buClr>
                <a:schemeClr val="dk1"/>
              </a:buClr>
              <a:buSzPts val="1200"/>
              <a:buFont typeface="Roboto"/>
              <a:buChar char="●"/>
            </a:pPr>
            <a:r>
              <a:rPr lang="en" sz="1200">
                <a:solidFill>
                  <a:schemeClr val="dk1"/>
                </a:solidFill>
                <a:highlight>
                  <a:srgbClr val="F7F7F8"/>
                </a:highlight>
                <a:latin typeface="Roboto"/>
                <a:ea typeface="Roboto"/>
                <a:cs typeface="Roboto"/>
                <a:sym typeface="Roboto"/>
              </a:rPr>
              <a:t>Data Compression</a:t>
            </a:r>
            <a:endParaRPr sz="1200">
              <a:solidFill>
                <a:schemeClr val="dk1"/>
              </a:solidFill>
              <a:highlight>
                <a:srgbClr val="F7F7F8"/>
              </a:highlight>
              <a:latin typeface="Roboto"/>
              <a:ea typeface="Roboto"/>
              <a:cs typeface="Roboto"/>
              <a:sym typeface="Roboto"/>
            </a:endParaRPr>
          </a:p>
          <a:p>
            <a:pPr indent="-304800" lvl="0" marL="457200" rtl="0" algn="l">
              <a:lnSpc>
                <a:spcPct val="200000"/>
              </a:lnSpc>
              <a:spcBef>
                <a:spcPts val="0"/>
              </a:spcBef>
              <a:spcAft>
                <a:spcPts val="0"/>
              </a:spcAft>
              <a:buClr>
                <a:schemeClr val="dk1"/>
              </a:buClr>
              <a:buSzPts val="1200"/>
              <a:buFont typeface="Roboto"/>
              <a:buChar char="●"/>
            </a:pPr>
            <a:r>
              <a:rPr lang="en" sz="1200">
                <a:solidFill>
                  <a:schemeClr val="dk1"/>
                </a:solidFill>
                <a:highlight>
                  <a:srgbClr val="F7F7F8"/>
                </a:highlight>
                <a:latin typeface="Roboto"/>
                <a:ea typeface="Roboto"/>
                <a:cs typeface="Roboto"/>
                <a:sym typeface="Roboto"/>
              </a:rPr>
              <a:t>Image Processing</a:t>
            </a:r>
            <a:endParaRPr sz="1200">
              <a:solidFill>
                <a:schemeClr val="dk1"/>
              </a:solidFill>
              <a:highlight>
                <a:srgbClr val="F7F7F8"/>
              </a:highlight>
              <a:latin typeface="Roboto"/>
              <a:ea typeface="Roboto"/>
              <a:cs typeface="Roboto"/>
              <a:sym typeface="Roboto"/>
            </a:endParaRPr>
          </a:p>
          <a:p>
            <a:pPr indent="-304800" lvl="0" marL="457200" rtl="0" algn="l">
              <a:lnSpc>
                <a:spcPct val="200000"/>
              </a:lnSpc>
              <a:spcBef>
                <a:spcPts val="0"/>
              </a:spcBef>
              <a:spcAft>
                <a:spcPts val="0"/>
              </a:spcAft>
              <a:buClr>
                <a:schemeClr val="dk1"/>
              </a:buClr>
              <a:buSzPts val="1200"/>
              <a:buFont typeface="Roboto"/>
              <a:buChar char="●"/>
            </a:pPr>
            <a:r>
              <a:rPr lang="en" sz="1200">
                <a:solidFill>
                  <a:schemeClr val="dk1"/>
                </a:solidFill>
                <a:highlight>
                  <a:srgbClr val="F7F7F8"/>
                </a:highlight>
                <a:latin typeface="Roboto"/>
                <a:ea typeface="Roboto"/>
                <a:cs typeface="Roboto"/>
                <a:sym typeface="Roboto"/>
              </a:rPr>
              <a:t>Recommender Systems</a:t>
            </a:r>
            <a:endParaRPr sz="1200">
              <a:solidFill>
                <a:schemeClr val="dk1"/>
              </a:solidFill>
              <a:highlight>
                <a:srgbClr val="F7F7F8"/>
              </a:highlight>
              <a:latin typeface="Roboto"/>
              <a:ea typeface="Roboto"/>
              <a:cs typeface="Roboto"/>
              <a:sym typeface="Roboto"/>
            </a:endParaRPr>
          </a:p>
          <a:p>
            <a:pPr indent="-304800" lvl="0" marL="457200" rtl="0" algn="l">
              <a:lnSpc>
                <a:spcPct val="200000"/>
              </a:lnSpc>
              <a:spcBef>
                <a:spcPts val="0"/>
              </a:spcBef>
              <a:spcAft>
                <a:spcPts val="0"/>
              </a:spcAft>
              <a:buClr>
                <a:schemeClr val="dk1"/>
              </a:buClr>
              <a:buSzPts val="1200"/>
              <a:buFont typeface="Roboto"/>
              <a:buChar char="●"/>
            </a:pPr>
            <a:r>
              <a:rPr lang="en" sz="1200">
                <a:solidFill>
                  <a:schemeClr val="dk1"/>
                </a:solidFill>
                <a:highlight>
                  <a:srgbClr val="F7F7F8"/>
                </a:highlight>
                <a:latin typeface="Roboto"/>
                <a:ea typeface="Roboto"/>
                <a:cs typeface="Roboto"/>
                <a:sym typeface="Roboto"/>
              </a:rPr>
              <a:t>Dimensionality Reduction</a:t>
            </a:r>
            <a:endParaRPr sz="1200">
              <a:solidFill>
                <a:schemeClr val="dk1"/>
              </a:solidFill>
              <a:highlight>
                <a:srgbClr val="F7F7F8"/>
              </a:highlight>
              <a:latin typeface="Roboto"/>
              <a:ea typeface="Roboto"/>
              <a:cs typeface="Roboto"/>
              <a:sym typeface="Roboto"/>
            </a:endParaRPr>
          </a:p>
          <a:p>
            <a:pPr indent="-304800" lvl="0" marL="457200" rtl="0" algn="l">
              <a:lnSpc>
                <a:spcPct val="200000"/>
              </a:lnSpc>
              <a:spcBef>
                <a:spcPts val="0"/>
              </a:spcBef>
              <a:spcAft>
                <a:spcPts val="0"/>
              </a:spcAft>
              <a:buClr>
                <a:schemeClr val="dk1"/>
              </a:buClr>
              <a:buSzPts val="1200"/>
              <a:buFont typeface="Roboto"/>
              <a:buChar char="●"/>
            </a:pPr>
            <a:r>
              <a:rPr lang="en" sz="1200">
                <a:solidFill>
                  <a:schemeClr val="dk1"/>
                </a:solidFill>
                <a:highlight>
                  <a:srgbClr val="F7F7F8"/>
                </a:highlight>
                <a:latin typeface="Roboto"/>
                <a:ea typeface="Roboto"/>
                <a:cs typeface="Roboto"/>
                <a:sym typeface="Roboto"/>
              </a:rPr>
              <a:t>Latent Semantic Analysis (LSA)</a:t>
            </a:r>
            <a:endParaRPr sz="1200">
              <a:solidFill>
                <a:schemeClr val="dk1"/>
              </a:solidFill>
              <a:highlight>
                <a:srgbClr val="F7F7F8"/>
              </a:highlight>
              <a:latin typeface="Roboto"/>
              <a:ea typeface="Roboto"/>
              <a:cs typeface="Roboto"/>
              <a:sym typeface="Roboto"/>
            </a:endParaRPr>
          </a:p>
          <a:p>
            <a:pPr indent="-304800" lvl="0" marL="457200" rtl="0" algn="l">
              <a:lnSpc>
                <a:spcPct val="200000"/>
              </a:lnSpc>
              <a:spcBef>
                <a:spcPts val="0"/>
              </a:spcBef>
              <a:spcAft>
                <a:spcPts val="0"/>
              </a:spcAft>
              <a:buClr>
                <a:schemeClr val="dk1"/>
              </a:buClr>
              <a:buSzPts val="1200"/>
              <a:buFont typeface="Roboto"/>
              <a:buChar char="●"/>
            </a:pPr>
            <a:r>
              <a:rPr lang="en" sz="1200">
                <a:solidFill>
                  <a:schemeClr val="dk1"/>
                </a:solidFill>
                <a:highlight>
                  <a:srgbClr val="F7F7F8"/>
                </a:highlight>
                <a:latin typeface="Roboto"/>
                <a:ea typeface="Roboto"/>
                <a:cs typeface="Roboto"/>
                <a:sym typeface="Roboto"/>
              </a:rPr>
              <a:t>Signal Processing</a:t>
            </a:r>
            <a:endParaRPr sz="1200">
              <a:solidFill>
                <a:schemeClr val="dk1"/>
              </a:solidFill>
              <a:highlight>
                <a:srgbClr val="F7F7F8"/>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