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2" r:id="rId6"/>
    <p:sldId id="260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>
        <p:scale>
          <a:sx n="137" d="100"/>
          <a:sy n="137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94c59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94c59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94c59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94c59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58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94c59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94c59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2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94c59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94c59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0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94c59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94c59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highlight>
                  <a:srgbClr val="F7F7F8"/>
                </a:highlight>
              </a:rPr>
              <a:t>K-mean Clustering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What is Clustering</a:t>
            </a:r>
            <a:endParaRPr lang="en-US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1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B43D1E6C-0797-82F9-02D5-122937F2D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1029224"/>
            <a:ext cx="71247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  <a:latin typeface="+mn-lt"/>
              </a:rPr>
              <a:t>How does the K-means Algorithm work?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1" y="218412"/>
            <a:ext cx="5143693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71;p15">
                <a:extLst>
                  <a:ext uri="{FF2B5EF4-FFF2-40B4-BE49-F238E27FC236}">
                    <a16:creationId xmlns:a16="http://schemas.microsoft.com/office/drawing/2014/main" id="{75C5B226-9549-4092-7456-8976516D95A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76250"/>
                <a:ext cx="8520600" cy="36615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 algn="l">
                  <a:buNone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The K-means algorithm works in the following steps: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Initialize K centroids randomly.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Assign each data point to its closest centroid based on the distance metric.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Update the centroids by calculating the mean of all the data points assigned to the centroid.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Reassign each data point to its closest centroid.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Repeat steps 3 and 4 until convergence.</a:t>
                </a:r>
              </a:p>
              <a:p>
                <a:pPr marL="114300" indent="0" algn="l">
                  <a:buNone/>
                </a:pPr>
                <a:r>
                  <a:rPr lang="en-US" sz="1600" dirty="0">
                    <a:solidFill>
                      <a:srgbClr val="242424"/>
                    </a:solidFill>
                    <a:latin typeface="+mn-lt"/>
                  </a:rPr>
                  <a:t>Note : </a:t>
                </a: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The distance between two points can be calculated using various distance metrics such as Euclidean distance, Manhattan distance, and </a:t>
                </a:r>
                <a:r>
                  <a:rPr lang="en-US" sz="1600" b="0" i="0" dirty="0" err="1">
                    <a:solidFill>
                      <a:srgbClr val="242424"/>
                    </a:solidFill>
                    <a:effectLst/>
                    <a:latin typeface="+mn-lt"/>
                  </a:rPr>
                  <a:t>Minkowski</a:t>
                </a: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 distance.</a:t>
                </a:r>
              </a:p>
              <a:p>
                <a:pPr marL="114300" indent="0" algn="l">
                  <a:buNone/>
                </a:pPr>
                <a:endParaRPr lang="en-US" sz="1600" dirty="0">
                  <a:solidFill>
                    <a:srgbClr val="242424"/>
                  </a:solidFill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Euclidean distance	: </a:t>
                </a:r>
                <a:r>
                  <a:rPr lang="en-US" sz="1600" b="0" i="1" dirty="0">
                    <a:solidFill>
                      <a:srgbClr val="242424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solidFill>
                    <a:srgbClr val="242424"/>
                  </a:solidFill>
                  <a:effectLst/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242424"/>
                    </a:solidFill>
                    <a:effectLst/>
                    <a:latin typeface="+mn-lt"/>
                  </a:rPr>
                  <a:t>Manhattan Distance 	: </a:t>
                </a:r>
                <a:r>
                  <a:rPr lang="en-US" sz="1600" b="0" i="1" dirty="0">
                    <a:solidFill>
                      <a:srgbClr val="242424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242424"/>
                        </a:solidFill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i="1" dirty="0">
                    <a:solidFill>
                      <a:srgbClr val="242424"/>
                    </a:solidFill>
                    <a:effectLst/>
                    <a:latin typeface="+mn-lt"/>
                  </a:rPr>
                  <a:t> | + |</a:t>
                </a:r>
                <a:r>
                  <a:rPr lang="en-US" sz="1600" dirty="0">
                    <a:solidFill>
                      <a:srgbClr val="242424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2424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2424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|</a:t>
                </a:r>
                <a:br>
                  <a:rPr lang="en-US" sz="1600" dirty="0"/>
                </a:br>
                <a:endParaRPr lang="en-US" sz="1600" dirty="0">
                  <a:solidFill>
                    <a:srgbClr val="242424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Google Shape;71;p15">
                <a:extLst>
                  <a:ext uri="{FF2B5EF4-FFF2-40B4-BE49-F238E27FC236}">
                    <a16:creationId xmlns:a16="http://schemas.microsoft.com/office/drawing/2014/main" id="{75C5B226-9549-4092-7456-8976516D95A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76250"/>
                <a:ext cx="8520600" cy="3661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16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-1288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  <a:latin typeface="+mn-lt"/>
              </a:rPr>
              <a:t>Squared Error </a:t>
            </a:r>
            <a:r>
              <a:rPr lang="en-US" sz="2400" b="1" dirty="0">
                <a:solidFill>
                  <a:srgbClr val="242424"/>
                </a:solidFill>
                <a:latin typeface="+mn-lt"/>
              </a:rPr>
              <a:t>F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+mn-lt"/>
              </a:rPr>
              <a:t>unction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1" y="218412"/>
            <a:ext cx="5143693" cy="5143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78C274-4EB5-569E-916E-9E7E99684BA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98031" y="2002631"/>
                <a:ext cx="3147937" cy="113823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TH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 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TH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378C274-4EB5-569E-916E-9E7E99684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98031" y="2002631"/>
                <a:ext cx="3147937" cy="1138238"/>
              </a:xfrm>
              <a:blipFill>
                <a:blip r:embed="rId5"/>
                <a:stretch>
                  <a:fillRect l="-1613" t="-57143" b="-106593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E20602-1F9C-EA90-D1AC-973DC6CA17F3}"/>
              </a:ext>
            </a:extLst>
          </p:cNvPr>
          <p:cNvSpPr txBox="1"/>
          <p:nvPr/>
        </p:nvSpPr>
        <p:spPr>
          <a:xfrm>
            <a:off x="1053139" y="2404982"/>
            <a:ext cx="172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Objective functions</a:t>
            </a:r>
            <a:endParaRPr lang="en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0F5BC-0905-18BD-9939-C58F881D2E40}"/>
              </a:ext>
            </a:extLst>
          </p:cNvPr>
          <p:cNvSpPr txBox="1"/>
          <p:nvPr/>
        </p:nvSpPr>
        <p:spPr>
          <a:xfrm>
            <a:off x="1560040" y="1356289"/>
            <a:ext cx="172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Number of Clusters</a:t>
            </a:r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AC029-F588-DA8A-3F3C-FBD3192EC48A}"/>
              </a:ext>
            </a:extLst>
          </p:cNvPr>
          <p:cNvSpPr txBox="1"/>
          <p:nvPr/>
        </p:nvSpPr>
        <p:spPr>
          <a:xfrm>
            <a:off x="3420262" y="1155991"/>
            <a:ext cx="1638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Number of Cases</a:t>
            </a:r>
            <a:endParaRPr lang="en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316EB-1337-CD66-E0DC-F0D3CC53A0AD}"/>
              </a:ext>
            </a:extLst>
          </p:cNvPr>
          <p:cNvSpPr txBox="1"/>
          <p:nvPr/>
        </p:nvSpPr>
        <p:spPr>
          <a:xfrm>
            <a:off x="4741302" y="1547242"/>
            <a:ext cx="746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Case </a:t>
            </a:r>
            <a:r>
              <a:rPr lang="en-US" sz="1400" b="0" i="0" dirty="0" err="1">
                <a:solidFill>
                  <a:srgbClr val="242424"/>
                </a:solidFill>
                <a:effectLst/>
                <a:latin typeface="+mn-lt"/>
              </a:rPr>
              <a:t>i</a:t>
            </a:r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965D1-27DB-892B-C47D-49F8A2D56A65}"/>
              </a:ext>
            </a:extLst>
          </p:cNvPr>
          <p:cNvSpPr txBox="1"/>
          <p:nvPr/>
        </p:nvSpPr>
        <p:spPr>
          <a:xfrm>
            <a:off x="4335707" y="3608796"/>
            <a:ext cx="1638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Distance</a:t>
            </a:r>
            <a:r>
              <a:rPr lang="th-TH" sz="1400" b="0" i="0" dirty="0"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Function</a:t>
            </a:r>
            <a:endParaRPr lang="en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E284A-13AF-E7D9-DF2E-1859E801B86B}"/>
              </a:ext>
            </a:extLst>
          </p:cNvPr>
          <p:cNvSpPr txBox="1"/>
          <p:nvPr/>
        </p:nvSpPr>
        <p:spPr>
          <a:xfrm>
            <a:off x="5811893" y="1469201"/>
            <a:ext cx="1772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+mn-lt"/>
              </a:rPr>
              <a:t>Centroid for cluster j</a:t>
            </a:r>
            <a:endParaRPr lang="en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B980FB-BD57-51A0-985F-A6A7CD56E3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78244" y="2558871"/>
            <a:ext cx="506901" cy="1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E5731-028F-92A5-8ECD-382E703BC8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22593" y="1664066"/>
            <a:ext cx="1466274" cy="5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76CD36-4508-0861-8E8A-5A0F1E2335D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39609" y="1463768"/>
            <a:ext cx="74916" cy="73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C0A238-E9E6-4F43-E241-192D7DAFF2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838999" y="1855019"/>
            <a:ext cx="275448" cy="54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3DD501-AC74-4C77-C15E-50652A9143D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04047" y="1776978"/>
            <a:ext cx="1293880" cy="73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FB1BE0-9456-7789-0CF1-4F0949D537D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058955" y="2865159"/>
            <a:ext cx="96099" cy="7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  <a:latin typeface="+mn-lt"/>
              </a:rPr>
              <a:t>How does the K-means Algorithm work?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1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75C5B226-9549-4092-7456-8976516D9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The K-means algorithm works in the following steps: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Initialize K centroids randomly.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Assign each data point to its closest centroid based on the distance metric.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Update the centroids by calculating the mean of all the data points assigned to the centroid.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Reassign each data point to its closest centroid.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Repeat steps 3 and 4 until convergence.</a:t>
            </a:r>
          </a:p>
          <a:p>
            <a:pPr marL="114300" indent="0" algn="l">
              <a:buNone/>
            </a:pPr>
            <a:r>
              <a:rPr lang="en-US" sz="1600" dirty="0">
                <a:solidFill>
                  <a:srgbClr val="242424"/>
                </a:solidFill>
                <a:latin typeface="+mn-lt"/>
              </a:rPr>
              <a:t>Note :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The distance between two points can be calculated using various distance metrics such as Euclidean distance, Manhattan distance, and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+mn-lt"/>
              </a:rPr>
              <a:t>Minkowski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+mn-lt"/>
              </a:rPr>
              <a:t> distance.</a:t>
            </a:r>
            <a:endParaRPr lang="en-US" sz="1600" dirty="0">
              <a:solidFill>
                <a:srgbClr val="24242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42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  <a:latin typeface="sohne"/>
              </a:rPr>
              <a:t>Applications of the K-means Algorithm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798531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13C3D-0B65-76F2-D35D-6EA88D65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0648"/>
            <a:ext cx="8520600" cy="387125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Image Segmentation: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K-means algorithm segments images by grouping similar pixels together based on </a:t>
            </a:r>
            <a:r>
              <a:rPr lang="en-US" sz="1600" b="1" dirty="0">
                <a:solidFill>
                  <a:schemeClr val="tx1"/>
                </a:solidFill>
              </a:rPr>
              <a:t>color, texture, or other features.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Helps divide images into </a:t>
            </a:r>
            <a:r>
              <a:rPr lang="en-US" sz="1600" b="1" dirty="0">
                <a:solidFill>
                  <a:schemeClr val="tx1"/>
                </a:solidFill>
              </a:rPr>
              <a:t>distinct regions </a:t>
            </a:r>
            <a:r>
              <a:rPr lang="en-US" sz="1600" dirty="0">
                <a:solidFill>
                  <a:schemeClr val="tx1"/>
                </a:solidFill>
              </a:rPr>
              <a:t>for analysis or processing.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Compression: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Utilizes K-means to reduce </a:t>
            </a:r>
            <a:r>
              <a:rPr lang="en-US" sz="1600" b="1" dirty="0">
                <a:solidFill>
                  <a:schemeClr val="tx1"/>
                </a:solidFill>
              </a:rPr>
              <a:t>data dimensionality</a:t>
            </a:r>
            <a:r>
              <a:rPr lang="en-US" sz="1600" dirty="0">
                <a:solidFill>
                  <a:schemeClr val="tx1"/>
                </a:solidFill>
              </a:rPr>
              <a:t> by clustering similar data points together.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Represents data using centroids of clusters, leading to a lower-dimensional representation.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Market Segmentation: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Applies K-means to group </a:t>
            </a:r>
            <a:r>
              <a:rPr lang="en-US" sz="1600" b="1" dirty="0">
                <a:solidFill>
                  <a:schemeClr val="tx1"/>
                </a:solidFill>
              </a:rPr>
              <a:t>customers based on preferences and behavior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Clusters customers according to purchase </a:t>
            </a:r>
            <a:r>
              <a:rPr lang="en-US" sz="1600" b="1" dirty="0">
                <a:solidFill>
                  <a:schemeClr val="tx1"/>
                </a:solidFill>
              </a:rPr>
              <a:t>history, demographics, or other features</a:t>
            </a:r>
            <a:r>
              <a:rPr lang="en-US" sz="1600" dirty="0">
                <a:solidFill>
                  <a:schemeClr val="tx1"/>
                </a:solidFill>
              </a:rPr>
              <a:t> to enable targeted marketing strategies.</a:t>
            </a:r>
            <a:endParaRPr lang="en-T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93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341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sohne</vt:lpstr>
      <vt:lpstr>Cambria Math</vt:lpstr>
      <vt:lpstr>Simple Light</vt:lpstr>
      <vt:lpstr>K-mean Clustering </vt:lpstr>
      <vt:lpstr>What is Clustering</vt:lpstr>
      <vt:lpstr>How does the K-means Algorithm work?</vt:lpstr>
      <vt:lpstr>Squared Error Function</vt:lpstr>
      <vt:lpstr>How does the K-means Algorithm work?</vt:lpstr>
      <vt:lpstr>Applications of the K-means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cp:lastModifiedBy>Todsavad Tangtortan</cp:lastModifiedBy>
  <cp:revision>5</cp:revision>
  <dcterms:modified xsi:type="dcterms:W3CDTF">2024-04-27T11:34:30Z</dcterms:modified>
</cp:coreProperties>
</file>