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c47e9d94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c47e9d94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c47e9d94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c47e9d94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c47e9d94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c47e9d94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c47e9d94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c47e9d94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c47e9d94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c47e9d94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c47e9d94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3c47e9d94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c47e9d94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c47e9d94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c47e9d94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c47e9d94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3c47e9d94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3c47e9d94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3c47e9d94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3c47e9d94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3c47e9d94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3c47e9d94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c47e9d94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c47e9d94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3c47e9d94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3c47e9d94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3c47e9d94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3c47e9d94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3c47e9d94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3c47e9d94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3c47e9d94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3c47e9d94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3c47e9d94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3c47e9d94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3c47e9d94e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3c47e9d94e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c47e9d9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3c47e9d9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c47e9d94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c47e9d94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c47e9d94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c47e9d94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c47e9d94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c47e9d94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c47e9d94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c47e9d94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c47e9d94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c47e9d94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c47e9d94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c47e9d94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4.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34.png"/><Relationship Id="rId6"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3.png"/><Relationship Id="rId6"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30.png"/><Relationship Id="rId6" Type="http://schemas.openxmlformats.org/officeDocument/2006/relationships/image" Target="../media/image27.png"/><Relationship Id="rId7" Type="http://schemas.openxmlformats.org/officeDocument/2006/relationships/image" Target="../media/image25.png"/><Relationship Id="rId8"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9.png"/><Relationship Id="rId6"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 Id="rId7"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55" name="Google Shape;55;p13"/>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56" name="Google Shape;56;p13"/>
          <p:cNvSpPr txBox="1"/>
          <p:nvPr>
            <p:ph type="ctrTitle"/>
          </p:nvPr>
        </p:nvSpPr>
        <p:spPr>
          <a:xfrm>
            <a:off x="311708" y="363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Logistic Regression</a:t>
            </a:r>
            <a:endParaRPr b="1"/>
          </a:p>
        </p:txBody>
      </p:sp>
      <p:sp>
        <p:nvSpPr>
          <p:cNvPr id="57" name="Google Shape;57;p13"/>
          <p:cNvSpPr txBox="1"/>
          <p:nvPr>
            <p:ph idx="1" type="subTitle"/>
          </p:nvPr>
        </p:nvSpPr>
        <p:spPr>
          <a:xfrm>
            <a:off x="311700" y="2453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dk1"/>
                </a:solidFill>
              </a:rPr>
              <a:t>Titanic Survival Prediction</a:t>
            </a:r>
            <a:endParaRPr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2"/>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131" name="Google Shape;131;p22"/>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132" name="Google Shape;13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Exploration and Preprocessing</a:t>
            </a:r>
            <a:endParaRPr/>
          </a:p>
        </p:txBody>
      </p:sp>
      <p:pic>
        <p:nvPicPr>
          <p:cNvPr id="133" name="Google Shape;133;p22"/>
          <p:cNvPicPr preferRelativeResize="0"/>
          <p:nvPr/>
        </p:nvPicPr>
        <p:blipFill>
          <a:blip r:embed="rId5">
            <a:alphaModFix/>
          </a:blip>
          <a:stretch>
            <a:fillRect/>
          </a:stretch>
        </p:blipFill>
        <p:spPr>
          <a:xfrm>
            <a:off x="387900" y="1381075"/>
            <a:ext cx="4709760" cy="3416400"/>
          </a:xfrm>
          <a:prstGeom prst="rect">
            <a:avLst/>
          </a:prstGeom>
          <a:noFill/>
          <a:ln>
            <a:noFill/>
          </a:ln>
        </p:spPr>
      </p:pic>
      <p:pic>
        <p:nvPicPr>
          <p:cNvPr id="134" name="Google Shape;134;p22"/>
          <p:cNvPicPr preferRelativeResize="0"/>
          <p:nvPr/>
        </p:nvPicPr>
        <p:blipFill>
          <a:blip r:embed="rId6">
            <a:alphaModFix/>
          </a:blip>
          <a:stretch>
            <a:fillRect/>
          </a:stretch>
        </p:blipFill>
        <p:spPr>
          <a:xfrm>
            <a:off x="5389775" y="1381075"/>
            <a:ext cx="3040152" cy="3416400"/>
          </a:xfrm>
          <a:prstGeom prst="rect">
            <a:avLst/>
          </a:prstGeom>
          <a:noFill/>
          <a:ln>
            <a:noFill/>
          </a:ln>
        </p:spPr>
      </p:pic>
      <p:sp>
        <p:nvSpPr>
          <p:cNvPr id="135" name="Google Shape;135;p22"/>
          <p:cNvSpPr txBox="1"/>
          <p:nvPr/>
        </p:nvSpPr>
        <p:spPr>
          <a:xfrm>
            <a:off x="363175" y="980875"/>
            <a:ext cx="22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Filling Missing Values</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3"/>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141" name="Google Shape;141;p23"/>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142" name="Google Shape;14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Exploration and Preprocessing</a:t>
            </a:r>
            <a:endParaRPr/>
          </a:p>
        </p:txBody>
      </p:sp>
      <p:pic>
        <p:nvPicPr>
          <p:cNvPr id="143" name="Google Shape;143;p23"/>
          <p:cNvPicPr preferRelativeResize="0"/>
          <p:nvPr/>
        </p:nvPicPr>
        <p:blipFill>
          <a:blip r:embed="rId5">
            <a:alphaModFix/>
          </a:blip>
          <a:stretch>
            <a:fillRect/>
          </a:stretch>
        </p:blipFill>
        <p:spPr>
          <a:xfrm>
            <a:off x="2756488" y="1221450"/>
            <a:ext cx="2031375" cy="3497625"/>
          </a:xfrm>
          <a:prstGeom prst="rect">
            <a:avLst/>
          </a:prstGeom>
          <a:noFill/>
          <a:ln>
            <a:noFill/>
          </a:ln>
        </p:spPr>
      </p:pic>
      <p:pic>
        <p:nvPicPr>
          <p:cNvPr id="144" name="Google Shape;144;p23"/>
          <p:cNvPicPr preferRelativeResize="0"/>
          <p:nvPr/>
        </p:nvPicPr>
        <p:blipFill>
          <a:blip r:embed="rId6">
            <a:alphaModFix/>
          </a:blip>
          <a:stretch>
            <a:fillRect/>
          </a:stretch>
        </p:blipFill>
        <p:spPr>
          <a:xfrm>
            <a:off x="4988049" y="1221450"/>
            <a:ext cx="3454122" cy="3497625"/>
          </a:xfrm>
          <a:prstGeom prst="rect">
            <a:avLst/>
          </a:prstGeom>
          <a:noFill/>
          <a:ln>
            <a:noFill/>
          </a:ln>
        </p:spPr>
      </p:pic>
      <p:sp>
        <p:nvSpPr>
          <p:cNvPr id="145" name="Google Shape;145;p23"/>
          <p:cNvSpPr txBox="1"/>
          <p:nvPr/>
        </p:nvSpPr>
        <p:spPr>
          <a:xfrm>
            <a:off x="468300" y="1044050"/>
            <a:ext cx="208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6" name="Google Shape;146;p23"/>
          <p:cNvSpPr txBox="1"/>
          <p:nvPr/>
        </p:nvSpPr>
        <p:spPr>
          <a:xfrm>
            <a:off x="410700" y="1266700"/>
            <a:ext cx="220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Data Exploration to </a:t>
            </a:r>
            <a:r>
              <a:rPr lang="en">
                <a:solidFill>
                  <a:schemeClr val="dk1"/>
                </a:solidFill>
              </a:rPr>
              <a:t>transform</a:t>
            </a:r>
            <a:r>
              <a:rPr lang="en">
                <a:solidFill>
                  <a:schemeClr val="dk1"/>
                </a:solidFill>
              </a:rPr>
              <a:t> the data</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4"/>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152" name="Google Shape;152;p24"/>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Exploration and Preprocessing</a:t>
            </a:r>
            <a:endParaRPr/>
          </a:p>
        </p:txBody>
      </p:sp>
      <p:pic>
        <p:nvPicPr>
          <p:cNvPr id="154" name="Google Shape;154;p24"/>
          <p:cNvPicPr preferRelativeResize="0"/>
          <p:nvPr/>
        </p:nvPicPr>
        <p:blipFill>
          <a:blip r:embed="rId5">
            <a:alphaModFix/>
          </a:blip>
          <a:stretch>
            <a:fillRect/>
          </a:stretch>
        </p:blipFill>
        <p:spPr>
          <a:xfrm>
            <a:off x="495150" y="1869275"/>
            <a:ext cx="4735425" cy="959875"/>
          </a:xfrm>
          <a:prstGeom prst="rect">
            <a:avLst/>
          </a:prstGeom>
          <a:noFill/>
          <a:ln>
            <a:noFill/>
          </a:ln>
        </p:spPr>
      </p:pic>
      <p:pic>
        <p:nvPicPr>
          <p:cNvPr id="155" name="Google Shape;155;p24"/>
          <p:cNvPicPr preferRelativeResize="0"/>
          <p:nvPr/>
        </p:nvPicPr>
        <p:blipFill>
          <a:blip r:embed="rId6">
            <a:alphaModFix/>
          </a:blip>
          <a:stretch>
            <a:fillRect/>
          </a:stretch>
        </p:blipFill>
        <p:spPr>
          <a:xfrm>
            <a:off x="5735468" y="1126675"/>
            <a:ext cx="2042857" cy="3575000"/>
          </a:xfrm>
          <a:prstGeom prst="rect">
            <a:avLst/>
          </a:prstGeom>
          <a:noFill/>
          <a:ln>
            <a:noFill/>
          </a:ln>
        </p:spPr>
      </p:pic>
      <p:sp>
        <p:nvSpPr>
          <p:cNvPr id="156" name="Google Shape;156;p24"/>
          <p:cNvSpPr txBox="1"/>
          <p:nvPr/>
        </p:nvSpPr>
        <p:spPr>
          <a:xfrm>
            <a:off x="410700" y="1266700"/>
            <a:ext cx="22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Data Transformation</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5"/>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162" name="Google Shape;162;p25"/>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163" name="Google Shape;16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Exploration and Preprocessing</a:t>
            </a:r>
            <a:endParaRPr/>
          </a:p>
        </p:txBody>
      </p:sp>
      <p:pic>
        <p:nvPicPr>
          <p:cNvPr id="164" name="Google Shape;164;p25"/>
          <p:cNvPicPr preferRelativeResize="0"/>
          <p:nvPr/>
        </p:nvPicPr>
        <p:blipFill>
          <a:blip r:embed="rId5">
            <a:alphaModFix/>
          </a:blip>
          <a:stretch>
            <a:fillRect/>
          </a:stretch>
        </p:blipFill>
        <p:spPr>
          <a:xfrm>
            <a:off x="471425" y="1224425"/>
            <a:ext cx="3384451" cy="3102851"/>
          </a:xfrm>
          <a:prstGeom prst="rect">
            <a:avLst/>
          </a:prstGeom>
          <a:noFill/>
          <a:ln>
            <a:noFill/>
          </a:ln>
        </p:spPr>
      </p:pic>
      <p:sp>
        <p:nvSpPr>
          <p:cNvPr id="165" name="Google Shape;165;p25"/>
          <p:cNvSpPr txBox="1"/>
          <p:nvPr/>
        </p:nvSpPr>
        <p:spPr>
          <a:xfrm>
            <a:off x="4119975" y="1243100"/>
            <a:ext cx="37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Feature Removal using correlation matrix</a:t>
            </a:r>
            <a:endParaRPr>
              <a:solidFill>
                <a:schemeClr val="dk1"/>
              </a:solidFill>
            </a:endParaRPr>
          </a:p>
        </p:txBody>
      </p:sp>
      <p:pic>
        <p:nvPicPr>
          <p:cNvPr id="166" name="Google Shape;166;p25"/>
          <p:cNvPicPr preferRelativeResize="0"/>
          <p:nvPr/>
        </p:nvPicPr>
        <p:blipFill>
          <a:blip r:embed="rId6">
            <a:alphaModFix/>
          </a:blip>
          <a:stretch>
            <a:fillRect/>
          </a:stretch>
        </p:blipFill>
        <p:spPr>
          <a:xfrm>
            <a:off x="4169225" y="1791400"/>
            <a:ext cx="4246125" cy="201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6"/>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172" name="Google Shape;172;p26"/>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173" name="Google Shape;17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Preparing for Model Training</a:t>
            </a:r>
            <a:endParaRPr b="1"/>
          </a:p>
        </p:txBody>
      </p:sp>
      <p:sp>
        <p:nvSpPr>
          <p:cNvPr id="174" name="Google Shape;174;p26"/>
          <p:cNvSpPr txBox="1"/>
          <p:nvPr>
            <p:ph idx="1" type="body"/>
          </p:nvPr>
        </p:nvSpPr>
        <p:spPr>
          <a:xfrm>
            <a:off x="311700" y="1152475"/>
            <a:ext cx="2538000" cy="309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chemeClr val="dk1"/>
                </a:solidFill>
              </a:rPr>
              <a:t>We will start our </a:t>
            </a:r>
            <a:r>
              <a:rPr lang="en" sz="1100">
                <a:solidFill>
                  <a:schemeClr val="dk1"/>
                </a:solidFill>
              </a:rPr>
              <a:t>training</a:t>
            </a:r>
            <a:r>
              <a:rPr lang="en" sz="1100">
                <a:solidFill>
                  <a:schemeClr val="dk1"/>
                </a:solidFill>
              </a:rPr>
              <a:t> with dataset </a:t>
            </a:r>
            <a:r>
              <a:rPr b="1" lang="en" sz="1100">
                <a:solidFill>
                  <a:schemeClr val="dk1"/>
                </a:solidFill>
              </a:rPr>
              <a:t>without feature selection</a:t>
            </a:r>
            <a:r>
              <a:rPr lang="en" sz="1100">
                <a:solidFill>
                  <a:schemeClr val="dk1"/>
                </a:solidFill>
              </a:rPr>
              <a:t> in data preprocessing.</a:t>
            </a:r>
            <a:endParaRPr sz="1100">
              <a:solidFill>
                <a:schemeClr val="dk1"/>
              </a:solidFill>
            </a:endParaRPr>
          </a:p>
        </p:txBody>
      </p:sp>
      <p:pic>
        <p:nvPicPr>
          <p:cNvPr id="175" name="Google Shape;175;p26"/>
          <p:cNvPicPr preferRelativeResize="0"/>
          <p:nvPr/>
        </p:nvPicPr>
        <p:blipFill>
          <a:blip r:embed="rId5">
            <a:alphaModFix/>
          </a:blip>
          <a:stretch>
            <a:fillRect/>
          </a:stretch>
        </p:blipFill>
        <p:spPr>
          <a:xfrm>
            <a:off x="3092951" y="982550"/>
            <a:ext cx="5832625" cy="37176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7"/>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181" name="Google Shape;181;p27"/>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182" name="Google Shape;18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Preparing for Model Training</a:t>
            </a:r>
            <a:endParaRPr/>
          </a:p>
        </p:txBody>
      </p:sp>
      <p:pic>
        <p:nvPicPr>
          <p:cNvPr id="183" name="Google Shape;183;p27"/>
          <p:cNvPicPr preferRelativeResize="0"/>
          <p:nvPr/>
        </p:nvPicPr>
        <p:blipFill>
          <a:blip r:embed="rId5">
            <a:alphaModFix/>
          </a:blip>
          <a:stretch>
            <a:fillRect/>
          </a:stretch>
        </p:blipFill>
        <p:spPr>
          <a:xfrm>
            <a:off x="386998" y="3100063"/>
            <a:ext cx="6149849" cy="1462425"/>
          </a:xfrm>
          <a:prstGeom prst="rect">
            <a:avLst/>
          </a:prstGeom>
          <a:noFill/>
          <a:ln>
            <a:noFill/>
          </a:ln>
        </p:spPr>
      </p:pic>
      <p:sp>
        <p:nvSpPr>
          <p:cNvPr id="184" name="Google Shape;184;p27"/>
          <p:cNvSpPr txBox="1"/>
          <p:nvPr/>
        </p:nvSpPr>
        <p:spPr>
          <a:xfrm>
            <a:off x="387000" y="1097675"/>
            <a:ext cx="54882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Split training dataset to training and validation data for model.</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Validation data: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To check the performance of the model on new data that was not used for training.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This helps to evaluate whether the model is generalizing well to new data or overfitting to the training data.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By monitoring the performance on the validation data during training, we can adjust the hyperparameters of the model to improve its generalization performance.</a:t>
            </a:r>
            <a:endParaRPr sz="1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8"/>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190" name="Google Shape;190;p28"/>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191" name="Google Shape;19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Logistic Regression Model Solvers</a:t>
            </a:r>
            <a:endParaRPr b="1"/>
          </a:p>
        </p:txBody>
      </p:sp>
      <p:sp>
        <p:nvSpPr>
          <p:cNvPr id="192" name="Google Shape;192;p28"/>
          <p:cNvSpPr txBox="1"/>
          <p:nvPr>
            <p:ph idx="1" type="body"/>
          </p:nvPr>
        </p:nvSpPr>
        <p:spPr>
          <a:xfrm>
            <a:off x="311700" y="1152475"/>
            <a:ext cx="8520600" cy="359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100">
                <a:solidFill>
                  <a:schemeClr val="dk1"/>
                </a:solidFill>
              </a:rPr>
              <a:t>Solvers for Logistic Regression</a:t>
            </a:r>
            <a:endParaRPr sz="1100">
              <a:solidFill>
                <a:schemeClr val="dk1"/>
              </a:solidFill>
            </a:endParaRPr>
          </a:p>
          <a:p>
            <a:pPr indent="-298450" lvl="0" marL="457200" rtl="0" algn="l">
              <a:lnSpc>
                <a:spcPct val="100000"/>
              </a:lnSpc>
              <a:spcBef>
                <a:spcPts val="600"/>
              </a:spcBef>
              <a:spcAft>
                <a:spcPts val="0"/>
              </a:spcAft>
              <a:buClr>
                <a:schemeClr val="dk1"/>
              </a:buClr>
              <a:buSzPts val="1100"/>
              <a:buChar char="●"/>
            </a:pPr>
            <a:r>
              <a:rPr b="1" lang="en" sz="1100">
                <a:solidFill>
                  <a:schemeClr val="dk1"/>
                </a:solidFill>
              </a:rPr>
              <a:t>newton-cg</a:t>
            </a:r>
            <a:r>
              <a:rPr lang="en" sz="1100">
                <a:solidFill>
                  <a:schemeClr val="dk1"/>
                </a:solidFill>
              </a:rPr>
              <a:t> — A newton method. Newton methods use an exact Hessian matrix. It's slow for large datasets, because it computes the second derivatives.</a:t>
            </a:r>
            <a:endParaRPr sz="1100">
              <a:solidFill>
                <a:schemeClr val="dk1"/>
              </a:solidFill>
            </a:endParaRPr>
          </a:p>
          <a:p>
            <a:pPr indent="-298450" lvl="0" marL="457200" rtl="0" algn="l">
              <a:lnSpc>
                <a:spcPct val="100000"/>
              </a:lnSpc>
              <a:spcBef>
                <a:spcPts val="1000"/>
              </a:spcBef>
              <a:spcAft>
                <a:spcPts val="0"/>
              </a:spcAft>
              <a:buClr>
                <a:schemeClr val="dk1"/>
              </a:buClr>
              <a:buSzPts val="1100"/>
              <a:buChar char="●"/>
            </a:pPr>
            <a:r>
              <a:rPr b="1" lang="en" sz="1100">
                <a:solidFill>
                  <a:schemeClr val="dk1"/>
                </a:solidFill>
              </a:rPr>
              <a:t>lbfgs</a:t>
            </a:r>
            <a:r>
              <a:rPr lang="en" sz="1100">
                <a:solidFill>
                  <a:schemeClr val="dk1"/>
                </a:solidFill>
              </a:rPr>
              <a:t> — Stands for Limited-memory Broyden–Fletcher–Goldfarb–Shanno. It approximates the second derivative matrix updates with gradient evaluations. It stores only the last few updates, so it saves memory. It isn't super fast with large data sets. It will be the default solver as of Scikit-learn version 0.22.0.</a:t>
            </a:r>
            <a:endParaRPr sz="1100">
              <a:solidFill>
                <a:schemeClr val="dk1"/>
              </a:solidFill>
            </a:endParaRPr>
          </a:p>
          <a:p>
            <a:pPr indent="-298450" lvl="0" marL="457200" rtl="0" algn="l">
              <a:lnSpc>
                <a:spcPct val="100000"/>
              </a:lnSpc>
              <a:spcBef>
                <a:spcPts val="1000"/>
              </a:spcBef>
              <a:spcAft>
                <a:spcPts val="0"/>
              </a:spcAft>
              <a:buClr>
                <a:schemeClr val="dk1"/>
              </a:buClr>
              <a:buSzPts val="1100"/>
              <a:buChar char="●"/>
            </a:pPr>
            <a:r>
              <a:rPr b="1" lang="en" sz="1100">
                <a:solidFill>
                  <a:schemeClr val="dk1"/>
                </a:solidFill>
              </a:rPr>
              <a:t>liblinear</a:t>
            </a:r>
            <a:r>
              <a:rPr lang="en" sz="1100">
                <a:solidFill>
                  <a:schemeClr val="dk1"/>
                </a:solidFill>
              </a:rPr>
              <a:t> — Library for Large Linear Classification. Uses a coordinate descent algorithm. Coordinate descent is based on minimizing a multivariate function by solving univariate optimization problems in a loop. In other words, it moves toward the minimum in one direction at a time. It is the default solver for Scikit-learn versions earlier than 0.22.0. It performs pretty well with high dimensionality. It does have a number of drawbacks. It can get stuck, is unable to run in parallel, and can only solve multi-class logistic regression with one-vs.-rest.</a:t>
            </a:r>
            <a:endParaRPr sz="1100">
              <a:solidFill>
                <a:schemeClr val="dk1"/>
              </a:solidFill>
            </a:endParaRPr>
          </a:p>
          <a:p>
            <a:pPr indent="-298450" lvl="0" marL="457200" rtl="0" algn="l">
              <a:lnSpc>
                <a:spcPct val="100000"/>
              </a:lnSpc>
              <a:spcBef>
                <a:spcPts val="1000"/>
              </a:spcBef>
              <a:spcAft>
                <a:spcPts val="0"/>
              </a:spcAft>
              <a:buClr>
                <a:schemeClr val="dk1"/>
              </a:buClr>
              <a:buSzPts val="1100"/>
              <a:buChar char="●"/>
            </a:pPr>
            <a:r>
              <a:rPr b="1" lang="en" sz="1100">
                <a:solidFill>
                  <a:schemeClr val="dk1"/>
                </a:solidFill>
              </a:rPr>
              <a:t>sag</a:t>
            </a:r>
            <a:r>
              <a:rPr lang="en" sz="1100">
                <a:solidFill>
                  <a:schemeClr val="dk1"/>
                </a:solidFill>
              </a:rPr>
              <a:t> — Stochastic Average Gradient descent. A variation of gradient descent and incremental aggregated gradient approaches that uses a random sample of previous gradient values. Fast for big datasets.</a:t>
            </a:r>
            <a:endParaRPr sz="1100">
              <a:solidFill>
                <a:schemeClr val="dk1"/>
              </a:solidFill>
            </a:endParaRPr>
          </a:p>
          <a:p>
            <a:pPr indent="-298450" lvl="0" marL="457200" rtl="0" algn="l">
              <a:lnSpc>
                <a:spcPct val="100000"/>
              </a:lnSpc>
              <a:spcBef>
                <a:spcPts val="1000"/>
              </a:spcBef>
              <a:spcAft>
                <a:spcPts val="0"/>
              </a:spcAft>
              <a:buClr>
                <a:schemeClr val="dk1"/>
              </a:buClr>
              <a:buSzPts val="1100"/>
              <a:buChar char="●"/>
            </a:pPr>
            <a:r>
              <a:rPr b="1" lang="en" sz="1100">
                <a:solidFill>
                  <a:schemeClr val="dk1"/>
                </a:solidFill>
              </a:rPr>
              <a:t>saga</a:t>
            </a:r>
            <a:r>
              <a:rPr lang="en" sz="1100">
                <a:solidFill>
                  <a:schemeClr val="dk1"/>
                </a:solidFill>
              </a:rPr>
              <a:t> — Extension of sag that also allows for L1 regularization. Should generally train faster than sag.</a:t>
            </a:r>
            <a:endParaRPr b="1" sz="1100">
              <a:solidFill>
                <a:schemeClr val="dk1"/>
              </a:solidFill>
            </a:endParaRPr>
          </a:p>
          <a:p>
            <a:pPr indent="0" lvl="0" marL="0" rtl="0" algn="l">
              <a:spcBef>
                <a:spcPts val="1000"/>
              </a:spcBef>
              <a:spcAft>
                <a:spcPts val="1000"/>
              </a:spcAft>
              <a:buNone/>
            </a:pPr>
            <a:r>
              <a:rPr b="1" lang="en" sz="1100">
                <a:solidFill>
                  <a:schemeClr val="dk1"/>
                </a:solidFill>
              </a:rPr>
              <a:t>* Normally the best are newton-cg and liblinear for large dataset and lbfgs for small dataset. *</a:t>
            </a:r>
            <a:endParaRPr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9"/>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198" name="Google Shape;198;p29"/>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199" name="Google Shape;19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Logistic Regression Model Selection - Grid Search</a:t>
            </a:r>
            <a:endParaRPr b="1"/>
          </a:p>
        </p:txBody>
      </p:sp>
      <p:pic>
        <p:nvPicPr>
          <p:cNvPr id="200" name="Google Shape;200;p29"/>
          <p:cNvPicPr preferRelativeResize="0"/>
          <p:nvPr/>
        </p:nvPicPr>
        <p:blipFill>
          <a:blip r:embed="rId5">
            <a:alphaModFix/>
          </a:blip>
          <a:stretch>
            <a:fillRect/>
          </a:stretch>
        </p:blipFill>
        <p:spPr>
          <a:xfrm>
            <a:off x="887499" y="2986475"/>
            <a:ext cx="6965750" cy="1612050"/>
          </a:xfrm>
          <a:prstGeom prst="rect">
            <a:avLst/>
          </a:prstGeom>
          <a:noFill/>
          <a:ln>
            <a:noFill/>
          </a:ln>
        </p:spPr>
      </p:pic>
      <p:sp>
        <p:nvSpPr>
          <p:cNvPr id="201" name="Google Shape;201;p29"/>
          <p:cNvSpPr txBox="1"/>
          <p:nvPr/>
        </p:nvSpPr>
        <p:spPr>
          <a:xfrm>
            <a:off x="382075" y="1040150"/>
            <a:ext cx="8450100" cy="19239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Char char="●"/>
            </a:pPr>
            <a:r>
              <a:rPr b="1" lang="en" sz="1100">
                <a:solidFill>
                  <a:schemeClr val="dk1"/>
                </a:solidFill>
              </a:rPr>
              <a:t>Grid search</a:t>
            </a:r>
            <a:r>
              <a:rPr lang="en" sz="1100">
                <a:solidFill>
                  <a:schemeClr val="dk1"/>
                </a:solidFill>
              </a:rPr>
              <a:t> is a hyperparameter optimization technique in machine learning that involves searching for the optimal hyperparameters of a model by evaluating its performance on a grid of possible hyperparameter values. </a:t>
            </a:r>
            <a:endParaRPr sz="1100">
              <a:solidFill>
                <a:schemeClr val="dk1"/>
              </a:solidFill>
            </a:endParaRPr>
          </a:p>
          <a:p>
            <a:pPr indent="-298450" lvl="0" marL="457200" rtl="0" algn="l">
              <a:spcBef>
                <a:spcPts val="1000"/>
              </a:spcBef>
              <a:spcAft>
                <a:spcPts val="0"/>
              </a:spcAft>
              <a:buClr>
                <a:schemeClr val="dk1"/>
              </a:buClr>
              <a:buSzPts val="1100"/>
              <a:buChar char="●"/>
            </a:pPr>
            <a:r>
              <a:rPr lang="en" sz="1100">
                <a:solidFill>
                  <a:schemeClr val="dk1"/>
                </a:solidFill>
              </a:rPr>
              <a:t>This is typically done by creating a set of possible hyperparameters to test, and then training and evaluating the model on each combination of hyperparameters in the grid.</a:t>
            </a:r>
            <a:endParaRPr sz="1100">
              <a:solidFill>
                <a:schemeClr val="dk1"/>
              </a:solidFill>
            </a:endParaRPr>
          </a:p>
          <a:p>
            <a:pPr indent="-298450" lvl="0" marL="457200" rtl="0" algn="l">
              <a:spcBef>
                <a:spcPts val="1000"/>
              </a:spcBef>
              <a:spcAft>
                <a:spcPts val="0"/>
              </a:spcAft>
              <a:buClr>
                <a:schemeClr val="dk1"/>
              </a:buClr>
              <a:buSzPts val="1100"/>
              <a:buChar char="●"/>
            </a:pPr>
            <a:r>
              <a:rPr lang="en" sz="1100">
                <a:solidFill>
                  <a:schemeClr val="dk1"/>
                </a:solidFill>
              </a:rPr>
              <a:t>The performance of the model on each combination is then compared, and the hyperparameters that yield the best performance are selected as the optimal hyperparameters for the model. </a:t>
            </a:r>
            <a:endParaRPr sz="1100">
              <a:solidFill>
                <a:schemeClr val="dk1"/>
              </a:solidFill>
            </a:endParaRPr>
          </a:p>
          <a:p>
            <a:pPr indent="-298450" lvl="0" marL="457200" rtl="0" algn="l">
              <a:spcBef>
                <a:spcPts val="1000"/>
              </a:spcBef>
              <a:spcAft>
                <a:spcPts val="1000"/>
              </a:spcAft>
              <a:buClr>
                <a:schemeClr val="dk1"/>
              </a:buClr>
              <a:buSzPts val="1100"/>
              <a:buChar char="●"/>
            </a:pPr>
            <a:r>
              <a:rPr lang="en" sz="1100">
                <a:solidFill>
                  <a:schemeClr val="dk1"/>
                </a:solidFill>
              </a:rPr>
              <a:t>Grid search can be a computationally expensive process, but it is often used to optimize the performance of complex models that have many hyperparameters.</a:t>
            </a:r>
            <a:endParaRPr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0"/>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207" name="Google Shape;207;p30"/>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208" name="Google Shape;20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Logistic Regression Model Training</a:t>
            </a:r>
            <a:endParaRPr/>
          </a:p>
        </p:txBody>
      </p:sp>
      <p:pic>
        <p:nvPicPr>
          <p:cNvPr id="209" name="Google Shape;209;p30"/>
          <p:cNvPicPr preferRelativeResize="0"/>
          <p:nvPr/>
        </p:nvPicPr>
        <p:blipFill>
          <a:blip r:embed="rId5">
            <a:alphaModFix/>
          </a:blip>
          <a:stretch>
            <a:fillRect/>
          </a:stretch>
        </p:blipFill>
        <p:spPr>
          <a:xfrm>
            <a:off x="415175" y="1195200"/>
            <a:ext cx="5143700" cy="33966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1"/>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215" name="Google Shape;215;p31"/>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216" name="Google Shape;21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Logistic Regression Model Evaluation</a:t>
            </a:r>
            <a:endParaRPr/>
          </a:p>
        </p:txBody>
      </p:sp>
      <p:pic>
        <p:nvPicPr>
          <p:cNvPr id="217" name="Google Shape;217;p31"/>
          <p:cNvPicPr preferRelativeResize="0"/>
          <p:nvPr/>
        </p:nvPicPr>
        <p:blipFill>
          <a:blip r:embed="rId5">
            <a:alphaModFix/>
          </a:blip>
          <a:stretch>
            <a:fillRect/>
          </a:stretch>
        </p:blipFill>
        <p:spPr>
          <a:xfrm>
            <a:off x="491171" y="1292146"/>
            <a:ext cx="4033601" cy="2261150"/>
          </a:xfrm>
          <a:prstGeom prst="rect">
            <a:avLst/>
          </a:prstGeom>
          <a:noFill/>
          <a:ln>
            <a:noFill/>
          </a:ln>
        </p:spPr>
      </p:pic>
      <p:pic>
        <p:nvPicPr>
          <p:cNvPr id="218" name="Google Shape;218;p31"/>
          <p:cNvPicPr preferRelativeResize="0"/>
          <p:nvPr/>
        </p:nvPicPr>
        <p:blipFill>
          <a:blip r:embed="rId6">
            <a:alphaModFix/>
          </a:blip>
          <a:stretch>
            <a:fillRect/>
          </a:stretch>
        </p:blipFill>
        <p:spPr>
          <a:xfrm>
            <a:off x="4638075" y="1274213"/>
            <a:ext cx="4033600" cy="22970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63" name="Google Shape;63;p14"/>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Titanic Dataset Description</a:t>
            </a:r>
            <a:endParaRPr b="1"/>
          </a:p>
        </p:txBody>
      </p:sp>
      <p:pic>
        <p:nvPicPr>
          <p:cNvPr id="65" name="Google Shape;65;p14"/>
          <p:cNvPicPr preferRelativeResize="0"/>
          <p:nvPr/>
        </p:nvPicPr>
        <p:blipFill>
          <a:blip r:embed="rId5">
            <a:alphaModFix/>
          </a:blip>
          <a:stretch>
            <a:fillRect/>
          </a:stretch>
        </p:blipFill>
        <p:spPr>
          <a:xfrm>
            <a:off x="1350700" y="1370600"/>
            <a:ext cx="6372225" cy="3105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2"/>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224" name="Google Shape;224;p32"/>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225" name="Google Shape;22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Logistic Regression Model Testing or Inference</a:t>
            </a:r>
            <a:endParaRPr b="1"/>
          </a:p>
          <a:p>
            <a:pPr indent="0" lvl="0" marL="0" rtl="0" algn="l">
              <a:spcBef>
                <a:spcPts val="0"/>
              </a:spcBef>
              <a:spcAft>
                <a:spcPts val="0"/>
              </a:spcAft>
              <a:buNone/>
            </a:pPr>
            <a:r>
              <a:t/>
            </a:r>
            <a:endParaRPr/>
          </a:p>
        </p:txBody>
      </p:sp>
      <p:pic>
        <p:nvPicPr>
          <p:cNvPr id="226" name="Google Shape;226;p32"/>
          <p:cNvPicPr preferRelativeResize="0"/>
          <p:nvPr/>
        </p:nvPicPr>
        <p:blipFill>
          <a:blip r:embed="rId5">
            <a:alphaModFix/>
          </a:blip>
          <a:stretch>
            <a:fillRect/>
          </a:stretch>
        </p:blipFill>
        <p:spPr>
          <a:xfrm>
            <a:off x="1957163" y="2127775"/>
            <a:ext cx="4589575" cy="1580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3"/>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232" name="Google Shape;232;p33"/>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233" name="Google Shape;233;p33"/>
          <p:cNvSpPr txBox="1"/>
          <p:nvPr>
            <p:ph type="title"/>
          </p:nvPr>
        </p:nvSpPr>
        <p:spPr>
          <a:xfrm>
            <a:off x="4641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Exercise</a:t>
            </a:r>
            <a:endParaRPr b="1"/>
          </a:p>
        </p:txBody>
      </p:sp>
      <p:sp>
        <p:nvSpPr>
          <p:cNvPr id="234" name="Google Shape;23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 sz="1100">
                <a:solidFill>
                  <a:schemeClr val="dk1"/>
                </a:solidFill>
              </a:rPr>
              <a:t>Use the dataset that we perform </a:t>
            </a:r>
            <a:r>
              <a:rPr b="1" lang="en" sz="1100">
                <a:solidFill>
                  <a:schemeClr val="dk1"/>
                </a:solidFill>
              </a:rPr>
              <a:t>feature selection</a:t>
            </a:r>
            <a:endParaRPr b="1" sz="1100">
              <a:solidFill>
                <a:schemeClr val="dk1"/>
              </a:solidFill>
            </a:endParaRPr>
          </a:p>
          <a:p>
            <a:pPr indent="-298450" lvl="0" marL="457200" rtl="0" algn="l">
              <a:spcBef>
                <a:spcPts val="1000"/>
              </a:spcBef>
              <a:spcAft>
                <a:spcPts val="0"/>
              </a:spcAft>
              <a:buClr>
                <a:schemeClr val="dk1"/>
              </a:buClr>
              <a:buSzPts val="1100"/>
              <a:buChar char="●"/>
            </a:pPr>
            <a:r>
              <a:rPr lang="en" sz="1100">
                <a:solidFill>
                  <a:schemeClr val="dk1"/>
                </a:solidFill>
              </a:rPr>
              <a:t>Prepare data for training, validation, and testing.</a:t>
            </a:r>
            <a:endParaRPr sz="1100">
              <a:solidFill>
                <a:schemeClr val="dk1"/>
              </a:solidFill>
            </a:endParaRPr>
          </a:p>
          <a:p>
            <a:pPr indent="-298450" lvl="0" marL="457200" rtl="0" algn="l">
              <a:spcBef>
                <a:spcPts val="1000"/>
              </a:spcBef>
              <a:spcAft>
                <a:spcPts val="0"/>
              </a:spcAft>
              <a:buClr>
                <a:schemeClr val="dk1"/>
              </a:buClr>
              <a:buSzPts val="1100"/>
              <a:buChar char="●"/>
            </a:pPr>
            <a:r>
              <a:rPr lang="en" sz="1100">
                <a:solidFill>
                  <a:schemeClr val="dk1"/>
                </a:solidFill>
              </a:rPr>
              <a:t>Use the model that we get the highest score from previous grid search.</a:t>
            </a:r>
            <a:endParaRPr sz="1100">
              <a:solidFill>
                <a:schemeClr val="dk1"/>
              </a:solidFill>
            </a:endParaRPr>
          </a:p>
          <a:p>
            <a:pPr indent="-298450" lvl="0" marL="457200" rtl="0" algn="l">
              <a:spcBef>
                <a:spcPts val="1000"/>
              </a:spcBef>
              <a:spcAft>
                <a:spcPts val="0"/>
              </a:spcAft>
              <a:buClr>
                <a:schemeClr val="dk1"/>
              </a:buClr>
              <a:buSzPts val="1100"/>
              <a:buChar char="●"/>
            </a:pPr>
            <a:r>
              <a:rPr lang="en" sz="1100">
                <a:solidFill>
                  <a:schemeClr val="dk1"/>
                </a:solidFill>
              </a:rPr>
              <a:t>Train the model.</a:t>
            </a:r>
            <a:endParaRPr sz="1100">
              <a:solidFill>
                <a:schemeClr val="dk1"/>
              </a:solidFill>
            </a:endParaRPr>
          </a:p>
          <a:p>
            <a:pPr indent="-298450" lvl="0" marL="457200" rtl="0" algn="l">
              <a:spcBef>
                <a:spcPts val="1000"/>
              </a:spcBef>
              <a:spcAft>
                <a:spcPts val="0"/>
              </a:spcAft>
              <a:buClr>
                <a:schemeClr val="dk1"/>
              </a:buClr>
              <a:buSzPts val="1100"/>
              <a:buChar char="●"/>
            </a:pPr>
            <a:r>
              <a:rPr lang="en" sz="1100">
                <a:solidFill>
                  <a:schemeClr val="dk1"/>
                </a:solidFill>
              </a:rPr>
              <a:t>Evaluate the model.</a:t>
            </a:r>
            <a:endParaRPr sz="1100">
              <a:solidFill>
                <a:schemeClr val="dk1"/>
              </a:solidFill>
            </a:endParaRPr>
          </a:p>
          <a:p>
            <a:pPr indent="-298450" lvl="0" marL="457200" rtl="0" algn="l">
              <a:spcBef>
                <a:spcPts val="1000"/>
              </a:spcBef>
              <a:spcAft>
                <a:spcPts val="0"/>
              </a:spcAft>
              <a:buClr>
                <a:schemeClr val="dk1"/>
              </a:buClr>
              <a:buSzPts val="1100"/>
              <a:buChar char="●"/>
            </a:pPr>
            <a:r>
              <a:rPr lang="en" sz="1100">
                <a:solidFill>
                  <a:schemeClr val="dk1"/>
                </a:solidFill>
              </a:rPr>
              <a:t>Show result with classification report.</a:t>
            </a:r>
            <a:endParaRPr sz="1100">
              <a:solidFill>
                <a:schemeClr val="dk1"/>
              </a:solidFill>
            </a:endParaRPr>
          </a:p>
          <a:p>
            <a:pPr indent="-298450" lvl="0" marL="457200" rtl="0" algn="l">
              <a:spcBef>
                <a:spcPts val="1000"/>
              </a:spcBef>
              <a:spcAft>
                <a:spcPts val="1000"/>
              </a:spcAft>
              <a:buClr>
                <a:schemeClr val="dk1"/>
              </a:buClr>
              <a:buSzPts val="1100"/>
              <a:buChar char="●"/>
            </a:pPr>
            <a:r>
              <a:rPr lang="en" sz="1100">
                <a:solidFill>
                  <a:schemeClr val="dk1"/>
                </a:solidFill>
              </a:rPr>
              <a:t>Test the model.</a:t>
            </a:r>
            <a:endParaRPr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4"/>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240" name="Google Shape;240;p34"/>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241" name="Google Shape;24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Application: Predict the </a:t>
            </a:r>
            <a:r>
              <a:rPr b="1" lang="en"/>
              <a:t>survivability</a:t>
            </a:r>
            <a:r>
              <a:rPr b="1" lang="en"/>
              <a:t> of a </a:t>
            </a:r>
            <a:r>
              <a:rPr b="1" lang="en"/>
              <a:t>random</a:t>
            </a:r>
            <a:r>
              <a:rPr b="1" lang="en"/>
              <a:t> person on Titanic</a:t>
            </a:r>
            <a:endParaRPr b="1"/>
          </a:p>
        </p:txBody>
      </p:sp>
      <p:sp>
        <p:nvSpPr>
          <p:cNvPr id="242" name="Google Shape;242;p34"/>
          <p:cNvSpPr txBox="1"/>
          <p:nvPr/>
        </p:nvSpPr>
        <p:spPr>
          <a:xfrm>
            <a:off x="437075" y="1660550"/>
            <a:ext cx="7866600" cy="1621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To perform the prediction, first we need the user input.</a:t>
            </a:r>
            <a:endParaRPr sz="1200">
              <a:solidFill>
                <a:schemeClr val="dk1"/>
              </a:solidFill>
            </a:endParaRPr>
          </a:p>
          <a:p>
            <a:pPr indent="-304800" lvl="0" marL="457200" rtl="0" algn="l">
              <a:spcBef>
                <a:spcPts val="1000"/>
              </a:spcBef>
              <a:spcAft>
                <a:spcPts val="0"/>
              </a:spcAft>
              <a:buClr>
                <a:schemeClr val="dk1"/>
              </a:buClr>
              <a:buSzPts val="1200"/>
              <a:buChar char="●"/>
            </a:pPr>
            <a:r>
              <a:rPr lang="en" sz="1200">
                <a:solidFill>
                  <a:schemeClr val="dk1"/>
                </a:solidFill>
              </a:rPr>
              <a:t>All input data must have same column names as you trained the model.</a:t>
            </a:r>
            <a:endParaRPr sz="1200">
              <a:solidFill>
                <a:schemeClr val="dk1"/>
              </a:solidFill>
            </a:endParaRPr>
          </a:p>
          <a:p>
            <a:pPr indent="-304800" lvl="0" marL="457200" rtl="0" algn="l">
              <a:spcBef>
                <a:spcPts val="1000"/>
              </a:spcBef>
              <a:spcAft>
                <a:spcPts val="0"/>
              </a:spcAft>
              <a:buClr>
                <a:schemeClr val="dk1"/>
              </a:buClr>
              <a:buSzPts val="1200"/>
              <a:buChar char="●"/>
            </a:pPr>
            <a:r>
              <a:rPr lang="en" sz="1200">
                <a:solidFill>
                  <a:schemeClr val="dk1"/>
                </a:solidFill>
              </a:rPr>
              <a:t>Then we need to preprocess the input data for model prediction.</a:t>
            </a:r>
            <a:endParaRPr sz="1200">
              <a:solidFill>
                <a:schemeClr val="dk1"/>
              </a:solidFill>
            </a:endParaRPr>
          </a:p>
          <a:p>
            <a:pPr indent="-304800" lvl="0" marL="457200" rtl="0" algn="l">
              <a:spcBef>
                <a:spcPts val="1000"/>
              </a:spcBef>
              <a:spcAft>
                <a:spcPts val="0"/>
              </a:spcAft>
              <a:buClr>
                <a:schemeClr val="dk1"/>
              </a:buClr>
              <a:buSzPts val="1200"/>
              <a:buChar char="●"/>
            </a:pPr>
            <a:r>
              <a:rPr lang="en" sz="1200">
                <a:solidFill>
                  <a:schemeClr val="dk1"/>
                </a:solidFill>
              </a:rPr>
              <a:t>After that, combine them as a single row dataframe.</a:t>
            </a:r>
            <a:endParaRPr sz="1200">
              <a:solidFill>
                <a:schemeClr val="dk1"/>
              </a:solidFill>
            </a:endParaRPr>
          </a:p>
          <a:p>
            <a:pPr indent="-304800" lvl="0" marL="457200" rtl="0" algn="l">
              <a:spcBef>
                <a:spcPts val="1000"/>
              </a:spcBef>
              <a:spcAft>
                <a:spcPts val="1000"/>
              </a:spcAft>
              <a:buClr>
                <a:schemeClr val="dk1"/>
              </a:buClr>
              <a:buSzPts val="1200"/>
              <a:buChar char="●"/>
            </a:pPr>
            <a:r>
              <a:rPr lang="en" sz="1200">
                <a:solidFill>
                  <a:schemeClr val="dk1"/>
                </a:solidFill>
              </a:rPr>
              <a:t>Use this dataframe</a:t>
            </a:r>
            <a:endParaRPr sz="12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5"/>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248" name="Google Shape;248;p35"/>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249" name="Google Shape;24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Application: Predict the survivability of a random person on Titanic</a:t>
            </a:r>
            <a:endParaRPr/>
          </a:p>
        </p:txBody>
      </p:sp>
      <p:sp>
        <p:nvSpPr>
          <p:cNvPr id="250" name="Google Shape;250;p35"/>
          <p:cNvSpPr txBox="1"/>
          <p:nvPr>
            <p:ph idx="1" type="body"/>
          </p:nvPr>
        </p:nvSpPr>
        <p:spPr>
          <a:xfrm>
            <a:off x="403175" y="1442400"/>
            <a:ext cx="4564500" cy="49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chemeClr val="dk1"/>
                </a:solidFill>
              </a:rPr>
              <a:t>Prepare data for preprocessing.</a:t>
            </a:r>
            <a:endParaRPr b="1" sz="1200">
              <a:solidFill>
                <a:schemeClr val="dk1"/>
              </a:solidFill>
            </a:endParaRPr>
          </a:p>
        </p:txBody>
      </p:sp>
      <p:pic>
        <p:nvPicPr>
          <p:cNvPr id="251" name="Google Shape;251;p35"/>
          <p:cNvPicPr preferRelativeResize="0"/>
          <p:nvPr/>
        </p:nvPicPr>
        <p:blipFill rotWithShape="1">
          <a:blip r:embed="rId5">
            <a:alphaModFix/>
          </a:blip>
          <a:srcRect b="0" l="2562" r="0" t="0"/>
          <a:stretch/>
        </p:blipFill>
        <p:spPr>
          <a:xfrm>
            <a:off x="464400" y="1941900"/>
            <a:ext cx="2758200" cy="1690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6"/>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257" name="Google Shape;257;p36"/>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258" name="Google Shape;25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Application: Predict the survivability of a random person on Titanic</a:t>
            </a:r>
            <a:endParaRPr/>
          </a:p>
          <a:p>
            <a:pPr indent="0" lvl="0" marL="0" rtl="0" algn="l">
              <a:spcBef>
                <a:spcPts val="0"/>
              </a:spcBef>
              <a:spcAft>
                <a:spcPts val="0"/>
              </a:spcAft>
              <a:buNone/>
            </a:pPr>
            <a:r>
              <a:t/>
            </a:r>
            <a:endParaRPr/>
          </a:p>
        </p:txBody>
      </p:sp>
      <p:sp>
        <p:nvSpPr>
          <p:cNvPr id="259" name="Google Shape;259;p36"/>
          <p:cNvSpPr txBox="1"/>
          <p:nvPr>
            <p:ph idx="1" type="body"/>
          </p:nvPr>
        </p:nvSpPr>
        <p:spPr>
          <a:xfrm>
            <a:off x="311700" y="1555000"/>
            <a:ext cx="1486800" cy="79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chemeClr val="dk1"/>
                </a:solidFill>
              </a:rPr>
              <a:t>Explore data inside in test dataset again.</a:t>
            </a:r>
            <a:endParaRPr sz="1100">
              <a:solidFill>
                <a:schemeClr val="dk1"/>
              </a:solidFill>
            </a:endParaRPr>
          </a:p>
        </p:txBody>
      </p:sp>
      <p:pic>
        <p:nvPicPr>
          <p:cNvPr id="260" name="Google Shape;260;p36"/>
          <p:cNvPicPr preferRelativeResize="0"/>
          <p:nvPr/>
        </p:nvPicPr>
        <p:blipFill>
          <a:blip r:embed="rId5">
            <a:alphaModFix/>
          </a:blip>
          <a:stretch>
            <a:fillRect/>
          </a:stretch>
        </p:blipFill>
        <p:spPr>
          <a:xfrm>
            <a:off x="3932625" y="1017725"/>
            <a:ext cx="2692963" cy="3703550"/>
          </a:xfrm>
          <a:prstGeom prst="rect">
            <a:avLst/>
          </a:prstGeom>
          <a:noFill/>
          <a:ln>
            <a:noFill/>
          </a:ln>
        </p:spPr>
      </p:pic>
      <p:pic>
        <p:nvPicPr>
          <p:cNvPr id="261" name="Google Shape;261;p36"/>
          <p:cNvPicPr preferRelativeResize="0"/>
          <p:nvPr/>
        </p:nvPicPr>
        <p:blipFill>
          <a:blip r:embed="rId6">
            <a:alphaModFix/>
          </a:blip>
          <a:stretch>
            <a:fillRect/>
          </a:stretch>
        </p:blipFill>
        <p:spPr>
          <a:xfrm>
            <a:off x="6740951" y="1874601"/>
            <a:ext cx="2215532" cy="2846675"/>
          </a:xfrm>
          <a:prstGeom prst="rect">
            <a:avLst/>
          </a:prstGeom>
          <a:noFill/>
          <a:ln>
            <a:noFill/>
          </a:ln>
        </p:spPr>
      </p:pic>
      <p:pic>
        <p:nvPicPr>
          <p:cNvPr id="262" name="Google Shape;262;p36"/>
          <p:cNvPicPr preferRelativeResize="0"/>
          <p:nvPr/>
        </p:nvPicPr>
        <p:blipFill>
          <a:blip r:embed="rId7">
            <a:alphaModFix/>
          </a:blip>
          <a:stretch>
            <a:fillRect/>
          </a:stretch>
        </p:blipFill>
        <p:spPr>
          <a:xfrm>
            <a:off x="436171" y="2152971"/>
            <a:ext cx="2118000" cy="1618175"/>
          </a:xfrm>
          <a:prstGeom prst="rect">
            <a:avLst/>
          </a:prstGeom>
          <a:noFill/>
          <a:ln>
            <a:noFill/>
          </a:ln>
        </p:spPr>
      </p:pic>
      <p:pic>
        <p:nvPicPr>
          <p:cNvPr id="263" name="Google Shape;263;p36"/>
          <p:cNvPicPr preferRelativeResize="0"/>
          <p:nvPr/>
        </p:nvPicPr>
        <p:blipFill>
          <a:blip r:embed="rId8">
            <a:alphaModFix/>
          </a:blip>
          <a:stretch>
            <a:fillRect/>
          </a:stretch>
        </p:blipFill>
        <p:spPr>
          <a:xfrm>
            <a:off x="436175" y="3955925"/>
            <a:ext cx="3277100" cy="524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7"/>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269" name="Google Shape;269;p37"/>
          <p:cNvPicPr preferRelativeResize="0"/>
          <p:nvPr/>
        </p:nvPicPr>
        <p:blipFill>
          <a:blip r:embed="rId4">
            <a:alphaModFix amt="5000"/>
          </a:blip>
          <a:stretch>
            <a:fillRect/>
          </a:stretch>
        </p:blipFill>
        <p:spPr>
          <a:xfrm>
            <a:off x="1798532" y="0"/>
            <a:ext cx="5143693" cy="5143500"/>
          </a:xfrm>
          <a:prstGeom prst="rect">
            <a:avLst/>
          </a:prstGeom>
          <a:noFill/>
          <a:ln>
            <a:noFill/>
          </a:ln>
        </p:spPr>
      </p:pic>
      <p:pic>
        <p:nvPicPr>
          <p:cNvPr id="270" name="Google Shape;270;p37"/>
          <p:cNvPicPr preferRelativeResize="0"/>
          <p:nvPr/>
        </p:nvPicPr>
        <p:blipFill>
          <a:blip r:embed="rId5">
            <a:alphaModFix/>
          </a:blip>
          <a:stretch>
            <a:fillRect/>
          </a:stretch>
        </p:blipFill>
        <p:spPr>
          <a:xfrm>
            <a:off x="3264850" y="1017725"/>
            <a:ext cx="4362450" cy="3724750"/>
          </a:xfrm>
          <a:prstGeom prst="rect">
            <a:avLst/>
          </a:prstGeom>
          <a:noFill/>
          <a:ln>
            <a:noFill/>
          </a:ln>
        </p:spPr>
      </p:pic>
      <p:sp>
        <p:nvSpPr>
          <p:cNvPr id="271" name="Google Shape;27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Application: Predict the survivability of a </a:t>
            </a:r>
            <a:r>
              <a:rPr b="1" lang="en"/>
              <a:t>random</a:t>
            </a:r>
            <a:r>
              <a:rPr b="1" lang="en"/>
              <a:t> person on Titanic</a:t>
            </a:r>
            <a:endParaRPr/>
          </a:p>
          <a:p>
            <a:pPr indent="0" lvl="0" marL="0" rtl="0" algn="l">
              <a:spcBef>
                <a:spcPts val="0"/>
              </a:spcBef>
              <a:spcAft>
                <a:spcPts val="0"/>
              </a:spcAft>
              <a:buNone/>
            </a:pPr>
            <a:r>
              <a:t/>
            </a:r>
            <a:endParaRPr/>
          </a:p>
        </p:txBody>
      </p:sp>
      <p:sp>
        <p:nvSpPr>
          <p:cNvPr id="272" name="Google Shape;272;p37"/>
          <p:cNvSpPr txBox="1"/>
          <p:nvPr>
            <p:ph idx="1" type="body"/>
          </p:nvPr>
        </p:nvSpPr>
        <p:spPr>
          <a:xfrm>
            <a:off x="311700" y="1555000"/>
            <a:ext cx="1486800" cy="79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chemeClr val="dk1"/>
                </a:solidFill>
              </a:rPr>
              <a:t>Create our own test dataset with user input</a:t>
            </a:r>
            <a:endParaRPr sz="11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8"/>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278" name="Google Shape;278;p38"/>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279" name="Google Shape;27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Application: Predict the survivability of a random person on Titanic</a:t>
            </a:r>
            <a:endParaRPr/>
          </a:p>
          <a:p>
            <a:pPr indent="0" lvl="0" marL="0" rtl="0" algn="l">
              <a:spcBef>
                <a:spcPts val="0"/>
              </a:spcBef>
              <a:spcAft>
                <a:spcPts val="0"/>
              </a:spcAft>
              <a:buNone/>
            </a:pPr>
            <a:r>
              <a:t/>
            </a:r>
            <a:endParaRPr/>
          </a:p>
        </p:txBody>
      </p:sp>
      <p:sp>
        <p:nvSpPr>
          <p:cNvPr id="280" name="Google Shape;280;p38"/>
          <p:cNvSpPr txBox="1"/>
          <p:nvPr>
            <p:ph idx="1" type="body"/>
          </p:nvPr>
        </p:nvSpPr>
        <p:spPr>
          <a:xfrm>
            <a:off x="311700" y="1555000"/>
            <a:ext cx="2622300" cy="28356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chemeClr val="dk1"/>
              </a:buClr>
              <a:buSzPts val="1100"/>
              <a:buChar char="●"/>
            </a:pPr>
            <a:r>
              <a:rPr lang="en" sz="1100">
                <a:solidFill>
                  <a:schemeClr val="dk1"/>
                </a:solidFill>
              </a:rPr>
              <a:t>Enter the information of a random</a:t>
            </a:r>
            <a:r>
              <a:rPr lang="en" sz="1100">
                <a:solidFill>
                  <a:schemeClr val="dk1"/>
                </a:solidFill>
              </a:rPr>
              <a:t> </a:t>
            </a:r>
            <a:r>
              <a:rPr lang="en" sz="1100">
                <a:solidFill>
                  <a:schemeClr val="dk1"/>
                </a:solidFill>
              </a:rPr>
              <a:t>person in user inputs.</a:t>
            </a:r>
            <a:endParaRPr sz="1100">
              <a:solidFill>
                <a:schemeClr val="dk1"/>
              </a:solidFill>
            </a:endParaRPr>
          </a:p>
          <a:p>
            <a:pPr indent="0" lvl="0" marL="0" rtl="0" algn="just">
              <a:spcBef>
                <a:spcPts val="1000"/>
              </a:spcBef>
              <a:spcAft>
                <a:spcPts val="0"/>
              </a:spcAft>
              <a:buNone/>
            </a:pPr>
            <a:r>
              <a:t/>
            </a:r>
            <a:endParaRPr sz="1100">
              <a:solidFill>
                <a:schemeClr val="dk1"/>
              </a:solidFill>
            </a:endParaRPr>
          </a:p>
          <a:p>
            <a:pPr indent="0" lvl="0" marL="0" rtl="0" algn="just">
              <a:spcBef>
                <a:spcPts val="1000"/>
              </a:spcBef>
              <a:spcAft>
                <a:spcPts val="0"/>
              </a:spcAft>
              <a:buNone/>
            </a:pPr>
            <a:r>
              <a:t/>
            </a:r>
            <a:endParaRPr sz="1100">
              <a:solidFill>
                <a:schemeClr val="dk1"/>
              </a:solidFill>
            </a:endParaRPr>
          </a:p>
          <a:p>
            <a:pPr indent="0" lvl="0" marL="0" rtl="0" algn="just">
              <a:spcBef>
                <a:spcPts val="1000"/>
              </a:spcBef>
              <a:spcAft>
                <a:spcPts val="0"/>
              </a:spcAft>
              <a:buNone/>
            </a:pPr>
            <a:r>
              <a:t/>
            </a:r>
            <a:endParaRPr sz="1100">
              <a:solidFill>
                <a:schemeClr val="dk1"/>
              </a:solidFill>
            </a:endParaRPr>
          </a:p>
          <a:p>
            <a:pPr indent="-298450" lvl="0" marL="457200" rtl="0" algn="just">
              <a:spcBef>
                <a:spcPts val="1000"/>
              </a:spcBef>
              <a:spcAft>
                <a:spcPts val="1000"/>
              </a:spcAft>
              <a:buClr>
                <a:schemeClr val="dk1"/>
              </a:buClr>
              <a:buSzPts val="1100"/>
              <a:buChar char="●"/>
            </a:pPr>
            <a:r>
              <a:rPr lang="en" sz="1100">
                <a:solidFill>
                  <a:schemeClr val="dk1"/>
                </a:solidFill>
              </a:rPr>
              <a:t>Use our created test dataset on our trained model to predict the survivability of this person.</a:t>
            </a:r>
            <a:endParaRPr sz="1100">
              <a:solidFill>
                <a:schemeClr val="dk1"/>
              </a:solidFill>
            </a:endParaRPr>
          </a:p>
        </p:txBody>
      </p:sp>
      <p:pic>
        <p:nvPicPr>
          <p:cNvPr id="281" name="Google Shape;281;p38"/>
          <p:cNvPicPr preferRelativeResize="0"/>
          <p:nvPr/>
        </p:nvPicPr>
        <p:blipFill>
          <a:blip r:embed="rId5">
            <a:alphaModFix/>
          </a:blip>
          <a:stretch>
            <a:fillRect/>
          </a:stretch>
        </p:blipFill>
        <p:spPr>
          <a:xfrm>
            <a:off x="3169875" y="1644625"/>
            <a:ext cx="3827709" cy="1131213"/>
          </a:xfrm>
          <a:prstGeom prst="rect">
            <a:avLst/>
          </a:prstGeom>
          <a:noFill/>
          <a:ln>
            <a:noFill/>
          </a:ln>
        </p:spPr>
      </p:pic>
      <p:pic>
        <p:nvPicPr>
          <p:cNvPr id="282" name="Google Shape;282;p38"/>
          <p:cNvPicPr preferRelativeResize="0"/>
          <p:nvPr/>
        </p:nvPicPr>
        <p:blipFill>
          <a:blip r:embed="rId6">
            <a:alphaModFix/>
          </a:blip>
          <a:stretch>
            <a:fillRect/>
          </a:stretch>
        </p:blipFill>
        <p:spPr>
          <a:xfrm>
            <a:off x="3169875" y="2955224"/>
            <a:ext cx="3317549" cy="1435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71" name="Google Shape;71;p15"/>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Drive Mount on Google Colab</a:t>
            </a:r>
            <a:endParaRPr b="1"/>
          </a:p>
        </p:txBody>
      </p:sp>
      <p:pic>
        <p:nvPicPr>
          <p:cNvPr id="73" name="Google Shape;73;p15"/>
          <p:cNvPicPr preferRelativeResize="0"/>
          <p:nvPr/>
        </p:nvPicPr>
        <p:blipFill>
          <a:blip r:embed="rId5">
            <a:alphaModFix/>
          </a:blip>
          <a:stretch>
            <a:fillRect/>
          </a:stretch>
        </p:blipFill>
        <p:spPr>
          <a:xfrm>
            <a:off x="436438" y="1493913"/>
            <a:ext cx="6962775" cy="170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79" name="Google Shape;79;p16"/>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Importing Libraries</a:t>
            </a:r>
            <a:endParaRPr b="1"/>
          </a:p>
        </p:txBody>
      </p:sp>
      <p:pic>
        <p:nvPicPr>
          <p:cNvPr id="81" name="Google Shape;81;p16"/>
          <p:cNvPicPr preferRelativeResize="0"/>
          <p:nvPr/>
        </p:nvPicPr>
        <p:blipFill>
          <a:blip r:embed="rId5">
            <a:alphaModFix/>
          </a:blip>
          <a:stretch>
            <a:fillRect/>
          </a:stretch>
        </p:blipFill>
        <p:spPr>
          <a:xfrm>
            <a:off x="1934973" y="1222350"/>
            <a:ext cx="5562051" cy="323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87" name="Google Shape;87;p17"/>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Dataset Loading and Exploration</a:t>
            </a:r>
            <a:endParaRPr b="1"/>
          </a:p>
        </p:txBody>
      </p:sp>
      <p:pic>
        <p:nvPicPr>
          <p:cNvPr id="89" name="Google Shape;89;p17"/>
          <p:cNvPicPr preferRelativeResize="0"/>
          <p:nvPr/>
        </p:nvPicPr>
        <p:blipFill>
          <a:blip r:embed="rId5">
            <a:alphaModFix/>
          </a:blip>
          <a:stretch>
            <a:fillRect/>
          </a:stretch>
        </p:blipFill>
        <p:spPr>
          <a:xfrm>
            <a:off x="401675" y="1134100"/>
            <a:ext cx="3144601" cy="470225"/>
          </a:xfrm>
          <a:prstGeom prst="rect">
            <a:avLst/>
          </a:prstGeom>
          <a:noFill/>
          <a:ln>
            <a:noFill/>
          </a:ln>
        </p:spPr>
      </p:pic>
      <p:pic>
        <p:nvPicPr>
          <p:cNvPr id="90" name="Google Shape;90;p17"/>
          <p:cNvPicPr preferRelativeResize="0"/>
          <p:nvPr/>
        </p:nvPicPr>
        <p:blipFill>
          <a:blip r:embed="rId6">
            <a:alphaModFix/>
          </a:blip>
          <a:stretch>
            <a:fillRect/>
          </a:stretch>
        </p:blipFill>
        <p:spPr>
          <a:xfrm>
            <a:off x="401675" y="1720699"/>
            <a:ext cx="6323474" cy="1366800"/>
          </a:xfrm>
          <a:prstGeom prst="rect">
            <a:avLst/>
          </a:prstGeom>
          <a:noFill/>
          <a:ln>
            <a:noFill/>
          </a:ln>
        </p:spPr>
      </p:pic>
      <p:pic>
        <p:nvPicPr>
          <p:cNvPr id="91" name="Google Shape;91;p17"/>
          <p:cNvPicPr preferRelativeResize="0"/>
          <p:nvPr/>
        </p:nvPicPr>
        <p:blipFill>
          <a:blip r:embed="rId7">
            <a:alphaModFix/>
          </a:blip>
          <a:stretch>
            <a:fillRect/>
          </a:stretch>
        </p:blipFill>
        <p:spPr>
          <a:xfrm>
            <a:off x="401675" y="3239274"/>
            <a:ext cx="6323474" cy="1366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97" name="Google Shape;97;p18"/>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Data Exploration</a:t>
            </a:r>
            <a:endParaRPr b="1"/>
          </a:p>
          <a:p>
            <a:pPr indent="0" lvl="0" marL="0" rtl="0" algn="l">
              <a:spcBef>
                <a:spcPts val="0"/>
              </a:spcBef>
              <a:spcAft>
                <a:spcPts val="0"/>
              </a:spcAft>
              <a:buNone/>
            </a:pPr>
            <a:r>
              <a:t/>
            </a:r>
            <a:endParaRPr/>
          </a:p>
        </p:txBody>
      </p:sp>
      <p:pic>
        <p:nvPicPr>
          <p:cNvPr id="99" name="Google Shape;99;p18"/>
          <p:cNvPicPr preferRelativeResize="0"/>
          <p:nvPr/>
        </p:nvPicPr>
        <p:blipFill>
          <a:blip r:embed="rId5">
            <a:alphaModFix/>
          </a:blip>
          <a:stretch>
            <a:fillRect/>
          </a:stretch>
        </p:blipFill>
        <p:spPr>
          <a:xfrm>
            <a:off x="315524" y="1168475"/>
            <a:ext cx="8520600" cy="20918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9"/>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105" name="Google Shape;105;p19"/>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Preprocessing</a:t>
            </a:r>
            <a:endParaRPr b="1"/>
          </a:p>
        </p:txBody>
      </p:sp>
      <p:pic>
        <p:nvPicPr>
          <p:cNvPr id="107" name="Google Shape;107;p19"/>
          <p:cNvPicPr preferRelativeResize="0"/>
          <p:nvPr/>
        </p:nvPicPr>
        <p:blipFill>
          <a:blip r:embed="rId5">
            <a:alphaModFix/>
          </a:blip>
          <a:stretch>
            <a:fillRect/>
          </a:stretch>
        </p:blipFill>
        <p:spPr>
          <a:xfrm>
            <a:off x="1798525" y="1811850"/>
            <a:ext cx="4654824" cy="2548900"/>
          </a:xfrm>
          <a:prstGeom prst="rect">
            <a:avLst/>
          </a:prstGeom>
          <a:noFill/>
          <a:ln>
            <a:noFill/>
          </a:ln>
        </p:spPr>
      </p:pic>
      <p:sp>
        <p:nvSpPr>
          <p:cNvPr id="108" name="Google Shape;108;p19"/>
          <p:cNvSpPr txBox="1"/>
          <p:nvPr/>
        </p:nvSpPr>
        <p:spPr>
          <a:xfrm>
            <a:off x="1942250" y="1374175"/>
            <a:ext cx="419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Removing Features with domain </a:t>
            </a:r>
            <a:r>
              <a:rPr lang="en">
                <a:solidFill>
                  <a:schemeClr val="dk1"/>
                </a:solidFill>
              </a:rPr>
              <a:t>knowledge</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0"/>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114" name="Google Shape;114;p20"/>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Exploration</a:t>
            </a:r>
            <a:endParaRPr/>
          </a:p>
        </p:txBody>
      </p:sp>
      <p:pic>
        <p:nvPicPr>
          <p:cNvPr id="116" name="Google Shape;116;p20"/>
          <p:cNvPicPr preferRelativeResize="0"/>
          <p:nvPr/>
        </p:nvPicPr>
        <p:blipFill rotWithShape="1">
          <a:blip r:embed="rId5">
            <a:alphaModFix/>
          </a:blip>
          <a:srcRect b="48427" l="0" r="0" t="0"/>
          <a:stretch/>
        </p:blipFill>
        <p:spPr>
          <a:xfrm>
            <a:off x="506950" y="1498725"/>
            <a:ext cx="3683200" cy="2652675"/>
          </a:xfrm>
          <a:prstGeom prst="rect">
            <a:avLst/>
          </a:prstGeom>
          <a:noFill/>
          <a:ln>
            <a:noFill/>
          </a:ln>
        </p:spPr>
      </p:pic>
      <p:pic>
        <p:nvPicPr>
          <p:cNvPr id="117" name="Google Shape;117;p20"/>
          <p:cNvPicPr preferRelativeResize="0"/>
          <p:nvPr/>
        </p:nvPicPr>
        <p:blipFill rotWithShape="1">
          <a:blip r:embed="rId5">
            <a:alphaModFix/>
          </a:blip>
          <a:srcRect b="0" l="0" r="0" t="52439"/>
          <a:stretch/>
        </p:blipFill>
        <p:spPr>
          <a:xfrm>
            <a:off x="4536325" y="1498725"/>
            <a:ext cx="3994085" cy="265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1"/>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123" name="Google Shape;123;p21"/>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Exploration</a:t>
            </a:r>
            <a:endParaRPr/>
          </a:p>
        </p:txBody>
      </p:sp>
      <p:pic>
        <p:nvPicPr>
          <p:cNvPr id="125" name="Google Shape;125;p21"/>
          <p:cNvPicPr preferRelativeResize="0"/>
          <p:nvPr/>
        </p:nvPicPr>
        <p:blipFill>
          <a:blip r:embed="rId5">
            <a:alphaModFix/>
          </a:blip>
          <a:stretch>
            <a:fillRect/>
          </a:stretch>
        </p:blipFill>
        <p:spPr>
          <a:xfrm>
            <a:off x="401073" y="1193150"/>
            <a:ext cx="2814925" cy="3346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