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136482939632549E-2"/>
          <c:y val="0.17634259259259263"/>
          <c:w val="0.90286351706036749"/>
          <c:h val="0.628295056867891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Sheet1!$E$15:$E$23</c:f>
              <c:numCache>
                <c:formatCode>General</c:formatCode>
                <c:ptCount val="9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2009</c:v>
                </c:pt>
                <c:pt idx="4">
                  <c:v>2012</c:v>
                </c:pt>
                <c:pt idx="5">
                  <c:v>2015</c:v>
                </c:pt>
                <c:pt idx="6">
                  <c:v>2018</c:v>
                </c:pt>
                <c:pt idx="7">
                  <c:v>2021</c:v>
                </c:pt>
              </c:numCache>
            </c:numRef>
          </c:cat>
          <c:val>
            <c:numRef>
              <c:f>Sheet1!$F$15:$F$23</c:f>
              <c:numCache>
                <c:formatCode>General</c:formatCode>
                <c:ptCount val="9"/>
                <c:pt idx="0">
                  <c:v>5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13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C-4646-885D-B5DDA2B4A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466808"/>
        <c:axId val="437470648"/>
      </c:barChart>
      <c:catAx>
        <c:axId val="437466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470648"/>
        <c:crosses val="autoZero"/>
        <c:auto val="1"/>
        <c:lblAlgn val="ctr"/>
        <c:lblOffset val="100"/>
        <c:noMultiLvlLbl val="0"/>
      </c:catAx>
      <c:valAx>
        <c:axId val="437470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POPULATION(IN</a:t>
                </a:r>
                <a:r>
                  <a:rPr lang="en-IN" baseline="0"/>
                  <a:t> MILLIONS)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46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55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7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99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8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6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3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3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00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6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7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5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29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4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5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136444-458B-4896-A89B-8E1CDAAE380C}" type="datetimeFigureOut">
              <a:rPr lang="en-IN" smtClean="0"/>
              <a:t>07-01-2019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C2F2BB-A0B1-4C99-80D9-4BDBF7FF9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A17474-E6F3-4727-89D1-81F7731C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5" y="452488"/>
            <a:ext cx="9596486" cy="55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B955-BB6B-4376-B3C3-61E7AB2A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Customer Validation 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F51BF-6AAF-4CAA-9816-5FB0BE054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94112"/>
              </p:ext>
            </p:extLst>
          </p:nvPr>
        </p:nvGraphicFramePr>
        <p:xfrm>
          <a:off x="1809946" y="2196445"/>
          <a:ext cx="6887848" cy="3902700"/>
        </p:xfrm>
        <a:graphic>
          <a:graphicData uri="http://schemas.openxmlformats.org/drawingml/2006/table">
            <a:tbl>
              <a:tblPr/>
              <a:tblGrid>
                <a:gridCol w="598944">
                  <a:extLst>
                    <a:ext uri="{9D8B030D-6E8A-4147-A177-3AD203B41FA5}">
                      <a16:colId xmlns:a16="http://schemas.microsoft.com/office/drawing/2014/main" val="480619322"/>
                    </a:ext>
                  </a:extLst>
                </a:gridCol>
                <a:gridCol w="598943">
                  <a:extLst>
                    <a:ext uri="{9D8B030D-6E8A-4147-A177-3AD203B41FA5}">
                      <a16:colId xmlns:a16="http://schemas.microsoft.com/office/drawing/2014/main" val="2438130240"/>
                    </a:ext>
                  </a:extLst>
                </a:gridCol>
                <a:gridCol w="598943">
                  <a:extLst>
                    <a:ext uri="{9D8B030D-6E8A-4147-A177-3AD203B41FA5}">
                      <a16:colId xmlns:a16="http://schemas.microsoft.com/office/drawing/2014/main" val="67738381"/>
                    </a:ext>
                  </a:extLst>
                </a:gridCol>
                <a:gridCol w="598943">
                  <a:extLst>
                    <a:ext uri="{9D8B030D-6E8A-4147-A177-3AD203B41FA5}">
                      <a16:colId xmlns:a16="http://schemas.microsoft.com/office/drawing/2014/main" val="1901615578"/>
                    </a:ext>
                  </a:extLst>
                </a:gridCol>
                <a:gridCol w="898415">
                  <a:extLst>
                    <a:ext uri="{9D8B030D-6E8A-4147-A177-3AD203B41FA5}">
                      <a16:colId xmlns:a16="http://schemas.microsoft.com/office/drawing/2014/main" val="867099067"/>
                    </a:ext>
                  </a:extLst>
                </a:gridCol>
                <a:gridCol w="898415">
                  <a:extLst>
                    <a:ext uri="{9D8B030D-6E8A-4147-A177-3AD203B41FA5}">
                      <a16:colId xmlns:a16="http://schemas.microsoft.com/office/drawing/2014/main" val="388749122"/>
                    </a:ext>
                  </a:extLst>
                </a:gridCol>
                <a:gridCol w="898415">
                  <a:extLst>
                    <a:ext uri="{9D8B030D-6E8A-4147-A177-3AD203B41FA5}">
                      <a16:colId xmlns:a16="http://schemas.microsoft.com/office/drawing/2014/main" val="3208747338"/>
                    </a:ext>
                  </a:extLst>
                </a:gridCol>
                <a:gridCol w="898415">
                  <a:extLst>
                    <a:ext uri="{9D8B030D-6E8A-4147-A177-3AD203B41FA5}">
                      <a16:colId xmlns:a16="http://schemas.microsoft.com/office/drawing/2014/main" val="421509015"/>
                    </a:ext>
                  </a:extLst>
                </a:gridCol>
                <a:gridCol w="898415">
                  <a:extLst>
                    <a:ext uri="{9D8B030D-6E8A-4147-A177-3AD203B41FA5}">
                      <a16:colId xmlns:a16="http://schemas.microsoft.com/office/drawing/2014/main" val="2925128560"/>
                    </a:ext>
                  </a:extLst>
                </a:gridCol>
              </a:tblGrid>
              <a:tr h="97567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NAME_____________________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727142"/>
                  </a:ext>
                </a:extLst>
              </a:tr>
              <a:tr h="975675"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752693"/>
                  </a:ext>
                </a:extLst>
              </a:tr>
              <a:tr h="975675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or someone you know has faced such problem?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you like our solution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11093"/>
                  </a:ext>
                </a:extLst>
              </a:tr>
              <a:tr h="97567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yes/no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yes/No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50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75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739F6138-F3D2-4022-8F8A-38C8B0BC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77072"/>
            <a:ext cx="10178322" cy="5292207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  <a:br>
              <a:rPr lang="en-IN" sz="6000" dirty="0"/>
            </a:br>
            <a:br>
              <a:rPr lang="en-IN" sz="6000" dirty="0"/>
            </a:br>
            <a:r>
              <a:rPr lang="en-IN" sz="6000" dirty="0"/>
              <a:t>GUNVEER kataria</a:t>
            </a:r>
            <a:br>
              <a:rPr lang="en-IN" sz="6000" dirty="0"/>
            </a:br>
            <a:r>
              <a:rPr lang="en-IN" sz="6000" dirty="0"/>
              <a:t>roll no:1810992008</a:t>
            </a:r>
          </a:p>
        </p:txBody>
      </p:sp>
    </p:spTree>
    <p:extLst>
      <p:ext uri="{BB962C8B-B14F-4D97-AF65-F5344CB8AC3E}">
        <p14:creationId xmlns:p14="http://schemas.microsoft.com/office/powerpoint/2010/main" val="406268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97C9-8A97-4C13-9254-2CB35E16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BA4C-5BBE-4AD3-9F2E-46C62ACA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Old people are left alone.</a:t>
            </a:r>
          </a:p>
          <a:p>
            <a:r>
              <a:rPr lang="en-IN" sz="3600" dirty="0"/>
              <a:t>Children don’t have time for there parents</a:t>
            </a:r>
          </a:p>
          <a:p>
            <a:r>
              <a:rPr lang="en-IN" sz="3600" dirty="0"/>
              <a:t>There is no one to take care of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22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ACF3-F3A5-4B23-901C-2D9E1BF4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7862-2A29-4787-AC3D-8AD33F6A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We can provide an attendant.</a:t>
            </a:r>
          </a:p>
          <a:p>
            <a:r>
              <a:rPr lang="en-IN" sz="2800" dirty="0"/>
              <a:t>Which can help them in many ways such as:</a:t>
            </a:r>
          </a:p>
          <a:p>
            <a:r>
              <a:rPr lang="en-IN" sz="2800" dirty="0"/>
              <a:t>In medicine</a:t>
            </a:r>
          </a:p>
          <a:p>
            <a:r>
              <a:rPr lang="en-IN" sz="2800" dirty="0"/>
              <a:t>Banking(passbook update ,etc)</a:t>
            </a:r>
          </a:p>
          <a:p>
            <a:r>
              <a:rPr lang="en-IN" sz="2800" dirty="0"/>
              <a:t>Remove there boredom</a:t>
            </a:r>
          </a:p>
          <a:p>
            <a:r>
              <a:rPr lang="en-IN" sz="2800" dirty="0"/>
              <a:t>Can help them cleaning the house</a:t>
            </a:r>
          </a:p>
        </p:txBody>
      </p:sp>
    </p:spTree>
    <p:extLst>
      <p:ext uri="{BB962C8B-B14F-4D97-AF65-F5344CB8AC3E}">
        <p14:creationId xmlns:p14="http://schemas.microsoft.com/office/powerpoint/2010/main" val="321153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F92F-0279-4684-AE26-8E0E644B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CA7D-7EFC-456A-AD17-231A7B52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4000" dirty="0"/>
              <a:t>WE will provide police verified attendants</a:t>
            </a:r>
          </a:p>
          <a:p>
            <a:r>
              <a:rPr lang="en-IN" sz="4000" dirty="0"/>
              <a:t>We will provide persons with  great credibility</a:t>
            </a:r>
          </a:p>
          <a:p>
            <a:r>
              <a:rPr lang="en-IN" sz="4000" dirty="0"/>
              <a:t>The attendants will be provided specially according to the requirements of the customer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15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A910-DC0E-452F-92EE-88247608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</a:t>
            </a:r>
            <a:r>
              <a:rPr lang="en-IN" sz="6000" dirty="0"/>
              <a:t>COST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6FE2E-64EF-41EA-96EC-94580B36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44" y="1913641"/>
            <a:ext cx="10369485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2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4D27-C413-4069-B0AB-1A7868D5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MARKET SIZE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D6AB20-C95A-4A1C-BE8E-8DC58E002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777744"/>
              </p:ext>
            </p:extLst>
          </p:nvPr>
        </p:nvGraphicFramePr>
        <p:xfrm>
          <a:off x="6363092" y="1825625"/>
          <a:ext cx="4990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B8948A-B154-48D5-BA49-BA65F3833587}"/>
              </a:ext>
            </a:extLst>
          </p:cNvPr>
          <p:cNvSpPr txBox="1"/>
          <p:nvPr/>
        </p:nvSpPr>
        <p:spPr>
          <a:xfrm>
            <a:off x="838200" y="3035431"/>
            <a:ext cx="5647441" cy="394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0E699-D333-453D-BD41-1AB847CDD0C8}"/>
              </a:ext>
            </a:extLst>
          </p:cNvPr>
          <p:cNvSpPr txBox="1"/>
          <p:nvPr/>
        </p:nvSpPr>
        <p:spPr>
          <a:xfrm>
            <a:off x="715653" y="2123440"/>
            <a:ext cx="5524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Chandigarh tri-city population is 16 lakh if we target 1-2% as our customers i.e. 16000-32000 people. Which is a good market size 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49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1225-9CC7-4657-BA9A-6FBF41AD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/>
              <a:t>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5068-51D2-4FE2-841C-BD168BE7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Services are provided in Chandigarh and Mohali</a:t>
            </a:r>
          </a:p>
          <a:p>
            <a:r>
              <a:rPr lang="en-IN" sz="3600" dirty="0"/>
              <a:t>Cost per service =1500</a:t>
            </a:r>
          </a:p>
          <a:p>
            <a:r>
              <a:rPr lang="en-IN" sz="3600" dirty="0"/>
              <a:t>Profit per service 15%=225</a:t>
            </a:r>
          </a:p>
          <a:p>
            <a:r>
              <a:rPr lang="en-IN" sz="3600" dirty="0"/>
              <a:t>Target 15 clients per week</a:t>
            </a:r>
          </a:p>
          <a:p>
            <a:r>
              <a:rPr lang="en-IN" sz="3600" dirty="0"/>
              <a:t>Total profit =225x15=3375</a:t>
            </a:r>
          </a:p>
        </p:txBody>
      </p:sp>
    </p:spTree>
    <p:extLst>
      <p:ext uri="{BB962C8B-B14F-4D97-AF65-F5344CB8AC3E}">
        <p14:creationId xmlns:p14="http://schemas.microsoft.com/office/powerpoint/2010/main" val="420572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2ADD-8273-4D84-94EC-DA6C0F55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/>
              <a:t>COMPETITION ANALYSIS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B897-77BE-4073-95BD-8B380B0B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016DDB-FA37-4D80-96AC-EFEDD9526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95905"/>
              </p:ext>
            </p:extLst>
          </p:nvPr>
        </p:nvGraphicFramePr>
        <p:xfrm>
          <a:off x="1187777" y="2367093"/>
          <a:ext cx="9596487" cy="4307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215">
                  <a:extLst>
                    <a:ext uri="{9D8B030D-6E8A-4147-A177-3AD203B41FA5}">
                      <a16:colId xmlns:a16="http://schemas.microsoft.com/office/drawing/2014/main" val="601033464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2929875933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228945359"/>
                    </a:ext>
                  </a:extLst>
                </a:gridCol>
                <a:gridCol w="2564091">
                  <a:extLst>
                    <a:ext uri="{9D8B030D-6E8A-4147-A177-3AD203B41FA5}">
                      <a16:colId xmlns:a16="http://schemas.microsoft.com/office/drawing/2014/main" val="864015347"/>
                    </a:ext>
                  </a:extLst>
                </a:gridCol>
                <a:gridCol w="1282045">
                  <a:extLst>
                    <a:ext uri="{9D8B030D-6E8A-4147-A177-3AD203B41FA5}">
                      <a16:colId xmlns:a16="http://schemas.microsoft.com/office/drawing/2014/main" val="3963101281"/>
                    </a:ext>
                  </a:extLst>
                </a:gridCol>
              </a:tblGrid>
              <a:tr h="861417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dirty="0">
                          <a:effectLst/>
                        </a:rPr>
                        <a:t>S.NO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dirty="0">
                          <a:effectLst/>
                        </a:rPr>
                        <a:t>NAME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 dirty="0">
                          <a:effectLst/>
                        </a:rPr>
                        <a:t>HOW I AM DIFFERENT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466013"/>
                  </a:ext>
                </a:extLst>
              </a:tr>
              <a:tr h="86141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YOUCARE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POLICE VERIFIED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9070966"/>
                  </a:ext>
                </a:extLst>
              </a:tr>
              <a:tr h="86141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RED CROSS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ATTENDANTS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7066284"/>
                  </a:ext>
                </a:extLst>
              </a:tr>
              <a:tr h="861417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CARING AND RELIABLE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7946"/>
                  </a:ext>
                </a:extLst>
              </a:tr>
              <a:tr h="861417"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ATTENDANTS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246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0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DC5A-9D72-4631-B8E3-9AC569CD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Milestone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E3C5F4-FFCB-46C5-B701-D01AFB8EB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921205"/>
              </p:ext>
            </p:extLst>
          </p:nvPr>
        </p:nvGraphicFramePr>
        <p:xfrm>
          <a:off x="822960" y="1874517"/>
          <a:ext cx="11065239" cy="3420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6359">
                  <a:extLst>
                    <a:ext uri="{9D8B030D-6E8A-4147-A177-3AD203B41FA5}">
                      <a16:colId xmlns:a16="http://schemas.microsoft.com/office/drawing/2014/main" val="631866054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3797224530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2362197593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53990661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1464000494"/>
                    </a:ext>
                  </a:extLst>
                </a:gridCol>
              </a:tblGrid>
              <a:tr h="770303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u="none" strike="noStrike" dirty="0">
                          <a:effectLst/>
                        </a:rPr>
                        <a:t>S.NO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u="none" strike="noStrike" dirty="0">
                          <a:effectLst/>
                        </a:rPr>
                        <a:t>ACTIVITY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u="none" strike="noStrike" dirty="0">
                          <a:effectLst/>
                        </a:rPr>
                        <a:t>MONTH</a:t>
                      </a:r>
                      <a:endParaRPr lang="en-IN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9984386"/>
                  </a:ext>
                </a:extLst>
              </a:tr>
              <a:tr h="770303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IDEA DISCUSSION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>
                          <a:effectLst/>
                        </a:rPr>
                        <a:t>OCT/NOV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1708066"/>
                  </a:ext>
                </a:extLst>
              </a:tr>
              <a:tr h="770303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2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SOLUTION ANALYSIS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>
                          <a:effectLst/>
                        </a:rPr>
                        <a:t>DEC/JAN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2414953"/>
                  </a:ext>
                </a:extLst>
              </a:tr>
              <a:tr h="415219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3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HIRING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FEB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8462383"/>
                  </a:ext>
                </a:extLst>
              </a:tr>
              <a:tr h="415219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4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>
                          <a:effectLst/>
                        </a:rPr>
                        <a:t>LAUNCH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MARCH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631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269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227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PowerPoint Presentation</vt:lpstr>
      <vt:lpstr>PROBLEMS</vt:lpstr>
      <vt:lpstr>SOLUTION</vt:lpstr>
      <vt:lpstr>VALUE PROPOSITION</vt:lpstr>
      <vt:lpstr> COST</vt:lpstr>
      <vt:lpstr>MARKET SIZE</vt:lpstr>
      <vt:lpstr>REVENUE</vt:lpstr>
      <vt:lpstr>COMPETITION ANALYSIS</vt:lpstr>
      <vt:lpstr>Milestone chart</vt:lpstr>
      <vt:lpstr>Customer Validation Form</vt:lpstr>
      <vt:lpstr>Thank you  GUNVEER kataria roll no:1810992008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Gunveer kataria</dc:creator>
  <cp:lastModifiedBy>Gunveer kataria</cp:lastModifiedBy>
  <cp:revision>28</cp:revision>
  <dcterms:created xsi:type="dcterms:W3CDTF">2018-11-14T10:07:45Z</dcterms:created>
  <dcterms:modified xsi:type="dcterms:W3CDTF">2019-01-07T17:52:08Z</dcterms:modified>
</cp:coreProperties>
</file>