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9" r:id="rId22"/>
    <p:sldId id="277" r:id="rId23"/>
    <p:sldId id="284" r:id="rId24"/>
    <p:sldId id="281" r:id="rId25"/>
    <p:sldId id="286" r:id="rId26"/>
    <p:sldId id="285" r:id="rId27"/>
    <p:sldId id="287" r:id="rId28"/>
    <p:sldId id="283" r:id="rId29"/>
    <p:sldId id="288" r:id="rId30"/>
    <p:sldId id="289" r:id="rId31"/>
    <p:sldId id="290" r:id="rId32"/>
    <p:sldId id="291" r:id="rId33"/>
    <p:sldId id="292" r:id="rId34"/>
    <p:sldId id="293" r:id="rId35"/>
    <p:sldId id="28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9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66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29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4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1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0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1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6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3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0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6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C985-2BCF-4826-830E-A5F148C824E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8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9144C2-4967-4B37-A7E9-FA4F8C6B3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252" y="2605849"/>
            <a:ext cx="7766936" cy="1646302"/>
          </a:xfrm>
        </p:spPr>
        <p:txBody>
          <a:bodyPr/>
          <a:lstStyle/>
          <a:p>
            <a:r>
              <a:rPr lang="ko-KR" altLang="en-US" b="1" dirty="0"/>
              <a:t>무엇</a:t>
            </a:r>
            <a:r>
              <a:rPr lang="ko-KR" altLang="en-US" dirty="0"/>
              <a:t>이 건강보험 가입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유무에 영향을 미치는가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B0B4706-10DC-4F7C-A664-6294C273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064" y="5547359"/>
            <a:ext cx="7766936" cy="13106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201711517 </a:t>
            </a:r>
            <a:r>
              <a:rPr lang="ko-KR" altLang="en-US" sz="2000" b="1" dirty="0">
                <a:solidFill>
                  <a:schemeClr val="tx2"/>
                </a:solidFill>
              </a:rPr>
              <a:t>반건우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201811509 </a:t>
            </a:r>
            <a:r>
              <a:rPr lang="ko-KR" altLang="en-US" sz="2000" b="1" dirty="0">
                <a:solidFill>
                  <a:schemeClr val="tx2"/>
                </a:solidFill>
              </a:rPr>
              <a:t>나유정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201811526 </a:t>
            </a:r>
            <a:r>
              <a:rPr lang="ko-KR" altLang="en-US" sz="2000" b="1" dirty="0">
                <a:solidFill>
                  <a:schemeClr val="tx2"/>
                </a:solidFill>
              </a:rPr>
              <a:t>이은주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952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20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/>
              <a:t>state.of.res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9BCC117-8343-41A0-8314-05DD1256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628775"/>
            <a:ext cx="4400550" cy="3600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BEDAE3E-7A81-420A-A87F-F2668C9F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702" y="1857830"/>
            <a:ext cx="5199200" cy="7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b="1" dirty="0"/>
              <a:t>-</a:t>
            </a:r>
            <a:r>
              <a:rPr lang="ko-KR" altLang="en-US" b="1" dirty="0"/>
              <a:t>변수와 </a:t>
            </a:r>
            <a:r>
              <a:rPr lang="ko-KR" altLang="en-US" b="1" dirty="0" err="1"/>
              <a:t>종속변수간의</a:t>
            </a:r>
            <a:r>
              <a:rPr lang="ko-KR" altLang="en-US" b="1" dirty="0"/>
              <a:t> 관계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075E322-7010-4B76-8349-85012FC2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600964"/>
            <a:ext cx="2807154" cy="16005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758E6D7-E4EE-49AE-8AED-293BA7E4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3754470"/>
            <a:ext cx="6238518" cy="11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DF0DC93-928E-40E2-93BA-4EEB89AA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393372"/>
            <a:ext cx="3209003" cy="1184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9CBA304-4AA7-4522-9F03-6EE890A9A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3207430"/>
            <a:ext cx="7185907" cy="1104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F9C0AF-119A-4C6C-A9F1-9D856B4A892C}"/>
              </a:ext>
            </a:extLst>
          </p:cNvPr>
          <p:cNvSpPr txBox="1"/>
          <p:nvPr/>
        </p:nvSpPr>
        <p:spPr>
          <a:xfrm>
            <a:off x="619420" y="4941430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직업이 있는 사람이 보험에 가입할 확률이 크다는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965756-0B66-4A67-A4EC-141948050150}"/>
              </a:ext>
            </a:extLst>
          </p:cNvPr>
          <p:cNvSpPr txBox="1"/>
          <p:nvPr/>
        </p:nvSpPr>
        <p:spPr>
          <a:xfrm>
            <a:off x="709864" y="421105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b="1" dirty="0"/>
              <a:t>-</a:t>
            </a:r>
            <a:r>
              <a:rPr lang="ko-KR" altLang="en-US" b="1" dirty="0"/>
              <a:t>변수와 </a:t>
            </a:r>
            <a:r>
              <a:rPr lang="ko-KR" altLang="en-US" b="1" dirty="0" err="1"/>
              <a:t>종속변수간의</a:t>
            </a:r>
            <a:r>
              <a:rPr lang="ko-KR" altLang="en-US" b="1" dirty="0"/>
              <a:t> 관계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286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F46C08F-B2DC-4AF5-B60B-BB06D53F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6" y="1524000"/>
            <a:ext cx="4455672" cy="4661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F69470-CFD8-4C6F-A1E0-C39BF5C9BC98}"/>
              </a:ext>
            </a:extLst>
          </p:cNvPr>
          <p:cNvSpPr txBox="1"/>
          <p:nvPr/>
        </p:nvSpPr>
        <p:spPr>
          <a:xfrm>
            <a:off x="5138520" y="2975429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소득이 많을 수록 건강 보험에 가입 할 확률이</a:t>
            </a:r>
            <a:endParaRPr lang="en-US" altLang="ko-KR" dirty="0"/>
          </a:p>
          <a:p>
            <a:r>
              <a:rPr lang="ko-KR" altLang="en-US" dirty="0"/>
              <a:t>높다는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EB986B-0563-47B1-A2C9-B270755BE26E}"/>
              </a:ext>
            </a:extLst>
          </p:cNvPr>
          <p:cNvSpPr txBox="1"/>
          <p:nvPr/>
        </p:nvSpPr>
        <p:spPr>
          <a:xfrm>
            <a:off x="709864" y="421105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b="1" dirty="0"/>
              <a:t>-</a:t>
            </a:r>
            <a:r>
              <a:rPr lang="ko-KR" altLang="en-US" b="1" dirty="0"/>
              <a:t>변수와 </a:t>
            </a:r>
            <a:r>
              <a:rPr lang="ko-KR" altLang="en-US" b="1" dirty="0" err="1"/>
              <a:t>종속변수간의</a:t>
            </a:r>
            <a:r>
              <a:rPr lang="ko-KR" altLang="en-US" b="1" dirty="0"/>
              <a:t> 관계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180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F96D996-BA93-4AF6-9565-BD59D855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2133600"/>
            <a:ext cx="4367030" cy="1591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3BE784-430C-470F-A80D-F0ACAD570068}"/>
              </a:ext>
            </a:extLst>
          </p:cNvPr>
          <p:cNvSpPr txBox="1"/>
          <p:nvPr/>
        </p:nvSpPr>
        <p:spPr>
          <a:xfrm>
            <a:off x="5326741" y="2721114"/>
            <a:ext cx="4177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결혼을 한 적이 있는 관측치는</a:t>
            </a:r>
            <a:endParaRPr lang="en-US" altLang="ko-KR" sz="2000" dirty="0"/>
          </a:p>
          <a:p>
            <a:r>
              <a:rPr lang="ko-KR" altLang="en-US" sz="2000" dirty="0"/>
              <a:t>보험에 가입되어 있을 확률이 크다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2AD39A-85D9-4A7B-A916-4D442DA45851}"/>
              </a:ext>
            </a:extLst>
          </p:cNvPr>
          <p:cNvSpPr txBox="1"/>
          <p:nvPr/>
        </p:nvSpPr>
        <p:spPr>
          <a:xfrm>
            <a:off x="709864" y="421105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b="1" dirty="0"/>
              <a:t>-</a:t>
            </a:r>
            <a:r>
              <a:rPr lang="ko-KR" altLang="en-US" b="1" dirty="0"/>
              <a:t>변수와 </a:t>
            </a:r>
            <a:r>
              <a:rPr lang="ko-KR" altLang="en-US" b="1" dirty="0" err="1"/>
              <a:t>종속변수간의</a:t>
            </a:r>
            <a:r>
              <a:rPr lang="ko-KR" altLang="en-US" b="1" dirty="0"/>
              <a:t> 관계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59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16A034E-0E06-4C59-B742-E204C6D6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2022309"/>
            <a:ext cx="4845139" cy="1459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18054F-2C6B-4137-8496-C2D3C420F2B9}"/>
              </a:ext>
            </a:extLst>
          </p:cNvPr>
          <p:cNvSpPr txBox="1"/>
          <p:nvPr/>
        </p:nvSpPr>
        <p:spPr>
          <a:xfrm>
            <a:off x="595086" y="3991428"/>
            <a:ext cx="91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일반적으로 생각했던 상식에 벗어나는 결과를 가지기 때문에 영향이 없는 변수라 생각함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ED67FD-5646-43DB-95A5-D817AC02FCD9}"/>
              </a:ext>
            </a:extLst>
          </p:cNvPr>
          <p:cNvSpPr txBox="1"/>
          <p:nvPr/>
        </p:nvSpPr>
        <p:spPr>
          <a:xfrm>
            <a:off x="709864" y="421105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b="1" dirty="0"/>
              <a:t>-</a:t>
            </a:r>
            <a:r>
              <a:rPr lang="ko-KR" altLang="en-US" b="1" dirty="0"/>
              <a:t>변수와 </a:t>
            </a:r>
            <a:r>
              <a:rPr lang="ko-KR" altLang="en-US" b="1" dirty="0" err="1"/>
              <a:t>종속변수간의</a:t>
            </a:r>
            <a:r>
              <a:rPr lang="ko-KR" altLang="en-US" b="1" dirty="0"/>
              <a:t> 관계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027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630E85E-E56A-4C31-8FBA-E81A4FA8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83" y="1727200"/>
            <a:ext cx="3630866" cy="1934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9F9822-AA7C-40A6-9651-DFE7C7E35A3A}"/>
              </a:ext>
            </a:extLst>
          </p:cNvPr>
          <p:cNvSpPr txBox="1"/>
          <p:nvPr/>
        </p:nvSpPr>
        <p:spPr>
          <a:xfrm>
            <a:off x="709864" y="4470400"/>
            <a:ext cx="10211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비로 보았을 때 자동차 개수가 </a:t>
            </a:r>
            <a:r>
              <a:rPr lang="en-US" altLang="ko-KR" sz="2000" dirty="0"/>
              <a:t>2</a:t>
            </a:r>
            <a:r>
              <a:rPr lang="ko-KR" altLang="en-US" sz="2000" dirty="0"/>
              <a:t>대 이상일 경우 보험가입 확률이 크다는 것을 알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430662-1B58-499F-A5A0-2F6A7AECAB59}"/>
              </a:ext>
            </a:extLst>
          </p:cNvPr>
          <p:cNvSpPr txBox="1"/>
          <p:nvPr/>
        </p:nvSpPr>
        <p:spPr>
          <a:xfrm>
            <a:off x="709864" y="421105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b="1" dirty="0"/>
              <a:t>-</a:t>
            </a:r>
            <a:r>
              <a:rPr lang="ko-KR" altLang="en-US" b="1" dirty="0"/>
              <a:t>변수와 </a:t>
            </a:r>
            <a:r>
              <a:rPr lang="ko-KR" altLang="en-US" b="1" dirty="0" err="1"/>
              <a:t>종속변수간의</a:t>
            </a:r>
            <a:r>
              <a:rPr lang="ko-KR" altLang="en-US" b="1" dirty="0"/>
              <a:t> 관계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883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FC99731-EB2D-429D-A22E-4BCB6E22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2" y="1494971"/>
            <a:ext cx="4254391" cy="4444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3B44C6-2041-4305-A2F5-ED524484F93B}"/>
              </a:ext>
            </a:extLst>
          </p:cNvPr>
          <p:cNvSpPr txBox="1"/>
          <p:nvPr/>
        </p:nvSpPr>
        <p:spPr>
          <a:xfrm>
            <a:off x="5268686" y="3070799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나이가 많을 수록 보험가입 되어있을</a:t>
            </a:r>
            <a:endParaRPr lang="en-US" altLang="ko-KR" dirty="0"/>
          </a:p>
          <a:p>
            <a:r>
              <a:rPr lang="ko-KR" altLang="en-US" dirty="0"/>
              <a:t>확률이 크다는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083F2B0-DA38-4D7D-B10A-EB57E7F21CF3}"/>
              </a:ext>
            </a:extLst>
          </p:cNvPr>
          <p:cNvSpPr txBox="1"/>
          <p:nvPr/>
        </p:nvSpPr>
        <p:spPr>
          <a:xfrm>
            <a:off x="709864" y="421105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b="1" dirty="0"/>
              <a:t>-</a:t>
            </a:r>
            <a:r>
              <a:rPr lang="ko-KR" altLang="en-US" b="1" dirty="0"/>
              <a:t>변수와 </a:t>
            </a:r>
            <a:r>
              <a:rPr lang="ko-KR" altLang="en-US" b="1" dirty="0" err="1"/>
              <a:t>종속변수간의</a:t>
            </a:r>
            <a:r>
              <a:rPr lang="ko-KR" altLang="en-US" b="1" dirty="0"/>
              <a:t> 관계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032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895AB83-C049-4968-B2BF-09B524D9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2220687"/>
            <a:ext cx="3688770" cy="1932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63911A-2E24-4C10-BAD7-F3B644FF7C93}"/>
              </a:ext>
            </a:extLst>
          </p:cNvPr>
          <p:cNvSpPr txBox="1"/>
          <p:nvPr/>
        </p:nvSpPr>
        <p:spPr>
          <a:xfrm>
            <a:off x="4934858" y="2769382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비율이 비슷하므로 보험 가입 유무에</a:t>
            </a:r>
            <a:endParaRPr lang="en-US" altLang="ko-KR" dirty="0"/>
          </a:p>
          <a:p>
            <a:r>
              <a:rPr lang="ko-KR" altLang="en-US" dirty="0"/>
              <a:t> 상관이 있을 것 같지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41CE41-F469-42C7-BF49-36874AF4B94F}"/>
              </a:ext>
            </a:extLst>
          </p:cNvPr>
          <p:cNvSpPr txBox="1"/>
          <p:nvPr/>
        </p:nvSpPr>
        <p:spPr>
          <a:xfrm>
            <a:off x="709864" y="421105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b="1" dirty="0"/>
              <a:t>-</a:t>
            </a:r>
            <a:r>
              <a:rPr lang="ko-KR" altLang="en-US" b="1" dirty="0"/>
              <a:t>변수와 </a:t>
            </a:r>
            <a:r>
              <a:rPr lang="ko-KR" altLang="en-US" b="1" dirty="0" err="1"/>
              <a:t>종속변수간의</a:t>
            </a:r>
            <a:r>
              <a:rPr lang="ko-KR" altLang="en-US" b="1" dirty="0"/>
              <a:t> 관계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13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Logistic </a:t>
            </a:r>
            <a:r>
              <a:rPr lang="ko-KR" altLang="en-US" sz="3200" b="1" dirty="0"/>
              <a:t>회귀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2D305E-3D9B-44B6-A414-9E14D45D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847633"/>
            <a:ext cx="4150573" cy="13547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906D444-807A-46EF-A1EF-57D10840F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807" y="898423"/>
            <a:ext cx="5648325" cy="554355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xmlns="" id="{74830740-2DE2-4326-A99D-97EC417A2CDB}"/>
              </a:ext>
            </a:extLst>
          </p:cNvPr>
          <p:cNvSpPr/>
          <p:nvPr/>
        </p:nvSpPr>
        <p:spPr>
          <a:xfrm>
            <a:off x="5427406" y="5959577"/>
            <a:ext cx="1047136" cy="2199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0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5877A0-C8D0-4607-8263-0B3237D98108}"/>
              </a:ext>
            </a:extLst>
          </p:cNvPr>
          <p:cNvSpPr txBox="1"/>
          <p:nvPr/>
        </p:nvSpPr>
        <p:spPr>
          <a:xfrm>
            <a:off x="1282133" y="895461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64ABC0-5402-4EDA-BA0F-A58C5EEB0FC5}"/>
              </a:ext>
            </a:extLst>
          </p:cNvPr>
          <p:cNvSpPr txBox="1"/>
          <p:nvPr/>
        </p:nvSpPr>
        <p:spPr>
          <a:xfrm>
            <a:off x="1282133" y="2095129"/>
            <a:ext cx="499688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변수 설명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/>
              <a:t>EDA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/>
              <a:t>Logistic </a:t>
            </a:r>
            <a:r>
              <a:rPr lang="ko-KR" altLang="en-US" sz="3200" dirty="0"/>
              <a:t>회귀 분석 실시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결론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6414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Logistic </a:t>
            </a:r>
            <a:r>
              <a:rPr lang="ko-KR" altLang="en-US" sz="3200" b="1" dirty="0"/>
              <a:t>회귀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8D6608-9401-4896-946D-40932AB6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8" y="1515087"/>
            <a:ext cx="5095568" cy="974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AC01544-0DCE-401F-80E4-36CB6D9BB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52" y="1215282"/>
            <a:ext cx="5909880" cy="442743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xmlns="" id="{8803F60F-A8BB-4293-B9D3-9FD07694BF17}"/>
              </a:ext>
            </a:extLst>
          </p:cNvPr>
          <p:cNvSpPr/>
          <p:nvPr/>
        </p:nvSpPr>
        <p:spPr>
          <a:xfrm>
            <a:off x="5874775" y="5059924"/>
            <a:ext cx="1047136" cy="2199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2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Logistic </a:t>
            </a:r>
            <a:r>
              <a:rPr lang="ko-KR" altLang="en-US" sz="3200" b="1" dirty="0"/>
              <a:t>회귀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FDCDD93-2AF6-4CA0-AA4C-2AC0510C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627853"/>
            <a:ext cx="3876675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175517B-2923-4F55-9F98-C84F79F8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385" y="408509"/>
            <a:ext cx="5267325" cy="5200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3EBD7A8-D782-4E3C-82C8-62FA2665D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29" y="4682920"/>
            <a:ext cx="31813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09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</a:rPr>
              <a:t>결론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236E3E-1036-4762-9351-395C81B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533832"/>
            <a:ext cx="5720433" cy="4711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DFECEDC-25A4-4757-AAFB-DC1C8B72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3318388"/>
            <a:ext cx="2581120" cy="7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5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84CBC5-B885-48DC-9BC0-02929B15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3919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번째 발표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BDBE2E92-0847-46C7-BCB6-B03B527F9BA6}"/>
              </a:ext>
            </a:extLst>
          </p:cNvPr>
          <p:cNvSpPr txBox="1">
            <a:spLocks/>
          </p:cNvSpPr>
          <p:nvPr/>
        </p:nvSpPr>
        <p:spPr>
          <a:xfrm>
            <a:off x="696567" y="2423603"/>
            <a:ext cx="8039060" cy="1810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5400" b="1" dirty="0"/>
              <a:t>무엇</a:t>
            </a:r>
            <a:r>
              <a:rPr lang="ko-KR" altLang="en-US" sz="5400" dirty="0"/>
              <a:t>이 건강보험 가입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ko-KR" altLang="en-US" sz="5400" dirty="0"/>
              <a:t>유무에 영향을 미치는가</a:t>
            </a:r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B8642C24-0534-4DC4-8FCC-68E14A7EFE65}"/>
              </a:ext>
            </a:extLst>
          </p:cNvPr>
          <p:cNvSpPr txBox="1">
            <a:spLocks/>
          </p:cNvSpPr>
          <p:nvPr/>
        </p:nvSpPr>
        <p:spPr>
          <a:xfrm>
            <a:off x="9378804" y="5431949"/>
            <a:ext cx="2813196" cy="131064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2"/>
                </a:solidFill>
              </a:rPr>
              <a:t>201711517 </a:t>
            </a:r>
            <a:r>
              <a:rPr lang="ko-KR" altLang="en-US" sz="2000" b="1" dirty="0">
                <a:solidFill>
                  <a:schemeClr val="tx2"/>
                </a:solidFill>
              </a:rPr>
              <a:t>반건우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201811509 </a:t>
            </a:r>
            <a:r>
              <a:rPr lang="ko-KR" altLang="en-US" sz="2000" b="1" dirty="0">
                <a:solidFill>
                  <a:schemeClr val="tx2"/>
                </a:solidFill>
              </a:rPr>
              <a:t>나유정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201811526 </a:t>
            </a:r>
            <a:r>
              <a:rPr lang="ko-KR" altLang="en-US" sz="2000" b="1" dirty="0">
                <a:solidFill>
                  <a:schemeClr val="tx2"/>
                </a:solidFill>
              </a:rPr>
              <a:t>이은주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4045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99E092-4403-4A01-9090-03C1DE855BF1}"/>
              </a:ext>
            </a:extLst>
          </p:cNvPr>
          <p:cNvSpPr txBox="1"/>
          <p:nvPr/>
        </p:nvSpPr>
        <p:spPr>
          <a:xfrm>
            <a:off x="408346" y="406357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의사결정나무 </a:t>
            </a:r>
            <a:r>
              <a:rPr lang="en-US" altLang="ko-KR" sz="3200" b="1" dirty="0"/>
              <a:t>- </a:t>
            </a:r>
            <a:r>
              <a:rPr lang="en-US" altLang="ko-KR" sz="3200" b="1" dirty="0" err="1"/>
              <a:t>rpart</a:t>
            </a:r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4FEBC8-EBE5-49E1-94DA-5FF8AA9C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438" y="1855674"/>
            <a:ext cx="6287821" cy="31466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F7FE1CF-D1ED-4577-A20F-BFFDBE82B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41" y="2488575"/>
            <a:ext cx="4971497" cy="15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79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99E092-4403-4A01-9090-03C1DE855BF1}"/>
              </a:ext>
            </a:extLst>
          </p:cNvPr>
          <p:cNvSpPr txBox="1"/>
          <p:nvPr/>
        </p:nvSpPr>
        <p:spPr>
          <a:xfrm>
            <a:off x="408346" y="406357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의사결정나무 </a:t>
            </a:r>
            <a:r>
              <a:rPr lang="en-US" altLang="ko-KR" sz="3200" b="1" dirty="0"/>
              <a:t>- </a:t>
            </a:r>
            <a:r>
              <a:rPr lang="en-US" altLang="ko-KR" sz="3200" b="1" dirty="0" err="1"/>
              <a:t>rpart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EC3D7E9-4203-4B66-B95F-D8A617E0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3" y="2046514"/>
            <a:ext cx="5019675" cy="1752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C17898C-5145-4A17-A183-BC9B99F0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4" y="4854496"/>
            <a:ext cx="4629150" cy="447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B35A7EA-DE16-4521-AD69-57ECE4B42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34713"/>
            <a:ext cx="5019675" cy="51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16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99E092-4403-4A01-9090-03C1DE855BF1}"/>
              </a:ext>
            </a:extLst>
          </p:cNvPr>
          <p:cNvSpPr txBox="1"/>
          <p:nvPr/>
        </p:nvSpPr>
        <p:spPr>
          <a:xfrm>
            <a:off x="408346" y="406357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의사결정나무 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 </a:t>
            </a:r>
            <a:r>
              <a:rPr lang="en-US" altLang="ko-KR" sz="3200" b="1" dirty="0" err="1"/>
              <a:t>ctree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78CE31-9CC9-417C-A1B8-6D844883E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6" y="2186851"/>
            <a:ext cx="6036700" cy="1595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C26992-69F0-45CF-BB39-2E84DF20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457" y="1170080"/>
            <a:ext cx="4938808" cy="48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78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85D25F-4606-4090-B03B-5ED9829E34E7}"/>
              </a:ext>
            </a:extLst>
          </p:cNvPr>
          <p:cNvSpPr txBox="1"/>
          <p:nvPr/>
        </p:nvSpPr>
        <p:spPr>
          <a:xfrm>
            <a:off x="408346" y="406357"/>
            <a:ext cx="340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Random Forest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BFE105-76D3-4268-96BD-4851905A9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" t="1677"/>
          <a:stretch/>
        </p:blipFill>
        <p:spPr>
          <a:xfrm>
            <a:off x="413360" y="1293312"/>
            <a:ext cx="9068844" cy="31597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8B77D54-A862-4F18-B03A-228298828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428" y="2317315"/>
            <a:ext cx="4552572" cy="45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0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A3D16B-BBE0-44B1-8ADC-4C98639A6883}"/>
              </a:ext>
            </a:extLst>
          </p:cNvPr>
          <p:cNvSpPr txBox="1"/>
          <p:nvPr/>
        </p:nvSpPr>
        <p:spPr>
          <a:xfrm>
            <a:off x="408346" y="406357"/>
            <a:ext cx="6866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Random Forest – Test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data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적합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D2843A-E25C-4CA3-9624-1797EF2DD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0" b="1379"/>
          <a:stretch/>
        </p:blipFill>
        <p:spPr>
          <a:xfrm>
            <a:off x="487473" y="1116919"/>
            <a:ext cx="5186817" cy="51617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E67C0F6-F396-4E09-B50A-46DC26BFB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90" y="1878644"/>
            <a:ext cx="3196489" cy="9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30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EB986B-0563-47B1-A2C9-B270755BE26E}"/>
              </a:ext>
            </a:extLst>
          </p:cNvPr>
          <p:cNvSpPr txBox="1"/>
          <p:nvPr/>
        </p:nvSpPr>
        <p:spPr>
          <a:xfrm>
            <a:off x="709864" y="421105"/>
            <a:ext cx="5022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단순 </a:t>
            </a:r>
            <a:r>
              <a:rPr lang="ko-KR" altLang="en-US" sz="4000" b="1" dirty="0" err="1" smtClean="0"/>
              <a:t>베이즈</a:t>
            </a:r>
            <a:r>
              <a:rPr lang="ko-KR" altLang="en-US" sz="4000" b="1" dirty="0" smtClean="0"/>
              <a:t> 분류기법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3BE784-430C-470F-A80D-F0ACAD570068}"/>
              </a:ext>
            </a:extLst>
          </p:cNvPr>
          <p:cNvSpPr txBox="1"/>
          <p:nvPr/>
        </p:nvSpPr>
        <p:spPr>
          <a:xfrm>
            <a:off x="709864" y="197296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83BE784-430C-470F-A80D-F0ACAD570068}"/>
              </a:ext>
            </a:extLst>
          </p:cNvPr>
          <p:cNvSpPr txBox="1"/>
          <p:nvPr/>
        </p:nvSpPr>
        <p:spPr>
          <a:xfrm>
            <a:off x="709864" y="2173023"/>
            <a:ext cx="78325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Y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간의 사후확률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일종의 조건부확률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계산하는 분류모델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조건부 독립을 가정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Y</a:t>
            </a:r>
            <a:r>
              <a:rPr lang="ko-KR" altLang="en-US" sz="2000" dirty="0" smtClean="0"/>
              <a:t>가 </a:t>
            </a:r>
            <a:r>
              <a:rPr lang="ko-KR" altLang="en-US" sz="2000" dirty="0" err="1" smtClean="0"/>
              <a:t>연속형</a:t>
            </a:r>
            <a:r>
              <a:rPr lang="ko-KR" altLang="en-US" sz="2000" dirty="0" smtClean="0"/>
              <a:t> 데이터라면 분류모델이 아닌 </a:t>
            </a:r>
            <a:r>
              <a:rPr lang="ko-KR" altLang="en-US" sz="2000" dirty="0" err="1" smtClean="0"/>
              <a:t>베이즈</a:t>
            </a:r>
            <a:r>
              <a:rPr lang="ko-KR" altLang="en-US" sz="2000" dirty="0" smtClean="0"/>
              <a:t> 회귀모델이 됨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전처리 과정이 매우 중요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사후확률을 계산하여 사후확률이 가장 큰 집단으로 개체를 분류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04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F118216-042D-4791-801E-DD1609FC178B}"/>
              </a:ext>
            </a:extLst>
          </p:cNvPr>
          <p:cNvSpPr txBox="1"/>
          <p:nvPr/>
        </p:nvSpPr>
        <p:spPr>
          <a:xfrm>
            <a:off x="745725" y="66582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변수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D41D44B-27A6-4801-A3B9-6D59C27E0275}"/>
              </a:ext>
            </a:extLst>
          </p:cNvPr>
          <p:cNvSpPr txBox="1"/>
          <p:nvPr/>
        </p:nvSpPr>
        <p:spPr>
          <a:xfrm>
            <a:off x="745725" y="3934908"/>
            <a:ext cx="9089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custid</a:t>
            </a:r>
            <a:r>
              <a:rPr lang="en-US" altLang="ko-KR" sz="2000" dirty="0"/>
              <a:t> : </a:t>
            </a:r>
            <a:r>
              <a:rPr lang="ko-KR" altLang="en-US" sz="2000" dirty="0"/>
              <a:t>고객 번호</a:t>
            </a:r>
            <a:r>
              <a:rPr lang="en-US" altLang="ko-KR" sz="2000" dirty="0"/>
              <a:t>	        					sex : </a:t>
            </a:r>
            <a:r>
              <a:rPr lang="ko-KR" altLang="en-US" sz="2000" dirty="0"/>
              <a:t>고객 성별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 err="1"/>
              <a:t>is.employed</a:t>
            </a:r>
            <a:r>
              <a:rPr lang="en-US" altLang="ko-KR" sz="2000" dirty="0"/>
              <a:t> : </a:t>
            </a:r>
            <a:r>
              <a:rPr lang="ko-KR" altLang="en-US" sz="2000" dirty="0"/>
              <a:t>직업의 유무</a:t>
            </a:r>
            <a:r>
              <a:rPr lang="en-US" altLang="ko-KR" sz="2000" dirty="0"/>
              <a:t>					income : </a:t>
            </a:r>
            <a:r>
              <a:rPr lang="ko-KR" altLang="en-US" sz="2000" dirty="0"/>
              <a:t>월 소득</a:t>
            </a:r>
            <a:endParaRPr lang="en-US" altLang="ko-KR" sz="2000" dirty="0"/>
          </a:p>
          <a:p>
            <a:r>
              <a:rPr lang="en-US" altLang="ko-KR" sz="2000" dirty="0" err="1"/>
              <a:t>marital.stat</a:t>
            </a:r>
            <a:r>
              <a:rPr lang="en-US" altLang="ko-KR" sz="2000" dirty="0"/>
              <a:t> : </a:t>
            </a:r>
            <a:r>
              <a:rPr lang="ko-KR" altLang="en-US" sz="2000" dirty="0"/>
              <a:t>결혼상태</a:t>
            </a:r>
            <a:r>
              <a:rPr lang="en-US" altLang="ko-KR" sz="2000" dirty="0"/>
              <a:t>						</a:t>
            </a:r>
            <a:r>
              <a:rPr lang="en-US" altLang="ko-KR" sz="2000" dirty="0" err="1"/>
              <a:t>health.ins</a:t>
            </a:r>
            <a:r>
              <a:rPr lang="en-US" altLang="ko-KR" sz="2000" dirty="0"/>
              <a:t> : </a:t>
            </a:r>
            <a:r>
              <a:rPr lang="ko-KR" altLang="en-US" sz="2000" dirty="0"/>
              <a:t>건강보험 가입의 유무</a:t>
            </a:r>
          </a:p>
          <a:p>
            <a:r>
              <a:rPr lang="en-US" altLang="ko-KR" sz="2000" dirty="0" err="1"/>
              <a:t>housing.type</a:t>
            </a:r>
            <a:r>
              <a:rPr lang="en-US" altLang="ko-KR" sz="2000" dirty="0"/>
              <a:t> : </a:t>
            </a:r>
            <a:r>
              <a:rPr lang="ko-KR" altLang="en-US" sz="2000" dirty="0"/>
              <a:t>거주지 소유 상태</a:t>
            </a:r>
            <a:r>
              <a:rPr lang="en-US" altLang="ko-KR" sz="2000" dirty="0"/>
              <a:t>				</a:t>
            </a:r>
            <a:r>
              <a:rPr lang="en-US" altLang="ko-KR" sz="2000" dirty="0" err="1"/>
              <a:t>recent.move</a:t>
            </a:r>
            <a:r>
              <a:rPr lang="en-US" altLang="ko-KR" sz="2000" dirty="0"/>
              <a:t> : </a:t>
            </a:r>
            <a:r>
              <a:rPr lang="ko-KR" altLang="en-US" sz="2000" dirty="0"/>
              <a:t>최근 이사 여부</a:t>
            </a:r>
            <a:endParaRPr lang="en-US" altLang="ko-KR" sz="2000" dirty="0"/>
          </a:p>
          <a:p>
            <a:r>
              <a:rPr lang="en-US" altLang="ko-KR" sz="2000" dirty="0" err="1"/>
              <a:t>num.vehicles</a:t>
            </a:r>
            <a:r>
              <a:rPr lang="en-US" altLang="ko-KR" sz="2000" dirty="0"/>
              <a:t> : </a:t>
            </a:r>
            <a:r>
              <a:rPr lang="ko-KR" altLang="en-US" sz="2000" dirty="0"/>
              <a:t>소유 자동차 수</a:t>
            </a:r>
            <a:r>
              <a:rPr lang="en-US" altLang="ko-KR" sz="2000" dirty="0"/>
              <a:t>				age:</a:t>
            </a:r>
            <a:r>
              <a:rPr lang="ko-KR" altLang="en-US" sz="2000" dirty="0"/>
              <a:t>나이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state.of.res:</a:t>
            </a:r>
            <a:r>
              <a:rPr lang="ko-KR" altLang="en-US" sz="2000" dirty="0"/>
              <a:t>미국의 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5E185F-D47D-41CE-ACE9-A0ED4B85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5" y="1594184"/>
            <a:ext cx="8610600" cy="17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42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EB986B-0563-47B1-A2C9-B270755BE26E}"/>
              </a:ext>
            </a:extLst>
          </p:cNvPr>
          <p:cNvSpPr txBox="1"/>
          <p:nvPr/>
        </p:nvSpPr>
        <p:spPr>
          <a:xfrm>
            <a:off x="709864" y="421105"/>
            <a:ext cx="5022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단순 </a:t>
            </a:r>
            <a:r>
              <a:rPr lang="ko-KR" altLang="en-US" sz="4000" b="1" dirty="0" err="1" smtClean="0"/>
              <a:t>베이즈</a:t>
            </a:r>
            <a:r>
              <a:rPr lang="ko-KR" altLang="en-US" sz="4000" b="1" dirty="0" smtClean="0"/>
              <a:t> 분류기법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752307"/>
            <a:ext cx="9039225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898" y="1512916"/>
            <a:ext cx="252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일반적인 사후확률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03" y="3671023"/>
            <a:ext cx="8953500" cy="2600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7897" y="3486357"/>
            <a:ext cx="369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단순베이즈분류</a:t>
            </a:r>
            <a:r>
              <a:rPr lang="ko-KR" altLang="en-US" dirty="0" smtClean="0"/>
              <a:t> 사후확률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7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EB986B-0563-47B1-A2C9-B270755BE26E}"/>
              </a:ext>
            </a:extLst>
          </p:cNvPr>
          <p:cNvSpPr txBox="1"/>
          <p:nvPr/>
        </p:nvSpPr>
        <p:spPr>
          <a:xfrm>
            <a:off x="709864" y="421105"/>
            <a:ext cx="5022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단순 </a:t>
            </a:r>
            <a:r>
              <a:rPr lang="ko-KR" altLang="en-US" sz="4000" b="1" dirty="0" err="1" smtClean="0"/>
              <a:t>베이즈</a:t>
            </a:r>
            <a:r>
              <a:rPr lang="ko-KR" altLang="en-US" sz="4000" b="1" dirty="0" smtClean="0"/>
              <a:t> 분류기법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34" y="1420282"/>
            <a:ext cx="7677410" cy="3428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34" y="4973842"/>
            <a:ext cx="7676890" cy="13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EB986B-0563-47B1-A2C9-B270755BE26E}"/>
              </a:ext>
            </a:extLst>
          </p:cNvPr>
          <p:cNvSpPr txBox="1"/>
          <p:nvPr/>
        </p:nvSpPr>
        <p:spPr>
          <a:xfrm>
            <a:off x="709864" y="421105"/>
            <a:ext cx="5022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단순 </a:t>
            </a:r>
            <a:r>
              <a:rPr lang="ko-KR" altLang="en-US" sz="4000" b="1" dirty="0" err="1" smtClean="0"/>
              <a:t>베이즈</a:t>
            </a:r>
            <a:r>
              <a:rPr lang="ko-KR" altLang="en-US" sz="4000" b="1" dirty="0" smtClean="0"/>
              <a:t> 분류기법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769052"/>
            <a:ext cx="5049938" cy="21379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393" y="1128991"/>
            <a:ext cx="3809659" cy="37139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64" y="5186709"/>
            <a:ext cx="4646469" cy="4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EB986B-0563-47B1-A2C9-B270755BE26E}"/>
              </a:ext>
            </a:extLst>
          </p:cNvPr>
          <p:cNvSpPr txBox="1"/>
          <p:nvPr/>
        </p:nvSpPr>
        <p:spPr>
          <a:xfrm>
            <a:off x="693238" y="321352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결론</a:t>
            </a: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621791" y="1029238"/>
          <a:ext cx="6367821" cy="560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704"/>
                <a:gridCol w="4617117"/>
              </a:tblGrid>
              <a:tr h="522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AUC</a:t>
                      </a:r>
                      <a:endParaRPr lang="ko-KR" altLang="en-US" dirty="0"/>
                    </a:p>
                  </a:txBody>
                  <a:tcPr/>
                </a:tc>
              </a:tr>
              <a:tr h="127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로지스틱</a:t>
                      </a:r>
                      <a:r>
                        <a:rPr lang="ko-KR" altLang="en-US" dirty="0" smtClean="0"/>
                        <a:t> 회귀 분류모델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27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의사결정나무 분류모델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27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랜덤포레스트</a:t>
                      </a:r>
                      <a:r>
                        <a:rPr lang="ko-KR" altLang="en-US" dirty="0" smtClean="0"/>
                        <a:t> 분류 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27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단순 </a:t>
                      </a:r>
                      <a:r>
                        <a:rPr lang="ko-KR" altLang="en-US" dirty="0" err="1" smtClean="0"/>
                        <a:t>베이즈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분류 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72" y="1808000"/>
            <a:ext cx="4451975" cy="404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72" y="3176049"/>
            <a:ext cx="4494308" cy="3833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372" y="4522711"/>
            <a:ext cx="4451975" cy="4214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312" y="5691981"/>
            <a:ext cx="4459035" cy="43108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593572" y="1497830"/>
            <a:ext cx="6467301" cy="122874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1662545" y="1808000"/>
            <a:ext cx="931027" cy="602691"/>
          </a:xfrm>
          <a:prstGeom prst="rightArrow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2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</a:rPr>
              <a:t>결론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236E3E-1036-4762-9351-395C81B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434" y="1128991"/>
            <a:ext cx="5720433" cy="47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90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F0166E-3AE1-437A-890C-A3346E6886D4}"/>
              </a:ext>
            </a:extLst>
          </p:cNvPr>
          <p:cNvSpPr txBox="1"/>
          <p:nvPr/>
        </p:nvSpPr>
        <p:spPr>
          <a:xfrm>
            <a:off x="1376039" y="2672182"/>
            <a:ext cx="870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err="1"/>
              <a:t>들어주셔서</a:t>
            </a:r>
            <a:r>
              <a:rPr lang="ko-KR" altLang="en-US" sz="5400" b="1" dirty="0"/>
              <a:t> 감사합니다</a:t>
            </a:r>
            <a:r>
              <a:rPr lang="en-US" altLang="ko-KR" sz="5400" b="1" dirty="0"/>
              <a:t>~^^*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2308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 err="1"/>
              <a:t>is.employed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B0893DE-FB4F-4A12-AE72-D1D0538A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622293"/>
            <a:ext cx="5896303" cy="666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BA75459-A0D1-4D87-AB5A-9C31440D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2663189"/>
            <a:ext cx="5343744" cy="1906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ECECA5-6CF7-49FF-B52F-90589540047A}"/>
              </a:ext>
            </a:extLst>
          </p:cNvPr>
          <p:cNvSpPr txBox="1"/>
          <p:nvPr/>
        </p:nvSpPr>
        <p:spPr>
          <a:xfrm>
            <a:off x="709863" y="4969628"/>
            <a:ext cx="606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수입이 높다고 직업을 가지고 있는 것이 아님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NA</a:t>
            </a:r>
            <a:r>
              <a:rPr lang="ko-KR" altLang="en-US" dirty="0"/>
              <a:t>를 대처할 방법이 없기 </a:t>
            </a:r>
            <a:r>
              <a:rPr lang="ko-KR" altLang="en-US" dirty="0" err="1"/>
              <a:t>떄문에</a:t>
            </a:r>
            <a:r>
              <a:rPr lang="ko-KR" altLang="en-US" dirty="0"/>
              <a:t> 모든 </a:t>
            </a:r>
            <a:r>
              <a:rPr lang="en-US" altLang="ko-KR" dirty="0"/>
              <a:t>NA </a:t>
            </a:r>
            <a:r>
              <a:rPr lang="ko-KR" altLang="en-US" dirty="0"/>
              <a:t>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099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2483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/>
              <a:t>income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B4C6B55-40F8-4FFC-93E5-564D278B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365119"/>
            <a:ext cx="2188029" cy="2402925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xmlns="" id="{02FBFB66-76FD-4D40-BA9A-37AEEA2F9BC4}"/>
              </a:ext>
            </a:extLst>
          </p:cNvPr>
          <p:cNvSpPr/>
          <p:nvPr/>
        </p:nvSpPr>
        <p:spPr>
          <a:xfrm>
            <a:off x="2897893" y="1799773"/>
            <a:ext cx="580572" cy="449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DC714E6-44E0-4BF3-A78A-5704C9C5A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1128991"/>
            <a:ext cx="4370798" cy="43707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F1B2522-9CE4-46C5-8464-32BF3D7D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806" y="2170841"/>
            <a:ext cx="2277930" cy="2516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FA236EA-CEEB-4D7A-844C-18CE8226F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494" y="566248"/>
            <a:ext cx="5696260" cy="54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3200" dirty="0" err="1"/>
              <a:t>marital.stat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3F3F64B-78F2-4060-9CEA-79D16166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625057"/>
            <a:ext cx="3949222" cy="2177409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xmlns="" id="{B371BE89-9421-4E6A-A1B8-9E9B0AAE6826}"/>
              </a:ext>
            </a:extLst>
          </p:cNvPr>
          <p:cNvSpPr/>
          <p:nvPr/>
        </p:nvSpPr>
        <p:spPr>
          <a:xfrm>
            <a:off x="4368800" y="2982550"/>
            <a:ext cx="580572" cy="449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993795-D14D-4EA3-98CF-4030F0FF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3964978"/>
            <a:ext cx="5697380" cy="8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37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 err="1"/>
              <a:t>housing.type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130DF60-A026-4B53-B91E-2BF8CDD5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487411"/>
            <a:ext cx="4078968" cy="1941589"/>
          </a:xfrm>
          <a:prstGeom prst="rect">
            <a:avLst/>
          </a:prstGeom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xmlns="" id="{C58BFC1C-9C2D-42AE-AA5C-5EDBD9539B3B}"/>
              </a:ext>
            </a:extLst>
          </p:cNvPr>
          <p:cNvSpPr/>
          <p:nvPr/>
        </p:nvSpPr>
        <p:spPr>
          <a:xfrm>
            <a:off x="4716262" y="2779350"/>
            <a:ext cx="580572" cy="449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8F8D3A0-7029-494B-9A94-CBC41405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3754751"/>
            <a:ext cx="4791050" cy="15329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02166E8-F486-4353-902A-86A0CD21C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64" y="3754751"/>
            <a:ext cx="5081336" cy="1567255"/>
          </a:xfrm>
          <a:prstGeom prst="rect">
            <a:avLst/>
          </a:prstGeom>
        </p:spPr>
      </p:pic>
      <p:sp>
        <p:nvSpPr>
          <p:cNvPr id="10" name="화살표: 왼쪽 9">
            <a:extLst>
              <a:ext uri="{FF2B5EF4-FFF2-40B4-BE49-F238E27FC236}">
                <a16:creationId xmlns:a16="http://schemas.microsoft.com/office/drawing/2014/main" xmlns="" id="{D06F99C0-2426-4B6A-9760-87D08E74583C}"/>
              </a:ext>
            </a:extLst>
          </p:cNvPr>
          <p:cNvSpPr/>
          <p:nvPr/>
        </p:nvSpPr>
        <p:spPr>
          <a:xfrm>
            <a:off x="4716262" y="2247748"/>
            <a:ext cx="580572" cy="449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43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 err="1"/>
              <a:t>num.vehicles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543D627-1E3E-43D7-8DCE-2F6A2CBD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20" y="1641351"/>
            <a:ext cx="2000930" cy="2726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2554E12-00AF-4648-A783-52676083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57" y="1641350"/>
            <a:ext cx="2795135" cy="282904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103EA514-05B3-49DC-9284-7AD213C6B043}"/>
              </a:ext>
            </a:extLst>
          </p:cNvPr>
          <p:cNvSpPr/>
          <p:nvPr/>
        </p:nvSpPr>
        <p:spPr>
          <a:xfrm>
            <a:off x="3124507" y="3846286"/>
            <a:ext cx="798286" cy="420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885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/>
              <a:t>age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297B6D-EC40-403A-A161-ED29A951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56" y="1172534"/>
            <a:ext cx="2208458" cy="2438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0F6754-1974-431B-BA0C-00373DAB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4597209"/>
            <a:ext cx="5618841" cy="82731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FB1244E-EC7A-4BFE-B653-875312C71417}"/>
              </a:ext>
            </a:extLst>
          </p:cNvPr>
          <p:cNvGrpSpPr/>
          <p:nvPr/>
        </p:nvGrpSpPr>
        <p:grpSpPr>
          <a:xfrm>
            <a:off x="4035196" y="1128991"/>
            <a:ext cx="6865034" cy="3536527"/>
            <a:chOff x="4035196" y="1128991"/>
            <a:chExt cx="6865034" cy="353652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6A9D7641-DAB2-420A-963A-F0EC80B38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5196" y="1207681"/>
              <a:ext cx="1654175" cy="222132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42EA0FFD-FBFA-4E5B-A2A8-4C6D24945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3261" y="1128991"/>
              <a:ext cx="3526969" cy="353652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827F8B5-A87C-494A-ADAB-90D70D7BA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387" y="769082"/>
            <a:ext cx="3742418" cy="48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290</Words>
  <Application>Microsoft Office PowerPoint</Application>
  <PresentationFormat>와이드스크린</PresentationFormat>
  <Paragraphs>86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HY그래픽M</vt:lpstr>
      <vt:lpstr>맑은 고딕</vt:lpstr>
      <vt:lpstr>Arial</vt:lpstr>
      <vt:lpstr>Trebuchet MS</vt:lpstr>
      <vt:lpstr>Wingdings 3</vt:lpstr>
      <vt:lpstr>패싯</vt:lpstr>
      <vt:lpstr>무엇이 건강보험 가입 유무에 영향을 미치는가?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2번째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무엇이 건강보험 가입 유무에 영향을 미치는가?</dc:title>
  <dc:creator>나 유정</dc:creator>
  <cp:lastModifiedBy>반 건우</cp:lastModifiedBy>
  <cp:revision>26</cp:revision>
  <dcterms:created xsi:type="dcterms:W3CDTF">2019-07-04T07:07:54Z</dcterms:created>
  <dcterms:modified xsi:type="dcterms:W3CDTF">2019-07-10T07:51:00Z</dcterms:modified>
</cp:coreProperties>
</file>