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6" r:id="rId1"/>
  </p:sldMasterIdLst>
  <p:notesMasterIdLst>
    <p:notesMasterId r:id="rId54"/>
  </p:notesMasterIdLst>
  <p:sldIdLst>
    <p:sldId id="256" r:id="rId2"/>
    <p:sldId id="257" r:id="rId3"/>
    <p:sldId id="263" r:id="rId4"/>
    <p:sldId id="259" r:id="rId5"/>
    <p:sldId id="302" r:id="rId6"/>
    <p:sldId id="264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65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5" r:id="rId30"/>
    <p:sldId id="326" r:id="rId31"/>
    <p:sldId id="327" r:id="rId32"/>
    <p:sldId id="329" r:id="rId33"/>
    <p:sldId id="330" r:id="rId34"/>
    <p:sldId id="331" r:id="rId35"/>
    <p:sldId id="332" r:id="rId36"/>
    <p:sldId id="333" r:id="rId37"/>
    <p:sldId id="334" r:id="rId38"/>
    <p:sldId id="336" r:id="rId39"/>
    <p:sldId id="335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01" r:id="rId53"/>
  </p:sldIdLst>
  <p:sldSz cx="9144000" cy="6858000" type="screen4x3"/>
  <p:notesSz cx="6858000" cy="9144000"/>
  <p:embeddedFontLst>
    <p:embeddedFont>
      <p:font typeface="MD이솝체" panose="02020603020101020101" pitchFamily="18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  <p:embeddedFont>
      <p:font typeface="10X10" panose="020B0600000101010101" charset="-127"/>
      <p:regular r:id="rId58"/>
    </p:embeddedFont>
    <p:embeddedFont>
      <p:font typeface="Microsoft Himalaya" panose="01010100010101010101" pitchFamily="2" charset="0"/>
      <p:regular r:id="rId59"/>
    </p:embeddedFont>
    <p:embeddedFont>
      <p:font typeface="10X10 Bold" panose="020B0600000101010101" charset="-127"/>
      <p:regular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282"/>
    <a:srgbClr val="BC0000"/>
    <a:srgbClr val="FFFFCC"/>
    <a:srgbClr val="273240"/>
    <a:srgbClr val="777777"/>
    <a:srgbClr val="EF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58" autoAdjust="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EDA3-C2C3-422B-81D8-41E89B22F74F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4A1E9-F819-452D-9664-AB81F826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1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9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F%89%EA%B7%A0_%EC%A0%9C%EA%B3%B1%EA%B7%BC_%ED%8E%B8%EC%B0%A8" TargetMode="External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368893" y="3830154"/>
            <a:ext cx="8451579" cy="107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7125" y="2780928"/>
            <a:ext cx="5162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10X10 Bold" pitchFamily="50" charset="-127"/>
                <a:ea typeface="10X10 Bold" pitchFamily="50" charset="-127"/>
              </a:rPr>
              <a:t>RAMEN DATA</a:t>
            </a:r>
            <a:endParaRPr lang="ko-KR" altLang="en-US" sz="1400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590" y="3892986"/>
            <a:ext cx="362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The Second Analysis in 2019-1</a:t>
            </a:r>
            <a:endParaRPr lang="ko-KR" altLang="en-US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2360" y="5799167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김도희</a:t>
            </a:r>
            <a:endParaRPr lang="en-US" altLang="ko-KR" sz="20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r"/>
            <a:r>
              <a:rPr lang="ko-KR" altLang="en-US" sz="2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반건</a:t>
            </a:r>
            <a:r>
              <a:rPr lang="ko-KR" altLang="en-US" sz="2000" dirty="0">
                <a:latin typeface="MD이솝체" panose="02020603020101020101" pitchFamily="18" charset="-127"/>
                <a:ea typeface="MD이솝체" panose="02020603020101020101" pitchFamily="18" charset="-127"/>
              </a:rPr>
              <a:t>우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1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</a:t>
            </a:r>
            <a:r>
              <a:rPr lang="en-US" altLang="ko-KR" b="1" dirty="0" err="1" smtClean="0">
                <a:latin typeface="+mn-ea"/>
              </a:rPr>
              <a:t>Brand</a:t>
            </a:r>
            <a:endParaRPr lang="ko-KR" altLang="en-US" b="1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1" b="-5512"/>
          <a:stretch/>
        </p:blipFill>
        <p:spPr bwMode="auto">
          <a:xfrm>
            <a:off x="544610" y="1052736"/>
            <a:ext cx="7987830" cy="273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96" r="25294"/>
          <a:stretch/>
        </p:blipFill>
        <p:spPr bwMode="auto">
          <a:xfrm>
            <a:off x="611300" y="3787904"/>
            <a:ext cx="8273620" cy="201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0649708">
            <a:off x="168176" y="2728167"/>
            <a:ext cx="88032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수상 실적이 있는 특정 브랜드가 </a:t>
            </a:r>
            <a:endParaRPr lang="en-US" altLang="ko-KR" sz="28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수상을 많이 하지는 않았다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4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</a:t>
            </a:r>
            <a:r>
              <a:rPr lang="en-US" altLang="ko-KR" b="1" dirty="0" err="1" smtClean="0">
                <a:latin typeface="+mn-ea"/>
              </a:rPr>
              <a:t>Brand</a:t>
            </a:r>
            <a:endParaRPr lang="ko-KR" altLang="en-US" b="1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916832"/>
            <a:ext cx="6777923" cy="289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</a:t>
            </a:r>
            <a:r>
              <a:rPr lang="en-US" altLang="ko-KR" b="1" dirty="0" err="1" smtClean="0">
                <a:latin typeface="+mn-ea"/>
              </a:rPr>
              <a:t>Brand</a:t>
            </a:r>
            <a:endParaRPr lang="ko-KR" altLang="en-US" b="1" dirty="0">
              <a:latin typeface="+mn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52310"/>
            <a:ext cx="8124027" cy="42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C:\Users\kheed\Desktop\동아리 AIR\2019_1\Second Analysis\Rp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62" y="936979"/>
            <a:ext cx="637381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2495" y="3229914"/>
            <a:ext cx="704014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Prima Taste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5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번으로 가장 많이 수상을 하였다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1508500" y="1772816"/>
            <a:ext cx="5583780" cy="360040"/>
          </a:xfrm>
          <a:prstGeom prst="donut">
            <a:avLst>
              <a:gd name="adj" fmla="val 90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EDA_Style</a:t>
            </a:r>
            <a:endParaRPr lang="ko-KR" altLang="en-US" b="1" dirty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609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56326"/>
            <a:ext cx="3114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8" y="3501008"/>
            <a:ext cx="7745836" cy="9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5" y="4972000"/>
            <a:ext cx="768920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stCxn id="9220" idx="2"/>
            <a:endCxn id="9221" idx="0"/>
          </p:cNvCxnSpPr>
          <p:nvPr/>
        </p:nvCxnSpPr>
        <p:spPr>
          <a:xfrm>
            <a:off x="4276466" y="4437820"/>
            <a:ext cx="0" cy="5341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1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EDA_Style</a:t>
            </a:r>
            <a:r>
              <a:rPr lang="en-US" altLang="ko-KR" b="1" dirty="0" smtClean="0">
                <a:latin typeface="+mn-ea"/>
              </a:rPr>
              <a:t> &amp; </a:t>
            </a:r>
            <a:r>
              <a:rPr lang="en-US" altLang="ko-KR" b="1" dirty="0" smtClean="0">
                <a:latin typeface="+mn-ea"/>
              </a:rPr>
              <a:t>Stars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42" name="Picture 2" descr="C:\Users\kheed\Desktop\동아리 AIR\2019_1\Second Analysis\Rplot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12" y="836712"/>
            <a:ext cx="637381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04" y="5966238"/>
            <a:ext cx="5112828" cy="50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6231" y="4221088"/>
            <a:ext cx="704014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Style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따른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평균차는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없어 보인다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4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</a:t>
            </a:r>
            <a:r>
              <a:rPr lang="en-US" altLang="ko-KR" b="1" dirty="0" err="1" smtClean="0">
                <a:latin typeface="+mn-ea"/>
              </a:rPr>
              <a:t>Country</a:t>
            </a:r>
            <a:endParaRPr lang="ko-KR" altLang="en-US" b="1" dirty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1772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0691" y="380559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존재하는 나라 총 </a:t>
            </a:r>
            <a:r>
              <a:rPr lang="en-US" altLang="ko-KR" dirty="0" smtClean="0">
                <a:latin typeface="+mn-ea"/>
                <a:cs typeface="Microsoft Himalaya" panose="01010100010101010101" pitchFamily="2" charset="0"/>
              </a:rPr>
              <a:t>38</a:t>
            </a:r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개</a:t>
            </a:r>
            <a:endParaRPr lang="ko-KR" altLang="en-US" dirty="0" smtClean="0">
              <a:latin typeface="+mn-ea"/>
              <a:cs typeface="Microsoft Himalaya" panose="01010100010101010101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441845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cs typeface="Microsoft Himalaya" panose="01010100010101010101" pitchFamily="2" charset="0"/>
              </a:rPr>
              <a:t>USA &amp; US </a:t>
            </a:r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와 같이 나라 별 데이터가 겹치며</a:t>
            </a:r>
            <a:r>
              <a:rPr lang="en-US" altLang="ko-KR" dirty="0" smtClean="0">
                <a:latin typeface="+mn-ea"/>
                <a:cs typeface="Microsoft Himalaya" panose="01010100010101010101" pitchFamily="2" charset="0"/>
              </a:rPr>
              <a:t>, </a:t>
            </a:r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데이터의 수도 상이하다</a:t>
            </a:r>
            <a:endParaRPr lang="ko-KR" altLang="en-US" dirty="0" smtClean="0">
              <a:latin typeface="+mn-ea"/>
              <a:cs typeface="Microsoft Himalaya" panose="01010100010101010101" pitchFamily="2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30691" y="5181074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6946" y="51964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+mn-ea"/>
                <a:cs typeface="Microsoft Himalaya" panose="01010100010101010101" pitchFamily="2" charset="0"/>
              </a:rPr>
              <a:t>대륙별로</a:t>
            </a:r>
            <a:r>
              <a:rPr lang="ko-KR" altLang="en-US" b="1" dirty="0" smtClean="0">
                <a:latin typeface="+mn-ea"/>
                <a:cs typeface="Microsoft Himalaya" panose="01010100010101010101" pitchFamily="2" charset="0"/>
              </a:rPr>
              <a:t> 데이터 합치기로 결정</a:t>
            </a:r>
            <a:endParaRPr lang="ko-KR" altLang="en-US" b="1" dirty="0" smtClean="0">
              <a:latin typeface="+mn-ea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</a:t>
            </a:r>
            <a:r>
              <a:rPr lang="en-US" altLang="ko-KR" b="1" dirty="0" err="1" smtClean="0">
                <a:latin typeface="+mn-ea"/>
              </a:rPr>
              <a:t>Country</a:t>
            </a:r>
            <a:endParaRPr lang="ko-KR" altLang="en-US" b="1" dirty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7" b="9692"/>
          <a:stretch/>
        </p:blipFill>
        <p:spPr bwMode="auto">
          <a:xfrm>
            <a:off x="504867" y="980728"/>
            <a:ext cx="7782109" cy="3816424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867" y="5011974"/>
            <a:ext cx="787805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새로운 변수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Continent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!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7" y="5561800"/>
            <a:ext cx="859548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8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</a:t>
            </a:r>
            <a:r>
              <a:rPr lang="en-US" altLang="ko-KR" b="1" dirty="0" err="1" smtClean="0">
                <a:latin typeface="+mn-ea"/>
              </a:rPr>
              <a:t>Country</a:t>
            </a:r>
            <a:endParaRPr lang="ko-KR" altLang="en-US" b="1" dirty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46189"/>
            <a:ext cx="87439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5741" y="3706605"/>
            <a:ext cx="779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cs typeface="Microsoft Himalaya" panose="01010100010101010101" pitchFamily="2" charset="0"/>
              </a:rPr>
              <a:t>특정 대륙 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Africa </a:t>
            </a:r>
            <a:r>
              <a:rPr lang="ko-KR" altLang="en-US" sz="1600" dirty="0" smtClean="0">
                <a:latin typeface="+mn-ea"/>
                <a:cs typeface="Microsoft Himalaya" panose="01010100010101010101" pitchFamily="2" charset="0"/>
              </a:rPr>
              <a:t>와 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South America</a:t>
            </a:r>
            <a:r>
              <a:rPr lang="ko-KR" altLang="en-US" sz="1600" dirty="0" smtClean="0">
                <a:latin typeface="+mn-ea"/>
                <a:cs typeface="Microsoft Himalaya" panose="01010100010101010101" pitchFamily="2" charset="0"/>
              </a:rPr>
              <a:t>는 관측치 수가 적고 수상한 희귀한 데이터도 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X</a:t>
            </a:r>
            <a:r>
              <a:rPr lang="ko-KR" altLang="en-US" sz="1600" dirty="0" smtClean="0">
                <a:latin typeface="+mn-ea"/>
                <a:cs typeface="Microsoft Himalaya" panose="01010100010101010101" pitchFamily="2" charset="0"/>
              </a:rPr>
              <a:t> </a:t>
            </a:r>
            <a:endParaRPr lang="ko-KR" altLang="en-US" sz="1600" dirty="0" smtClean="0">
              <a:latin typeface="+mn-ea"/>
              <a:cs typeface="Microsoft Himalaya" panose="01010100010101010101" pitchFamily="2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637584" y="4109010"/>
            <a:ext cx="604379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4139788"/>
            <a:ext cx="53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해당 관측치 제거</a:t>
            </a:r>
            <a:endParaRPr lang="ko-KR" altLang="en-US" dirty="0" smtClean="0">
              <a:latin typeface="+mn-ea"/>
              <a:cs typeface="Microsoft Himalaya" panose="01010100010101010101" pitchFamily="2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3" y="4941168"/>
            <a:ext cx="888560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6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</a:t>
            </a:r>
            <a:r>
              <a:rPr lang="en-US" altLang="ko-KR" b="1" dirty="0" err="1" smtClean="0">
                <a:latin typeface="+mn-ea"/>
              </a:rPr>
              <a:t>Country</a:t>
            </a:r>
            <a:endParaRPr lang="ko-KR" altLang="en-US" b="1" dirty="0">
              <a:latin typeface="+mn-ea"/>
            </a:endParaRPr>
          </a:p>
        </p:txBody>
      </p:sp>
      <p:pic>
        <p:nvPicPr>
          <p:cNvPr id="14338" name="Picture 2" descr="C:\Users\kheed\Desktop\동아리 AIR\2019_1\Second Analysis\Rplot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1" y="999519"/>
            <a:ext cx="6373812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1" y="6021288"/>
            <a:ext cx="601543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2947" y="4184340"/>
            <a:ext cx="787805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대륙별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평점의 차이 확인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!</a:t>
            </a: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아시아의 평점 점수가 가장 높은 것을 확인 할 수 있다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1409863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&gt;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필요 패키지 나열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68251"/>
            <a:ext cx="528838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1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-18790"/>
            <a:ext cx="2736304" cy="3717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59632" y="2636912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목차</a:t>
            </a:r>
            <a:endParaRPr lang="ko-KR" altLang="en-US" sz="4800" dirty="0"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34356"/>
              </p:ext>
            </p:extLst>
          </p:nvPr>
        </p:nvGraphicFramePr>
        <p:xfrm>
          <a:off x="192520" y="4077072"/>
          <a:ext cx="8928992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232248"/>
                <a:gridCol w="2232248"/>
                <a:gridCol w="2232248"/>
              </a:tblGrid>
              <a:tr h="1728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분석 목적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데이터 소개</a:t>
                      </a:r>
                      <a:endParaRPr lang="en-US" altLang="ko-KR" sz="2400" dirty="0" smtClean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EDA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분석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&amp;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결과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65313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6856" y="465313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465313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1813" y="4653136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9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4"/>
          <a:stretch/>
        </p:blipFill>
        <p:spPr bwMode="auto">
          <a:xfrm>
            <a:off x="251520" y="1412776"/>
            <a:ext cx="86725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8" y="2348880"/>
            <a:ext cx="884504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01" y="4869160"/>
            <a:ext cx="5176511" cy="116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1000" y="1004173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변수 형태 확인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5880" y="1916832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형태 변환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8330" y="4417367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결측치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확인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8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1000" y="1244562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토큰화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&amp;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소문자화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1" y="1725173"/>
            <a:ext cx="8308363" cy="134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3" y="4653136"/>
            <a:ext cx="8953458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011000" y="3717032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필요 없는 문자 제거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25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1000" y="836712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필요 없는 문자 제거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3215"/>
          <a:stretch/>
        </p:blipFill>
        <p:spPr bwMode="auto">
          <a:xfrm>
            <a:off x="349243" y="1268760"/>
            <a:ext cx="80993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4" b="66272"/>
          <a:stretch/>
        </p:blipFill>
        <p:spPr bwMode="auto">
          <a:xfrm>
            <a:off x="324015" y="2969123"/>
            <a:ext cx="8208425" cy="168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82911"/>
            <a:ext cx="8359565" cy="138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0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0533" y="2852936"/>
            <a:ext cx="7704856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일반적으로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텍스트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마이닝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단계로 같은 의미를 하나의 형태로 묶어주는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동사원형화 시키는 단계를 걸치지만 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해당 데이터 형태에서는 단계가 필요하지 않으므로 생략하였다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5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86" y="1138238"/>
            <a:ext cx="5123186" cy="524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2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kheed\Desktop\동아리 AIR\2019_1\Second Analysis\Rplot0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1" t="16562" r="18195" b="15557"/>
          <a:stretch/>
        </p:blipFill>
        <p:spPr bwMode="auto">
          <a:xfrm>
            <a:off x="2967832" y="701988"/>
            <a:ext cx="4919241" cy="44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3" y="5085184"/>
            <a:ext cx="5029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981506" y="2626389"/>
            <a:ext cx="2736304" cy="576064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701586" y="2260932"/>
            <a:ext cx="1944216" cy="36545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349658" y="1840606"/>
            <a:ext cx="1224136" cy="28172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76492" y="1699742"/>
            <a:ext cx="873166" cy="28172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76492" y="3706509"/>
            <a:ext cx="1377222" cy="28172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24464" y="3274461"/>
            <a:ext cx="1449230" cy="28172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1865359"/>
            <a:ext cx="176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모두 제거</a:t>
            </a:r>
            <a:endParaRPr lang="ko-KR" altLang="en-US" sz="28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79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kheed\Desktop\동아리 AIR\2019_1\Second Analysis\Rplot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t="14038" r="22218" b="14508"/>
          <a:stretch/>
        </p:blipFill>
        <p:spPr bwMode="auto">
          <a:xfrm>
            <a:off x="2627784" y="790130"/>
            <a:ext cx="4882004" cy="48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71"/>
          <a:stretch/>
        </p:blipFill>
        <p:spPr bwMode="auto">
          <a:xfrm>
            <a:off x="-34945" y="5877272"/>
            <a:ext cx="9505056" cy="39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0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kheed\Desktop\동아리 AIR\2019_1\Second Analysis\Rplot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0" y="926213"/>
            <a:ext cx="6834465" cy="52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894" y="980728"/>
            <a:ext cx="770485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위와 동일한 과정에 따라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수상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실적이 있는 나라들의 빈도수 확인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894" y="5669707"/>
            <a:ext cx="770485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앞의 결과와 차이가 별로 없다고 판단한다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7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31" y="1916832"/>
            <a:ext cx="777216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8004" y="2636912"/>
            <a:ext cx="38524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Train &amp; Test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분할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8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24" y="908721"/>
            <a:ext cx="6124575" cy="4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24" y="5517232"/>
            <a:ext cx="6019800" cy="111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88863" y="5157192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6" y="1040340"/>
            <a:ext cx="8592274" cy="260866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0905" y="3326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목적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6632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8444" y="1988840"/>
            <a:ext cx="65021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전 세계적으로 판매되고 있는 </a:t>
            </a:r>
            <a:r>
              <a:rPr lang="ko-KR" altLang="en-US" sz="2100" dirty="0" err="1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라멘</a:t>
            </a:r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 시장의 동향 파악</a:t>
            </a:r>
            <a:endParaRPr lang="ko-KR" altLang="en-US" sz="2100" dirty="0" smtClean="0">
              <a:latin typeface="MD이솝체" panose="02020603020101020101" pitchFamily="18" charset="-127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23528" y="2004228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3528" y="3675398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3645024"/>
            <a:ext cx="74542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일본의 전통음식인 </a:t>
            </a:r>
            <a:r>
              <a:rPr lang="ko-KR" altLang="en-US" sz="2100" dirty="0" err="1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라멘에</a:t>
            </a:r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 한하여 국가간 문화교류 수준 인지</a:t>
            </a:r>
            <a:endParaRPr lang="ko-KR" altLang="en-US" sz="2100" dirty="0" smtClean="0">
              <a:latin typeface="MD이솝체" panose="02020603020101020101" pitchFamily="18" charset="-127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23528" y="5187566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5157192"/>
            <a:ext cx="68162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err="1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라멘에</a:t>
            </a:r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 대한 소비자의 선호도 파악하여 시장진출에 공헌</a:t>
            </a:r>
            <a:endParaRPr lang="ko-KR" altLang="en-US" sz="2100" dirty="0" smtClean="0">
              <a:latin typeface="MD이솝체" panose="02020603020101020101" pitchFamily="18" charset="-127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863" y="5002257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03" y="908720"/>
            <a:ext cx="655404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8" y="5301208"/>
            <a:ext cx="6538679" cy="141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2" y="978079"/>
            <a:ext cx="7999742" cy="311274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3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69" y="1414463"/>
            <a:ext cx="6321508" cy="43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8" y="979041"/>
            <a:ext cx="8803910" cy="361727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005" y="2636912"/>
            <a:ext cx="770485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위의 회귀 세 모델 모두 정확도가 매우 떨어지는 것을 확인 할 수 있다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정확도를 높이기 위해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도시변수의 빈도수가 많은 도시들만 뽑아 다시 모델을 추정하였다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0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kheed\Desktop\동아리 AIR\2019_1\Second Analysis\Rplot0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3" t="18246" r="19818" b="17406"/>
          <a:stretch/>
        </p:blipFill>
        <p:spPr bwMode="auto">
          <a:xfrm>
            <a:off x="4283968" y="517322"/>
            <a:ext cx="384394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0" y="4077072"/>
            <a:ext cx="8991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도넛 2"/>
          <p:cNvSpPr/>
          <p:nvPr/>
        </p:nvSpPr>
        <p:spPr>
          <a:xfrm>
            <a:off x="5580112" y="1412776"/>
            <a:ext cx="1244277" cy="515197"/>
          </a:xfrm>
          <a:prstGeom prst="donut">
            <a:avLst>
              <a:gd name="adj" fmla="val 61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4961664" y="1844823"/>
            <a:ext cx="2130616" cy="734035"/>
          </a:xfrm>
          <a:prstGeom prst="donut">
            <a:avLst>
              <a:gd name="adj" fmla="val 61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4911739" y="2420888"/>
            <a:ext cx="1604477" cy="605379"/>
          </a:xfrm>
          <a:prstGeom prst="donut">
            <a:avLst>
              <a:gd name="adj" fmla="val 61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5004048" y="2874839"/>
            <a:ext cx="1406331" cy="605379"/>
          </a:xfrm>
          <a:prstGeom prst="donut">
            <a:avLst>
              <a:gd name="adj" fmla="val 61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4165" y="5060320"/>
            <a:ext cx="38524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Train &amp; Test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분할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7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89" y="908720"/>
            <a:ext cx="6404159" cy="400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89" y="5002256"/>
            <a:ext cx="5752908" cy="175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88863" y="5002257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1" y="901864"/>
            <a:ext cx="8173603" cy="438904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5312"/>
            <a:ext cx="7433629" cy="509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3" y="1192531"/>
            <a:ext cx="8648625" cy="325562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894" y="2636912"/>
            <a:ext cx="770485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여전히 정확도가 향상되지 않음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Stepwise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적용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6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4" y="1772815"/>
            <a:ext cx="7611048" cy="342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8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63" y="4533722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2963"/>
            <a:ext cx="6447148" cy="374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97152"/>
            <a:ext cx="651272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 rot="20649708">
            <a:off x="168176" y="2943610"/>
            <a:ext cx="8803248" cy="523220"/>
          </a:xfrm>
          <a:prstGeom prst="rect">
            <a:avLst/>
          </a:prstGeom>
          <a:solidFill>
            <a:srgbClr val="BC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Lm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모델의 정확도 매우 떨어짐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1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176" y="2943610"/>
            <a:ext cx="8803248" cy="523220"/>
          </a:xfrm>
          <a:prstGeom prst="rect">
            <a:avLst/>
          </a:prstGeom>
          <a:solidFill>
            <a:srgbClr val="BC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Random Forest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모델 생성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1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763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데이터 소개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6" y="1412776"/>
            <a:ext cx="77152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3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8" y="908720"/>
            <a:ext cx="83709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 descr="C:\Users\kheed\Desktop\동아리 AIR\2019_1\Second Analysis\Rplot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51" y="1844824"/>
            <a:ext cx="637381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C:\Users\kheed\Desktop\동아리 AIR\2019_1\Second Analysis\Rplot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6373812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4" y="1052736"/>
            <a:ext cx="66931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1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894" y="2852936"/>
            <a:ext cx="771201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정확도를 높이는 또 다른 방법인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Stars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대한 이상치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제거후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회귀와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랜포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모델만든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후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목적변수가 범주형이 아닌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연속형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자료이므로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RMSE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값을 최종적으로 비교하여 더 좋은 모델 선정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!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97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1" y="1052736"/>
            <a:ext cx="442521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2160" y="1005721"/>
            <a:ext cx="213075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이상치 확인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5843" name="Picture 3" descr="C:\Users\kheed\Desktop\동아리 AIR\2019_1\Second Analysis\Rplot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37381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도넛 1"/>
          <p:cNvSpPr/>
          <p:nvPr/>
        </p:nvSpPr>
        <p:spPr>
          <a:xfrm>
            <a:off x="4427984" y="4509120"/>
            <a:ext cx="936104" cy="1800200"/>
          </a:xfrm>
          <a:prstGeom prst="donut">
            <a:avLst>
              <a:gd name="adj" fmla="val 135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0" y="1268760"/>
            <a:ext cx="7252719" cy="38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2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25671"/>
            <a:ext cx="707580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9313" y="4482055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" y="4743664"/>
            <a:ext cx="6730649" cy="185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6" y="998557"/>
            <a:ext cx="8457752" cy="316037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68" y="1340768"/>
            <a:ext cx="6148908" cy="411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4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908720"/>
            <a:ext cx="670517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9313" y="4581128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9160"/>
            <a:ext cx="579809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9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5" y="980728"/>
            <a:ext cx="82089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 descr="C:\Users\kheed\Desktop\동아리 AIR\2019_1\Second Analysis\Rplot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55" y="1414251"/>
            <a:ext cx="6373812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8" y="908720"/>
            <a:ext cx="246578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 descr="C:\Users\kheed\Desktop\동아리 AIR\2019_1\Second Analysis\Rplot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24" y="1434699"/>
            <a:ext cx="6373812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8893" y="1607806"/>
            <a:ext cx="8451579" cy="41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998907" y="148478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22963" y="148478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85057" y="148478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24081" y="148478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5536" y="11663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763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데이터 소개</a:t>
            </a:r>
            <a:endParaRPr lang="ko-KR" altLang="en-US" b="1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8893" y="4560134"/>
            <a:ext cx="8451579" cy="41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H="1">
            <a:off x="1116280" y="4437112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50666" y="4437112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41454" y="441311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37444" y="980728"/>
            <a:ext cx="9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Review</a:t>
            </a:r>
            <a:endParaRPr lang="ko-KR" altLang="en-US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13395" y="9807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Brand</a:t>
            </a:r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9358" y="976134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Variety</a:t>
            </a:r>
            <a:endParaRPr lang="ko-KR" altLang="en-US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24328" y="9714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Style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5480" y="386104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Country</a:t>
            </a:r>
            <a:endParaRPr lang="ko-KR" altLang="en-US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7173" y="3856454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Stars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96835" y="3923764"/>
            <a:ext cx="96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Top.Ten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12" y="1916832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상품에 달린 리뷰의 </a:t>
            </a:r>
            <a:r>
              <a:rPr lang="ko-KR" altLang="en-US" sz="1400" dirty="0" err="1">
                <a:latin typeface="+mn-ea"/>
              </a:rPr>
              <a:t>갯수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5776" y="191683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상품의 브랜드회사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09442" y="19168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상품의 특징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2441" y="1903330"/>
            <a:ext cx="245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상품의 형태</a:t>
            </a:r>
            <a:r>
              <a:rPr lang="en-US" altLang="ko-KR" sz="1400" dirty="0"/>
              <a:t>(</a:t>
            </a:r>
            <a:r>
              <a:rPr lang="ko-KR" altLang="en-US" sz="1400" dirty="0"/>
              <a:t>팩</a:t>
            </a:r>
            <a:r>
              <a:rPr lang="en-US" altLang="ko-KR" sz="1400" dirty="0"/>
              <a:t>,</a:t>
            </a:r>
            <a:r>
              <a:rPr lang="ko-KR" altLang="en-US" sz="1400" dirty="0"/>
              <a:t>컵</a:t>
            </a:r>
            <a:r>
              <a:rPr lang="en-US" altLang="ko-KR" sz="1400" dirty="0"/>
              <a:t>,</a:t>
            </a:r>
            <a:r>
              <a:rPr lang="ko-KR" altLang="en-US" sz="1400" dirty="0"/>
              <a:t>접시</a:t>
            </a:r>
            <a:r>
              <a:rPr lang="en-US" altLang="ko-KR" sz="1400" dirty="0"/>
              <a:t>,</a:t>
            </a:r>
            <a:r>
              <a:rPr lang="ko-KR" altLang="en-US" sz="1400" dirty="0"/>
              <a:t>그릇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327" y="486916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상품이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생산된 </a:t>
            </a:r>
            <a:r>
              <a:rPr lang="ko-KR" altLang="en-US" sz="1400" dirty="0">
                <a:latin typeface="+mn-ea"/>
              </a:rPr>
              <a:t>나라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22249" y="486767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상품의 평점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06200" y="486916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년도별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탑텐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8" y="2224609"/>
            <a:ext cx="831733" cy="16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564"/>
            <a:ext cx="1399243" cy="15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564"/>
            <a:ext cx="2079414" cy="157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07" y="2217094"/>
            <a:ext cx="739850" cy="16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8" y="5205584"/>
            <a:ext cx="901987" cy="15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172" y="5208838"/>
            <a:ext cx="684867" cy="149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62" y="5274950"/>
            <a:ext cx="845102" cy="136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980728"/>
            <a:ext cx="6492056" cy="523220"/>
          </a:xfrm>
          <a:prstGeom prst="rect">
            <a:avLst/>
          </a:prstGeom>
          <a:solidFill>
            <a:srgbClr val="BC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  <a:hlinkClick r:id="rId3"/>
              </a:rPr>
              <a:t>RMSE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결과값 최종 비교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47011"/>
            <a:ext cx="6064420" cy="75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24" y="2130116"/>
            <a:ext cx="6085884" cy="7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65104"/>
            <a:ext cx="6348041" cy="65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348989"/>
            <a:ext cx="6348041" cy="76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10227"/>
            <a:ext cx="6348041" cy="76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4473" y="3933056"/>
            <a:ext cx="7712011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최종 모델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이상치 제거 한 </a:t>
            </a:r>
            <a:r>
              <a:rPr lang="en-US" altLang="ko-KR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raman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data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랜덤포레스트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모델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0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368893" y="3830154"/>
            <a:ext cx="8451579" cy="107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5304" y="2732980"/>
            <a:ext cx="47229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10X10 Bold" pitchFamily="50" charset="-127"/>
                <a:ea typeface="10X10 Bold" pitchFamily="50" charset="-127"/>
              </a:rPr>
              <a:t>THANK YOU</a:t>
            </a:r>
            <a:endParaRPr lang="ko-KR" altLang="en-US" sz="1400" dirty="0"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형태 지정</a:t>
            </a:r>
            <a:endParaRPr lang="ko-KR" altLang="en-US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0788"/>
            <a:ext cx="769027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7"/>
          <a:stretch/>
        </p:blipFill>
        <p:spPr bwMode="auto">
          <a:xfrm>
            <a:off x="232536" y="2996952"/>
            <a:ext cx="841466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도넛 1"/>
          <p:cNvSpPr/>
          <p:nvPr/>
        </p:nvSpPr>
        <p:spPr>
          <a:xfrm>
            <a:off x="891329" y="5127135"/>
            <a:ext cx="448273" cy="360040"/>
          </a:xfrm>
          <a:prstGeom prst="donut">
            <a:avLst>
              <a:gd name="adj" fmla="val 90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805264"/>
            <a:ext cx="4171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1403648" y="5373216"/>
            <a:ext cx="1624663" cy="43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en-US" altLang="ko-KR" b="1" dirty="0" smtClean="0">
                <a:latin typeface="+mn-ea"/>
              </a:rPr>
              <a:t>NA </a:t>
            </a:r>
            <a:r>
              <a:rPr lang="ko-KR" altLang="en-US" b="1" dirty="0" smtClean="0">
                <a:latin typeface="+mn-ea"/>
              </a:rPr>
              <a:t>처리</a:t>
            </a:r>
            <a:endParaRPr lang="ko-KR" altLang="en-US" b="1" dirty="0"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098185" cy="298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18" y="5133515"/>
            <a:ext cx="6732825" cy="8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9" y="4005064"/>
            <a:ext cx="79932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1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EDA_data$Top.Ten</a:t>
            </a:r>
            <a:endParaRPr lang="ko-KR" altLang="en-US" b="1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49"/>
          <a:stretch/>
        </p:blipFill>
        <p:spPr bwMode="auto">
          <a:xfrm>
            <a:off x="611300" y="980728"/>
            <a:ext cx="79612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1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4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EDA_Review</a:t>
            </a:r>
            <a:r>
              <a:rPr lang="en-US" altLang="ko-KR" b="1" dirty="0" smtClean="0">
                <a:latin typeface="+mn-ea"/>
              </a:rPr>
              <a:t> &amp; Stars</a:t>
            </a:r>
            <a:endParaRPr lang="ko-KR" altLang="en-US" b="1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07" y="945515"/>
            <a:ext cx="8003733" cy="169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C:\Users\kheed\Desktop\동아리 AIR\2019_1\Second Analysis\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54" y="2780928"/>
            <a:ext cx="4992797" cy="38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6231" y="4221088"/>
            <a:ext cx="704014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선형성이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의심되므로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리뷰갯수와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점수가 양의 상관관계가 있다고 판단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5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latin typeface="10X10" panose="020D0604000000000000" pitchFamily="50" charset="-127"/>
            <a:ea typeface="10X10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609</Words>
  <Application>Microsoft Office PowerPoint</Application>
  <PresentationFormat>화면 슬라이드 쇼(4:3)</PresentationFormat>
  <Paragraphs>218</Paragraphs>
  <Slides>52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굴림</vt:lpstr>
      <vt:lpstr>Arial</vt:lpstr>
      <vt:lpstr>MD이솝체</vt:lpstr>
      <vt:lpstr>맑은 고딕</vt:lpstr>
      <vt:lpstr>10X10</vt:lpstr>
      <vt:lpstr>Microsoft Himalaya</vt:lpstr>
      <vt:lpstr>10X10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김민지</dc:creator>
  <cp:lastModifiedBy>Dohee Kim</cp:lastModifiedBy>
  <cp:revision>60</cp:revision>
  <dcterms:created xsi:type="dcterms:W3CDTF">2015-12-02T16:10:49Z</dcterms:created>
  <dcterms:modified xsi:type="dcterms:W3CDTF">2019-04-23T08:06:58Z</dcterms:modified>
</cp:coreProperties>
</file>