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16" r:id="rId1"/>
  </p:sldMasterIdLst>
  <p:notesMasterIdLst>
    <p:notesMasterId r:id="rId40"/>
  </p:notesMasterIdLst>
  <p:sldIdLst>
    <p:sldId id="256" r:id="rId2"/>
    <p:sldId id="257" r:id="rId3"/>
    <p:sldId id="263" r:id="rId4"/>
    <p:sldId id="259" r:id="rId5"/>
    <p:sldId id="302" r:id="rId6"/>
    <p:sldId id="349" r:id="rId7"/>
    <p:sldId id="264" r:id="rId8"/>
    <p:sldId id="350" r:id="rId9"/>
    <p:sldId id="351" r:id="rId10"/>
    <p:sldId id="352" r:id="rId11"/>
    <p:sldId id="353" r:id="rId12"/>
    <p:sldId id="354" r:id="rId13"/>
    <p:sldId id="355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72" r:id="rId31"/>
    <p:sldId id="374" r:id="rId32"/>
    <p:sldId id="373" r:id="rId33"/>
    <p:sldId id="377" r:id="rId34"/>
    <p:sldId id="378" r:id="rId35"/>
    <p:sldId id="375" r:id="rId36"/>
    <p:sldId id="376" r:id="rId37"/>
    <p:sldId id="379" r:id="rId38"/>
    <p:sldId id="301" r:id="rId39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41"/>
      <p:bold r:id="rId42"/>
    </p:embeddedFont>
    <p:embeddedFont>
      <p:font typeface="Microsoft Himalaya" panose="01010100010101010101" pitchFamily="2" charset="0"/>
      <p:regular r:id="rId43"/>
    </p:embeddedFont>
    <p:embeddedFont>
      <p:font typeface="MD이솝체" panose="02020603020101020101" pitchFamily="18" charset="-127"/>
      <p:regular r:id="rId44"/>
    </p:embeddedFont>
    <p:embeddedFont>
      <p:font typeface="10X10" panose="020B0600000101010101" charset="-127"/>
      <p:regular r:id="rId45"/>
    </p:embeddedFont>
    <p:embeddedFont>
      <p:font typeface="10X10 Bold" panose="020B0600000101010101" charset="-127"/>
      <p:regular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8282"/>
    <a:srgbClr val="BC0000"/>
    <a:srgbClr val="FFFFCC"/>
    <a:srgbClr val="273240"/>
    <a:srgbClr val="777777"/>
    <a:srgbClr val="EFF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58" autoAdjust="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CEDA3-C2C3-422B-81D8-41E89B22F74F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4A1E9-F819-452D-9664-AB81F8267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619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4A1E9-F819-452D-9664-AB81F826793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5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1FCE-00E4-4FEB-A644-F5BE44EE45D7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FF48-A7CA-4C7B-B6A2-2AFD13BE4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92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1FCE-00E4-4FEB-A644-F5BE44EE45D7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FF48-A7CA-4C7B-B6A2-2AFD13BE4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83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1FCE-00E4-4FEB-A644-F5BE44EE45D7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FF48-A7CA-4C7B-B6A2-2AFD13BE4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1FCE-00E4-4FEB-A644-F5BE44EE45D7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FF48-A7CA-4C7B-B6A2-2AFD13BE4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1FCE-00E4-4FEB-A644-F5BE44EE45D7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FF48-A7CA-4C7B-B6A2-2AFD13BE4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3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1FCE-00E4-4FEB-A644-F5BE44EE45D7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FF48-A7CA-4C7B-B6A2-2AFD13BE4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23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1FCE-00E4-4FEB-A644-F5BE44EE45D7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FF48-A7CA-4C7B-B6A2-2AFD13BE4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808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1FCE-00E4-4FEB-A644-F5BE44EE45D7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FF48-A7CA-4C7B-B6A2-2AFD13BE4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2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1FCE-00E4-4FEB-A644-F5BE44EE45D7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FF48-A7CA-4C7B-B6A2-2AFD13BE4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99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1FCE-00E4-4FEB-A644-F5BE44EE45D7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FF48-A7CA-4C7B-B6A2-2AFD13BE4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79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1FCE-00E4-4FEB-A644-F5BE44EE45D7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FF48-A7CA-4C7B-B6A2-2AFD13BE4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77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31FCE-00E4-4FEB-A644-F5BE44EE45D7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FFF48-A7CA-4C7B-B6A2-2AFD13BE4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01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flipV="1">
            <a:off x="368893" y="3830154"/>
            <a:ext cx="8451579" cy="1078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57125" y="2780928"/>
            <a:ext cx="45377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latin typeface="10X10 Bold" pitchFamily="50" charset="-127"/>
                <a:ea typeface="10X10 Bold" pitchFamily="50" charset="-127"/>
              </a:rPr>
              <a:t>PUBG DATA</a:t>
            </a:r>
            <a:endParaRPr lang="ko-KR" altLang="en-US" sz="1400" dirty="0"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12360" y="5799167"/>
            <a:ext cx="1008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반건우</a:t>
            </a:r>
            <a:endParaRPr lang="en-US" altLang="ko-KR" sz="2000" dirty="0" smtClean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pPr algn="r"/>
            <a:r>
              <a:rPr lang="ko-KR" altLang="en-US" sz="20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나유정</a:t>
            </a:r>
            <a:endParaRPr lang="en-US" altLang="ko-KR" sz="2000" dirty="0" smtClean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pPr algn="r"/>
            <a:r>
              <a:rPr lang="ko-KR" altLang="en-US" sz="20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조지원</a:t>
            </a:r>
            <a:endParaRPr lang="ko-KR" altLang="en-US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10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763" y="332656"/>
            <a:ext cx="27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EDA_</a:t>
            </a:r>
            <a:r>
              <a:rPr lang="ko-KR" altLang="en-US" b="1" dirty="0" err="1" smtClean="0">
                <a:latin typeface="+mn-ea"/>
              </a:rPr>
              <a:t>변수명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&amp; </a:t>
            </a:r>
            <a:r>
              <a:rPr lang="ko-KR" altLang="en-US" b="1" dirty="0" smtClean="0">
                <a:latin typeface="+mn-ea"/>
              </a:rPr>
              <a:t>형태 지정</a:t>
            </a:r>
            <a:endParaRPr lang="ko-KR" altLang="en-US" b="1" dirty="0"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652120" y="1645060"/>
            <a:ext cx="2855728" cy="66433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500 </a:t>
            </a:r>
            <a:r>
              <a:rPr lang="ko-KR" altLang="en-US" dirty="0" smtClean="0"/>
              <a:t>단위로 범주화 시킴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1288" y="842793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+mj-lt"/>
                <a:ea typeface="10X10" panose="020D0604000000000000" pitchFamily="50" charset="-127"/>
              </a:rPr>
              <a:t>damageDealt</a:t>
            </a:r>
            <a:endParaRPr lang="ko-KR" altLang="en-US" sz="1600" dirty="0" smtClean="0">
              <a:latin typeface="+mj-lt"/>
              <a:ea typeface="10X10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150876"/>
            <a:ext cx="1800200" cy="505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00" y="1772816"/>
            <a:ext cx="4536504" cy="5365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72" y="2846522"/>
            <a:ext cx="4234004" cy="5336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2564904"/>
            <a:ext cx="3506288" cy="3516436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4139952" y="4509120"/>
            <a:ext cx="864096" cy="64807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1892" y="4072197"/>
            <a:ext cx="3394652" cy="152191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범주화 하여 범주에 따른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값의 분포를 보면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이상의 피해를 입으면 승점이 높다고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7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763" y="332656"/>
            <a:ext cx="27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EDA_</a:t>
            </a:r>
            <a:r>
              <a:rPr lang="ko-KR" altLang="en-US" b="1" dirty="0" err="1" smtClean="0">
                <a:latin typeface="+mn-ea"/>
              </a:rPr>
              <a:t>변수명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&amp; </a:t>
            </a:r>
            <a:r>
              <a:rPr lang="ko-KR" altLang="en-US" b="1" dirty="0" smtClean="0">
                <a:latin typeface="+mn-ea"/>
              </a:rPr>
              <a:t>형태 지정</a:t>
            </a:r>
            <a:endParaRPr lang="ko-KR" altLang="en-US" b="1" dirty="0"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11300" y="2234412"/>
            <a:ext cx="3672408" cy="70894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헤드샷으로</a:t>
            </a:r>
            <a:r>
              <a:rPr lang="ko-KR" altLang="en-US" dirty="0" smtClean="0"/>
              <a:t> 잡은 적의 수가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이상은 </a:t>
            </a:r>
            <a:r>
              <a:rPr lang="en-US" altLang="ko-KR" dirty="0" smtClean="0"/>
              <a:t>‘4&lt;=‘</a:t>
            </a:r>
            <a:r>
              <a:rPr lang="ko-KR" altLang="en-US" dirty="0" smtClean="0"/>
              <a:t>로 범주화 시킴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1288" y="842793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+mj-lt"/>
              </a:rPr>
              <a:t>HeadshotKills</a:t>
            </a:r>
            <a:endParaRPr lang="ko-KR" altLang="en-US" sz="1600" dirty="0" smtClean="0">
              <a:latin typeface="+mj-lt"/>
              <a:ea typeface="10X10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150876"/>
            <a:ext cx="1800200" cy="505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48" y="1589311"/>
            <a:ext cx="7953375" cy="4667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613" y="2348880"/>
            <a:ext cx="4133971" cy="4176464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645313" y="4149080"/>
            <a:ext cx="3096344" cy="165618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범주화 한 후  </a:t>
            </a:r>
            <a:r>
              <a:rPr lang="en-US" altLang="ko-KR" dirty="0" smtClean="0"/>
              <a:t>Y</a:t>
            </a:r>
            <a:r>
              <a:rPr lang="ko-KR" altLang="en-US" dirty="0" smtClean="0"/>
              <a:t>와 관계를 살펴본 결과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헤드샷으로</a:t>
            </a:r>
            <a:r>
              <a:rPr lang="ko-KR" altLang="en-US" dirty="0" smtClean="0"/>
              <a:t> 잡은 적의 수가 많을 수록 승점이 높다고 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4067944" y="4725144"/>
            <a:ext cx="491491" cy="36004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49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763" y="332656"/>
            <a:ext cx="27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EDA_</a:t>
            </a:r>
            <a:r>
              <a:rPr lang="ko-KR" altLang="en-US" b="1" dirty="0" err="1" smtClean="0">
                <a:latin typeface="+mn-ea"/>
              </a:rPr>
              <a:t>변수명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&amp; </a:t>
            </a:r>
            <a:r>
              <a:rPr lang="ko-KR" altLang="en-US" b="1" dirty="0" smtClean="0">
                <a:latin typeface="+mn-ea"/>
              </a:rPr>
              <a:t>형태 지정</a:t>
            </a:r>
            <a:endParaRPr lang="ko-KR" altLang="en-US" b="1" dirty="0"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591208" y="1700808"/>
            <a:ext cx="5220072" cy="5040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데이터의 상자그림을 보면 너무 </a:t>
            </a:r>
            <a:r>
              <a:rPr lang="ko-KR" altLang="en-US" dirty="0" err="1" smtClean="0"/>
              <a:t>치우쳐져있음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1288" y="842793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</a:rPr>
              <a:t>heals</a:t>
            </a:r>
            <a:endParaRPr lang="ko-KR" altLang="en-US" sz="1600" dirty="0" smtClean="0">
              <a:latin typeface="+mj-lt"/>
              <a:ea typeface="10X10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150876"/>
            <a:ext cx="1800200" cy="505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75" y="1589311"/>
            <a:ext cx="2491710" cy="2151931"/>
          </a:xfrm>
          <a:prstGeom prst="rect">
            <a:avLst/>
          </a:prstGeom>
        </p:spPr>
      </p:pic>
      <p:sp>
        <p:nvSpPr>
          <p:cNvPr id="4" name="아래쪽 화살표 3"/>
          <p:cNvSpPr/>
          <p:nvPr/>
        </p:nvSpPr>
        <p:spPr>
          <a:xfrm>
            <a:off x="5868144" y="2348880"/>
            <a:ext cx="432048" cy="28803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32040" y="2803574"/>
            <a:ext cx="29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0, 1~5, 6~ </a:t>
            </a:r>
            <a:r>
              <a:rPr lang="ko-KR" altLang="en-US" sz="2000" dirty="0" smtClean="0">
                <a:latin typeface="+mj-ea"/>
                <a:ea typeface="+mj-ea"/>
              </a:rPr>
              <a:t>으로 범주화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741242"/>
            <a:ext cx="1755649" cy="569714"/>
          </a:xfrm>
          <a:prstGeom prst="rect">
            <a:avLst/>
          </a:prstGeom>
        </p:spPr>
      </p:pic>
      <p:sp>
        <p:nvSpPr>
          <p:cNvPr id="14" name="아래쪽 화살표 13"/>
          <p:cNvSpPr/>
          <p:nvPr/>
        </p:nvSpPr>
        <p:spPr>
          <a:xfrm>
            <a:off x="5868143" y="3280338"/>
            <a:ext cx="432048" cy="28803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446" y="3861048"/>
            <a:ext cx="2826762" cy="2835027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4465153" y="4483828"/>
            <a:ext cx="3238028" cy="184756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범주화 한 후 </a:t>
            </a:r>
            <a:r>
              <a:rPr lang="en-US" altLang="ko-KR" dirty="0" smtClean="0"/>
              <a:t>Y</a:t>
            </a:r>
            <a:r>
              <a:rPr lang="ko-KR" altLang="en-US" dirty="0" smtClean="0"/>
              <a:t>와의 관계를 살펴보면 사용한 치료 품목 수가 많을 수록 승점이 높다고 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아래쪽 화살표 15"/>
          <p:cNvSpPr/>
          <p:nvPr/>
        </p:nvSpPr>
        <p:spPr>
          <a:xfrm rot="5400000">
            <a:off x="3812156" y="5134545"/>
            <a:ext cx="432048" cy="28803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70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763" y="332656"/>
            <a:ext cx="27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EDA_</a:t>
            </a:r>
            <a:r>
              <a:rPr lang="ko-KR" altLang="en-US" b="1" dirty="0" err="1" smtClean="0">
                <a:latin typeface="+mn-ea"/>
              </a:rPr>
              <a:t>변수명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&amp; </a:t>
            </a:r>
            <a:r>
              <a:rPr lang="ko-KR" altLang="en-US" b="1" dirty="0" smtClean="0">
                <a:latin typeface="+mn-ea"/>
              </a:rPr>
              <a:t>형태 지정</a:t>
            </a:r>
            <a:endParaRPr lang="ko-KR" altLang="en-US" b="1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1288" y="842793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+mj-ea"/>
              </a:rPr>
              <a:t>killStreaks</a:t>
            </a:r>
            <a:endParaRPr lang="ko-KR" altLang="en-US" sz="1600" dirty="0" smtClean="0">
              <a:latin typeface="+mj-lt"/>
              <a:ea typeface="10X10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150876"/>
            <a:ext cx="1800200" cy="505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00" y="1514033"/>
            <a:ext cx="2310103" cy="1990353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3419872" y="2204864"/>
            <a:ext cx="1872208" cy="36004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07232" y="1916832"/>
            <a:ext cx="1484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+mj-ea"/>
                <a:ea typeface="+mj-ea"/>
              </a:rPr>
              <a:t>범주화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r="44788" b="-13253"/>
          <a:stretch/>
        </p:blipFill>
        <p:spPr>
          <a:xfrm>
            <a:off x="5580112" y="2144009"/>
            <a:ext cx="3312368" cy="42089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l="59557"/>
          <a:stretch/>
        </p:blipFill>
        <p:spPr>
          <a:xfrm>
            <a:off x="5580112" y="2509209"/>
            <a:ext cx="2592288" cy="39706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68" y="4316431"/>
            <a:ext cx="2943225" cy="7524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4508" y="3898503"/>
            <a:ext cx="5000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j-ea"/>
                <a:ea typeface="+mj-ea"/>
              </a:rPr>
              <a:t>시작하자마자 </a:t>
            </a:r>
            <a:r>
              <a:rPr lang="en-US" altLang="ko-KR" sz="1600" dirty="0" smtClean="0">
                <a:latin typeface="+mj-ea"/>
                <a:ea typeface="+mj-ea"/>
              </a:rPr>
              <a:t>3</a:t>
            </a:r>
            <a:r>
              <a:rPr lang="ko-KR" altLang="en-US" sz="1600" dirty="0" err="1" smtClean="0">
                <a:latin typeface="+mj-ea"/>
                <a:ea typeface="+mj-ea"/>
              </a:rPr>
              <a:t>킬이상</a:t>
            </a:r>
            <a:r>
              <a:rPr lang="ko-KR" altLang="en-US" sz="1600" dirty="0" smtClean="0">
                <a:latin typeface="+mj-ea"/>
                <a:ea typeface="+mj-ea"/>
              </a:rPr>
              <a:t> 한 데이터는 </a:t>
            </a:r>
            <a:r>
              <a:rPr lang="ko-KR" altLang="en-US" sz="1600" dirty="0" err="1" smtClean="0">
                <a:latin typeface="+mj-ea"/>
                <a:ea typeface="+mj-ea"/>
              </a:rPr>
              <a:t>이상치로</a:t>
            </a:r>
            <a:r>
              <a:rPr lang="ko-KR" altLang="en-US" sz="1600" dirty="0" smtClean="0">
                <a:latin typeface="+mj-ea"/>
                <a:ea typeface="+mj-ea"/>
              </a:rPr>
              <a:t> 판단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7418" y="3271476"/>
            <a:ext cx="3215062" cy="3196451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627668" y="5406945"/>
            <a:ext cx="4779429" cy="70894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별반 차이가 </a:t>
            </a:r>
            <a:r>
              <a:rPr lang="ko-KR" altLang="en-US" sz="1400" dirty="0" err="1" smtClean="0"/>
              <a:t>없어보이지만</a:t>
            </a:r>
            <a:r>
              <a:rPr lang="ko-KR" altLang="en-US" sz="1400" dirty="0" smtClean="0"/>
              <a:t> 시작하자마자 </a:t>
            </a:r>
            <a:r>
              <a:rPr lang="en-US" altLang="ko-KR" sz="1400" dirty="0" smtClean="0"/>
              <a:t>2</a:t>
            </a:r>
            <a:r>
              <a:rPr lang="ko-KR" altLang="en-US" sz="1400" dirty="0" err="1" smtClean="0"/>
              <a:t>킬을</a:t>
            </a:r>
            <a:r>
              <a:rPr lang="ko-KR" altLang="en-US" sz="1400" dirty="0" smtClean="0"/>
              <a:t> 한 데이터는 승점이 높은 쪽에 분포해있음을 알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9" name="오른쪽 화살표 18"/>
          <p:cNvSpPr/>
          <p:nvPr/>
        </p:nvSpPr>
        <p:spPr>
          <a:xfrm>
            <a:off x="5580112" y="5570656"/>
            <a:ext cx="216024" cy="30661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88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763" y="332656"/>
            <a:ext cx="27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EDA_</a:t>
            </a:r>
            <a:r>
              <a:rPr lang="ko-KR" altLang="en-US" b="1" dirty="0" err="1">
                <a:latin typeface="+mn-ea"/>
              </a:rPr>
              <a:t>변수명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&amp; </a:t>
            </a:r>
            <a:r>
              <a:rPr lang="ko-KR" altLang="en-US" b="1" dirty="0">
                <a:latin typeface="+mn-ea"/>
              </a:rPr>
              <a:t>형태 지정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182424" y="2238156"/>
            <a:ext cx="3854072" cy="255899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/>
              <a:t>이상치가 많지만 </a:t>
            </a:r>
            <a:r>
              <a:rPr lang="en-US" altLang="ko-KR" dirty="0"/>
              <a:t>kill</a:t>
            </a:r>
            <a:r>
              <a:rPr lang="ko-KR" altLang="en-US" dirty="0"/>
              <a:t>변수는 승점에 영향을 많이 미칠 것으로 예상하여 건드리지 않았다</a:t>
            </a:r>
            <a:r>
              <a:rPr lang="en-US" altLang="ko-KR" dirty="0"/>
              <a:t>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/>
              <a:t>Kills</a:t>
            </a:r>
            <a:r>
              <a:rPr lang="ko-KR" altLang="en-US" dirty="0"/>
              <a:t>의 상자그림을 보면 정규성을 만족한다고 보기 어렵다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8468" y="734673"/>
            <a:ext cx="2370512" cy="787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lt"/>
                <a:ea typeface="10X10" panose="020D0604000000000000" pitchFamily="50" charset="-127"/>
              </a:rPr>
              <a:t>Kills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lt"/>
                <a:ea typeface="10X10" panose="020D0604000000000000" pitchFamily="50" charset="-127"/>
              </a:rPr>
              <a:t> (</a:t>
            </a:r>
            <a:r>
              <a:rPr lang="ko-KR" altLang="en-US" sz="1600" dirty="0">
                <a:latin typeface="+mj-lt"/>
                <a:ea typeface="10X10" panose="020D0604000000000000" pitchFamily="50" charset="-127"/>
              </a:rPr>
              <a:t>살해한 적군의 수</a:t>
            </a:r>
            <a:r>
              <a:rPr lang="en-US" altLang="ko-KR" sz="1600" dirty="0">
                <a:latin typeface="+mj-lt"/>
                <a:ea typeface="10X10" panose="020D0604000000000000" pitchFamily="50" charset="-127"/>
              </a:rPr>
              <a:t>) </a:t>
            </a:r>
            <a:endParaRPr lang="ko-KR" altLang="en-US" sz="1600" dirty="0">
              <a:latin typeface="+mj-lt"/>
              <a:ea typeface="10X10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150876"/>
            <a:ext cx="1800200" cy="505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458ACC26-C429-4637-8FA9-847F5FF4FB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9" t="6706" r="2416" b="7521"/>
          <a:stretch/>
        </p:blipFill>
        <p:spPr>
          <a:xfrm>
            <a:off x="573912" y="2064037"/>
            <a:ext cx="443013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7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763" y="332656"/>
            <a:ext cx="27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EDA_</a:t>
            </a:r>
            <a:r>
              <a:rPr lang="ko-KR" altLang="en-US" b="1" dirty="0" err="1">
                <a:latin typeface="+mn-ea"/>
              </a:rPr>
              <a:t>변수명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&amp; </a:t>
            </a:r>
            <a:r>
              <a:rPr lang="ko-KR" altLang="en-US" b="1" dirty="0">
                <a:latin typeface="+mn-ea"/>
              </a:rPr>
              <a:t>형태 지정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4932040" y="5190927"/>
            <a:ext cx="3672408" cy="133485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Kill</a:t>
            </a:r>
            <a:r>
              <a:rPr lang="ko-KR" altLang="en-US" dirty="0"/>
              <a:t>수가 많을 수록 승점이 높음을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748514"/>
            <a:ext cx="2370512" cy="787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lt"/>
                <a:ea typeface="10X10" panose="020D0604000000000000" pitchFamily="50" charset="-127"/>
              </a:rPr>
              <a:t>Kills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lt"/>
                <a:ea typeface="10X10" panose="020D0604000000000000" pitchFamily="50" charset="-127"/>
              </a:rPr>
              <a:t> (</a:t>
            </a:r>
            <a:r>
              <a:rPr lang="ko-KR" altLang="en-US" sz="1600" dirty="0">
                <a:latin typeface="+mj-lt"/>
                <a:ea typeface="10X10" panose="020D0604000000000000" pitchFamily="50" charset="-127"/>
              </a:rPr>
              <a:t>살해한 적군의 수</a:t>
            </a:r>
            <a:r>
              <a:rPr lang="en-US" altLang="ko-KR" sz="1600" dirty="0">
                <a:latin typeface="+mj-lt"/>
                <a:ea typeface="10X10" panose="020D0604000000000000" pitchFamily="50" charset="-127"/>
              </a:rPr>
              <a:t>) </a:t>
            </a:r>
            <a:endParaRPr lang="ko-KR" altLang="en-US" sz="1600" dirty="0">
              <a:latin typeface="+mj-lt"/>
              <a:ea typeface="10X10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150876"/>
            <a:ext cx="1800200" cy="505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396649A3-04D8-4BE2-BABE-EFB937688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00" y="1642193"/>
            <a:ext cx="5674755" cy="344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6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763" y="332656"/>
            <a:ext cx="27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EDA_</a:t>
            </a:r>
            <a:r>
              <a:rPr lang="ko-KR" altLang="en-US" b="1" dirty="0" err="1">
                <a:latin typeface="+mn-ea"/>
              </a:rPr>
              <a:t>변수명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&amp; </a:t>
            </a:r>
            <a:r>
              <a:rPr lang="ko-KR" altLang="en-US" b="1" dirty="0">
                <a:latin typeface="+mn-ea"/>
              </a:rPr>
              <a:t>형태 지정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364088" y="2276872"/>
            <a:ext cx="3672408" cy="259228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/>
              <a:t>이상치가 많지만 이상치들이 승점에 영향을 미칠 것으로 생각하여 건드리지 않았다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/>
              <a:t>상자그림을 보면 정규성을 만족한다고 보기 어렵다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95536" y="1150876"/>
            <a:ext cx="1800200" cy="505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E096829-15CE-4117-8722-98B7D3E1D27E}"/>
              </a:ext>
            </a:extLst>
          </p:cNvPr>
          <p:cNvSpPr txBox="1"/>
          <p:nvPr/>
        </p:nvSpPr>
        <p:spPr>
          <a:xfrm>
            <a:off x="389832" y="762963"/>
            <a:ext cx="4182168" cy="787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10X10" panose="020D0604000000000000" pitchFamily="50" charset="-127"/>
                <a:ea typeface="10X10" panose="020D0604000000000000" pitchFamily="50" charset="-127"/>
              </a:rPr>
              <a:t>LonggeKill</a:t>
            </a:r>
            <a:endParaRPr lang="en-US" altLang="ko-KR" sz="1600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10X10" panose="020D0604000000000000" pitchFamily="50" charset="-127"/>
                <a:ea typeface="10X10" panose="020D0604000000000000" pitchFamily="50" charset="-127"/>
              </a:rPr>
              <a:t>( </a:t>
            </a:r>
            <a:r>
              <a:rPr lang="ko-KR" altLang="en-US" sz="1600" dirty="0">
                <a:latin typeface="10X10" panose="020D0604000000000000" pitchFamily="50" charset="-127"/>
                <a:ea typeface="10X10" panose="020D0604000000000000" pitchFamily="50" charset="-127"/>
              </a:rPr>
              <a:t>사망선수와 선수 사이의 가장 긴 거리</a:t>
            </a:r>
            <a:r>
              <a:rPr lang="en-US" altLang="ko-KR" sz="1600" dirty="0">
                <a:latin typeface="10X10" panose="020D0604000000000000" pitchFamily="50" charset="-127"/>
                <a:ea typeface="10X10" panose="020D0604000000000000" pitchFamily="50" charset="-127"/>
              </a:rPr>
              <a:t>)</a:t>
            </a:r>
            <a:endParaRPr lang="ko-KR" altLang="en-US" sz="16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14A9D90-507A-42F2-98C4-5C14B5395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9" t="7411" r="1633" b="10177"/>
          <a:stretch/>
        </p:blipFill>
        <p:spPr>
          <a:xfrm>
            <a:off x="622577" y="1772816"/>
            <a:ext cx="4597495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85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763" y="332656"/>
            <a:ext cx="27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EDA_</a:t>
            </a:r>
            <a:r>
              <a:rPr lang="ko-KR" altLang="en-US" b="1" dirty="0" err="1">
                <a:latin typeface="+mn-ea"/>
              </a:rPr>
              <a:t>변수명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&amp; </a:t>
            </a:r>
            <a:r>
              <a:rPr lang="ko-KR" altLang="en-US" b="1" dirty="0">
                <a:latin typeface="+mn-ea"/>
              </a:rPr>
              <a:t>형태 지정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4860032" y="5373216"/>
            <a:ext cx="3672408" cy="122413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사망 선수와 선수 사이의 거리가 멀수록 승점이 낮지는 않다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95536" y="1150876"/>
            <a:ext cx="1800200" cy="505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E096829-15CE-4117-8722-98B7D3E1D27E}"/>
              </a:ext>
            </a:extLst>
          </p:cNvPr>
          <p:cNvSpPr txBox="1"/>
          <p:nvPr/>
        </p:nvSpPr>
        <p:spPr>
          <a:xfrm>
            <a:off x="389832" y="762963"/>
            <a:ext cx="4182168" cy="787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10X10" panose="020D0604000000000000" pitchFamily="50" charset="-127"/>
                <a:ea typeface="10X10" panose="020D0604000000000000" pitchFamily="50" charset="-127"/>
              </a:rPr>
              <a:t>LonggeKill</a:t>
            </a:r>
            <a:endParaRPr lang="en-US" altLang="ko-KR" sz="1600" dirty="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10X10" panose="020D0604000000000000" pitchFamily="50" charset="-127"/>
                <a:ea typeface="10X10" panose="020D0604000000000000" pitchFamily="50" charset="-127"/>
              </a:rPr>
              <a:t>( </a:t>
            </a:r>
            <a:r>
              <a:rPr lang="ko-KR" altLang="en-US" sz="1600" dirty="0">
                <a:latin typeface="10X10" panose="020D0604000000000000" pitchFamily="50" charset="-127"/>
                <a:ea typeface="10X10" panose="020D0604000000000000" pitchFamily="50" charset="-127"/>
              </a:rPr>
              <a:t>사망선수와 선수 사이의 가장 긴 거리</a:t>
            </a:r>
            <a:r>
              <a:rPr lang="en-US" altLang="ko-KR" sz="1600" dirty="0">
                <a:latin typeface="10X10" panose="020D0604000000000000" pitchFamily="50" charset="-127"/>
                <a:ea typeface="10X10" panose="020D0604000000000000" pitchFamily="50" charset="-127"/>
              </a:rPr>
              <a:t>)</a:t>
            </a:r>
            <a:endParaRPr lang="ko-KR" altLang="en-US" sz="16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7CC2C41-1588-41C1-BE54-6F5EF3AE5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05" y="1631880"/>
            <a:ext cx="5729888" cy="351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11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763" y="332656"/>
            <a:ext cx="27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EDA_</a:t>
            </a:r>
            <a:r>
              <a:rPr lang="ko-KR" altLang="en-US" b="1" dirty="0" err="1">
                <a:latin typeface="+mn-ea"/>
              </a:rPr>
              <a:t>변수명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&amp; </a:t>
            </a:r>
            <a:r>
              <a:rPr lang="ko-KR" altLang="en-US" b="1" dirty="0">
                <a:latin typeface="+mn-ea"/>
              </a:rPr>
              <a:t>형태 지정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004047" y="2288004"/>
            <a:ext cx="3928665" cy="272517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/>
              <a:t>상자그림을 보면 정규성을 만족하지 않음을 알 수 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/>
              <a:t>이상치들이 승점에 영향을 미칠 것으로 판단하여 건드리지 않았다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5936" y="715221"/>
            <a:ext cx="2946576" cy="787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+mj-lt"/>
                <a:ea typeface="10X10" panose="020D0604000000000000" pitchFamily="50" charset="-127"/>
              </a:rPr>
              <a:t>rideDistance</a:t>
            </a:r>
            <a:endParaRPr lang="en-US" altLang="ko-KR" sz="1600" dirty="0">
              <a:latin typeface="+mj-lt"/>
              <a:ea typeface="10X10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lt"/>
                <a:ea typeface="10X10" panose="020D0604000000000000" pitchFamily="50" charset="-127"/>
              </a:rPr>
              <a:t>(m</a:t>
            </a:r>
            <a:r>
              <a:rPr lang="ko-KR" altLang="en-US" sz="1600" dirty="0">
                <a:latin typeface="+mj-lt"/>
                <a:ea typeface="10X10" panose="020D0604000000000000" pitchFamily="50" charset="-127"/>
              </a:rPr>
              <a:t>단위</a:t>
            </a:r>
            <a:r>
              <a:rPr lang="en-US" altLang="ko-KR" sz="1600" dirty="0">
                <a:latin typeface="+mj-lt"/>
                <a:ea typeface="10X10" panose="020D0604000000000000" pitchFamily="50" charset="-127"/>
              </a:rPr>
              <a:t>, </a:t>
            </a:r>
            <a:r>
              <a:rPr lang="ko-KR" altLang="en-US" sz="1600" dirty="0">
                <a:latin typeface="+mj-lt"/>
                <a:ea typeface="10X10" panose="020D0604000000000000" pitchFamily="50" charset="-127"/>
              </a:rPr>
              <a:t>차량으로 이동한 거리</a:t>
            </a:r>
            <a:r>
              <a:rPr lang="en-US" altLang="ko-KR" sz="1600" dirty="0">
                <a:latin typeface="+mj-lt"/>
                <a:ea typeface="10X10" panose="020D0604000000000000" pitchFamily="50" charset="-127"/>
              </a:rPr>
              <a:t>)</a:t>
            </a:r>
            <a:endParaRPr lang="ko-KR" altLang="en-US" sz="1600" dirty="0">
              <a:latin typeface="+mj-lt"/>
              <a:ea typeface="10X10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150876"/>
            <a:ext cx="1800200" cy="505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019C0BC-95C2-4EAF-B2DE-F8D6D4C66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35" y="1709686"/>
            <a:ext cx="3928665" cy="349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05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763" y="332656"/>
            <a:ext cx="27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EDA_</a:t>
            </a:r>
            <a:r>
              <a:rPr lang="ko-KR" altLang="en-US" b="1" dirty="0" err="1">
                <a:latin typeface="+mn-ea"/>
              </a:rPr>
              <a:t>변수명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&amp; </a:t>
            </a:r>
            <a:r>
              <a:rPr lang="ko-KR" altLang="en-US" b="1" dirty="0">
                <a:latin typeface="+mn-ea"/>
              </a:rPr>
              <a:t>형태 지정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111552" y="3398836"/>
            <a:ext cx="3672408" cy="122413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차량으로 이동한 거리가 멀면  승점이 낮지는 않다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5936" y="715221"/>
            <a:ext cx="2946576" cy="787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+mj-lt"/>
                <a:ea typeface="10X10" panose="020D0604000000000000" pitchFamily="50" charset="-127"/>
              </a:rPr>
              <a:t>rideDistance</a:t>
            </a:r>
            <a:endParaRPr lang="en-US" altLang="ko-KR" sz="1600" dirty="0">
              <a:latin typeface="+mj-lt"/>
              <a:ea typeface="10X10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lt"/>
                <a:ea typeface="10X10" panose="020D0604000000000000" pitchFamily="50" charset="-127"/>
              </a:rPr>
              <a:t>(m</a:t>
            </a:r>
            <a:r>
              <a:rPr lang="ko-KR" altLang="en-US" sz="1600" dirty="0">
                <a:latin typeface="+mj-lt"/>
                <a:ea typeface="10X10" panose="020D0604000000000000" pitchFamily="50" charset="-127"/>
              </a:rPr>
              <a:t>단위</a:t>
            </a:r>
            <a:r>
              <a:rPr lang="en-US" altLang="ko-KR" sz="1600" dirty="0">
                <a:latin typeface="+mj-lt"/>
                <a:ea typeface="10X10" panose="020D0604000000000000" pitchFamily="50" charset="-127"/>
              </a:rPr>
              <a:t>, </a:t>
            </a:r>
            <a:r>
              <a:rPr lang="ko-KR" altLang="en-US" sz="1600" dirty="0">
                <a:latin typeface="+mj-lt"/>
                <a:ea typeface="10X10" panose="020D0604000000000000" pitchFamily="50" charset="-127"/>
              </a:rPr>
              <a:t>차량으로 이동한 거리</a:t>
            </a:r>
            <a:r>
              <a:rPr lang="en-US" altLang="ko-KR" sz="1600" dirty="0">
                <a:latin typeface="+mj-lt"/>
                <a:ea typeface="10X10" panose="020D0604000000000000" pitchFamily="50" charset="-127"/>
              </a:rPr>
              <a:t>)</a:t>
            </a:r>
            <a:endParaRPr lang="ko-KR" altLang="en-US" sz="1600" dirty="0">
              <a:latin typeface="+mj-lt"/>
              <a:ea typeface="10X10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150876"/>
            <a:ext cx="1800200" cy="505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93CB119D-7BE3-4652-93FD-E9C44E60C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32708"/>
            <a:ext cx="4203027" cy="38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0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-18790"/>
            <a:ext cx="2736304" cy="3717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259632" y="2636912"/>
            <a:ext cx="1293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목차</a:t>
            </a:r>
            <a:endParaRPr lang="ko-KR" altLang="en-US" sz="4800" dirty="0">
              <a:solidFill>
                <a:schemeClr val="bg1"/>
              </a:solidFill>
              <a:latin typeface="10X10 Bold" pitchFamily="50" charset="-127"/>
              <a:ea typeface="10X10 Bold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834356"/>
              </p:ext>
            </p:extLst>
          </p:nvPr>
        </p:nvGraphicFramePr>
        <p:xfrm>
          <a:off x="192520" y="4077072"/>
          <a:ext cx="8928992" cy="1728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2232248"/>
                <a:gridCol w="2232248"/>
                <a:gridCol w="2232248"/>
              </a:tblGrid>
              <a:tr h="17281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분석 목적</a:t>
                      </a:r>
                      <a:endParaRPr lang="en-US" altLang="ko-KR" sz="2400" dirty="0" smtClean="0">
                        <a:solidFill>
                          <a:schemeClr val="tx1"/>
                        </a:solidFill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데이터 소개</a:t>
                      </a:r>
                      <a:endParaRPr lang="en-US" altLang="ko-KR" sz="2400" dirty="0" smtClean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EDA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분석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&amp; 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결과</a:t>
                      </a:r>
                      <a:endParaRPr lang="en-US" altLang="ko-KR" sz="2400" dirty="0" smtClean="0">
                        <a:solidFill>
                          <a:schemeClr val="tx1"/>
                        </a:solidFill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4653136"/>
            <a:ext cx="364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1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26856" y="4653136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2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72000" y="4653136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41813" y="4653136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892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763" y="332656"/>
            <a:ext cx="27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EDA_</a:t>
            </a:r>
            <a:r>
              <a:rPr lang="ko-KR" altLang="en-US" b="1" dirty="0" err="1">
                <a:latin typeface="+mn-ea"/>
              </a:rPr>
              <a:t>변수명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&amp; </a:t>
            </a:r>
            <a:r>
              <a:rPr lang="ko-KR" altLang="en-US" b="1" dirty="0">
                <a:latin typeface="+mn-ea"/>
              </a:rPr>
              <a:t>형태 지정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5126" y="757371"/>
            <a:ext cx="2088232" cy="787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+mj-lt"/>
                <a:ea typeface="10X10" panose="020D0604000000000000" pitchFamily="50" charset="-127"/>
              </a:rPr>
              <a:t>roadKills</a:t>
            </a:r>
            <a:endParaRPr lang="en-US" altLang="ko-KR" sz="1600" dirty="0">
              <a:latin typeface="+mj-lt"/>
              <a:ea typeface="10X10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lt"/>
                <a:ea typeface="10X10" panose="020D0604000000000000" pitchFamily="50" charset="-127"/>
              </a:rPr>
              <a:t>(</a:t>
            </a:r>
            <a:r>
              <a:rPr lang="ko-KR" altLang="en-US" sz="1600" dirty="0">
                <a:latin typeface="+mj-lt"/>
                <a:ea typeface="10X10" panose="020D0604000000000000" pitchFamily="50" charset="-127"/>
              </a:rPr>
              <a:t>차량 내에서 살인 수</a:t>
            </a:r>
            <a:r>
              <a:rPr lang="en-US" altLang="ko-KR" sz="1600" dirty="0">
                <a:latin typeface="+mj-lt"/>
                <a:ea typeface="10X10" panose="020D0604000000000000" pitchFamily="50" charset="-127"/>
              </a:rPr>
              <a:t>)</a:t>
            </a:r>
            <a:endParaRPr lang="ko-KR" altLang="en-US" sz="1600" dirty="0">
              <a:latin typeface="+mj-lt"/>
              <a:ea typeface="10X10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150876"/>
            <a:ext cx="1800200" cy="505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7D26E2AF-3C02-4EAE-9ECE-07FE2989F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26" y="1599764"/>
            <a:ext cx="4361830" cy="3855351"/>
          </a:xfrm>
          <a:prstGeom prst="rect">
            <a:avLst/>
          </a:prstGeom>
        </p:spPr>
      </p:pic>
      <p:sp>
        <p:nvSpPr>
          <p:cNvPr id="14" name="모서리가 둥근 직사각형 5">
            <a:extLst>
              <a:ext uri="{FF2B5EF4-FFF2-40B4-BE49-F238E27FC236}">
                <a16:creationId xmlns="" xmlns:a16="http://schemas.microsoft.com/office/drawing/2014/main" id="{51985B21-A302-4417-917E-5B1AE976A0A8}"/>
              </a:ext>
            </a:extLst>
          </p:cNvPr>
          <p:cNvSpPr/>
          <p:nvPr/>
        </p:nvSpPr>
        <p:spPr>
          <a:xfrm>
            <a:off x="5004048" y="2348880"/>
            <a:ext cx="3672408" cy="194421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/>
              <a:t>상자그림을 보면 정규성을 만족한다고 보기 어렵다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/>
              <a:t>데이터가 </a:t>
            </a:r>
            <a:r>
              <a:rPr lang="en-US" altLang="ko-KR" dirty="0"/>
              <a:t>0</a:t>
            </a:r>
            <a:r>
              <a:rPr lang="ko-KR" altLang="en-US" dirty="0"/>
              <a:t>이 너무 많아서 하고 </a:t>
            </a:r>
            <a:r>
              <a:rPr lang="ko-KR" altLang="en-US" dirty="0" err="1"/>
              <a:t>안하고로</a:t>
            </a:r>
            <a:r>
              <a:rPr lang="ko-KR" altLang="en-US" dirty="0"/>
              <a:t> 나눴음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604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763" y="332656"/>
            <a:ext cx="27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EDA_</a:t>
            </a:r>
            <a:r>
              <a:rPr lang="ko-KR" altLang="en-US" b="1" dirty="0" err="1">
                <a:latin typeface="+mn-ea"/>
              </a:rPr>
              <a:t>변수명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&amp; </a:t>
            </a:r>
            <a:r>
              <a:rPr lang="ko-KR" altLang="en-US" b="1" dirty="0">
                <a:latin typeface="+mn-ea"/>
              </a:rPr>
              <a:t>형태 지정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076056" y="4941168"/>
            <a:ext cx="3672408" cy="122413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로드킬을</a:t>
            </a:r>
            <a:r>
              <a:rPr lang="ko-KR" altLang="en-US" dirty="0"/>
              <a:t> 한 사람이 승점이 더 높다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5126" y="757371"/>
            <a:ext cx="2088232" cy="787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+mj-lt"/>
                <a:ea typeface="10X10" panose="020D0604000000000000" pitchFamily="50" charset="-127"/>
              </a:rPr>
              <a:t>roadKills</a:t>
            </a:r>
            <a:endParaRPr lang="en-US" altLang="ko-KR" sz="1600" dirty="0">
              <a:latin typeface="+mj-lt"/>
              <a:ea typeface="10X10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lt"/>
                <a:ea typeface="10X10" panose="020D0604000000000000" pitchFamily="50" charset="-127"/>
              </a:rPr>
              <a:t>(</a:t>
            </a:r>
            <a:r>
              <a:rPr lang="ko-KR" altLang="en-US" sz="1600" dirty="0">
                <a:latin typeface="+mj-lt"/>
                <a:ea typeface="10X10" panose="020D0604000000000000" pitchFamily="50" charset="-127"/>
              </a:rPr>
              <a:t>차량 내에서 살인 수</a:t>
            </a:r>
            <a:r>
              <a:rPr lang="en-US" altLang="ko-KR" sz="1600" dirty="0">
                <a:latin typeface="+mj-lt"/>
                <a:ea typeface="10X10" panose="020D0604000000000000" pitchFamily="50" charset="-127"/>
              </a:rPr>
              <a:t>)</a:t>
            </a:r>
            <a:endParaRPr lang="ko-KR" altLang="en-US" sz="1600" dirty="0">
              <a:latin typeface="+mj-lt"/>
              <a:ea typeface="10X10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150876"/>
            <a:ext cx="1800200" cy="505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1E44E216-8374-4D4F-A3DF-BC424164C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07" y="1632501"/>
            <a:ext cx="4328620" cy="362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38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763" y="332656"/>
            <a:ext cx="27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EDA_</a:t>
            </a:r>
            <a:r>
              <a:rPr lang="ko-KR" altLang="en-US" b="1" dirty="0" err="1">
                <a:latin typeface="+mn-ea"/>
              </a:rPr>
              <a:t>변수명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&amp; </a:t>
            </a:r>
            <a:r>
              <a:rPr lang="ko-KR" altLang="en-US" b="1" dirty="0">
                <a:latin typeface="+mn-ea"/>
              </a:rPr>
              <a:t>형태 지정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004048" y="2288005"/>
            <a:ext cx="3672408" cy="122413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상자그림을 통해 정규성을 띄지 않는 다는 것을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842793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+mj-lt"/>
                <a:ea typeface="10X10" panose="020D0604000000000000" pitchFamily="50" charset="-127"/>
              </a:rPr>
              <a:t>swimdistance</a:t>
            </a:r>
            <a:endParaRPr lang="ko-KR" altLang="en-US" sz="1600" dirty="0">
              <a:latin typeface="+mj-lt"/>
              <a:ea typeface="10X10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150876"/>
            <a:ext cx="1800200" cy="505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51515D5-DC4C-4CAD-9E10-0AADA258F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00" y="1322152"/>
            <a:ext cx="4159103" cy="484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4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763" y="332656"/>
            <a:ext cx="27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EDA_</a:t>
            </a:r>
            <a:r>
              <a:rPr lang="ko-KR" altLang="en-US" b="1" dirty="0" err="1">
                <a:latin typeface="+mn-ea"/>
              </a:rPr>
              <a:t>변수명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&amp; </a:t>
            </a:r>
            <a:r>
              <a:rPr lang="ko-KR" altLang="en-US" b="1" dirty="0">
                <a:latin typeface="+mn-ea"/>
              </a:rPr>
              <a:t>형태 지정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004048" y="2288005"/>
            <a:ext cx="3672408" cy="122413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수영거리가 길수록 승점이 낮은 것은 아니다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9552" y="842793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+mj-lt"/>
                <a:ea typeface="10X10" panose="020D0604000000000000" pitchFamily="50" charset="-127"/>
              </a:rPr>
              <a:t>swimDistance</a:t>
            </a:r>
            <a:endParaRPr lang="ko-KR" altLang="en-US" sz="1600" dirty="0">
              <a:latin typeface="+mj-lt"/>
              <a:ea typeface="10X10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150876"/>
            <a:ext cx="1800200" cy="505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6E4FC8B1-7447-481E-A8E7-172708B11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92" y="1524684"/>
            <a:ext cx="3563783" cy="449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82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763" y="332656"/>
            <a:ext cx="27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EDA_</a:t>
            </a:r>
            <a:r>
              <a:rPr lang="ko-KR" altLang="en-US" b="1" dirty="0" err="1">
                <a:latin typeface="+mn-ea"/>
              </a:rPr>
              <a:t>변수명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&amp; </a:t>
            </a:r>
            <a:r>
              <a:rPr lang="ko-KR" altLang="en-US" b="1" dirty="0">
                <a:latin typeface="+mn-ea"/>
              </a:rPr>
              <a:t>형태 지정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004048" y="2288005"/>
            <a:ext cx="3672408" cy="122413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상자그림을 통해 정규성을 띄지 않는 다는 것을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842793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+mj-lt"/>
                <a:ea typeface="10X10" panose="020D0604000000000000" pitchFamily="50" charset="-127"/>
              </a:rPr>
              <a:t>vehicleDestroys</a:t>
            </a:r>
            <a:endParaRPr lang="ko-KR" altLang="en-US" sz="1600" dirty="0">
              <a:latin typeface="+mj-lt"/>
              <a:ea typeface="10X10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150876"/>
            <a:ext cx="1800200" cy="505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D0B9E1AB-3431-43BE-B7B9-4CA0F1500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72" y="1539866"/>
            <a:ext cx="4265333" cy="469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93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763" y="332656"/>
            <a:ext cx="27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EDA_</a:t>
            </a:r>
            <a:r>
              <a:rPr lang="ko-KR" altLang="en-US" b="1" dirty="0" err="1">
                <a:latin typeface="+mn-ea"/>
              </a:rPr>
              <a:t>변수명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&amp; </a:t>
            </a:r>
            <a:r>
              <a:rPr lang="ko-KR" altLang="en-US" b="1" dirty="0">
                <a:latin typeface="+mn-ea"/>
              </a:rPr>
              <a:t>형태 지정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7463" y="3429000"/>
            <a:ext cx="3672408" cy="122413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이동수단을 파괴한 사람이 안 한 사람보다 승점이 높다고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95536" y="1150876"/>
            <a:ext cx="1800200" cy="505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84302CBE-8879-476D-88C9-E99F2A2A0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65" y="1677602"/>
            <a:ext cx="3488205" cy="47041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356541DB-CD68-4D2D-984A-6710464DD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716714"/>
            <a:ext cx="4073489" cy="12241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A0A433A-A907-4C03-9A78-B7E2D750C6AB}"/>
              </a:ext>
            </a:extLst>
          </p:cNvPr>
          <p:cNvSpPr txBox="1"/>
          <p:nvPr/>
        </p:nvSpPr>
        <p:spPr>
          <a:xfrm>
            <a:off x="835968" y="836712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+mj-lt"/>
                <a:ea typeface="10X10" panose="020D0604000000000000" pitchFamily="50" charset="-127"/>
              </a:rPr>
              <a:t>vehicleDestroys</a:t>
            </a:r>
            <a:endParaRPr lang="ko-KR" altLang="en-US" sz="1600" dirty="0">
              <a:latin typeface="+mj-lt"/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7746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763" y="332656"/>
            <a:ext cx="27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EDA_</a:t>
            </a:r>
            <a:r>
              <a:rPr lang="ko-KR" altLang="en-US" b="1" dirty="0" err="1">
                <a:latin typeface="+mn-ea"/>
              </a:rPr>
              <a:t>변수명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&amp; </a:t>
            </a:r>
            <a:r>
              <a:rPr lang="ko-KR" altLang="en-US" b="1" dirty="0">
                <a:latin typeface="+mn-ea"/>
              </a:rPr>
              <a:t>형태 지정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004048" y="2288005"/>
            <a:ext cx="3672408" cy="122413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상자그림을 통해 정규성을 띄지 않는 다는 것을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842793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+mj-lt"/>
                <a:ea typeface="10X10" panose="020D0604000000000000" pitchFamily="50" charset="-127"/>
              </a:rPr>
              <a:t>walkDistance</a:t>
            </a:r>
            <a:endParaRPr lang="ko-KR" altLang="en-US" sz="1600" dirty="0">
              <a:latin typeface="+mj-lt"/>
              <a:ea typeface="10X10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150876"/>
            <a:ext cx="1800200" cy="505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17E9B85-EF3D-4006-A81C-DBB2372DE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22153"/>
            <a:ext cx="3413472" cy="499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67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763" y="332656"/>
            <a:ext cx="27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EDA_</a:t>
            </a:r>
            <a:r>
              <a:rPr lang="ko-KR" altLang="en-US" b="1" dirty="0" err="1">
                <a:latin typeface="+mn-ea"/>
              </a:rPr>
              <a:t>변수명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&amp; </a:t>
            </a:r>
            <a:r>
              <a:rPr lang="ko-KR" altLang="en-US" b="1" dirty="0">
                <a:latin typeface="+mn-ea"/>
              </a:rPr>
              <a:t>형태 지정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4383425" y="3142866"/>
            <a:ext cx="3672408" cy="122413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많이 움직이면 승점이 낮다고 볼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95536" y="1150876"/>
            <a:ext cx="1800200" cy="505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A44738D-1E32-4205-BAC6-D93F3C520268}"/>
              </a:ext>
            </a:extLst>
          </p:cNvPr>
          <p:cNvSpPr/>
          <p:nvPr/>
        </p:nvSpPr>
        <p:spPr>
          <a:xfrm>
            <a:off x="733350" y="827420"/>
            <a:ext cx="1534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walkDistance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C6090C05-CC6F-41C3-8645-936696EE0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25" y="1437246"/>
            <a:ext cx="3212911" cy="48896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47EDA999-372D-45CB-A293-4C050EF80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395" y="1437246"/>
            <a:ext cx="4756128" cy="10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03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763" y="332656"/>
            <a:ext cx="27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EDA_</a:t>
            </a:r>
            <a:r>
              <a:rPr lang="ko-KR" altLang="en-US" b="1" dirty="0" err="1">
                <a:latin typeface="+mn-ea"/>
              </a:rPr>
              <a:t>변수명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&amp; </a:t>
            </a:r>
            <a:r>
              <a:rPr lang="ko-KR" altLang="en-US" b="1" dirty="0">
                <a:latin typeface="+mn-ea"/>
              </a:rPr>
              <a:t>형태 지정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4716016" y="2728190"/>
            <a:ext cx="3672408" cy="122413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상자그림을 통해 정규성을 띄지 않는다는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95536" y="1150876"/>
            <a:ext cx="1800200" cy="505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A44738D-1E32-4205-BAC6-D93F3C520268}"/>
              </a:ext>
            </a:extLst>
          </p:cNvPr>
          <p:cNvSpPr/>
          <p:nvPr/>
        </p:nvSpPr>
        <p:spPr>
          <a:xfrm>
            <a:off x="467544" y="764704"/>
            <a:ext cx="2036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weaponsAcquired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783BC53-44D4-4B65-8CF8-A1F6DCACA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4784"/>
            <a:ext cx="3406292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29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763" y="332656"/>
            <a:ext cx="27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EDA_</a:t>
            </a:r>
            <a:r>
              <a:rPr lang="ko-KR" altLang="en-US" b="1" dirty="0" err="1">
                <a:latin typeface="+mn-ea"/>
              </a:rPr>
              <a:t>변수명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&amp; </a:t>
            </a:r>
            <a:r>
              <a:rPr lang="ko-KR" altLang="en-US" b="1" dirty="0">
                <a:latin typeface="+mn-ea"/>
              </a:rPr>
              <a:t>형태 지정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4383425" y="3142866"/>
            <a:ext cx="3672408" cy="122413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무기를 많이 주울 수록 승점이 낮지는 않다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95536" y="1150876"/>
            <a:ext cx="1800200" cy="505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A44738D-1E32-4205-BAC6-D93F3C520268}"/>
              </a:ext>
            </a:extLst>
          </p:cNvPr>
          <p:cNvSpPr/>
          <p:nvPr/>
        </p:nvSpPr>
        <p:spPr>
          <a:xfrm>
            <a:off x="395536" y="764704"/>
            <a:ext cx="2036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weaponsAcquired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323E589-C9F2-4486-A73F-C5FA63AF8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63" y="1589851"/>
            <a:ext cx="2953822" cy="46872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E920DC31-C804-4A94-A291-4C1C21C37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589851"/>
            <a:ext cx="4896544" cy="117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6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50905" y="33265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 목적</a:t>
            </a:r>
            <a:endParaRPr lang="ko-KR" altLang="en-US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16632"/>
            <a:ext cx="364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1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16654" y="2235196"/>
            <a:ext cx="50321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 smtClean="0">
                <a:latin typeface="MD이솝체" panose="02020603020101020101" pitchFamily="18" charset="-127"/>
                <a:ea typeface="MD이솝체" panose="02020603020101020101" pitchFamily="18" charset="-127"/>
                <a:cs typeface="Microsoft Himalaya" panose="01010100010101010101" pitchFamily="2" charset="0"/>
              </a:rPr>
              <a:t>승점에 어떤 요인이 영향을 많이 주는가</a:t>
            </a:r>
            <a:r>
              <a:rPr lang="en-US" altLang="ko-KR" sz="2100" dirty="0" smtClean="0">
                <a:latin typeface="MD이솝체" panose="02020603020101020101" pitchFamily="18" charset="-127"/>
                <a:ea typeface="MD이솝체" panose="02020603020101020101" pitchFamily="18" charset="-127"/>
                <a:cs typeface="Microsoft Himalaya" panose="01010100010101010101" pitchFamily="2" charset="0"/>
              </a:rPr>
              <a:t>?</a:t>
            </a:r>
            <a:endParaRPr lang="ko-KR" altLang="en-US" sz="2100" dirty="0" smtClean="0">
              <a:latin typeface="MD이솝체" panose="02020603020101020101" pitchFamily="18" charset="-127"/>
              <a:ea typeface="MD이솝체" panose="02020603020101020101" pitchFamily="18" charset="-127"/>
              <a:cs typeface="Microsoft Himalaya" panose="01010100010101010101" pitchFamily="2" charset="0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657743" y="2250584"/>
            <a:ext cx="920704" cy="40011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lt"/>
              <a:ea typeface="MD이솝체" panose="02020603020101020101" pitchFamily="18" charset="-127"/>
              <a:cs typeface="Microsoft Himalaya" panose="01010100010101010101" pitchFamily="2" charset="0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657743" y="3996548"/>
            <a:ext cx="920704" cy="40011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lt"/>
              <a:ea typeface="MD이솝체" panose="02020603020101020101" pitchFamily="18" charset="-127"/>
              <a:cs typeface="Microsoft Himalaya" panose="01010100010101010101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40654" y="3949168"/>
            <a:ext cx="55435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 smtClean="0">
                <a:latin typeface="MD이솝체" panose="02020603020101020101" pitchFamily="18" charset="-127"/>
                <a:ea typeface="MD이솝체" panose="02020603020101020101" pitchFamily="18" charset="-127"/>
                <a:cs typeface="Microsoft Himalaya" panose="01010100010101010101" pitchFamily="2" charset="0"/>
              </a:rPr>
              <a:t>분석 결과를 토대로 필승 전략을 짤 수 있다</a:t>
            </a:r>
            <a:r>
              <a:rPr lang="en-US" altLang="ko-KR" sz="2100" dirty="0">
                <a:latin typeface="MD이솝체" panose="02020603020101020101" pitchFamily="18" charset="-127"/>
                <a:ea typeface="MD이솝체" panose="02020603020101020101" pitchFamily="18" charset="-127"/>
                <a:cs typeface="Microsoft Himalaya" panose="01010100010101010101" pitchFamily="2" charset="0"/>
              </a:rPr>
              <a:t>.</a:t>
            </a:r>
            <a:endParaRPr lang="ko-KR" altLang="en-US" sz="2100" dirty="0" smtClean="0">
              <a:latin typeface="MD이솝체" panose="02020603020101020101" pitchFamily="18" charset="-127"/>
              <a:ea typeface="MD이솝체" panose="02020603020101020101" pitchFamily="18" charset="-127"/>
              <a:cs typeface="Microsoft Himalaya" panose="01010100010101010101" pitchFamily="2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23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9888" y="255131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 </a:t>
            </a:r>
            <a:r>
              <a:rPr lang="en-US" altLang="ko-KR" b="1" dirty="0" smtClean="0">
                <a:latin typeface="+mn-ea"/>
              </a:rPr>
              <a:t>&amp; </a:t>
            </a:r>
            <a:r>
              <a:rPr lang="ko-KR" altLang="en-US" b="1" dirty="0" smtClean="0">
                <a:latin typeface="+mn-ea"/>
              </a:rPr>
              <a:t>결과</a:t>
            </a:r>
            <a:endParaRPr lang="ko-KR" altLang="en-US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150876"/>
            <a:ext cx="144016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85212" y="776027"/>
            <a:ext cx="1578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ea typeface="10X10" panose="020D0604000000000000" pitchFamily="50" charset="-127"/>
              </a:rPr>
              <a:t>GBM</a:t>
            </a:r>
            <a:endParaRPr lang="ko-KR" altLang="en-US" sz="2000" dirty="0" smtClean="0">
              <a:ea typeface="10X10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814" y="1150876"/>
            <a:ext cx="3688538" cy="8561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24" y="2060848"/>
            <a:ext cx="3028950" cy="21050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1590" y="2178038"/>
            <a:ext cx="2427009" cy="2232248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1574224" y="4987372"/>
            <a:ext cx="6408712" cy="122413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GBM </a:t>
            </a:r>
            <a:r>
              <a:rPr lang="ko-KR" altLang="en-US" dirty="0" smtClean="0"/>
              <a:t>결과를 보면 </a:t>
            </a:r>
            <a:r>
              <a:rPr lang="en-US" altLang="ko-KR" dirty="0" smtClean="0"/>
              <a:t>rel.inf</a:t>
            </a:r>
            <a:r>
              <a:rPr lang="ko-KR" altLang="en-US" dirty="0" smtClean="0"/>
              <a:t>는 변수중요도를 의미함</a:t>
            </a:r>
            <a:r>
              <a:rPr lang="en-US" altLang="ko-KR" dirty="0" smtClean="0"/>
              <a:t>. </a:t>
            </a:r>
          </a:p>
          <a:p>
            <a:pPr algn="ctr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walkDistance</a:t>
            </a:r>
            <a:r>
              <a:rPr lang="ko-KR" altLang="en-US" dirty="0" smtClean="0"/>
              <a:t>변수가 가장 중요한 변수임을 알 수 있다</a:t>
            </a:r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RMSE</a:t>
            </a:r>
            <a:r>
              <a:rPr lang="ko-KR" altLang="en-US" dirty="0" smtClean="0"/>
              <a:t>값은 약 </a:t>
            </a:r>
            <a:r>
              <a:rPr lang="en-US" altLang="ko-KR" dirty="0" smtClean="0"/>
              <a:t>0.115</a:t>
            </a:r>
            <a:r>
              <a:rPr lang="ko-KR" altLang="en-US" dirty="0" smtClean="0"/>
              <a:t>로 낮은 값을 지님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744" y="4345845"/>
            <a:ext cx="19335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67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39888" y="4149080"/>
            <a:ext cx="8060328" cy="122413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어떤 변수가 게임의 승률에 영향을 미치는 지 알아보기 위해</a:t>
            </a:r>
            <a:endParaRPr lang="en-US" altLang="ko-KR" dirty="0"/>
          </a:p>
          <a:p>
            <a:pPr algn="ctr"/>
            <a:r>
              <a:rPr lang="ko-KR" altLang="en-US" dirty="0"/>
              <a:t>종속변수를 상</a:t>
            </a:r>
            <a:r>
              <a:rPr lang="en-US" altLang="ko-KR" dirty="0"/>
              <a:t>, </a:t>
            </a:r>
            <a:r>
              <a:rPr lang="ko-KR" altLang="en-US" dirty="0"/>
              <a:t>중</a:t>
            </a:r>
            <a:r>
              <a:rPr lang="en-US" altLang="ko-KR" dirty="0"/>
              <a:t>,</a:t>
            </a:r>
            <a:r>
              <a:rPr lang="ko-KR" altLang="en-US" dirty="0"/>
              <a:t> 하로 </a:t>
            </a:r>
            <a:r>
              <a:rPr lang="ko-KR" altLang="en-US" dirty="0" err="1"/>
              <a:t>범주화함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95536" y="1150876"/>
            <a:ext cx="1800200" cy="505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92CEB7-A96F-4289-ACD3-289BFD4ADEB5}"/>
              </a:ext>
            </a:extLst>
          </p:cNvPr>
          <p:cNvSpPr txBox="1"/>
          <p:nvPr/>
        </p:nvSpPr>
        <p:spPr>
          <a:xfrm>
            <a:off x="522243" y="750766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종속변수 범주화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75A90E8-4A11-45C3-A071-15275CFDC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85010"/>
            <a:ext cx="6787154" cy="12241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9888" y="255131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 </a:t>
            </a:r>
            <a:r>
              <a:rPr lang="en-US" altLang="ko-KR" b="1" dirty="0" smtClean="0">
                <a:latin typeface="+mn-ea"/>
              </a:rPr>
              <a:t>&amp; </a:t>
            </a:r>
            <a:r>
              <a:rPr lang="ko-KR" altLang="en-US" b="1" dirty="0" smtClean="0">
                <a:latin typeface="+mn-ea"/>
              </a:rPr>
              <a:t>결과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477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9888" y="255131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 </a:t>
            </a:r>
            <a:r>
              <a:rPr lang="en-US" altLang="ko-KR" b="1" dirty="0" smtClean="0">
                <a:latin typeface="+mn-ea"/>
              </a:rPr>
              <a:t>&amp; </a:t>
            </a:r>
            <a:r>
              <a:rPr lang="ko-KR" altLang="en-US" b="1" dirty="0" smtClean="0">
                <a:latin typeface="+mn-ea"/>
              </a:rPr>
              <a:t>결과</a:t>
            </a:r>
            <a:endParaRPr lang="ko-KR" altLang="en-US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150876"/>
            <a:ext cx="2016224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773625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단순 </a:t>
            </a:r>
            <a:r>
              <a:rPr lang="ko-KR" altLang="en-US" sz="2000" dirty="0" err="1" smtClean="0">
                <a:latin typeface="+mn-ea"/>
              </a:rPr>
              <a:t>베이즈</a:t>
            </a:r>
            <a:r>
              <a:rPr lang="ko-KR" altLang="en-US" sz="2000" dirty="0" smtClean="0">
                <a:latin typeface="+mn-ea"/>
              </a:rPr>
              <a:t> 분류</a:t>
            </a:r>
            <a:endParaRPr lang="ko-KR" altLang="en-US" sz="2000" dirty="0" smtClean="0"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624100" y="4293096"/>
            <a:ext cx="5806088" cy="122413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단순 </a:t>
            </a:r>
            <a:r>
              <a:rPr lang="ko-KR" altLang="en-US" dirty="0" err="1" smtClean="0"/>
              <a:t>베이즈</a:t>
            </a:r>
            <a:r>
              <a:rPr lang="ko-KR" altLang="en-US" dirty="0" smtClean="0"/>
              <a:t> 분류기법을 사용한 결과</a:t>
            </a:r>
            <a:r>
              <a:rPr lang="en-US" altLang="ko-KR" dirty="0" smtClean="0"/>
              <a:t>, test set</a:t>
            </a:r>
            <a:r>
              <a:rPr lang="ko-KR" altLang="en-US" dirty="0" smtClean="0"/>
              <a:t>에 대한 </a:t>
            </a:r>
            <a:r>
              <a:rPr lang="ko-KR" altLang="en-US" dirty="0" err="1" smtClean="0"/>
              <a:t>정분류율은</a:t>
            </a:r>
            <a:r>
              <a:rPr lang="ko-KR" altLang="en-US" dirty="0" smtClean="0"/>
              <a:t> 약 </a:t>
            </a:r>
            <a:r>
              <a:rPr lang="en-US" altLang="ko-KR" dirty="0" smtClean="0"/>
              <a:t>72.9%</a:t>
            </a:r>
            <a:r>
              <a:rPr lang="ko-KR" altLang="en-US" dirty="0" smtClean="0"/>
              <a:t>임을 알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12" y="1358329"/>
            <a:ext cx="2571750" cy="990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12" y="2478679"/>
            <a:ext cx="1944216" cy="10854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2472983"/>
            <a:ext cx="3861667" cy="47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42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2704" y="762963"/>
            <a:ext cx="308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dicision</a:t>
            </a:r>
            <a:r>
              <a:rPr lang="en-US" altLang="ko-KR" b="1" dirty="0">
                <a:latin typeface="+mn-ea"/>
              </a:rPr>
              <a:t> tree(</a:t>
            </a:r>
            <a:r>
              <a:rPr lang="ko-KR" altLang="en-US" b="1" dirty="0">
                <a:latin typeface="+mn-ea"/>
              </a:rPr>
              <a:t>의사결정나무</a:t>
            </a:r>
            <a:r>
              <a:rPr lang="en-US" altLang="ko-KR" b="1" dirty="0">
                <a:latin typeface="+mn-ea"/>
              </a:rPr>
              <a:t>)</a:t>
            </a:r>
            <a:endParaRPr lang="ko-KR" altLang="en-US" b="1" dirty="0"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12762" y="5078798"/>
            <a:ext cx="4479318" cy="122413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walkDistance</a:t>
            </a:r>
            <a:r>
              <a:rPr lang="ko-KR" altLang="en-US" dirty="0"/>
              <a:t>가 매우 중요하기 때문에</a:t>
            </a:r>
            <a:endParaRPr lang="en-US" altLang="ko-KR" dirty="0"/>
          </a:p>
          <a:p>
            <a:pPr algn="ctr"/>
            <a:r>
              <a:rPr lang="ko-KR" altLang="en-US" dirty="0"/>
              <a:t>의사결정나무가 이 변수만을 분류해 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 flipV="1">
            <a:off x="395536" y="1105157"/>
            <a:ext cx="2952328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F3A050C-C5E4-4DC0-BF3C-FBA472EE0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259" y="2060848"/>
            <a:ext cx="3689529" cy="254927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5247175-86AA-4B7A-8E1A-98F58DFAB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86" y="3057707"/>
            <a:ext cx="4143969" cy="7425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9888" y="255131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 </a:t>
            </a:r>
            <a:r>
              <a:rPr lang="en-US" altLang="ko-KR" b="1" dirty="0" smtClean="0">
                <a:latin typeface="+mn-ea"/>
              </a:rPr>
              <a:t>&amp; </a:t>
            </a:r>
            <a:r>
              <a:rPr lang="ko-KR" altLang="en-US" b="1" dirty="0" smtClean="0">
                <a:latin typeface="+mn-ea"/>
              </a:rPr>
              <a:t>결과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1588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7847" y="772253"/>
            <a:ext cx="308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dicision</a:t>
            </a:r>
            <a:r>
              <a:rPr lang="en-US" altLang="ko-KR" b="1" dirty="0">
                <a:latin typeface="+mn-ea"/>
              </a:rPr>
              <a:t> tree(</a:t>
            </a:r>
            <a:r>
              <a:rPr lang="ko-KR" altLang="en-US" b="1" dirty="0">
                <a:latin typeface="+mn-ea"/>
              </a:rPr>
              <a:t>의사결정나무</a:t>
            </a:r>
            <a:r>
              <a:rPr lang="en-US" altLang="ko-KR" b="1" dirty="0">
                <a:latin typeface="+mn-ea"/>
              </a:rPr>
              <a:t>)</a:t>
            </a:r>
            <a:endParaRPr lang="ko-KR" altLang="en-US" b="1" dirty="0"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115617" y="4005064"/>
            <a:ext cx="4536503" cy="97466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의사결정 나무의 </a:t>
            </a:r>
            <a:r>
              <a:rPr lang="ko-KR" altLang="en-US" dirty="0" err="1"/>
              <a:t>정분류율은</a:t>
            </a:r>
            <a:r>
              <a:rPr lang="ko-KR" altLang="en-US" dirty="0"/>
              <a:t> </a:t>
            </a:r>
            <a:r>
              <a:rPr lang="en-US" altLang="ko-KR" dirty="0" smtClean="0"/>
              <a:t>76.24%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 flipV="1">
            <a:off x="395536" y="1105157"/>
            <a:ext cx="288032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8D0A159-E3CC-41FA-AB4E-49ADCBB68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555534"/>
            <a:ext cx="5988562" cy="8498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9888" y="255131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 </a:t>
            </a:r>
            <a:r>
              <a:rPr lang="en-US" altLang="ko-KR" b="1" dirty="0" smtClean="0">
                <a:latin typeface="+mn-ea"/>
              </a:rPr>
              <a:t>&amp; </a:t>
            </a:r>
            <a:r>
              <a:rPr lang="ko-KR" altLang="en-US" b="1" dirty="0" smtClean="0">
                <a:latin typeface="+mn-ea"/>
              </a:rPr>
              <a:t>결과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3674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4867" y="772253"/>
            <a:ext cx="171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randomForest</a:t>
            </a:r>
            <a:endParaRPr lang="ko-KR" altLang="en-US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150876"/>
            <a:ext cx="1800200" cy="505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5">
            <a:extLst>
              <a:ext uri="{FF2B5EF4-FFF2-40B4-BE49-F238E27FC236}">
                <a16:creationId xmlns:a16="http://schemas.microsoft.com/office/drawing/2014/main" xmlns="" id="{801B0A43-F64B-487C-AC6D-A0BB801F549E}"/>
              </a:ext>
            </a:extLst>
          </p:cNvPr>
          <p:cNvSpPr/>
          <p:nvPr/>
        </p:nvSpPr>
        <p:spPr>
          <a:xfrm>
            <a:off x="634086" y="3721987"/>
            <a:ext cx="4782141" cy="122413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초록색 선은 </a:t>
            </a:r>
            <a:r>
              <a:rPr lang="en-US" altLang="ko-KR" dirty="0"/>
              <a:t>‘</a:t>
            </a:r>
            <a:r>
              <a:rPr lang="ko-KR" altLang="en-US" dirty="0" err="1"/>
              <a:t>하＇에</a:t>
            </a:r>
            <a:r>
              <a:rPr lang="ko-KR" altLang="en-US" dirty="0"/>
              <a:t> 대한 </a:t>
            </a:r>
            <a:r>
              <a:rPr lang="ko-KR" altLang="en-US" dirty="0" err="1"/>
              <a:t>오분류율이고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빨강색 선은 </a:t>
            </a:r>
            <a:r>
              <a:rPr lang="en-US" altLang="ko-KR" dirty="0"/>
              <a:t>‘</a:t>
            </a:r>
            <a:r>
              <a:rPr lang="ko-KR" altLang="en-US" dirty="0"/>
              <a:t>중</a:t>
            </a:r>
            <a:r>
              <a:rPr lang="en-US" altLang="ko-KR" dirty="0"/>
              <a:t>’</a:t>
            </a:r>
            <a:r>
              <a:rPr lang="ko-KR" altLang="en-US" dirty="0"/>
              <a:t>에 대한 </a:t>
            </a:r>
            <a:r>
              <a:rPr lang="ko-KR" altLang="en-US" dirty="0" err="1"/>
              <a:t>오분류율이며</a:t>
            </a:r>
            <a:endParaRPr lang="en-US" altLang="ko-KR" dirty="0"/>
          </a:p>
          <a:p>
            <a:pPr algn="ctr"/>
            <a:r>
              <a:rPr lang="ko-KR" altLang="en-US" dirty="0"/>
              <a:t>파란색 선은 </a:t>
            </a:r>
            <a:r>
              <a:rPr lang="en-US" altLang="ko-KR" dirty="0"/>
              <a:t>‘</a:t>
            </a:r>
            <a:r>
              <a:rPr lang="ko-KR" altLang="en-US" dirty="0"/>
              <a:t>상</a:t>
            </a:r>
            <a:r>
              <a:rPr lang="en-US" altLang="ko-KR" dirty="0"/>
              <a:t>’</a:t>
            </a:r>
            <a:r>
              <a:rPr lang="ko-KR" altLang="en-US" dirty="0"/>
              <a:t>에 대한 </a:t>
            </a:r>
            <a:r>
              <a:rPr lang="ko-KR" altLang="en-US" dirty="0" err="1"/>
              <a:t>오분류율임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BDE17A63-4409-4602-B4E9-81ACF0308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013" y="1234055"/>
            <a:ext cx="3284887" cy="4953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0307492-6FA5-4711-B298-FAB663442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26" y="2595096"/>
            <a:ext cx="5067892" cy="6641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9888" y="255131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 </a:t>
            </a:r>
            <a:r>
              <a:rPr lang="en-US" altLang="ko-KR" b="1" dirty="0" smtClean="0">
                <a:latin typeface="+mn-ea"/>
              </a:rPr>
              <a:t>&amp; </a:t>
            </a:r>
            <a:r>
              <a:rPr lang="ko-KR" altLang="en-US" b="1" dirty="0" smtClean="0">
                <a:latin typeface="+mn-ea"/>
              </a:rPr>
              <a:t>결과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191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299" y="762962"/>
            <a:ext cx="171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randomForest</a:t>
            </a:r>
            <a:endParaRPr lang="ko-KR" altLang="en-US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150876"/>
            <a:ext cx="1800200" cy="505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5">
            <a:extLst>
              <a:ext uri="{FF2B5EF4-FFF2-40B4-BE49-F238E27FC236}">
                <a16:creationId xmlns:a16="http://schemas.microsoft.com/office/drawing/2014/main" xmlns="" id="{801B0A43-F64B-487C-AC6D-A0BB801F549E}"/>
              </a:ext>
            </a:extLst>
          </p:cNvPr>
          <p:cNvSpPr/>
          <p:nvPr/>
        </p:nvSpPr>
        <p:spPr>
          <a:xfrm>
            <a:off x="941987" y="4365104"/>
            <a:ext cx="4782141" cy="122413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랜덤포레스트의</a:t>
            </a:r>
            <a:r>
              <a:rPr lang="ko-KR" altLang="en-US" dirty="0"/>
              <a:t> 정분류율은</a:t>
            </a:r>
            <a:endParaRPr lang="en-US" altLang="ko-KR" dirty="0"/>
          </a:p>
          <a:p>
            <a:pPr algn="ctr"/>
            <a:r>
              <a:rPr lang="ko-KR" altLang="en-US" dirty="0"/>
              <a:t>약 </a:t>
            </a:r>
            <a:r>
              <a:rPr lang="en-US" altLang="ko-KR" dirty="0" smtClean="0"/>
              <a:t>79.14% </a:t>
            </a:r>
            <a:r>
              <a:rPr lang="ko-KR" altLang="en-US" dirty="0"/>
              <a:t>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003362BC-D3BF-418C-A20D-6D956619D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466" y="2276872"/>
            <a:ext cx="3925079" cy="146479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CA7DF22-CB23-4D91-8234-BEFE6DDB7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02321"/>
            <a:ext cx="4095750" cy="790575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xmlns="" id="{8B1E8865-EE54-49C2-AB8D-E0DCDBB60972}"/>
              </a:ext>
            </a:extLst>
          </p:cNvPr>
          <p:cNvSpPr/>
          <p:nvPr/>
        </p:nvSpPr>
        <p:spPr>
          <a:xfrm>
            <a:off x="3375658" y="3019595"/>
            <a:ext cx="881532" cy="31266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39888" y="255131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 </a:t>
            </a:r>
            <a:r>
              <a:rPr lang="en-US" altLang="ko-KR" b="1" dirty="0" smtClean="0">
                <a:latin typeface="+mn-ea"/>
              </a:rPr>
              <a:t>&amp; </a:t>
            </a:r>
            <a:r>
              <a:rPr lang="ko-KR" altLang="en-US" b="1" dirty="0" smtClean="0">
                <a:latin typeface="+mn-ea"/>
              </a:rPr>
              <a:t>결과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789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4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614" y="8038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+mn-ea"/>
              </a:rPr>
              <a:t>결과해석</a:t>
            </a:r>
            <a:endParaRPr lang="ko-KR" altLang="en-US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150876"/>
            <a:ext cx="1368152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39888" y="255131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분석 </a:t>
            </a:r>
            <a:r>
              <a:rPr lang="en-US" altLang="ko-KR" b="1" dirty="0" smtClean="0">
                <a:latin typeface="+mn-ea"/>
              </a:rPr>
              <a:t>&amp; </a:t>
            </a:r>
            <a:r>
              <a:rPr lang="ko-KR" altLang="en-US" b="1" dirty="0" smtClean="0">
                <a:latin typeface="+mn-ea"/>
              </a:rPr>
              <a:t>결과</a:t>
            </a:r>
            <a:endParaRPr lang="ko-KR" altLang="en-US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9888" y="1352553"/>
            <a:ext cx="712879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 먼저 </a:t>
            </a:r>
            <a:r>
              <a:rPr lang="en-US" altLang="ko-KR" sz="1600" dirty="0" smtClean="0">
                <a:latin typeface="+mn-ea"/>
              </a:rPr>
              <a:t>Y</a:t>
            </a:r>
            <a:r>
              <a:rPr lang="ko-KR" altLang="en-US" sz="1600" dirty="0" smtClean="0">
                <a:latin typeface="+mn-ea"/>
              </a:rPr>
              <a:t>를 </a:t>
            </a:r>
            <a:r>
              <a:rPr lang="ko-KR" altLang="en-US" sz="1600" dirty="0" err="1" smtClean="0">
                <a:latin typeface="+mn-ea"/>
              </a:rPr>
              <a:t>범주형으로</a:t>
            </a:r>
            <a:r>
              <a:rPr lang="ko-KR" altLang="en-US" sz="1600" dirty="0" smtClean="0">
                <a:latin typeface="+mn-ea"/>
              </a:rPr>
              <a:t> 바꾸기 전의 </a:t>
            </a:r>
            <a:r>
              <a:rPr lang="en-US" altLang="ko-KR" sz="1600" dirty="0" err="1" smtClean="0">
                <a:latin typeface="+mn-ea"/>
              </a:rPr>
              <a:t>randomforest</a:t>
            </a:r>
            <a:r>
              <a:rPr lang="ko-KR" altLang="en-US" sz="1600" dirty="0" smtClean="0">
                <a:latin typeface="+mn-ea"/>
              </a:rPr>
              <a:t>와 </a:t>
            </a:r>
            <a:r>
              <a:rPr lang="en-US" altLang="ko-KR" sz="1600" dirty="0" smtClean="0">
                <a:latin typeface="+mn-ea"/>
              </a:rPr>
              <a:t>naïve </a:t>
            </a:r>
            <a:r>
              <a:rPr lang="en-US" altLang="ko-KR" sz="1600" dirty="0" err="1" smtClean="0">
                <a:latin typeface="+mn-ea"/>
              </a:rPr>
              <a:t>bayes</a:t>
            </a:r>
            <a:r>
              <a:rPr lang="en-US" altLang="ko-KR" sz="1600" dirty="0" smtClean="0">
                <a:latin typeface="+mn-ea"/>
              </a:rPr>
              <a:t> reg.</a:t>
            </a:r>
            <a:r>
              <a:rPr lang="ko-KR" altLang="en-US" sz="1600" dirty="0" smtClean="0">
                <a:latin typeface="+mn-ea"/>
              </a:rPr>
              <a:t>를 비교 해보면 </a:t>
            </a:r>
            <a:r>
              <a:rPr lang="en-US" altLang="ko-KR" sz="1600" dirty="0" err="1" smtClean="0">
                <a:latin typeface="+mn-ea"/>
              </a:rPr>
              <a:t>bayes</a:t>
            </a:r>
            <a:r>
              <a:rPr lang="en-US" altLang="ko-KR" sz="1600" dirty="0" smtClean="0">
                <a:latin typeface="+mn-ea"/>
              </a:rPr>
              <a:t> reg. </a:t>
            </a:r>
            <a:r>
              <a:rPr lang="ko-KR" altLang="en-US" sz="1600" dirty="0" smtClean="0">
                <a:latin typeface="+mn-ea"/>
              </a:rPr>
              <a:t>방법을 사용하였을 때가 </a:t>
            </a:r>
            <a:r>
              <a:rPr lang="en-US" altLang="ko-KR" sz="1600" dirty="0" err="1" smtClean="0">
                <a:latin typeface="+mn-ea"/>
              </a:rPr>
              <a:t>rmse</a:t>
            </a:r>
            <a:r>
              <a:rPr lang="ko-KR" altLang="en-US" sz="1600" dirty="0" smtClean="0">
                <a:latin typeface="+mn-ea"/>
              </a:rPr>
              <a:t>값이 가장 작으므로 </a:t>
            </a:r>
            <a:r>
              <a:rPr lang="en-US" altLang="ko-KR" sz="1600" dirty="0" err="1" smtClean="0">
                <a:latin typeface="+mn-ea"/>
              </a:rPr>
              <a:t>bayes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방법이 더 좋은 방법으로 볼 수 있다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 smtClean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Y</a:t>
            </a:r>
            <a:r>
              <a:rPr lang="ko-KR" altLang="en-US" sz="1600" dirty="0" smtClean="0">
                <a:latin typeface="+mn-ea"/>
              </a:rPr>
              <a:t>를 범주화 시켜 분류기법을 사용해본 결과를 비교해보면 </a:t>
            </a:r>
            <a:r>
              <a:rPr lang="en-US" altLang="ko-KR" sz="1600" dirty="0" err="1" smtClean="0">
                <a:latin typeface="+mn-ea"/>
              </a:rPr>
              <a:t>randomforest</a:t>
            </a:r>
            <a:r>
              <a:rPr lang="ko-KR" altLang="en-US" sz="1600" dirty="0" smtClean="0">
                <a:latin typeface="+mn-ea"/>
              </a:rPr>
              <a:t>의 </a:t>
            </a:r>
            <a:r>
              <a:rPr lang="ko-KR" altLang="en-US" sz="1600" dirty="0" err="1" smtClean="0">
                <a:latin typeface="+mn-ea"/>
              </a:rPr>
              <a:t>정분류율이</a:t>
            </a:r>
            <a:r>
              <a:rPr lang="ko-KR" altLang="en-US" sz="1600" dirty="0" smtClean="0">
                <a:latin typeface="+mn-ea"/>
              </a:rPr>
              <a:t> 약 </a:t>
            </a:r>
            <a:r>
              <a:rPr lang="en-US" altLang="ko-KR" sz="1600" dirty="0" smtClean="0">
                <a:latin typeface="+mn-ea"/>
              </a:rPr>
              <a:t>79.14%</a:t>
            </a:r>
            <a:r>
              <a:rPr lang="ko-KR" altLang="en-US" sz="1600" dirty="0" smtClean="0">
                <a:latin typeface="+mn-ea"/>
              </a:rPr>
              <a:t>로 가장 좋은 </a:t>
            </a:r>
            <a:r>
              <a:rPr lang="ko-KR" altLang="en-US" sz="1600" dirty="0" err="1" smtClean="0">
                <a:latin typeface="+mn-ea"/>
              </a:rPr>
              <a:t>분류율을</a:t>
            </a:r>
            <a:r>
              <a:rPr lang="ko-KR" altLang="en-US" sz="1600" dirty="0" smtClean="0">
                <a:latin typeface="+mn-ea"/>
              </a:rPr>
              <a:t> 보여준다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공통적으로 </a:t>
            </a:r>
            <a:r>
              <a:rPr lang="en-US" altLang="ko-KR" sz="1600" dirty="0" err="1" smtClean="0">
                <a:latin typeface="+mn-ea"/>
              </a:rPr>
              <a:t>walkDistance</a:t>
            </a:r>
            <a:r>
              <a:rPr lang="ko-KR" altLang="en-US" sz="1600" dirty="0" smtClean="0">
                <a:latin typeface="+mn-ea"/>
              </a:rPr>
              <a:t>변수가 가장 중요한 변수로 작용을 하였고 </a:t>
            </a:r>
            <a:r>
              <a:rPr lang="en-US" altLang="ko-KR" sz="1600" dirty="0" smtClean="0">
                <a:latin typeface="+mn-ea"/>
              </a:rPr>
              <a:t>Decision tree plot</a:t>
            </a:r>
            <a:r>
              <a:rPr lang="ko-KR" altLang="en-US" sz="1600" dirty="0" smtClean="0">
                <a:latin typeface="+mn-ea"/>
              </a:rPr>
              <a:t>을 보면 총 이동거리가 약 </a:t>
            </a:r>
            <a:r>
              <a:rPr lang="en-US" altLang="ko-KR" sz="1600" dirty="0" smtClean="0">
                <a:latin typeface="+mn-ea"/>
              </a:rPr>
              <a:t>360</a:t>
            </a:r>
            <a:r>
              <a:rPr lang="ko-KR" altLang="en-US" sz="1600" dirty="0" smtClean="0">
                <a:latin typeface="+mn-ea"/>
              </a:rPr>
              <a:t>미만이면 </a:t>
            </a:r>
            <a:r>
              <a:rPr lang="en-US" altLang="ko-KR" sz="1600" dirty="0" smtClean="0">
                <a:latin typeface="+mn-ea"/>
              </a:rPr>
              <a:t>‘</a:t>
            </a:r>
            <a:r>
              <a:rPr lang="ko-KR" altLang="en-US" sz="1600" dirty="0" smtClean="0">
                <a:latin typeface="+mn-ea"/>
              </a:rPr>
              <a:t>하</a:t>
            </a:r>
            <a:r>
              <a:rPr lang="en-US" altLang="ko-KR" sz="1600" dirty="0" smtClean="0">
                <a:latin typeface="+mn-ea"/>
              </a:rPr>
              <a:t>‘, 360-1300</a:t>
            </a:r>
            <a:r>
              <a:rPr lang="ko-KR" altLang="en-US" sz="1600" dirty="0" smtClean="0">
                <a:latin typeface="+mn-ea"/>
              </a:rPr>
              <a:t>이면 </a:t>
            </a:r>
            <a:r>
              <a:rPr lang="en-US" altLang="ko-KR" sz="1600" dirty="0" smtClean="0">
                <a:latin typeface="+mn-ea"/>
              </a:rPr>
              <a:t>‘</a:t>
            </a:r>
            <a:r>
              <a:rPr lang="ko-KR" altLang="en-US" sz="1600" dirty="0" smtClean="0">
                <a:latin typeface="+mn-ea"/>
              </a:rPr>
              <a:t>중</a:t>
            </a:r>
            <a:r>
              <a:rPr lang="en-US" altLang="ko-KR" sz="1600" dirty="0" smtClean="0">
                <a:latin typeface="+mn-ea"/>
              </a:rPr>
              <a:t>’, </a:t>
            </a:r>
            <a:r>
              <a:rPr lang="ko-KR" altLang="en-US" sz="1600" dirty="0" smtClean="0">
                <a:latin typeface="+mn-ea"/>
              </a:rPr>
              <a:t>그 이상의 값을 지닌 관측치들은 </a:t>
            </a:r>
            <a:r>
              <a:rPr lang="en-US" altLang="ko-KR" sz="1600" dirty="0" smtClean="0">
                <a:latin typeface="+mn-ea"/>
              </a:rPr>
              <a:t>‘</a:t>
            </a:r>
            <a:r>
              <a:rPr lang="ko-KR" altLang="en-US" sz="1600" dirty="0" smtClean="0">
                <a:latin typeface="+mn-ea"/>
              </a:rPr>
              <a:t>상</a:t>
            </a:r>
            <a:r>
              <a:rPr lang="en-US" altLang="ko-KR" sz="1600" dirty="0" smtClean="0">
                <a:latin typeface="+mn-ea"/>
              </a:rPr>
              <a:t>‘ </a:t>
            </a:r>
            <a:r>
              <a:rPr lang="ko-KR" altLang="en-US" sz="1600" dirty="0" smtClean="0">
                <a:latin typeface="+mn-ea"/>
              </a:rPr>
              <a:t>그룹으로 분류를 함을 볼 수 있다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 smtClean="0">
              <a:latin typeface="+mn-ea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923928" y="4645762"/>
            <a:ext cx="864096" cy="223398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331640" y="4894272"/>
            <a:ext cx="6048672" cy="1368152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smtClean="0"/>
              <a:t>선형일 때 </a:t>
            </a:r>
            <a:r>
              <a:rPr lang="en-US" altLang="ko-KR" dirty="0" smtClean="0"/>
              <a:t>: Naïve Bayes regression method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smtClean="0"/>
              <a:t>범주일 때 </a:t>
            </a:r>
            <a:r>
              <a:rPr lang="en-US" altLang="ko-KR" dirty="0" smtClean="0"/>
              <a:t>: Random Forest method 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43908" y="4869160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Best</a:t>
            </a:r>
            <a:endParaRPr lang="ko-KR" altLang="en-US" sz="2000" dirty="0" smtClean="0">
              <a:solidFill>
                <a:srgbClr val="FF0000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9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368893" y="3830154"/>
            <a:ext cx="8451579" cy="1078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5304" y="2732980"/>
            <a:ext cx="47229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latin typeface="10X10 Bold" pitchFamily="50" charset="-127"/>
                <a:ea typeface="10X10 Bold" pitchFamily="50" charset="-127"/>
              </a:rPr>
              <a:t>THANK YOU</a:t>
            </a:r>
            <a:endParaRPr lang="ko-KR" altLang="en-US" sz="1400" dirty="0">
              <a:latin typeface="10X10 Bold" pitchFamily="50" charset="-127"/>
              <a:ea typeface="10X10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2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5763" y="33265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데이터 소개</a:t>
            </a:r>
            <a:endParaRPr lang="ko-KR" altLang="en-US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36" y="1196752"/>
            <a:ext cx="7159572" cy="469237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30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2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5763" y="33265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데이터 소개</a:t>
            </a:r>
            <a:endParaRPr lang="ko-KR" altLang="en-US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3920"/>
          <a:stretch/>
        </p:blipFill>
        <p:spPr>
          <a:xfrm>
            <a:off x="795763" y="1412776"/>
            <a:ext cx="7388380" cy="3530133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2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5763" y="33265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데이터 소개</a:t>
            </a:r>
            <a:endParaRPr lang="ko-KR" altLang="en-US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124744"/>
            <a:ext cx="878497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j-ea"/>
                <a:ea typeface="+mj-ea"/>
              </a:rPr>
              <a:t>boosts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사용된 </a:t>
            </a:r>
            <a:r>
              <a:rPr lang="ko-KR" altLang="en-US" sz="1600" dirty="0" err="1">
                <a:latin typeface="+mj-ea"/>
                <a:ea typeface="+mj-ea"/>
              </a:rPr>
              <a:t>부스트</a:t>
            </a:r>
            <a:r>
              <a:rPr lang="ko-KR" altLang="en-US" sz="1600" dirty="0">
                <a:latin typeface="+mj-ea"/>
                <a:ea typeface="+mj-ea"/>
              </a:rPr>
              <a:t> 품목 </a:t>
            </a:r>
            <a:r>
              <a:rPr lang="ko-KR" altLang="en-US" sz="1600" dirty="0" smtClean="0">
                <a:latin typeface="+mj-ea"/>
                <a:ea typeface="+mj-ea"/>
              </a:rPr>
              <a:t>수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2000" b="1" dirty="0" err="1" smtClean="0">
                <a:latin typeface="+mj-ea"/>
                <a:ea typeface="+mj-ea"/>
              </a:rPr>
              <a:t>damageDealt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총 손상 발생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 smtClean="0">
                <a:latin typeface="+mj-ea"/>
                <a:ea typeface="+mj-ea"/>
              </a:rPr>
              <a:t>(</a:t>
            </a:r>
            <a:r>
              <a:rPr lang="ko-KR" altLang="en-US" sz="1600" dirty="0" smtClean="0">
                <a:latin typeface="+mj-ea"/>
                <a:ea typeface="+mj-ea"/>
              </a:rPr>
              <a:t>자체적인 </a:t>
            </a:r>
            <a:r>
              <a:rPr lang="ko-KR" altLang="en-US" sz="1600" dirty="0">
                <a:latin typeface="+mj-ea"/>
                <a:ea typeface="+mj-ea"/>
              </a:rPr>
              <a:t>손상은 </a:t>
            </a:r>
            <a:r>
              <a:rPr lang="ko-KR" altLang="en-US" sz="1600" dirty="0" smtClean="0">
                <a:latin typeface="+mj-ea"/>
                <a:ea typeface="+mj-ea"/>
              </a:rPr>
              <a:t>감산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r>
              <a:rPr lang="en-US" altLang="ko-KR" sz="2000" b="1" dirty="0" err="1" smtClean="0">
                <a:latin typeface="+mj-ea"/>
                <a:ea typeface="+mj-ea"/>
              </a:rPr>
              <a:t>HeadshotKills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1600" dirty="0" err="1">
                <a:latin typeface="+mj-ea"/>
                <a:ea typeface="+mj-ea"/>
              </a:rPr>
              <a:t>헤드샷으로</a:t>
            </a:r>
            <a:r>
              <a:rPr lang="ko-KR" altLang="en-US" sz="1600" dirty="0">
                <a:latin typeface="+mj-ea"/>
                <a:ea typeface="+mj-ea"/>
              </a:rPr>
              <a:t> 죽은 적군의 </a:t>
            </a:r>
            <a:r>
              <a:rPr lang="ko-KR" altLang="en-US" sz="1600" dirty="0" smtClean="0">
                <a:latin typeface="+mj-ea"/>
                <a:ea typeface="+mj-ea"/>
              </a:rPr>
              <a:t>수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2000" b="1" dirty="0" smtClean="0">
                <a:latin typeface="+mj-ea"/>
                <a:ea typeface="+mj-ea"/>
              </a:rPr>
              <a:t>heals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사용된 치료 항목의 </a:t>
            </a:r>
            <a:r>
              <a:rPr lang="ko-KR" altLang="en-US" sz="1600" dirty="0" smtClean="0">
                <a:latin typeface="+mj-ea"/>
                <a:ea typeface="+mj-ea"/>
              </a:rPr>
              <a:t>수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2000" b="1" dirty="0" err="1" smtClean="0">
                <a:latin typeface="+mj-ea"/>
                <a:ea typeface="+mj-ea"/>
              </a:rPr>
              <a:t>killStreaks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짧은 시간 내에 사망한 최대 적 선수 </a:t>
            </a:r>
            <a:r>
              <a:rPr lang="ko-KR" altLang="en-US" sz="1600" dirty="0" smtClean="0">
                <a:latin typeface="+mj-ea"/>
                <a:ea typeface="+mj-ea"/>
              </a:rPr>
              <a:t>수</a:t>
            </a:r>
            <a:r>
              <a:rPr lang="en-US" altLang="ko-KR" sz="1600" dirty="0" smtClean="0">
                <a:latin typeface="+mj-ea"/>
                <a:ea typeface="+mj-ea"/>
              </a:rPr>
              <a:t>. -&gt; </a:t>
            </a:r>
            <a:r>
              <a:rPr lang="ko-KR" altLang="en-US" sz="1600" dirty="0">
                <a:latin typeface="+mj-ea"/>
                <a:ea typeface="+mj-ea"/>
              </a:rPr>
              <a:t>시작하자마자 죽인 적의 </a:t>
            </a:r>
            <a:r>
              <a:rPr lang="ko-KR" altLang="en-US" sz="1600" dirty="0" smtClean="0">
                <a:latin typeface="+mj-ea"/>
                <a:ea typeface="+mj-ea"/>
              </a:rPr>
              <a:t>수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  <a:p>
            <a:r>
              <a:rPr lang="en-US" altLang="ko-KR" sz="2000" b="1" dirty="0" smtClean="0">
                <a:latin typeface="+mj-ea"/>
                <a:ea typeface="+mj-ea"/>
              </a:rPr>
              <a:t>kills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살해된 적군의 </a:t>
            </a:r>
            <a:r>
              <a:rPr lang="ko-KR" altLang="en-US" sz="1600" dirty="0" smtClean="0">
                <a:latin typeface="+mj-ea"/>
                <a:ea typeface="+mj-ea"/>
              </a:rPr>
              <a:t>수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2000" b="1" dirty="0" err="1" smtClean="0">
                <a:latin typeface="+mj-ea"/>
                <a:ea typeface="+mj-ea"/>
              </a:rPr>
              <a:t>LonggestKill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사망 시 사망한 선수와 선수 사이의 가장 긴 거리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r>
              <a:rPr lang="en-US" altLang="ko-KR" sz="2000" b="1" dirty="0" err="1" smtClean="0">
                <a:latin typeface="+mj-ea"/>
                <a:ea typeface="+mj-ea"/>
              </a:rPr>
              <a:t>rideDistance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미터 단위로 측정한 차량에서 이동한 총 </a:t>
            </a:r>
            <a:r>
              <a:rPr lang="ko-KR" altLang="en-US" sz="1600" dirty="0" smtClean="0">
                <a:latin typeface="+mj-ea"/>
                <a:ea typeface="+mj-ea"/>
              </a:rPr>
              <a:t>거리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  <a:p>
            <a:r>
              <a:rPr lang="en-US" altLang="ko-KR" sz="2000" b="1" dirty="0" err="1" smtClean="0">
                <a:latin typeface="+mj-ea"/>
                <a:ea typeface="+mj-ea"/>
              </a:rPr>
              <a:t>roadKills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차량 내에서의 살인 </a:t>
            </a:r>
            <a:r>
              <a:rPr lang="ko-KR" altLang="en-US" sz="1600" dirty="0" smtClean="0">
                <a:latin typeface="+mj-ea"/>
                <a:ea typeface="+mj-ea"/>
              </a:rPr>
              <a:t>수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2000" b="1" dirty="0" err="1" smtClean="0">
                <a:latin typeface="+mj-ea"/>
                <a:ea typeface="+mj-ea"/>
              </a:rPr>
              <a:t>swimDistance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미터 단위로 측정한 수영에 의한 총 이동 거리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r>
              <a:rPr lang="en-US" altLang="ko-KR" sz="2000" b="1" dirty="0" err="1" smtClean="0">
                <a:latin typeface="+mj-ea"/>
                <a:ea typeface="+mj-ea"/>
              </a:rPr>
              <a:t>vehicleDestroys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파괴된 차량 </a:t>
            </a:r>
            <a:r>
              <a:rPr lang="ko-KR" altLang="en-US" sz="1600" dirty="0" smtClean="0">
                <a:latin typeface="+mj-ea"/>
                <a:ea typeface="+mj-ea"/>
              </a:rPr>
              <a:t>수</a:t>
            </a:r>
            <a:r>
              <a:rPr lang="en-US" altLang="ko-KR" sz="1600" dirty="0" smtClean="0">
                <a:latin typeface="+mj-ea"/>
                <a:ea typeface="+mj-ea"/>
              </a:rPr>
              <a:t>. 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2000" b="1" dirty="0" err="1" smtClean="0">
                <a:latin typeface="+mj-ea"/>
                <a:ea typeface="+mj-ea"/>
              </a:rPr>
              <a:t>walkDistance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미터 단위로 측정한 도보로 이동한 총 거리</a:t>
            </a:r>
          </a:p>
          <a:p>
            <a:r>
              <a:rPr lang="en-US" altLang="ko-KR" sz="2000" b="1" dirty="0" err="1" smtClean="0">
                <a:latin typeface="+mj-ea"/>
                <a:ea typeface="+mj-ea"/>
              </a:rPr>
              <a:t>weaponsAcquired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픽업된 무기 </a:t>
            </a:r>
            <a:r>
              <a:rPr lang="ko-KR" altLang="en-US" sz="1600" dirty="0" smtClean="0">
                <a:latin typeface="+mj-ea"/>
                <a:ea typeface="+mj-ea"/>
              </a:rPr>
              <a:t>수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  <a:p>
            <a:endParaRPr lang="en-US" altLang="ko-KR" sz="2000" b="1" dirty="0" smtClean="0">
              <a:latin typeface="+mj-ea"/>
              <a:ea typeface="+mj-ea"/>
            </a:endParaRPr>
          </a:p>
          <a:p>
            <a:r>
              <a:rPr lang="en-US" altLang="ko-KR" sz="2000" b="1" dirty="0" err="1" smtClean="0">
                <a:solidFill>
                  <a:srgbClr val="FF0000"/>
                </a:solidFill>
                <a:latin typeface="+mj-ea"/>
                <a:ea typeface="+mj-ea"/>
              </a:rPr>
              <a:t>winPlacePerc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예측 대상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이것은 백분위수 </a:t>
            </a:r>
            <a:r>
              <a:rPr lang="ko-KR" altLang="en-US" sz="1600" dirty="0" smtClean="0">
                <a:latin typeface="+mj-ea"/>
                <a:ea typeface="+mj-ea"/>
              </a:rPr>
              <a:t>승점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smtClean="0">
                <a:latin typeface="+mj-ea"/>
                <a:ea typeface="+mj-ea"/>
              </a:rPr>
              <a:t>	 </a:t>
            </a:r>
            <a:r>
              <a:rPr lang="ko-KR" altLang="en-US" sz="1600" dirty="0">
                <a:latin typeface="+mj-ea"/>
                <a:ea typeface="+mj-ea"/>
              </a:rPr>
              <a:t>여기서 </a:t>
            </a:r>
            <a:r>
              <a:rPr lang="en-US" altLang="ko-KR" sz="1600" dirty="0">
                <a:latin typeface="+mj-ea"/>
                <a:ea typeface="+mj-ea"/>
              </a:rPr>
              <a:t>1</a:t>
            </a:r>
            <a:r>
              <a:rPr lang="ko-KR" altLang="en-US" sz="1600" dirty="0">
                <a:latin typeface="+mj-ea"/>
                <a:ea typeface="+mj-ea"/>
              </a:rPr>
              <a:t>은 </a:t>
            </a:r>
            <a:r>
              <a:rPr lang="en-US" altLang="ko-KR" sz="1600" dirty="0">
                <a:latin typeface="+mj-ea"/>
                <a:ea typeface="+mj-ea"/>
              </a:rPr>
              <a:t>1</a:t>
            </a:r>
            <a:r>
              <a:rPr lang="ko-KR" altLang="en-US" sz="1600" dirty="0">
                <a:latin typeface="+mj-ea"/>
                <a:ea typeface="+mj-ea"/>
              </a:rPr>
              <a:t>위</a:t>
            </a:r>
            <a:r>
              <a:rPr lang="en-US" altLang="ko-KR" sz="1600" dirty="0">
                <a:latin typeface="+mj-ea"/>
                <a:ea typeface="+mj-ea"/>
              </a:rPr>
              <a:t>, 0</a:t>
            </a:r>
            <a:r>
              <a:rPr lang="ko-KR" altLang="en-US" sz="1600" dirty="0">
                <a:latin typeface="+mj-ea"/>
                <a:ea typeface="+mj-ea"/>
              </a:rPr>
              <a:t>은 경기에서 꼴찌에 해당한다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 smtClean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2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763" y="332656"/>
            <a:ext cx="27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EDA_</a:t>
            </a:r>
            <a:r>
              <a:rPr lang="ko-KR" altLang="en-US" b="1" dirty="0" err="1" smtClean="0">
                <a:latin typeface="+mn-ea"/>
              </a:rPr>
              <a:t>변수명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&amp; </a:t>
            </a:r>
            <a:r>
              <a:rPr lang="ko-KR" altLang="en-US" b="1" dirty="0" smtClean="0">
                <a:latin typeface="+mn-ea"/>
              </a:rPr>
              <a:t>형태 지정</a:t>
            </a:r>
            <a:endParaRPr lang="ko-KR" altLang="en-US" b="1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3326" t="7139" r="3560" b="4869"/>
          <a:stretch/>
        </p:blipFill>
        <p:spPr>
          <a:xfrm>
            <a:off x="395536" y="1700808"/>
            <a:ext cx="4285972" cy="3622667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5004048" y="2288005"/>
            <a:ext cx="3672408" cy="122413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</a:t>
            </a:r>
            <a:r>
              <a:rPr lang="ko-KR" altLang="en-US" dirty="0" smtClean="0"/>
              <a:t>값의 상자그림으로 보아 자료가 </a:t>
            </a:r>
            <a:r>
              <a:rPr lang="ko-KR" altLang="en-US" dirty="0" err="1" smtClean="0"/>
              <a:t>정규성을</a:t>
            </a:r>
            <a:r>
              <a:rPr lang="ko-KR" altLang="en-US" dirty="0" smtClean="0"/>
              <a:t> 따른다고 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1288" y="842793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+mj-lt"/>
              </a:rPr>
              <a:t>winPlacePerc</a:t>
            </a:r>
            <a:r>
              <a:rPr lang="en-US" altLang="ko-KR" sz="1600" dirty="0" smtClean="0">
                <a:latin typeface="+mj-lt"/>
              </a:rPr>
              <a:t> (Y</a:t>
            </a:r>
            <a:r>
              <a:rPr lang="ko-KR" altLang="en-US" sz="1600" dirty="0" smtClean="0">
                <a:latin typeface="+mj-lt"/>
              </a:rPr>
              <a:t>값</a:t>
            </a:r>
            <a:r>
              <a:rPr lang="en-US" altLang="ko-KR" sz="1600" dirty="0" smtClean="0">
                <a:latin typeface="+mj-lt"/>
              </a:rPr>
              <a:t>)</a:t>
            </a:r>
            <a:endParaRPr lang="ko-KR" altLang="en-US" sz="1600" dirty="0" smtClean="0">
              <a:latin typeface="+mj-lt"/>
              <a:ea typeface="10X10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150876"/>
            <a:ext cx="1800200" cy="505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32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763" y="332656"/>
            <a:ext cx="27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EDA_</a:t>
            </a:r>
            <a:r>
              <a:rPr lang="ko-KR" altLang="en-US" b="1" dirty="0" err="1" smtClean="0">
                <a:latin typeface="+mn-ea"/>
              </a:rPr>
              <a:t>변수명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&amp; </a:t>
            </a:r>
            <a:r>
              <a:rPr lang="ko-KR" altLang="en-US" b="1" dirty="0" smtClean="0">
                <a:latin typeface="+mn-ea"/>
              </a:rPr>
              <a:t>형태 지정</a:t>
            </a:r>
            <a:endParaRPr lang="ko-KR" altLang="en-US" b="1" dirty="0"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004048" y="1700808"/>
            <a:ext cx="3672408" cy="122413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사용한 </a:t>
            </a:r>
            <a:r>
              <a:rPr lang="ko-KR" altLang="en-US" dirty="0" err="1" smtClean="0"/>
              <a:t>부스트</a:t>
            </a:r>
            <a:r>
              <a:rPr lang="ko-KR" altLang="en-US" dirty="0" smtClean="0"/>
              <a:t> 품목이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개보다 많은 데이터들은 </a:t>
            </a:r>
            <a:r>
              <a:rPr lang="ko-KR" altLang="en-US" dirty="0" err="1" smtClean="0"/>
              <a:t>이상치로</a:t>
            </a:r>
            <a:r>
              <a:rPr lang="ko-KR" altLang="en-US" dirty="0" smtClean="0"/>
              <a:t> 판단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1288" y="842793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  <a:ea typeface="10X10" panose="020D0604000000000000" pitchFamily="50" charset="-127"/>
              </a:rPr>
              <a:t>boosts</a:t>
            </a:r>
            <a:endParaRPr lang="ko-KR" altLang="en-US" sz="1600" dirty="0" smtClean="0">
              <a:latin typeface="+mj-lt"/>
              <a:ea typeface="10X10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150876"/>
            <a:ext cx="1800200" cy="505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32" y="1700808"/>
            <a:ext cx="4398192" cy="39799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32" y="1720859"/>
            <a:ext cx="4464496" cy="3882779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6372200" y="2996952"/>
            <a:ext cx="936104" cy="57606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08104" y="3789040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5</a:t>
            </a:r>
            <a:r>
              <a:rPr lang="ko-KR" altLang="en-US" sz="2000" dirty="0" smtClean="0">
                <a:latin typeface="+mj-ea"/>
                <a:ea typeface="+mj-ea"/>
              </a:rPr>
              <a:t>개 초과인 데이터 제거</a:t>
            </a:r>
          </a:p>
        </p:txBody>
      </p:sp>
    </p:spTree>
    <p:extLst>
      <p:ext uri="{BB962C8B-B14F-4D97-AF65-F5344CB8AC3E}">
        <p14:creationId xmlns:p14="http://schemas.microsoft.com/office/powerpoint/2010/main" val="340741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95536" y="11663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2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763" y="332656"/>
            <a:ext cx="27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EDA_</a:t>
            </a:r>
            <a:r>
              <a:rPr lang="ko-KR" altLang="en-US" b="1" dirty="0" err="1" smtClean="0">
                <a:latin typeface="+mn-ea"/>
              </a:rPr>
              <a:t>변수명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&amp; </a:t>
            </a:r>
            <a:r>
              <a:rPr lang="ko-KR" altLang="en-US" b="1" dirty="0" smtClean="0">
                <a:latin typeface="+mn-ea"/>
              </a:rPr>
              <a:t>형태 지정</a:t>
            </a:r>
            <a:endParaRPr lang="ko-KR" altLang="en-US" b="1" dirty="0"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004048" y="2288004"/>
            <a:ext cx="3672408" cy="214910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</a:t>
            </a:r>
            <a:r>
              <a:rPr lang="ko-KR" altLang="en-US" dirty="0" smtClean="0"/>
              <a:t>와의 그림을 그려보았을 때의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결과로 보아 사용한 </a:t>
            </a:r>
            <a:r>
              <a:rPr lang="ko-KR" altLang="en-US" dirty="0" err="1" smtClean="0"/>
              <a:t>부스트</a:t>
            </a:r>
            <a:r>
              <a:rPr lang="ko-KR" altLang="en-US" dirty="0" smtClean="0"/>
              <a:t> 수가 많을수록 낮은 승점은 받지 않는다고 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1288" y="842793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  <a:ea typeface="10X10" panose="020D0604000000000000" pitchFamily="50" charset="-127"/>
              </a:rPr>
              <a:t>boosts</a:t>
            </a:r>
            <a:endParaRPr lang="ko-KR" altLang="en-US" sz="1600" dirty="0" smtClean="0">
              <a:latin typeface="+mj-lt"/>
              <a:ea typeface="10X10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150876"/>
            <a:ext cx="1800200" cy="505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3955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98" y="1700808"/>
            <a:ext cx="4106788" cy="404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7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dirty="0" smtClean="0">
            <a:latin typeface="10X10" panose="020D0604000000000000" pitchFamily="50" charset="-127"/>
            <a:ea typeface="10X10" panose="020D0604000000000000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1040</TotalTime>
  <Words>1038</Words>
  <Application>Microsoft Office PowerPoint</Application>
  <PresentationFormat>화면 슬라이드 쇼(4:3)</PresentationFormat>
  <Paragraphs>206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6" baseType="lpstr">
      <vt:lpstr>맑은 고딕</vt:lpstr>
      <vt:lpstr>Microsoft Himalaya</vt:lpstr>
      <vt:lpstr>MD이솝체</vt:lpstr>
      <vt:lpstr>10X10</vt:lpstr>
      <vt:lpstr>Wingdings</vt:lpstr>
      <vt:lpstr>Arial</vt:lpstr>
      <vt:lpstr>10X10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김민지</dc:creator>
  <cp:lastModifiedBy>반 건우</cp:lastModifiedBy>
  <cp:revision>77</cp:revision>
  <dcterms:created xsi:type="dcterms:W3CDTF">2015-12-02T16:10:49Z</dcterms:created>
  <dcterms:modified xsi:type="dcterms:W3CDTF">2019-08-07T08:52:12Z</dcterms:modified>
</cp:coreProperties>
</file>