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60" r:id="rId5"/>
    <p:sldId id="288" r:id="rId6"/>
    <p:sldId id="291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286" r:id="rId20"/>
    <p:sldId id="289" r:id="rId21"/>
    <p:sldId id="292" r:id="rId22"/>
    <p:sldId id="297" r:id="rId23"/>
    <p:sldId id="296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287" r:id="rId36"/>
    <p:sldId id="290" r:id="rId37"/>
    <p:sldId id="293" r:id="rId38"/>
    <p:sldId id="312" r:id="rId39"/>
    <p:sldId id="335" r:id="rId40"/>
    <p:sldId id="334" r:id="rId41"/>
    <p:sldId id="313" r:id="rId42"/>
    <p:sldId id="294" r:id="rId43"/>
    <p:sldId id="295" r:id="rId44"/>
    <p:sldId id="298" r:id="rId45"/>
    <p:sldId id="299" r:id="rId46"/>
    <p:sldId id="327" r:id="rId47"/>
    <p:sldId id="328" r:id="rId48"/>
    <p:sldId id="329" r:id="rId49"/>
    <p:sldId id="330" r:id="rId50"/>
    <p:sldId id="331" r:id="rId51"/>
    <p:sldId id="332" r:id="rId52"/>
    <p:sldId id="33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2824" autoAdjust="0"/>
  </p:normalViewPr>
  <p:slideViewPr>
    <p:cSldViewPr snapToGrid="0">
      <p:cViewPr varScale="1">
        <p:scale>
          <a:sx n="106" d="100"/>
          <a:sy n="10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48174-E545-442B-973B-CFD060E5DF1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FC63-688F-4662-A25A-6EAC304C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93E8E-EEFD-4331-AF77-584D2693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56" y="2036763"/>
            <a:ext cx="9592887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09865-0804-4AA5-8460-91A2FBD67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556" y="4516438"/>
            <a:ext cx="959288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684E2-3B26-4C1C-9EC5-D781F1C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CD0A8-A0FA-406C-B65E-7733362D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E257F-541C-49A2-A3AE-C2B974DC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8181-D02D-414D-BEBE-D0840468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A239-EB21-4E91-8694-DBF363EA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EE7DC-307B-4661-B0D8-0C9EA8F1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121C4-AC54-4AC0-95B3-211FF9B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9C81D-BFC6-4BA3-829E-E211F958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114A0-0A7E-46FD-AE67-195A0794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35F5-8B21-468B-A1A7-D8EAF6EE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EF9F3A-CEFC-4CEF-8D43-9210A0BE7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0754B-E759-4CAB-AD79-AF52EA679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9FD54-C681-417C-BF73-AC698AA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7C8C0-E51F-49E2-A868-10202F3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791E8-2DD0-412E-9622-155EF734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6D365-27D6-4D4F-AFA3-5EFAB0D6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128C2-2462-4BE3-89C9-97341AD9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4257D-64B4-47F6-8932-545BD2CB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28348-ABF4-4B79-B2EC-EBB5592F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76BAA-13F7-4920-8A32-923E5ACB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CE7DF6-4BA1-4F8E-9ED2-FB65C1BC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96412-4340-4B7C-91F1-197277CF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4F3B4-9B1A-4B29-A6DB-87B23082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2014E-E3F2-43B6-B3E3-65E0A526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A69E1-545E-4EDC-B78A-6679F957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A5496-F91C-4C61-8E13-434819F4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4EC6D-5CB3-4056-8C87-B0DCCE15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9C4C6-E232-4C73-8C4D-0CF90069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0BAE1-E3D4-4165-94D6-30F44A3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5259A-72E0-4A0C-8738-9DC8ABD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38ED4-8EF5-4AAD-8FB8-EEA330A0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0EC3-CB7E-4997-8EE0-3C6E69D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91A50-1484-4D43-8386-EF06D13C5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E39B7-DA81-4A1B-818B-7E8ADDB5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A6B3E-25DF-4CFD-9EF7-F72FEADF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97E26-7905-4F3B-B13F-4F3945D2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A6E5E-925C-40E8-BB9A-062489DD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B12E4-30DC-4EB0-88BC-D5C887BB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6F2B6-A419-4E6A-8B87-ECF6877C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8C653-747D-4791-849E-7ADF86B4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D4244-3666-4C55-A10A-474103F9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3F50D-BBD9-42D7-A122-312EF9E9A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9A2D1-A959-490F-8C5B-3EE58385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E1A61-D000-4EB3-8A9C-6DC1A4FE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358CDB-0D11-447A-8B03-6F7D300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EA06B-B676-4AF7-B702-000034E3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CD3931-1D83-4EE7-82A1-F5C86EA4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03261F-D38D-49BA-8DF7-FD06F40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66455-8C28-4534-AEA2-8ABD315A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99BA766-CE42-4909-8A80-7EA6B3AF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141F1E-7EEE-4460-905F-D2D9FC0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97132-656D-4781-B1A5-42D744A8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0D261-8665-4CB1-AE55-0420B1E8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795FA750-E810-4AD3-9221-27790D7881D7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30737-A619-431A-8F16-798C7FDD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E531E-E3CB-4537-8DF3-21AF1E33A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5551A85A-7C26-4404-A69B-4B98125152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ndoll 고딕Neo3 02 Light" panose="020B0600000101010101" pitchFamily="34" charset="-127"/>
          <a:ea typeface="Sandoll 고딕Neo3 02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69DC6-57C0-4064-A62A-6830AEA80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2018 Fall Python Study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E975C-CBCB-4D1F-BBDA-35358B64D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7.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020236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0C12173-B2A9-472A-BA65-FB19FCF0A4E8}"/>
              </a:ext>
            </a:extLst>
          </p:cNvPr>
          <p:cNvSpPr/>
          <p:nvPr/>
        </p:nvSpPr>
        <p:spPr>
          <a:xfrm>
            <a:off x="4294064" y="3244334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 have 4 items to purchase.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32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D98B71C-946B-49A1-80E5-F6F3E5047E99}"/>
              </a:ext>
            </a:extLst>
          </p:cNvPr>
          <p:cNvSpPr/>
          <p:nvPr/>
        </p:nvSpPr>
        <p:spPr>
          <a:xfrm>
            <a:off x="3844158" y="2967335"/>
            <a:ext cx="4503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'These items are:'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629911-057B-40AE-8FB1-C8527B8CDE6B}"/>
              </a:ext>
            </a:extLst>
          </p:cNvPr>
          <p:cNvSpPr/>
          <p:nvPr/>
        </p:nvSpPr>
        <p:spPr>
          <a:xfrm>
            <a:off x="2921251" y="6265494"/>
            <a:ext cx="6349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'mango'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'carrot'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'banana'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46227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81262BF-6801-48D5-8D86-3690A294A2C5}"/>
              </a:ext>
            </a:extLst>
          </p:cNvPr>
          <p:cNvSpPr/>
          <p:nvPr/>
        </p:nvSpPr>
        <p:spPr>
          <a:xfrm>
            <a:off x="3280966" y="3244334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These items are: apple mango carrot banana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803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088FD97-04B4-4FCD-9190-B64BB88E48D3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also have to buy rice.'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'rice'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'My shopping list is now'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A143B8-F5AE-4BC7-A531-821374804197}"/>
              </a:ext>
            </a:extLst>
          </p:cNvPr>
          <p:cNvSpPr/>
          <p:nvPr/>
        </p:nvSpPr>
        <p:spPr>
          <a:xfrm>
            <a:off x="2921251" y="6265494"/>
            <a:ext cx="6349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'mango'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'carrot'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'banana'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25367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9815E4-05CC-4384-B052-10F39C986131}"/>
              </a:ext>
            </a:extLst>
          </p:cNvPr>
          <p:cNvSpPr/>
          <p:nvPr/>
        </p:nvSpPr>
        <p:spPr>
          <a:xfrm>
            <a:off x="1524000" y="3105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 also have to buy rice.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 shopping list is now ['apple', 'mango', 'carrot', 'banana', 'rice']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32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C0FCBB-7156-443D-95A3-CA4428D87A67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 will sort my list now'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shoplist.sort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'Sorted shopping list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F73A52-FD27-4C02-A2D4-82DD5C92449C}"/>
              </a:ext>
            </a:extLst>
          </p:cNvPr>
          <p:cNvSpPr/>
          <p:nvPr/>
        </p:nvSpPr>
        <p:spPr>
          <a:xfrm>
            <a:off x="2921251" y="6265494"/>
            <a:ext cx="6349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'mango'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'carrot'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'banana'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5043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B7C8DCC-C106-4BFE-9372-F556198406E4}"/>
              </a:ext>
            </a:extLst>
          </p:cNvPr>
          <p:cNvSpPr/>
          <p:nvPr/>
        </p:nvSpPr>
        <p:spPr>
          <a:xfrm>
            <a:off x="1524000" y="3105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 will sort my list now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Sorted shopping list is ['apple', 'banana', 'carrot', 'mango', 'rice']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97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A8BB8D9-582A-4F03-BA00-A905FECFC098}"/>
              </a:ext>
            </a:extLst>
          </p:cNvPr>
          <p:cNvSpPr/>
          <p:nvPr/>
        </p:nvSpPr>
        <p:spPr>
          <a:xfrm>
            <a:off x="2787869" y="2690336"/>
            <a:ext cx="66162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'The first item I will buy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 bought the'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'My shopping list is now'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B0C0BF-3CCB-4ADA-93ED-C4F412C9D011}"/>
              </a:ext>
            </a:extLst>
          </p:cNvPr>
          <p:cNvSpPr/>
          <p:nvPr/>
        </p:nvSpPr>
        <p:spPr>
          <a:xfrm>
            <a:off x="2921251" y="6265494"/>
            <a:ext cx="6349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'mango'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'carrot'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'banana'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73377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41F5E8-F206-4AF8-AD2B-6B2B9FCF664B}"/>
              </a:ext>
            </a:extLst>
          </p:cNvPr>
          <p:cNvSpPr/>
          <p:nvPr/>
        </p:nvSpPr>
        <p:spPr>
          <a:xfrm>
            <a:off x="2149365" y="2967335"/>
            <a:ext cx="7893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first item I will buy is apple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 bought the apple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 shopping list is now ['banana', 'carrot', 'mango', 'rice']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33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A6DA-6948-45FF-AD92-FBAB6698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005245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90E0D60-6AFB-4B15-87F5-BC47898D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AED3F-E08C-490F-8F8E-A5C967EAB658}"/>
              </a:ext>
            </a:extLst>
          </p:cNvPr>
          <p:cNvSpPr txBox="1"/>
          <p:nvPr/>
        </p:nvSpPr>
        <p:spPr>
          <a:xfrm>
            <a:off x="5719935" y="372450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자료</a:t>
            </a:r>
            <a:endParaRPr lang="en-US" sz="2400" dirty="0"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473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A6DA-6948-45FF-AD92-FBAB6698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2765632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A6DA-6948-45FF-AD92-FBAB6698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 “a” : 1, “b” : 2, … }</a:t>
            </a:r>
          </a:p>
        </p:txBody>
      </p:sp>
    </p:spTree>
    <p:extLst>
      <p:ext uri="{BB962C8B-B14F-4D97-AF65-F5344CB8AC3E}">
        <p14:creationId xmlns:p14="http://schemas.microsoft.com/office/powerpoint/2010/main" val="1709212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0FF5E-EC00-4190-A428-20D21A3B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&amp; Value</a:t>
            </a:r>
          </a:p>
        </p:txBody>
      </p:sp>
    </p:spTree>
    <p:extLst>
      <p:ext uri="{BB962C8B-B14F-4D97-AF65-F5344CB8AC3E}">
        <p14:creationId xmlns:p14="http://schemas.microsoft.com/office/powerpoint/2010/main" val="3052219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78254-59F4-49E3-A5F8-4319C017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Dictionary?</a:t>
            </a:r>
          </a:p>
        </p:txBody>
      </p:sp>
    </p:spTree>
    <p:extLst>
      <p:ext uri="{BB962C8B-B14F-4D97-AF65-F5344CB8AC3E}">
        <p14:creationId xmlns:p14="http://schemas.microsoft.com/office/powerpoint/2010/main" val="422705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39C92FE-EF80-41B0-B41F-F3F1F8E30538}"/>
              </a:ext>
            </a:extLst>
          </p:cNvPr>
          <p:cNvSpPr/>
          <p:nvPr/>
        </p:nvSpPr>
        <p:spPr>
          <a:xfrm>
            <a:off x="3552496" y="2274838"/>
            <a:ext cx="50870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'ab' is short for '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a'ddress'b'ook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ab = {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'Swaroop'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'swaroop@swaroopch.com'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'Larry'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'larry@wall.org'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'Matsumoto'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'matz@ruby-lang.org'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'Spammer'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'spammer@hotmail.com'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765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779493-DEA5-4BC0-A272-EC23A8C51CC6}"/>
              </a:ext>
            </a:extLst>
          </p:cNvPr>
          <p:cNvSpPr/>
          <p:nvPr/>
        </p:nvSpPr>
        <p:spPr>
          <a:xfrm>
            <a:off x="3217648" y="3244334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"Swaroop's address is"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ab[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'Swaroop'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5D9851-B802-463F-8EE0-3817E5738F2C}"/>
              </a:ext>
            </a:extLst>
          </p:cNvPr>
          <p:cNvSpPr/>
          <p:nvPr/>
        </p:nvSpPr>
        <p:spPr>
          <a:xfrm>
            <a:off x="3527833" y="4941952"/>
            <a:ext cx="5136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ab = {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'Swaroop'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'swaroop@swaroopch.com'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'Larry'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'larry@wall.org'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'Matsumoto'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'matz@ruby-lang.org'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'Spammer'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'spammer@hotmail.com'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3660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1D03600-1AE1-4695-9613-60F22815CA56}"/>
              </a:ext>
            </a:extLst>
          </p:cNvPr>
          <p:cNvSpPr/>
          <p:nvPr/>
        </p:nvSpPr>
        <p:spPr>
          <a:xfrm>
            <a:off x="3344285" y="3244334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Swaroop's address is swaroop@swaroopch.com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3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4515596-38DF-4CD3-943F-A3376D3E247D}"/>
              </a:ext>
            </a:extLst>
          </p:cNvPr>
          <p:cNvSpPr/>
          <p:nvPr/>
        </p:nvSpPr>
        <p:spPr>
          <a:xfrm>
            <a:off x="4198883" y="3105835"/>
            <a:ext cx="379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Deleting a key-value pair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ab[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'Spammer'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99CA70-3EC9-485C-8B17-0944D39FCDC1}"/>
              </a:ext>
            </a:extLst>
          </p:cNvPr>
          <p:cNvSpPr/>
          <p:nvPr/>
        </p:nvSpPr>
        <p:spPr>
          <a:xfrm>
            <a:off x="3527833" y="4941952"/>
            <a:ext cx="5136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ab = {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'Swaroop'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'swaroop@swaroopch.com'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'Larry'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'larry@wall.org'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'Matsumoto'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'matz@ruby-lang.org'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'Spammer'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'spammer@hotmail.com'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985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368F6DB-AFDD-4691-9318-F0F152C2C049}"/>
              </a:ext>
            </a:extLst>
          </p:cNvPr>
          <p:cNvSpPr/>
          <p:nvPr/>
        </p:nvSpPr>
        <p:spPr>
          <a:xfrm>
            <a:off x="1605455" y="3244334"/>
            <a:ext cx="8981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There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are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contacts in the address-book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(ab)))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B7724C-B3EB-4948-94C8-C059B4BB969D}"/>
              </a:ext>
            </a:extLst>
          </p:cNvPr>
          <p:cNvSpPr/>
          <p:nvPr/>
        </p:nvSpPr>
        <p:spPr>
          <a:xfrm>
            <a:off x="3527833" y="5168288"/>
            <a:ext cx="51363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ab = {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'Swaroop'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'swaroop@swaroopch.com'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'Larry'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'larry@wall.org'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'Matsumoto'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'matz@ruby-lang.org'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979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A7B4028-0902-4BDC-ABBF-5F0499476E65}"/>
              </a:ext>
            </a:extLst>
          </p:cNvPr>
          <p:cNvSpPr/>
          <p:nvPr/>
        </p:nvSpPr>
        <p:spPr>
          <a:xfrm>
            <a:off x="3470922" y="3244334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There are 3 contacts in the address-book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154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BD08C-3AFE-4B28-887F-F7805169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Structure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A64D7-8EE7-4045-A6F7-143C7756A6BA}"/>
              </a:ext>
            </a:extLst>
          </p:cNvPr>
          <p:cNvSpPr txBox="1"/>
          <p:nvPr/>
        </p:nvSpPr>
        <p:spPr>
          <a:xfrm>
            <a:off x="5721538" y="3724508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Sandoll 고딕Neo3 03 Regular" panose="020B0600000101010101" pitchFamily="34" charset="-127"/>
                <a:ea typeface="Sandoll 고딕Neo3 03 Regular" panose="020B0600000101010101" pitchFamily="34" charset="-127"/>
              </a:rPr>
              <a:t>구조</a:t>
            </a:r>
            <a:endParaRPr lang="en-US" sz="2400" dirty="0">
              <a:latin typeface="Sandoll 고딕Neo3 03 Regular" panose="020B0600000101010101" pitchFamily="34" charset="-127"/>
              <a:ea typeface="Sandoll 고딕Neo3 03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331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7DA3785-3623-4154-B43D-0AB9154B2DEC}"/>
              </a:ext>
            </a:extLst>
          </p:cNvPr>
          <p:cNvSpPr/>
          <p:nvPr/>
        </p:nvSpPr>
        <p:spPr>
          <a:xfrm>
            <a:off x="2582917" y="3105834"/>
            <a:ext cx="7026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address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ab.items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'Contact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.format(name, address))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756716-BDDF-4891-9BD3-B8B7E963EB04}"/>
              </a:ext>
            </a:extLst>
          </p:cNvPr>
          <p:cNvSpPr/>
          <p:nvPr/>
        </p:nvSpPr>
        <p:spPr>
          <a:xfrm>
            <a:off x="3527833" y="5168288"/>
            <a:ext cx="51363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ab = {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'Swaroop'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'swaroop@swaroopch.com'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'Larry'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'larry@wall.org'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'Matsumoto'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'matz@ruby-lang.org'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2409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11A02-0558-4C3C-862D-DF1010AEABB0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Contact Swaroop at swaroop@swaroopch.com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Contact Larry at larry@wall.org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Contact Matsumoto at matz@ruby-lang.org</a:t>
            </a:r>
          </a:p>
        </p:txBody>
      </p:sp>
    </p:spTree>
    <p:extLst>
      <p:ext uri="{BB962C8B-B14F-4D97-AF65-F5344CB8AC3E}">
        <p14:creationId xmlns:p14="http://schemas.microsoft.com/office/powerpoint/2010/main" val="3082954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7B34583-1812-46ED-B022-93DB19C8C316}"/>
              </a:ext>
            </a:extLst>
          </p:cNvPr>
          <p:cNvSpPr/>
          <p:nvPr/>
        </p:nvSpPr>
        <p:spPr>
          <a:xfrm>
            <a:off x="3836276" y="3105835"/>
            <a:ext cx="451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Adding a key-value pair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ab[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'Guido'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'guido@python.org'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80F443-0F8F-4EE9-926F-8C22FEDDE781}"/>
              </a:ext>
            </a:extLst>
          </p:cNvPr>
          <p:cNvSpPr/>
          <p:nvPr/>
        </p:nvSpPr>
        <p:spPr>
          <a:xfrm>
            <a:off x="3527833" y="4914791"/>
            <a:ext cx="5136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ab = {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'Swaroop'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'swaroop@swaroopch.com'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'Larry'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'larry@wall.org'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'Matsumoto'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'matz@ruby-lang.org’,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'Guido': 'guido@python.org'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0982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B317615-E467-44CD-B0C7-8F815FD38C2F}"/>
              </a:ext>
            </a:extLst>
          </p:cNvPr>
          <p:cNvSpPr/>
          <p:nvPr/>
        </p:nvSpPr>
        <p:spPr>
          <a:xfrm>
            <a:off x="2874579" y="3105834"/>
            <a:ext cx="6442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'Guido'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ab: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Guido's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address is"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ab[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'Guido'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A45195-FB91-4774-9E66-7677179AADA8}"/>
              </a:ext>
            </a:extLst>
          </p:cNvPr>
          <p:cNvSpPr/>
          <p:nvPr/>
        </p:nvSpPr>
        <p:spPr>
          <a:xfrm>
            <a:off x="3527833" y="4914791"/>
            <a:ext cx="5136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ab = {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'Swaroop'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'swaroop@swaroopch.com'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'Larry'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'larry@wall.org'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'Matsumoto'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'matz@ruby-lang.org’,</a:t>
            </a:r>
          </a:p>
          <a:p>
            <a:pPr lvl="1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'Guido': 'guido@python.org'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9331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1EB2F6D-A1DC-45C3-880F-7421D4B8FEDB}"/>
              </a:ext>
            </a:extLst>
          </p:cNvPr>
          <p:cNvSpPr/>
          <p:nvPr/>
        </p:nvSpPr>
        <p:spPr>
          <a:xfrm>
            <a:off x="3787515" y="3244334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Guido's address is guido@python.org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32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A6DA-6948-45FF-AD92-FBAB6698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678063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A6DA-6948-45FF-AD92-FBAB6698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674997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A6DA-6948-45FF-AD92-FBAB6698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(1, 2, 3, … , a, b)</a:t>
            </a:r>
          </a:p>
        </p:txBody>
      </p:sp>
    </p:spTree>
    <p:extLst>
      <p:ext uri="{BB962C8B-B14F-4D97-AF65-F5344CB8AC3E}">
        <p14:creationId xmlns:p14="http://schemas.microsoft.com/office/powerpoint/2010/main" val="3901221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7AC3B6F-5C28-4A24-8603-2EE379CD0101}"/>
              </a:ext>
            </a:extLst>
          </p:cNvPr>
          <p:cNvSpPr/>
          <p:nvPr/>
        </p:nvSpPr>
        <p:spPr>
          <a:xfrm>
            <a:off x="1019504" y="2551837"/>
            <a:ext cx="10152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I would recommend always using parentheses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to indicate start and end of tuple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even though parentheses are optional.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Explicit is better than implicit.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zoo =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'elephant'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'penguin'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'Number of animals in the zoo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(zoo))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868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319EF28-642E-49CE-9758-72AFDE475326}"/>
              </a:ext>
            </a:extLst>
          </p:cNvPr>
          <p:cNvSpPr/>
          <p:nvPr/>
        </p:nvSpPr>
        <p:spPr>
          <a:xfrm>
            <a:off x="3914152" y="3244334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 of animals in the zoo is 3</a:t>
            </a:r>
          </a:p>
        </p:txBody>
      </p:sp>
    </p:spTree>
    <p:extLst>
      <p:ext uri="{BB962C8B-B14F-4D97-AF65-F5344CB8AC3E}">
        <p14:creationId xmlns:p14="http://schemas.microsoft.com/office/powerpoint/2010/main" val="37770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A6DA-6948-45FF-AD92-FBAB6698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994622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A4CD5A9-F495-45D9-9DF2-F1E427DE068F}"/>
              </a:ext>
            </a:extLst>
          </p:cNvPr>
          <p:cNvSpPr/>
          <p:nvPr/>
        </p:nvSpPr>
        <p:spPr>
          <a:xfrm>
            <a:off x="885731" y="2551837"/>
            <a:ext cx="104205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new_zoo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'monkey'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'camel'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zoo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parentheses not required but are a good idea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'Number of cages in the new zoo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new_zoo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'All animals in new zoo are'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new_zoo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'Animals brought from old zoo are'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new_zoo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'Last animal brought from old zoo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new_zoo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'Number of animals in the new zoo is’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new_zoo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new_zoo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0444E-468E-40BD-8DBD-77031007457A}"/>
              </a:ext>
            </a:extLst>
          </p:cNvPr>
          <p:cNvSpPr/>
          <p:nvPr/>
        </p:nvSpPr>
        <p:spPr>
          <a:xfrm>
            <a:off x="3534241" y="624103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zoo =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'elephant'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'penguin'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779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A7270F6-D67C-42AF-A381-896B1EE542AE}"/>
              </a:ext>
            </a:extLst>
          </p:cNvPr>
          <p:cNvSpPr/>
          <p:nvPr/>
        </p:nvSpPr>
        <p:spPr>
          <a:xfrm>
            <a:off x="885497" y="2690336"/>
            <a:ext cx="10421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 of cages in the new zoo is 3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 animals in new zoo are ('monkey', 'camel', ('python', 'elephant', 'penguin'))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Animals brought from old zoo are ('python', 'elephant', 'penguin')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 animal brought from old zoo is penguin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 of animals in the new zoo is 5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88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D798096-A347-4D19-BCFA-E0673D70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F672AC-08CB-405C-8A00-16DCED3E1961}"/>
              </a:ext>
            </a:extLst>
          </p:cNvPr>
          <p:cNvSpPr/>
          <p:nvPr/>
        </p:nvSpPr>
        <p:spPr>
          <a:xfrm rot="1044933">
            <a:off x="13492316" y="-534141"/>
            <a:ext cx="9095489" cy="9095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2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3E10B7-6E30-4BD1-A2F6-C01AC11C726D}"/>
              </a:ext>
            </a:extLst>
          </p:cNvPr>
          <p:cNvSpPr/>
          <p:nvPr/>
        </p:nvSpPr>
        <p:spPr>
          <a:xfrm rot="1044933">
            <a:off x="6046808" y="-809135"/>
            <a:ext cx="7239829" cy="8977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D798096-A347-4D19-BCFA-E0673D70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419600" cy="1325563"/>
          </a:xfrm>
        </p:spPr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63AE35BB-1F38-4A89-B574-9C02078E7278}"/>
              </a:ext>
            </a:extLst>
          </p:cNvPr>
          <p:cNvSpPr txBox="1">
            <a:spLocks/>
          </p:cNvSpPr>
          <p:nvPr/>
        </p:nvSpPr>
        <p:spPr>
          <a:xfrm>
            <a:off x="6934200" y="2766217"/>
            <a:ext cx="441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andoll 고딕Neo3 04 Medium" panose="020B0600000101010101" pitchFamily="34" charset="-127"/>
                <a:ea typeface="Sandoll 고딕Neo3 04 Medium" panose="020B0600000101010101" pitchFamily="34" charset="-127"/>
                <a:cs typeface="+mj-cs"/>
              </a:defRPr>
            </a:lvl1pPr>
          </a:lstStyle>
          <a:p>
            <a:r>
              <a:rPr lang="en-US" dirty="0"/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1289455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3E10B7-6E30-4BD1-A2F6-C01AC11C726D}"/>
              </a:ext>
            </a:extLst>
          </p:cNvPr>
          <p:cNvSpPr/>
          <p:nvPr/>
        </p:nvSpPr>
        <p:spPr>
          <a:xfrm rot="1044933">
            <a:off x="6046808" y="-809135"/>
            <a:ext cx="7239829" cy="8977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D798096-A347-4D19-BCFA-E0673D70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419600" cy="1325563"/>
          </a:xfrm>
        </p:spPr>
        <p:txBody>
          <a:bodyPr/>
          <a:lstStyle/>
          <a:p>
            <a:r>
              <a:rPr lang="en-US" dirty="0"/>
              <a:t>Mutable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63AE35BB-1F38-4A89-B574-9C02078E7278}"/>
              </a:ext>
            </a:extLst>
          </p:cNvPr>
          <p:cNvSpPr txBox="1">
            <a:spLocks/>
          </p:cNvSpPr>
          <p:nvPr/>
        </p:nvSpPr>
        <p:spPr>
          <a:xfrm>
            <a:off x="6934200" y="2766217"/>
            <a:ext cx="441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andoll 고딕Neo3 04 Medium" panose="020B0600000101010101" pitchFamily="34" charset="-127"/>
                <a:ea typeface="Sandoll 고딕Neo3 04 Medium" panose="020B0600000101010101" pitchFamily="34" charset="-127"/>
                <a:cs typeface="+mj-cs"/>
              </a:defRPr>
            </a:lvl1pPr>
          </a:lstStyle>
          <a:p>
            <a:r>
              <a:rPr lang="en-US" dirty="0"/>
              <a:t>Immutable</a:t>
            </a:r>
          </a:p>
        </p:txBody>
      </p:sp>
    </p:spTree>
    <p:extLst>
      <p:ext uri="{BB962C8B-B14F-4D97-AF65-F5344CB8AC3E}">
        <p14:creationId xmlns:p14="http://schemas.microsoft.com/office/powerpoint/2010/main" val="3312568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BE6E6-91BB-4ABE-947C-C89AFEAA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3889556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51F60D-337C-4649-827C-77238CDE741B}"/>
              </a:ext>
            </a:extLst>
          </p:cNvPr>
          <p:cNvSpPr/>
          <p:nvPr/>
        </p:nvSpPr>
        <p:spPr>
          <a:xfrm>
            <a:off x="2885037" y="3105834"/>
            <a:ext cx="6421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'mango'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'carrot'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'banana'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swaroop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52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916CA4B-0CAC-42E6-B1C8-537CABEED9AB}"/>
              </a:ext>
            </a:extLst>
          </p:cNvPr>
          <p:cNvSpPr/>
          <p:nvPr/>
        </p:nvSpPr>
        <p:spPr>
          <a:xfrm>
            <a:off x="3455406" y="2274838"/>
            <a:ext cx="52811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Indexing or 'Subscription' operation #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'Item 0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'Item 1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'Item 2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'Item 3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'Item -1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'Item -2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'Character 0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name[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71DADD-311C-4375-A091-9B188E278D3C}"/>
              </a:ext>
            </a:extLst>
          </p:cNvPr>
          <p:cNvSpPr/>
          <p:nvPr/>
        </p:nvSpPr>
        <p:spPr>
          <a:xfrm>
            <a:off x="2885037" y="5984836"/>
            <a:ext cx="6421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'mango'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'carrot'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'banana'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swaroop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09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D780896-3EB0-4A98-93D9-70F2419D4612}"/>
              </a:ext>
            </a:extLst>
          </p:cNvPr>
          <p:cNvSpPr/>
          <p:nvPr/>
        </p:nvSpPr>
        <p:spPr>
          <a:xfrm>
            <a:off x="4872273" y="2413338"/>
            <a:ext cx="24474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 0 is apple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 1 is mango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 2 is carrot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 3 is banana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 -1 is banana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 -2 is carrot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Character 0 is 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57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6D1003-A387-4FDA-9C9C-DDDA9B7D04B1}"/>
              </a:ext>
            </a:extLst>
          </p:cNvPr>
          <p:cNvSpPr/>
          <p:nvPr/>
        </p:nvSpPr>
        <p:spPr>
          <a:xfrm>
            <a:off x="3333184" y="2690336"/>
            <a:ext cx="5525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Slicing on a list #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'Item 1 to 3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'Item 2 to end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:])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'Item 1 to -1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'Item start to end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[:])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E1534-9A63-425D-A067-08DDEB1DCD1A}"/>
              </a:ext>
            </a:extLst>
          </p:cNvPr>
          <p:cNvSpPr/>
          <p:nvPr/>
        </p:nvSpPr>
        <p:spPr>
          <a:xfrm>
            <a:off x="2885037" y="6129691"/>
            <a:ext cx="6421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'mango'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'carrot'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'banana'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swaroop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482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2CD90-E707-400D-81EA-817AF19B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 ]</a:t>
            </a:r>
          </a:p>
        </p:txBody>
      </p:sp>
    </p:spTree>
    <p:extLst>
      <p:ext uri="{BB962C8B-B14F-4D97-AF65-F5344CB8AC3E}">
        <p14:creationId xmlns:p14="http://schemas.microsoft.com/office/powerpoint/2010/main" val="255914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4C553EC-2697-4187-980C-55F958991068}"/>
              </a:ext>
            </a:extLst>
          </p:cNvPr>
          <p:cNvSpPr/>
          <p:nvPr/>
        </p:nvSpPr>
        <p:spPr>
          <a:xfrm>
            <a:off x="2296562" y="2828835"/>
            <a:ext cx="7598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 1 to 3 is ['mango', 'carrot']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 2 to end is ['carrot', 'banana']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 1 to -1 is ['mango', 'carrot']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 start to end is ['apple', 'mango', 'carrot', 'banana']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047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14ED831-3215-4E3D-8128-813AD73F2685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Slicing on a string #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'characters 1 to 3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name[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'characters 2 to end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name[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:])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'characters 1 to -1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name[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'characters start to end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name[:])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A76ABD-68A3-4AA6-97B4-472E404B37A6}"/>
              </a:ext>
            </a:extLst>
          </p:cNvPr>
          <p:cNvSpPr/>
          <p:nvPr/>
        </p:nvSpPr>
        <p:spPr>
          <a:xfrm>
            <a:off x="2885037" y="5894301"/>
            <a:ext cx="6421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'mango'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'carrot'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'banana'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swaroop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82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298198C-2F5D-44DD-885A-C21D6B091B44}"/>
              </a:ext>
            </a:extLst>
          </p:cNvPr>
          <p:cNvSpPr/>
          <p:nvPr/>
        </p:nvSpPr>
        <p:spPr>
          <a:xfrm>
            <a:off x="3822071" y="2828836"/>
            <a:ext cx="4547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characters 1 to 3 is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characters 2 to end is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aroop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characters 1 to -1 is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waroo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characters start to end is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swaroop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61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984EB-EA8C-4780-986A-B93467AA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[1, 2, 3, … , a, b]</a:t>
            </a:r>
          </a:p>
        </p:txBody>
      </p:sp>
    </p:spTree>
    <p:extLst>
      <p:ext uri="{BB962C8B-B14F-4D97-AF65-F5344CB8AC3E}">
        <p14:creationId xmlns:p14="http://schemas.microsoft.com/office/powerpoint/2010/main" val="349400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3A9100-8B37-4362-A159-9962F136E4B2}"/>
              </a:ext>
            </a:extLst>
          </p:cNvPr>
          <p:cNvSpPr/>
          <p:nvPr/>
        </p:nvSpPr>
        <p:spPr>
          <a:xfrm>
            <a:off x="2898227" y="2967335"/>
            <a:ext cx="6395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This is my shopping 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'mango'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'carrot'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'banana'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89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A3B13-0CDB-49C1-909F-D76D0546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543142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8F33C84-2546-45AF-ADAE-95F2B14B5DF0}"/>
              </a:ext>
            </a:extLst>
          </p:cNvPr>
          <p:cNvSpPr/>
          <p:nvPr/>
        </p:nvSpPr>
        <p:spPr>
          <a:xfrm>
            <a:off x="2661745" y="3244334"/>
            <a:ext cx="6868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 have'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'items to purchase.'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51D724-F789-495B-BECE-2E681DAD8CB6}"/>
              </a:ext>
            </a:extLst>
          </p:cNvPr>
          <p:cNvSpPr/>
          <p:nvPr/>
        </p:nvSpPr>
        <p:spPr>
          <a:xfrm>
            <a:off x="2921251" y="6265494"/>
            <a:ext cx="6349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'mango'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'carrot'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'banana'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77138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1261</Words>
  <Application>Microsoft Office PowerPoint</Application>
  <PresentationFormat>와이드스크린</PresentationFormat>
  <Paragraphs>173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1" baseType="lpstr">
      <vt:lpstr>Sandoll 고딕Neo3 01 UltraLight</vt:lpstr>
      <vt:lpstr>Sandoll 고딕Neo3 02 Light</vt:lpstr>
      <vt:lpstr>Sandoll 고딕Neo3 03 Regular</vt:lpstr>
      <vt:lpstr>Sandoll 고딕Neo3 04 Medium</vt:lpstr>
      <vt:lpstr>맑은 고딕</vt:lpstr>
      <vt:lpstr>Arial</vt:lpstr>
      <vt:lpstr>Calibri</vt:lpstr>
      <vt:lpstr>Consolas</vt:lpstr>
      <vt:lpstr>Office 테마</vt:lpstr>
      <vt:lpstr>2018 Fall Python Study</vt:lpstr>
      <vt:lpstr>Data</vt:lpstr>
      <vt:lpstr>Structure</vt:lpstr>
      <vt:lpstr>List</vt:lpstr>
      <vt:lpstr>[ ]</vt:lpstr>
      <vt:lpstr>[1, 2, 3, … , a, b]</vt:lpstr>
      <vt:lpstr>PowerPoint 프레젠테이션</vt:lpstr>
      <vt:lpstr>len(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Dictionary</vt:lpstr>
      <vt:lpstr>{ }</vt:lpstr>
      <vt:lpstr>{ “a” : 1, “b” : 2, … }</vt:lpstr>
      <vt:lpstr>Key &amp; Value</vt:lpstr>
      <vt:lpstr>Why Dictionary?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Tuple</vt:lpstr>
      <vt:lpstr>( )</vt:lpstr>
      <vt:lpstr>(1, 2, 3, … , a, b)</vt:lpstr>
      <vt:lpstr>PowerPoint 프레젠테이션</vt:lpstr>
      <vt:lpstr>PowerPoint 프레젠테이션</vt:lpstr>
      <vt:lpstr>PowerPoint 프레젠테이션</vt:lpstr>
      <vt:lpstr>PowerPoint 프레젠테이션</vt:lpstr>
      <vt:lpstr>List</vt:lpstr>
      <vt:lpstr>List</vt:lpstr>
      <vt:lpstr>Mutable</vt:lpstr>
      <vt:lpstr>Sequence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Fall Python Study</dc:title>
  <dc:creator>이 건우</dc:creator>
  <cp:lastModifiedBy>이 건우</cp:lastModifiedBy>
  <cp:revision>68</cp:revision>
  <dcterms:created xsi:type="dcterms:W3CDTF">2018-08-31T06:50:40Z</dcterms:created>
  <dcterms:modified xsi:type="dcterms:W3CDTF">2018-11-14T05:35:09Z</dcterms:modified>
</cp:coreProperties>
</file>