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handoutMasterIdLst>
    <p:handoutMasterId r:id="rId34"/>
  </p:handoutMasterIdLst>
  <p:sldIdLst>
    <p:sldId id="256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4" r:id="rId16"/>
    <p:sldId id="290" r:id="rId17"/>
    <p:sldId id="295" r:id="rId18"/>
    <p:sldId id="296" r:id="rId19"/>
    <p:sldId id="303" r:id="rId20"/>
    <p:sldId id="297" r:id="rId21"/>
    <p:sldId id="298" r:id="rId22"/>
    <p:sldId id="299" r:id="rId23"/>
    <p:sldId id="302" r:id="rId24"/>
    <p:sldId id="301" r:id="rId25"/>
    <p:sldId id="304" r:id="rId26"/>
    <p:sldId id="305" r:id="rId27"/>
    <p:sldId id="306" r:id="rId28"/>
    <p:sldId id="307" r:id="rId29"/>
    <p:sldId id="274" r:id="rId30"/>
    <p:sldId id="309" r:id="rId31"/>
    <p:sldId id="308" r:id="rId32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7586" autoAdjust="0"/>
  </p:normalViewPr>
  <p:slideViewPr>
    <p:cSldViewPr>
      <p:cViewPr varScale="1">
        <p:scale>
          <a:sx n="68" d="100"/>
          <a:sy n="68" d="100"/>
        </p:scale>
        <p:origin x="184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소상공인 </a:t>
            </a:r>
            <a:r>
              <a:rPr lang="ko-KR" altLang="en-US" sz="1800" dirty="0" err="1"/>
              <a:t>사업체수</a:t>
            </a:r>
            <a:r>
              <a:rPr lang="ko-KR" altLang="en-US" sz="1800" dirty="0"/>
              <a:t> 현황</a:t>
            </a:r>
            <a:endParaRPr lang="en-US" altLang="ko-KR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Sheet1!$A$2:$B$2</c:f>
              <c:strCache>
                <c:ptCount val="2"/>
                <c:pt idx="0">
                  <c:v>사업체수</c:v>
                </c:pt>
                <c:pt idx="1">
                  <c:v>전체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Sheet1!$C$2:$K$2</c:f>
              <c:numCache>
                <c:formatCode>#,##0</c:formatCode>
                <c:ptCount val="9"/>
                <c:pt idx="0">
                  <c:v>3069</c:v>
                </c:pt>
                <c:pt idx="1">
                  <c:v>3125</c:v>
                </c:pt>
                <c:pt idx="2">
                  <c:v>3235</c:v>
                </c:pt>
                <c:pt idx="3">
                  <c:v>3354</c:v>
                </c:pt>
                <c:pt idx="4">
                  <c:v>3419</c:v>
                </c:pt>
                <c:pt idx="5">
                  <c:v>3545</c:v>
                </c:pt>
                <c:pt idx="6">
                  <c:v>3605</c:v>
                </c:pt>
                <c:pt idx="7">
                  <c:v>3676</c:v>
                </c:pt>
                <c:pt idx="8">
                  <c:v>3737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A-4AFE-930A-DCE1239A9EF8}"/>
            </c:ext>
          </c:extLst>
        </c:ser>
        <c:ser>
          <c:idx val="1"/>
          <c:order val="1"/>
          <c:tx>
            <c:strRef>
              <c:f>Sheet1!$A$3:$B$3</c:f>
              <c:strCache>
                <c:ptCount val="2"/>
                <c:pt idx="0">
                  <c:v>사업체수</c:v>
                </c:pt>
                <c:pt idx="1">
                  <c:v>소상공인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dLbls>
            <c:delete val="1"/>
          </c:dLbls>
          <c:cat>
            <c:strRef>
              <c:f>Sheet1!$C$1:$K$1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strCache>
            </c:strRef>
          </c:cat>
          <c:val>
            <c:numRef>
              <c:f>Sheet1!$C$3:$K$3</c:f>
              <c:numCache>
                <c:formatCode>#,##0</c:formatCode>
                <c:ptCount val="9"/>
                <c:pt idx="0">
                  <c:v>2686</c:v>
                </c:pt>
                <c:pt idx="1">
                  <c:v>2749</c:v>
                </c:pt>
                <c:pt idx="2">
                  <c:v>2835</c:v>
                </c:pt>
                <c:pt idx="3">
                  <c:v>2919</c:v>
                </c:pt>
                <c:pt idx="4">
                  <c:v>2962</c:v>
                </c:pt>
                <c:pt idx="5">
                  <c:v>3063</c:v>
                </c:pt>
                <c:pt idx="6">
                  <c:v>3084</c:v>
                </c:pt>
                <c:pt idx="7">
                  <c:v>3137</c:v>
                </c:pt>
                <c:pt idx="8">
                  <c:v>3188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BA-4AFE-930A-DCE1239A9E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760192656"/>
        <c:axId val="760204176"/>
        <c:extLst>
          <c:ext xmlns:c15="http://schemas.microsoft.com/office/drawing/2012/chart" uri="{02D57815-91ED-43cb-92C2-25804820EDAC}">
            <c15:filteredArea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(비중,%)</c:v>
                      </c:pt>
                    </c:strCache>
                  </c:strRef>
                </c:tx>
                <c:spPr>
                  <a:pattFill prst="ltUpDiag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 w="25400"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Sheet1!$C$1:$K$1</c15:sqref>
                        </c15:formulaRef>
                      </c:ext>
                    </c:extLst>
                    <c:strCache>
                      <c:ptCount val="9"/>
                      <c:pt idx="0">
                        <c:v>2009</c:v>
                      </c:pt>
                      <c:pt idx="1">
                        <c:v>2010</c:v>
                      </c:pt>
                      <c:pt idx="2">
                        <c:v>2011</c:v>
                      </c:pt>
                      <c:pt idx="3">
                        <c:v>2012</c:v>
                      </c:pt>
                      <c:pt idx="4">
                        <c:v>2013</c:v>
                      </c:pt>
                      <c:pt idx="5">
                        <c:v>2014</c:v>
                      </c:pt>
                      <c:pt idx="6">
                        <c:v>2015</c:v>
                      </c:pt>
                      <c:pt idx="7">
                        <c:v>2016</c:v>
                      </c:pt>
                      <c:pt idx="8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0.87520364939719775</c:v>
                      </c:pt>
                      <c:pt idx="1">
                        <c:v>0.87968000000000002</c:v>
                      </c:pt>
                      <c:pt idx="2">
                        <c:v>0.87635239567233381</c:v>
                      </c:pt>
                      <c:pt idx="3">
                        <c:v>0.87030411449016098</c:v>
                      </c:pt>
                      <c:pt idx="4">
                        <c:v>0.86633518572682067</c:v>
                      </c:pt>
                      <c:pt idx="5">
                        <c:v>0.864033850493653</c:v>
                      </c:pt>
                      <c:pt idx="6">
                        <c:v>0.85547850208044385</c:v>
                      </c:pt>
                      <c:pt idx="7">
                        <c:v>0.85337323177366708</c:v>
                      </c:pt>
                      <c:pt idx="8">
                        <c:v>0.85309071447685314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5BA-4AFE-930A-DCE1239A9EF8}"/>
                  </c:ext>
                </c:extLst>
              </c15:ser>
            </c15:filteredAreaSeries>
          </c:ext>
        </c:extLst>
      </c:areaChart>
      <c:catAx>
        <c:axId val="760192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204176"/>
        <c:crosses val="autoZero"/>
        <c:auto val="1"/>
        <c:lblAlgn val="ctr"/>
        <c:lblOffset val="100"/>
        <c:noMultiLvlLbl val="0"/>
      </c:catAx>
      <c:valAx>
        <c:axId val="7602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사업체 개수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단위</a:t>
                </a:r>
                <a:r>
                  <a:rPr lang="en-US" altLang="ko-KR" dirty="0"/>
                  <a:t>: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천개</a:t>
                </a:r>
                <a:r>
                  <a:rPr lang="en-US" altLang="ko-KR" baseline="0" dirty="0"/>
                  <a:t>)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019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자영업자</a:t>
            </a:r>
            <a:r>
              <a:rPr lang="en-US" altLang="ko-KR" sz="1800" dirty="0"/>
              <a:t>, </a:t>
            </a:r>
            <a:r>
              <a:rPr lang="ko-KR" altLang="en-US" sz="1800" dirty="0"/>
              <a:t>소상공인 비중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비중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대한민국</c:v>
                </c:pt>
                <c:pt idx="1">
                  <c:v>유럽 (평균)</c:v>
                </c:pt>
                <c:pt idx="2">
                  <c:v>일본</c:v>
                </c:pt>
                <c:pt idx="3">
                  <c:v>미국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0.82899999999999996</c:v>
                </c:pt>
                <c:pt idx="1">
                  <c:v>0.6</c:v>
                </c:pt>
                <c:pt idx="2">
                  <c:v>0.53500000000000003</c:v>
                </c:pt>
                <c:pt idx="3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6-4E91-8728-13A227617B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05016312"/>
        <c:axId val="6050175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pattFill prst="narHorz">
                    <a:fgClr>
                      <a:schemeClr val="accent2"/>
                    </a:fgClr>
                    <a:bgClr>
                      <a:schemeClr val="accent2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5A6-4E91-8728-13A227617B2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pattFill prst="narHorz">
                    <a:fgClr>
                      <a:schemeClr val="accent3"/>
                    </a:fgClr>
                    <a:bgClr>
                      <a:schemeClr val="accent3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3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대한민국</c:v>
                      </c:pt>
                      <c:pt idx="1">
                        <c:v>유럽 (평균)</c:v>
                      </c:pt>
                      <c:pt idx="2">
                        <c:v>일본</c:v>
                      </c:pt>
                      <c:pt idx="3">
                        <c:v>미국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5A6-4E91-8728-13A227617B29}"/>
                  </c:ext>
                </c:extLst>
              </c15:ser>
            </c15:filteredBarSeries>
          </c:ext>
        </c:extLst>
      </c:barChart>
      <c:catAx>
        <c:axId val="60501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7592"/>
        <c:crosses val="autoZero"/>
        <c:auto val="1"/>
        <c:lblAlgn val="ctr"/>
        <c:lblOffset val="100"/>
        <c:noMultiLvlLbl val="0"/>
      </c:catAx>
      <c:valAx>
        <c:axId val="6050175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5016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350FB-D035-46B0-925A-D8F2071A09E4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C359-683C-4784-B1B1-20AFEEC32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7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D8C4-75E4-4088-9013-3D02C852EBDC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257E-33A3-43D8-BD15-E57044A6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6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4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가져온 데이터들은 탐색적 데이터분석을 적용했습니다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데이터의 분포와 값을 먼저 검토했는데요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디스트리뷰션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/>
              <a:t>데이터가 </a:t>
            </a:r>
            <a:r>
              <a:rPr lang="ko-KR" altLang="en-US" dirty="0"/>
              <a:t>잘 분포되어 </a:t>
            </a:r>
            <a:r>
              <a:rPr lang="ko-KR" altLang="en-US" dirty="0" smtClean="0"/>
              <a:t>있는가 점검</a:t>
            </a:r>
            <a:endParaRPr lang="en-US" altLang="ko-KR" dirty="0"/>
          </a:p>
          <a:p>
            <a:r>
              <a:rPr lang="ko-KR" altLang="en-US" dirty="0"/>
              <a:t>이상치</a:t>
            </a:r>
            <a:r>
              <a:rPr lang="en-US" altLang="ko-KR" dirty="0"/>
              <a:t>(</a:t>
            </a:r>
            <a:r>
              <a:rPr lang="ko-KR" altLang="en-US" dirty="0" err="1"/>
              <a:t>아웃라이어</a:t>
            </a:r>
            <a:r>
              <a:rPr lang="en-US" altLang="ko-KR" dirty="0"/>
              <a:t>): </a:t>
            </a:r>
            <a:r>
              <a:rPr lang="ko-KR" altLang="en-US" dirty="0"/>
              <a:t>너무 크거나 작은 데이터가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매출액이므로 이는 당연하다고 여겨 확인만 함</a:t>
            </a:r>
            <a:endParaRPr lang="en-US" altLang="ko-KR" dirty="0"/>
          </a:p>
          <a:p>
            <a:r>
              <a:rPr lang="en-US" altLang="ko-KR" dirty="0"/>
              <a:t>NA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미싱 데이터</a:t>
            </a:r>
            <a:r>
              <a:rPr lang="en-US" altLang="ko-KR" dirty="0"/>
              <a:t>):</a:t>
            </a:r>
            <a:r>
              <a:rPr lang="en-US" altLang="ko-KR" baseline="0" dirty="0"/>
              <a:t> </a:t>
            </a:r>
            <a:r>
              <a:rPr lang="ko-KR" altLang="en-US" baseline="0" dirty="0"/>
              <a:t>해당 </a:t>
            </a:r>
            <a:r>
              <a:rPr lang="ko-KR" altLang="en-US" baseline="0" dirty="0" smtClean="0"/>
              <a:t>없었음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/>
              <a:t>독립변수 이상치</a:t>
            </a:r>
            <a:r>
              <a:rPr lang="en-US" altLang="ko-KR" dirty="0"/>
              <a:t>(</a:t>
            </a:r>
            <a:r>
              <a:rPr lang="ko-KR" altLang="en-US" dirty="0" err="1"/>
              <a:t>아웃라이어</a:t>
            </a:r>
            <a:r>
              <a:rPr lang="en-US" altLang="ko-KR" dirty="0"/>
              <a:t>, ‘</a:t>
            </a:r>
            <a:r>
              <a:rPr lang="ko-KR" altLang="en-US" dirty="0" err="1"/>
              <a:t>유동인구수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ko-KR" altLang="en-US" baseline="0" dirty="0" smtClean="0"/>
              <a:t>와 같이</a:t>
            </a:r>
            <a:r>
              <a:rPr lang="ko-KR" altLang="en-US" dirty="0" smtClean="0"/>
              <a:t> </a:t>
            </a:r>
            <a:r>
              <a:rPr lang="ko-KR" altLang="en-US" dirty="0" err="1"/>
              <a:t>최저값</a:t>
            </a:r>
            <a:r>
              <a:rPr lang="ko-KR" altLang="en-US" dirty="0"/>
              <a:t> 최대값 차이가 많이 나는 것</a:t>
            </a:r>
            <a:r>
              <a:rPr lang="en-US" altLang="ko-KR" dirty="0"/>
              <a:t>):</a:t>
            </a:r>
          </a:p>
          <a:p>
            <a:r>
              <a:rPr lang="ko-KR" altLang="en-US" dirty="0" err="1"/>
              <a:t>로부스트</a:t>
            </a:r>
            <a:r>
              <a:rPr lang="ko-KR" altLang="en-US" dirty="0"/>
              <a:t> </a:t>
            </a:r>
            <a:r>
              <a:rPr lang="ko-KR" altLang="en-US" dirty="0" err="1"/>
              <a:t>스케일러로</a:t>
            </a:r>
            <a:r>
              <a:rPr lang="ko-KR" altLang="en-US" dirty="0"/>
              <a:t> 변환함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코릴레이션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상관관계 분석</a:t>
            </a:r>
            <a:r>
              <a:rPr lang="en-US" altLang="ko-KR" baseline="0" dirty="0"/>
              <a:t>, </a:t>
            </a:r>
            <a:r>
              <a:rPr lang="ko-KR" altLang="en-US" baseline="0" dirty="0"/>
              <a:t>종속성이 있는지 없는지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이것이 전처리 통해 뽑아낸 최종적으로 우리가 사용한 변수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데이터 테이블마다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상권코드와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종속변수인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매출액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연결시켜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상관관계가 높은 걸 추려 데이터프레임으로 구성함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62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ko-KR" altLang="en-US" dirty="0" err="1"/>
              <a:t>전처리</a:t>
            </a:r>
            <a:r>
              <a:rPr lang="ko-KR" altLang="en-US" dirty="0"/>
              <a:t> 통해 뽑아낸 최종적으로 우리가 사용한 변수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데이터 테이블마다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상권코드와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종속변수인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매출액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연결시켜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상관관계가 높은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걸 추려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데이터프레임으로 구성함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37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리니어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리그레션을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적용하여 분석해 본 결과입니다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골목상권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지리적 특성으로 구분된 위치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수치형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썼고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5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6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지역별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분석은 의미가 없음을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깨닫고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데이터별로 묶어 클러스터링 시도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이너시아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부터는 그래프 보시는 바와 같이 변화의 폭이 크지 않다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실루엣 계수 역시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커야 클러스터링이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된거다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이너시아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실루엣 계수를 이용해 적정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군집수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판단 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적절하다고 생각하고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 군집화하기로 결정했다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62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케이민즈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 군집 별 특성을 파악해보았더니 특이한 점이 도출되었다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값들은 평균이 비슷비슷하여 유의미한 결과가 보이지 않았는데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눈에 띄는 특징이 이 두가지다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값들이 과연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라벨링이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되었는지 궁금해서 서울시 지도에 넣어보았더니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…!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3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매출액을 제외한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수치형 독립변수를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클러스터링함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군집을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 분류하여 지도에 다음과 같이 표시하였더니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월평균소득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아파트 가격 높은 지역들이 라벨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분포되어 있음을 추가적으로 알 수 있었다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광화문 종로 이촌 방배 강남 반포 압구정 도곡 대치 개포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65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수치형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차원으로 표현해봤더니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시군구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라벨링은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뒤죽박죽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케이민즈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군집화는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보시는 바와 같이 잘 된 것으로 판단됨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속성끼리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묶여있다는 사실을 알 수 있다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45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도출된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바탕으로 데이터 분석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6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왜 서울시 골목상권 월 매출을 예측하기로 </a:t>
            </a:r>
            <a:r>
              <a:rPr lang="ko-KR" altLang="en-US" dirty="0" err="1" smtClean="0"/>
              <a:t>결정했냐면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먼저 우리나라의 소상공인 사업체 수 비율이 전체 사업체 수의 </a:t>
            </a:r>
            <a:r>
              <a:rPr lang="en-US" altLang="ko-KR" dirty="0" smtClean="0"/>
              <a:t>85%</a:t>
            </a:r>
            <a:r>
              <a:rPr lang="ko-KR" altLang="en-US" dirty="0" smtClean="0"/>
              <a:t>를 넘고</a:t>
            </a:r>
            <a:endParaRPr lang="en-US" altLang="ko-KR" dirty="0" smtClean="0"/>
          </a:p>
          <a:p>
            <a:r>
              <a:rPr lang="ko-KR" altLang="en-US" dirty="0" smtClean="0"/>
              <a:t>자영업자 소상공인 비중 또한 해외 선진국보다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1.5</a:t>
            </a:r>
            <a:r>
              <a:rPr lang="ko-KR" altLang="en-US" baseline="0" dirty="0" smtClean="0"/>
              <a:t>배에서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 가까이 높기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중요성이 대두된다고 할 수 있겠습니다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03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고차원의 데이터를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차원으로 줄여주는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군집화를 활용하여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분석해봄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19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26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선형 대신 비선형 회귀 모델을 적용해 분석해보기로</a:t>
            </a:r>
            <a:r>
              <a:rPr lang="ko-KR" altLang="en-US" baseline="0" dirty="0" smtClean="0"/>
              <a:t> 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2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모델을 돌려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본 결과는 다음과 같았습니다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 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설명력이 있다고 볼 수 있겠죠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6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7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모든 모델들의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말씀드리겠습니다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9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15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77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랜덤포레스트의</a:t>
            </a:r>
            <a:r>
              <a:rPr lang="ko-KR" altLang="en-US" dirty="0" smtClean="0"/>
              <a:t> 변수 중요도 측정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어떤 변수가 매출액에 영향을 가장 많이 미쳤는지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1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4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보시는 화면은 소상공인 관련 뉴스입니다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작년 </a:t>
            </a:r>
            <a:r>
              <a:rPr lang="ko-KR" altLang="en-US" dirty="0" err="1" smtClean="0"/>
              <a:t>기사고요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원래도 이렇게 힘들었는데</a:t>
            </a:r>
            <a:endParaRPr lang="en-US" altLang="ko-KR" dirty="0" smtClean="0"/>
          </a:p>
          <a:p>
            <a:r>
              <a:rPr lang="ko-KR" altLang="en-US" dirty="0" smtClean="0"/>
              <a:t>올해는 코로나</a:t>
            </a:r>
            <a:r>
              <a:rPr lang="en-US" altLang="ko-KR" dirty="0" smtClean="0"/>
              <a:t>19 </a:t>
            </a:r>
            <a:r>
              <a:rPr lang="ko-KR" altLang="en-US" dirty="0" smtClean="0"/>
              <a:t>바이러스 때문에 소상공인들이 더욱 힘들어질 전망입니다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67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한계점</a:t>
            </a:r>
            <a:endParaRPr lang="en-US" altLang="ko-KR" dirty="0" smtClean="0"/>
          </a:p>
          <a:p>
            <a:r>
              <a:rPr lang="ko-KR" altLang="en-US" dirty="0" err="1" smtClean="0"/>
              <a:t>인공신경망</a:t>
            </a:r>
            <a:r>
              <a:rPr lang="ko-KR" altLang="en-US" dirty="0" smtClean="0"/>
              <a:t> 모델링을 잘 못 한 것이 아쉬워</a:t>
            </a:r>
            <a:endParaRPr lang="en-US" altLang="ko-KR" dirty="0" smtClean="0"/>
          </a:p>
          <a:p>
            <a:r>
              <a:rPr lang="ko-KR" altLang="en-US" dirty="0" err="1" smtClean="0"/>
              <a:t>케이민즈</a:t>
            </a:r>
            <a:r>
              <a:rPr lang="ko-KR" altLang="en-US" dirty="0" smtClean="0"/>
              <a:t> 이외의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방법을 해보지 못한 것 또한 아쉬워</a:t>
            </a:r>
            <a:endParaRPr lang="en-US" altLang="ko-KR" dirty="0" smtClean="0"/>
          </a:p>
          <a:p>
            <a:r>
              <a:rPr lang="ko-KR" altLang="en-US" dirty="0" err="1" smtClean="0"/>
              <a:t>클러스터링</a:t>
            </a:r>
            <a:r>
              <a:rPr lang="ko-KR" altLang="en-US" dirty="0" smtClean="0"/>
              <a:t> 방법들을 더 잘 익혀 다중공선성을 줄이는 공부를 더 많이 해보고 싶다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9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뉴스에서 보시는 바와 같이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소상공인의 삶은 이처럼 팍팍합니다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ko-KR" altLang="en-US" baseline="0" dirty="0" smtClean="0"/>
              <a:t>정부와 지자체의 지원정책은 다소 존재하지만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개별 소상공인을 대상으로 하는 정책은 이번 코로나</a:t>
            </a:r>
            <a:r>
              <a:rPr lang="en-US" altLang="ko-KR" baseline="0" dirty="0" smtClean="0"/>
              <a:t>19 </a:t>
            </a:r>
            <a:r>
              <a:rPr lang="ko-KR" altLang="en-US" baseline="0" dirty="0" smtClean="0"/>
              <a:t>사태의 대출 및 세금 감액을 제외하면 전무했습니다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그럼에도 소상공인은 진입장벽이 낮은 골목상권을 중심으로</a:t>
            </a:r>
            <a:r>
              <a:rPr lang="en-US" altLang="ko-KR" baseline="0" dirty="0" smtClean="0"/>
              <a:t>~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0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2016</a:t>
            </a:r>
            <a:r>
              <a:rPr lang="ko-KR" altLang="en-US" dirty="0"/>
              <a:t>년부터 서울시에서 공공데이터를 민간에게 개방하면서 회귀분석을 한 논문은 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  <a:p>
            <a:r>
              <a:rPr lang="ko-KR" altLang="en-US" dirty="0"/>
              <a:t>상권 입지 요인 관련 연구는 많았으나 작은 범위의 지역을 대상으로 연구하거나 캠퍼스 상권 등 특수 상권에 대한 연구뿐</a:t>
            </a:r>
          </a:p>
          <a:p>
            <a:r>
              <a:rPr lang="ko-KR" altLang="en-US" dirty="0"/>
              <a:t>골목상권 매출액을 종속변수로 하여 각각 다양한 독립변수를 이용했는데 각각 </a:t>
            </a:r>
            <a:r>
              <a:rPr lang="ko-KR" altLang="en-US" dirty="0" err="1"/>
              <a:t>클러스터링</a:t>
            </a:r>
            <a:r>
              <a:rPr lang="ko-KR" altLang="en-US" dirty="0"/>
              <a:t> 방법</a:t>
            </a:r>
            <a:r>
              <a:rPr lang="en-US" altLang="ko-KR" dirty="0"/>
              <a:t>, </a:t>
            </a:r>
            <a:r>
              <a:rPr lang="ko-KR" altLang="en-US" dirty="0" err="1"/>
              <a:t>지리가중</a:t>
            </a:r>
            <a:r>
              <a:rPr lang="ko-KR" altLang="en-US" dirty="0"/>
              <a:t> 회귀분석</a:t>
            </a:r>
            <a:r>
              <a:rPr lang="en-US" altLang="ko-KR" dirty="0"/>
              <a:t>, </a:t>
            </a:r>
            <a:r>
              <a:rPr lang="ko-KR" altLang="en-US" dirty="0"/>
              <a:t>다중회귀분석을 한 것이 특징</a:t>
            </a:r>
          </a:p>
          <a:p>
            <a:r>
              <a:rPr lang="ko-KR" altLang="en-US" dirty="0"/>
              <a:t>특히 상권데이터는 지리적으로 가까울수록 서로 영향을 준다는 특성이 있었음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회귀분석시</a:t>
            </a:r>
            <a:r>
              <a:rPr lang="ko-KR" altLang="en-US" dirty="0"/>
              <a:t> 다중공선성이 발생하기 쉬워 이를 해결하는 것이 중요했다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6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 논문은 결국 다중공선성을 해결하지 못해 상관관계만 분석</a:t>
            </a:r>
            <a:r>
              <a:rPr lang="en-US" altLang="ko-KR" dirty="0"/>
              <a:t>, </a:t>
            </a:r>
            <a:r>
              <a:rPr lang="ko-KR" altLang="en-US" dirty="0"/>
              <a:t>데이터의 양도 적었다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년은 </a:t>
            </a:r>
            <a:r>
              <a:rPr lang="ko-KR" altLang="en-US" dirty="0" err="1"/>
              <a:t>다중공선성</a:t>
            </a:r>
            <a:r>
              <a:rPr lang="ko-KR" altLang="en-US" dirty="0"/>
              <a:t> 해결을 위해 </a:t>
            </a:r>
            <a:r>
              <a:rPr lang="ko-KR" altLang="en-US" dirty="0" err="1"/>
              <a:t>지리가중</a:t>
            </a:r>
            <a:r>
              <a:rPr lang="ko-KR" altLang="en-US" dirty="0"/>
              <a:t> 회귀분석 </a:t>
            </a:r>
            <a:r>
              <a:rPr lang="en-US" altLang="ko-KR" dirty="0"/>
              <a:t>OLS </a:t>
            </a:r>
            <a:r>
              <a:rPr lang="ko-KR" altLang="en-US" dirty="0" err="1"/>
              <a:t>고객특성중</a:t>
            </a:r>
            <a:r>
              <a:rPr lang="ko-KR" altLang="en-US" dirty="0"/>
              <a:t> 성별과 연령에 한정된 분석만 수행한</a:t>
            </a:r>
            <a:r>
              <a:rPr lang="ko-KR" altLang="en-US" baseline="0" dirty="0"/>
              <a:t> 점이</a:t>
            </a:r>
            <a:r>
              <a:rPr lang="ko-KR" altLang="en-US" dirty="0"/>
              <a:t> 한계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 범주형 데이터를 상권단위로만 분석</a:t>
            </a:r>
            <a:r>
              <a:rPr lang="en-US" altLang="ko-KR" dirty="0"/>
              <a:t>. </a:t>
            </a:r>
            <a:r>
              <a:rPr lang="ko-KR" altLang="en-US" dirty="0"/>
              <a:t>업종 고려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6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2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1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1257E-33A3-43D8-BD15-E57044A63B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3183359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김건우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박동재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장상현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장우빈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허은정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59632" y="1916832"/>
            <a:ext cx="66247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서울시 골목상권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월 매출 예측하기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16993" y="4005064"/>
            <a:ext cx="1110013" cy="272795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전처리 방법 </a:t>
            </a:r>
            <a:r>
              <a:rPr lang="en-US" altLang="ko-KR" sz="3200" dirty="0"/>
              <a:t>/ </a:t>
            </a:r>
            <a:r>
              <a:rPr lang="en-US" altLang="ko-KR" sz="3200" dirty="0" smtClean="0"/>
              <a:t>EDA </a:t>
            </a:r>
            <a:r>
              <a:rPr lang="ko-KR" altLang="en-US" sz="3200" dirty="0" smtClean="0"/>
              <a:t>과정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A0C208-7930-48A2-94F9-BE6995E86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58061"/>
              </p:ext>
            </p:extLst>
          </p:nvPr>
        </p:nvGraphicFramePr>
        <p:xfrm>
          <a:off x="72008" y="2060847"/>
          <a:ext cx="2843808" cy="3888433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1421904">
                  <a:extLst>
                    <a:ext uri="{9D8B030D-6E8A-4147-A177-3AD203B41FA5}">
                      <a16:colId xmlns:a16="http://schemas.microsoft.com/office/drawing/2014/main" val="2775115664"/>
                    </a:ext>
                  </a:extLst>
                </a:gridCol>
                <a:gridCol w="1421904">
                  <a:extLst>
                    <a:ext uri="{9D8B030D-6E8A-4147-A177-3AD203B41FA5}">
                      <a16:colId xmlns:a16="http://schemas.microsoft.com/office/drawing/2014/main" val="4214677618"/>
                    </a:ext>
                  </a:extLst>
                </a:gridCol>
              </a:tblGrid>
              <a:tr h="868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50310"/>
                  </a:ext>
                </a:extLst>
              </a:tr>
              <a:tr h="1006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Distribution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특이사항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393003"/>
                  </a:ext>
                </a:extLst>
              </a:tr>
              <a:tr h="1006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Outliers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이상치 확인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57089"/>
                  </a:ext>
                </a:extLst>
              </a:tr>
              <a:tr h="1006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Missing Data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해당사항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09150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3F7C475-2830-4B7C-A1DC-BECC43F6C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23759"/>
              </p:ext>
            </p:extLst>
          </p:nvPr>
        </p:nvGraphicFramePr>
        <p:xfrm>
          <a:off x="3059832" y="2060847"/>
          <a:ext cx="2952328" cy="388843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8688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독립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64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Distribution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특이사항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64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Outliers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Robust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Scaler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86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Missing Data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으로 대체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  <a:tr h="86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Correlation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수치형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독립변수엔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다중공선성을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유발하는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선형 종속이 없음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9750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F7F58EBA-3762-4AD0-A72C-DB6EC276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22727"/>
              </p:ext>
            </p:extLst>
          </p:nvPr>
        </p:nvGraphicFramePr>
        <p:xfrm>
          <a:off x="6156176" y="2068322"/>
          <a:ext cx="2880320" cy="3880958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19837680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95420733"/>
                    </a:ext>
                  </a:extLst>
                </a:gridCol>
              </a:tblGrid>
              <a:tr h="8502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독립 변수와 종속 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30043"/>
                  </a:ext>
                </a:extLst>
              </a:tr>
              <a:tr h="98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Scatter plot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특이사항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69764"/>
                  </a:ext>
                </a:extLst>
              </a:tr>
              <a:tr h="98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Linear or 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Non-linear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특이사항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88713"/>
                  </a:ext>
                </a:extLst>
              </a:tr>
              <a:tr h="1060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Correlation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특이사항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없음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0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전처리 방법 </a:t>
            </a:r>
            <a:r>
              <a:rPr lang="en-US" altLang="ko-KR" sz="3200" dirty="0"/>
              <a:t>/ EDA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41191B-C678-44B9-8667-05114A3DE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6622"/>
              </p:ext>
            </p:extLst>
          </p:nvPr>
        </p:nvGraphicFramePr>
        <p:xfrm>
          <a:off x="2078" y="1110535"/>
          <a:ext cx="9141923" cy="5748451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96019">
                  <a:extLst>
                    <a:ext uri="{9D8B030D-6E8A-4147-A177-3AD203B41FA5}">
                      <a16:colId xmlns:a16="http://schemas.microsoft.com/office/drawing/2014/main" val="2045141115"/>
                    </a:ext>
                  </a:extLst>
                </a:gridCol>
                <a:gridCol w="2533186">
                  <a:extLst>
                    <a:ext uri="{9D8B030D-6E8A-4147-A177-3AD203B41FA5}">
                      <a16:colId xmlns:a16="http://schemas.microsoft.com/office/drawing/2014/main" val="292617005"/>
                    </a:ext>
                  </a:extLst>
                </a:gridCol>
                <a:gridCol w="6212718">
                  <a:extLst>
                    <a:ext uri="{9D8B030D-6E8A-4147-A177-3AD203B41FA5}">
                      <a16:colId xmlns:a16="http://schemas.microsoft.com/office/drawing/2014/main" val="709397567"/>
                    </a:ext>
                  </a:extLst>
                </a:gridCol>
              </a:tblGrid>
              <a:tr h="262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변수명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26766482"/>
                  </a:ext>
                </a:extLst>
              </a:tr>
              <a:tr h="315628">
                <a:tc rowSpan="1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독립변수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sales_female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여성의 매출액 </a:t>
                      </a:r>
                      <a:r>
                        <a:rPr lang="en-US" altLang="ko-KR" sz="1200" b="1" kern="100" dirty="0">
                          <a:effectLst/>
                        </a:rPr>
                        <a:t>/ </a:t>
                      </a:r>
                      <a:r>
                        <a:rPr lang="ko-KR" altLang="en-US" sz="1200" b="1" kern="100" dirty="0">
                          <a:effectLst/>
                        </a:rPr>
                        <a:t>총 매출액 </a:t>
                      </a:r>
                      <a:r>
                        <a:rPr lang="en-US" altLang="ko-KR" sz="1200" b="1" kern="100" dirty="0">
                          <a:effectLst/>
                        </a:rPr>
                        <a:t>(50m Cell </a:t>
                      </a:r>
                      <a:r>
                        <a:rPr lang="ko-KR" altLang="en-US" sz="1200" b="1" kern="100" dirty="0">
                          <a:effectLst/>
                        </a:rPr>
                        <a:t>단위</a:t>
                      </a:r>
                      <a:r>
                        <a:rPr lang="en-US" altLang="ko-KR" sz="1200" b="1" kern="100" dirty="0">
                          <a:effectLst/>
                        </a:rPr>
                        <a:t>)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473980944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sales_2030s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전체 매출액 대비 </a:t>
                      </a:r>
                      <a:r>
                        <a:rPr lang="en-US" altLang="ko-KR" sz="1200" b="1" kern="100" dirty="0">
                          <a:effectLst/>
                        </a:rPr>
                        <a:t>20-30</a:t>
                      </a:r>
                      <a:r>
                        <a:rPr lang="ko-KR" altLang="en-US" sz="1200" b="1" kern="100" dirty="0">
                          <a:effectLst/>
                        </a:rPr>
                        <a:t>대가 지출한 매출액의 비율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6654064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sales_06_11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>
                          <a:effectLst/>
                        </a:rPr>
                        <a:t>전체 매출액 대비 </a:t>
                      </a:r>
                      <a:r>
                        <a:rPr lang="en-US" altLang="ko-KR" sz="1200" b="1" kern="100" dirty="0">
                          <a:effectLst/>
                        </a:rPr>
                        <a:t>06</a:t>
                      </a:r>
                      <a:r>
                        <a:rPr lang="ko-KR" altLang="en-US" sz="1200" b="1" kern="100" dirty="0">
                          <a:effectLst/>
                        </a:rPr>
                        <a:t>시</a:t>
                      </a:r>
                      <a:r>
                        <a:rPr lang="en-US" altLang="ko-KR" sz="1200" b="1" kern="100" dirty="0">
                          <a:effectLst/>
                        </a:rPr>
                        <a:t>- 11</a:t>
                      </a:r>
                      <a:r>
                        <a:rPr lang="ko-KR" altLang="en-US" sz="1200" b="1" kern="100" dirty="0">
                          <a:effectLst/>
                        </a:rPr>
                        <a:t>시의 매출액의 비율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354012903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sales_11_14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>
                          <a:effectLst/>
                        </a:rPr>
                        <a:t>전체 매출액 대비 </a:t>
                      </a:r>
                      <a:r>
                        <a:rPr lang="en-US" altLang="ko-KR" sz="1200" b="1" kern="100" dirty="0">
                          <a:effectLst/>
                        </a:rPr>
                        <a:t>11</a:t>
                      </a:r>
                      <a:r>
                        <a:rPr lang="ko-KR" altLang="en-US" sz="1200" b="1" kern="100" dirty="0">
                          <a:effectLst/>
                        </a:rPr>
                        <a:t>시</a:t>
                      </a:r>
                      <a:r>
                        <a:rPr lang="en-US" altLang="ko-KR" sz="1200" b="1" kern="100" dirty="0">
                          <a:effectLst/>
                        </a:rPr>
                        <a:t>- 14</a:t>
                      </a:r>
                      <a:r>
                        <a:rPr lang="ko-KR" altLang="en-US" sz="1200" b="1" kern="100" dirty="0">
                          <a:effectLst/>
                        </a:rPr>
                        <a:t>시의 매출액의 비율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586369532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sales_14_17 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>
                          <a:effectLst/>
                        </a:rPr>
                        <a:t>전체 매출액 대비 </a:t>
                      </a:r>
                      <a:r>
                        <a:rPr lang="en-US" altLang="ko-KR" sz="1200" b="1" kern="100" dirty="0">
                          <a:effectLst/>
                        </a:rPr>
                        <a:t>14</a:t>
                      </a:r>
                      <a:r>
                        <a:rPr lang="ko-KR" altLang="en-US" sz="1200" b="1" kern="100" dirty="0">
                          <a:effectLst/>
                        </a:rPr>
                        <a:t>시</a:t>
                      </a:r>
                      <a:r>
                        <a:rPr lang="en-US" altLang="ko-KR" sz="1200" b="1" kern="100" dirty="0">
                          <a:effectLst/>
                        </a:rPr>
                        <a:t>- 17</a:t>
                      </a:r>
                      <a:r>
                        <a:rPr lang="ko-KR" altLang="en-US" sz="1200" b="1" kern="100" dirty="0">
                          <a:effectLst/>
                        </a:rPr>
                        <a:t>시의 매출액의 비율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294885938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sales_17_21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>
                          <a:effectLst/>
                        </a:rPr>
                        <a:t>전체 매출액 대비 </a:t>
                      </a:r>
                      <a:r>
                        <a:rPr lang="en-US" altLang="ko-KR" sz="1200" b="1" kern="100" dirty="0">
                          <a:effectLst/>
                        </a:rPr>
                        <a:t>17</a:t>
                      </a:r>
                      <a:r>
                        <a:rPr lang="ko-KR" altLang="en-US" sz="1200" b="1" kern="100" dirty="0">
                          <a:effectLst/>
                        </a:rPr>
                        <a:t>시</a:t>
                      </a:r>
                      <a:r>
                        <a:rPr lang="en-US" altLang="ko-KR" sz="1200" b="1" kern="100" dirty="0">
                          <a:effectLst/>
                        </a:rPr>
                        <a:t>- 21</a:t>
                      </a:r>
                      <a:r>
                        <a:rPr lang="ko-KR" altLang="en-US" sz="1200" b="1" kern="100" dirty="0">
                          <a:effectLst/>
                        </a:rPr>
                        <a:t>시의 매출액의 비율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433314092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sales_21_24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전체 매출액 대비 </a:t>
                      </a:r>
                      <a:r>
                        <a:rPr kumimoji="0" lang="en-US" altLang="ko-KR" sz="1200" b="1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</a:t>
                      </a:r>
                      <a:r>
                        <a:rPr lang="ko-KR" altLang="en-US" sz="1200" b="1" kern="100" dirty="0">
                          <a:effectLst/>
                        </a:rPr>
                        <a:t>시</a:t>
                      </a:r>
                      <a:r>
                        <a:rPr lang="en-US" altLang="ko-KR" sz="1200" b="1" kern="100" dirty="0">
                          <a:effectLst/>
                        </a:rPr>
                        <a:t>- 24</a:t>
                      </a:r>
                      <a:r>
                        <a:rPr lang="ko-KR" altLang="en-US" sz="1200" b="1" kern="100" dirty="0">
                          <a:effectLst/>
                        </a:rPr>
                        <a:t>시의 </a:t>
                      </a:r>
                      <a:r>
                        <a:rPr kumimoji="0" lang="ko-KR" altLang="en-US" sz="1200" b="1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매출액의 비율</a:t>
                      </a:r>
                      <a:endParaRPr kumimoji="0" lang="ko-KR" altLang="ko-KR" sz="12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876417919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sales_weekday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전체 매출액 대비 주중 매출액의 비율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114805828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s_work_female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총 직장인구 대비 여성 직장인 인구의 비율 </a:t>
                      </a:r>
                      <a:r>
                        <a:rPr lang="en-US" altLang="ko-KR" sz="1200" b="1" kern="100" dirty="0">
                          <a:effectLst/>
                        </a:rPr>
                        <a:t>(50m Cell </a:t>
                      </a:r>
                      <a:r>
                        <a:rPr lang="ko-KR" altLang="en-US" sz="1200" b="1" kern="100" dirty="0">
                          <a:effectLst/>
                        </a:rPr>
                        <a:t>단위</a:t>
                      </a:r>
                      <a:r>
                        <a:rPr lang="en-US" altLang="ko-KR" sz="1200" b="1" kern="100" dirty="0">
                          <a:effectLst/>
                        </a:rPr>
                        <a:t>)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677577991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s_float_male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총 유동인구 대비 남성 유동인구의 비율 </a:t>
                      </a:r>
                      <a:r>
                        <a:rPr lang="en-US" altLang="ko-KR" sz="1200" b="1" kern="100" dirty="0">
                          <a:effectLst/>
                        </a:rPr>
                        <a:t>(50m Cell </a:t>
                      </a:r>
                      <a:r>
                        <a:rPr lang="ko-KR" altLang="en-US" sz="1200" b="1" kern="100" dirty="0">
                          <a:effectLst/>
                        </a:rPr>
                        <a:t>단위</a:t>
                      </a:r>
                      <a:r>
                        <a:rPr lang="en-US" altLang="ko-KR" sz="1200" b="1" kern="100" dirty="0">
                          <a:effectLst/>
                        </a:rPr>
                        <a:t>)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143867674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s_float_female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총 유동인구 대비 여성 유동인구의 비율 </a:t>
                      </a:r>
                      <a:r>
                        <a:rPr lang="en-US" altLang="ko-KR" sz="1200" b="1" kern="100" dirty="0">
                          <a:effectLst/>
                        </a:rPr>
                        <a:t>(50m Cell </a:t>
                      </a:r>
                      <a:r>
                        <a:rPr lang="ko-KR" altLang="en-US" sz="1200" b="1" kern="100" dirty="0">
                          <a:effectLst/>
                        </a:rPr>
                        <a:t>단위</a:t>
                      </a:r>
                      <a:r>
                        <a:rPr lang="en-US" altLang="ko-KR" sz="1200" b="1" kern="100" dirty="0">
                          <a:effectLst/>
                        </a:rPr>
                        <a:t>)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018077421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b_facil_total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총 </a:t>
                      </a:r>
                      <a:r>
                        <a:rPr lang="ko-KR" altLang="en-US" sz="1200" b="1" kern="100" dirty="0" err="1">
                          <a:effectLst/>
                        </a:rPr>
                        <a:t>집객시설</a:t>
                      </a:r>
                      <a:r>
                        <a:rPr lang="ko-KR" altLang="en-US" sz="1200" b="1" kern="100" dirty="0">
                          <a:effectLst/>
                        </a:rPr>
                        <a:t> 수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642869147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s_store_no_of_store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00" dirty="0">
                          <a:effectLst/>
                        </a:rPr>
                        <a:t>사업자등록번호 기반 서울시 소재 사업체</a:t>
                      </a:r>
                      <a:r>
                        <a:rPr lang="en-US" altLang="ko-KR" sz="1200" b="1" kern="100" dirty="0">
                          <a:effectLst/>
                        </a:rPr>
                        <a:t> </a:t>
                      </a:r>
                      <a:r>
                        <a:rPr lang="ko-KR" altLang="en-US" sz="1200" b="1" kern="100" dirty="0">
                          <a:effectLst/>
                        </a:rPr>
                        <a:t>수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095922916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s_store_no_of_opening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개업 </a:t>
                      </a:r>
                      <a:r>
                        <a:rPr lang="ko-KR" altLang="en-US" sz="1200" b="1" kern="100" dirty="0" err="1">
                          <a:effectLst/>
                        </a:rPr>
                        <a:t>점포수</a:t>
                      </a:r>
                      <a:r>
                        <a:rPr lang="ko-KR" altLang="en-US" sz="1200" b="1" kern="100" dirty="0">
                          <a:effectLst/>
                        </a:rPr>
                        <a:t> </a:t>
                      </a:r>
                      <a:r>
                        <a:rPr lang="en-US" altLang="ko-KR" sz="1200" b="1" kern="100" dirty="0">
                          <a:effectLst/>
                        </a:rPr>
                        <a:t>(</a:t>
                      </a:r>
                      <a:r>
                        <a:rPr lang="ko-KR" altLang="en-US" sz="1200" b="1" kern="100" dirty="0">
                          <a:effectLst/>
                        </a:rPr>
                        <a:t>개업 신고 사업자</a:t>
                      </a:r>
                      <a:r>
                        <a:rPr lang="en-US" altLang="ko-KR" sz="1200" b="1" kern="100" dirty="0">
                          <a:effectLst/>
                        </a:rPr>
                        <a:t>)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311623554"/>
                  </a:ext>
                </a:extLst>
              </a:tr>
              <a:tr h="31562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s_store_no_of_closing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effectLst/>
                        </a:rPr>
                        <a:t>폐업 </a:t>
                      </a:r>
                      <a:r>
                        <a:rPr lang="ko-KR" altLang="en-US" sz="1200" b="1" kern="100" dirty="0" err="1">
                          <a:effectLst/>
                        </a:rPr>
                        <a:t>점포수</a:t>
                      </a:r>
                      <a:r>
                        <a:rPr lang="ko-KR" altLang="en-US" sz="1200" b="1" kern="100" dirty="0">
                          <a:effectLst/>
                        </a:rPr>
                        <a:t> </a:t>
                      </a:r>
                      <a:r>
                        <a:rPr lang="en-US" altLang="ko-KR" sz="1200" b="1" kern="100" dirty="0">
                          <a:effectLst/>
                        </a:rPr>
                        <a:t>(</a:t>
                      </a:r>
                      <a:r>
                        <a:rPr lang="ko-KR" altLang="en-US" sz="1200" b="1" kern="100" dirty="0">
                          <a:effectLst/>
                        </a:rPr>
                        <a:t>폐업 신고 사업자</a:t>
                      </a:r>
                      <a:r>
                        <a:rPr lang="en-US" altLang="ko-KR" sz="1200" b="1" kern="100" dirty="0">
                          <a:effectLst/>
                        </a:rPr>
                        <a:t>)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777476506"/>
                  </a:ext>
                </a:extLst>
              </a:tr>
              <a:tr h="37523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b_income_avg_monthly_inc</a:t>
                      </a:r>
                      <a:endParaRPr lang="ko-KR" altLang="ko-KR" sz="1200" b="1" kern="100" dirty="0">
                        <a:effectLst/>
                        <a:latin typeface="+mn-lt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00" dirty="0">
                          <a:effectLst/>
                        </a:rPr>
                        <a:t>국민건강보험공단의 건강보험료 납부 </a:t>
                      </a:r>
                      <a:r>
                        <a:rPr lang="en-US" altLang="ko-KR" sz="1200" b="1" kern="100" dirty="0">
                          <a:effectLst/>
                        </a:rPr>
                        <a:t>20</a:t>
                      </a:r>
                      <a:r>
                        <a:rPr lang="ko-KR" altLang="ko-KR" sz="1200" b="1" kern="100" dirty="0">
                          <a:effectLst/>
                        </a:rPr>
                        <a:t>분위를 기준소득월액으로 환산하여</a:t>
                      </a:r>
                      <a:endParaRPr lang="en-US" altLang="ko-KR" sz="1200" b="1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00" dirty="0">
                          <a:effectLst/>
                        </a:rPr>
                        <a:t>주거지 기반으로 소득분위</a:t>
                      </a:r>
                      <a:r>
                        <a:rPr lang="en-US" altLang="ko-KR" sz="1200" b="1" kern="100" dirty="0">
                          <a:effectLst/>
                        </a:rPr>
                        <a:t>(10</a:t>
                      </a:r>
                      <a:r>
                        <a:rPr lang="ko-KR" altLang="ko-KR" sz="1200" b="1" kern="100" dirty="0">
                          <a:effectLst/>
                        </a:rPr>
                        <a:t>분위</a:t>
                      </a:r>
                      <a:r>
                        <a:rPr lang="en-US" altLang="ko-KR" sz="1200" b="1" kern="100" dirty="0">
                          <a:effectLst/>
                        </a:rPr>
                        <a:t>)</a:t>
                      </a:r>
                      <a:r>
                        <a:rPr lang="ko-KR" altLang="ko-KR" sz="1200" b="1" kern="100" dirty="0">
                          <a:effectLst/>
                        </a:rPr>
                        <a:t>를 산출한 </a:t>
                      </a:r>
                      <a:r>
                        <a:rPr lang="ko-KR" altLang="en-US" sz="1200" b="1" kern="100" dirty="0">
                          <a:effectLst/>
                        </a:rPr>
                        <a:t>배후지역의 월별 평균소득 </a:t>
                      </a:r>
                      <a:r>
                        <a:rPr lang="ko-KR" altLang="ko-KR" sz="1200" b="1" kern="100" dirty="0">
                          <a:effectLst/>
                        </a:rPr>
                        <a:t>정보</a:t>
                      </a:r>
                      <a:endParaRPr lang="ko-KR" altLang="ko-KR" sz="12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1771693096"/>
                  </a:ext>
                </a:extLst>
              </a:tr>
              <a:tr h="37523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6442" marR="106442" marT="53221" marB="53221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err="1"/>
                        <a:t>b_apt_avg_price</a:t>
                      </a:r>
                      <a:endParaRPr 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00" dirty="0">
                          <a:effectLst/>
                        </a:rPr>
                        <a:t>서울시 공간정보담당관에서 제공된 아파트 </a:t>
                      </a:r>
                      <a:r>
                        <a:rPr lang="en-US" altLang="ko-KR" sz="1200" b="1" kern="100" dirty="0">
                          <a:effectLst/>
                        </a:rPr>
                        <a:t>DB</a:t>
                      </a:r>
                      <a:r>
                        <a:rPr lang="ko-KR" altLang="ko-KR" sz="1200" b="1" kern="100" dirty="0">
                          <a:effectLst/>
                        </a:rPr>
                        <a:t>기반으로</a:t>
                      </a:r>
                      <a:endParaRPr lang="en-US" altLang="ko-KR" sz="1200" b="1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00" dirty="0">
                          <a:effectLst/>
                        </a:rPr>
                        <a:t>산출한 아파트 평균시가</a:t>
                      </a:r>
                      <a:r>
                        <a:rPr lang="ko-KR" altLang="en-US" sz="1200" b="1" kern="100" dirty="0">
                          <a:effectLst/>
                        </a:rPr>
                        <a:t>를 </a:t>
                      </a:r>
                      <a:r>
                        <a:rPr lang="en-US" altLang="ko-KR" sz="1200" b="1" kern="100" dirty="0">
                          <a:effectLst/>
                        </a:rPr>
                        <a:t>1</a:t>
                      </a:r>
                      <a:r>
                        <a:rPr lang="ko-KR" altLang="en-US" sz="1200" b="1" kern="100" dirty="0">
                          <a:effectLst/>
                        </a:rPr>
                        <a:t>평당 가격으로 산출</a:t>
                      </a:r>
                      <a:endParaRPr lang="en-US" altLang="ko-KR" sz="12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350801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A7E23A8-9527-4894-9638-5C6F3B8E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52821"/>
            <a:ext cx="8640960" cy="37884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전처리 방법 </a:t>
            </a:r>
            <a:r>
              <a:rPr lang="en-US" altLang="ko-KR" sz="3200" dirty="0"/>
              <a:t>/ EDA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216827-0552-4469-9BA7-03B9F3E72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8204"/>
              </p:ext>
            </p:extLst>
          </p:nvPr>
        </p:nvGraphicFramePr>
        <p:xfrm>
          <a:off x="1547664" y="1087957"/>
          <a:ext cx="5904656" cy="2322005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105256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97560949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985884042"/>
                    </a:ext>
                  </a:extLst>
                </a:gridCol>
              </a:tblGrid>
              <a:tr h="22690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종속변수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dirty="0" err="1"/>
                        <a:t>sales_total</a:t>
                      </a:r>
                      <a:endParaRPr lang="en-US" altLang="ko-KR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4908" marR="5490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ko-KR" sz="2000" kern="100" dirty="0">
                          <a:effectLst/>
                        </a:rPr>
                        <a:t>개 카드사의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카드승인금액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4400" kern="100" baseline="0" dirty="0">
                          <a:effectLst/>
                        </a:rPr>
                        <a:t>+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서울시</a:t>
                      </a:r>
                      <a:r>
                        <a:rPr lang="en-US" altLang="ko-KR" sz="2000" kern="100" baseline="0" dirty="0">
                          <a:effectLst/>
                        </a:rPr>
                        <a:t> </a:t>
                      </a:r>
                      <a:r>
                        <a:rPr lang="ko-KR" altLang="en-US" sz="2000" kern="100" baseline="0" dirty="0">
                          <a:effectLst/>
                        </a:rPr>
                        <a:t>자체</a:t>
                      </a:r>
                      <a:r>
                        <a:rPr lang="ko-KR" sz="2000" kern="100" dirty="0">
                          <a:effectLst/>
                        </a:rPr>
                        <a:t> 보정</a:t>
                      </a:r>
                      <a:endParaRPr lang="en-US" altLang="ko-KR" sz="2000" kern="100" baseline="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45</a:t>
                      </a:r>
                      <a:r>
                        <a:rPr lang="ko-KR" sz="2000" kern="100" dirty="0">
                          <a:effectLst/>
                        </a:rPr>
                        <a:t>개</a:t>
                      </a:r>
                      <a:r>
                        <a:rPr lang="en-US" altLang="ko-KR" sz="2000" kern="100" dirty="0">
                          <a:effectLst/>
                        </a:rPr>
                        <a:t> </a:t>
                      </a:r>
                      <a:r>
                        <a:rPr lang="ko-KR" sz="2000" kern="100" dirty="0">
                          <a:effectLst/>
                        </a:rPr>
                        <a:t>생활밀집업종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매출액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/>
                </a:tc>
                <a:extLst>
                  <a:ext uri="{0D108BD9-81ED-4DB2-BD59-A6C34878D82A}">
                    <a16:rowId xmlns:a16="http://schemas.microsoft.com/office/drawing/2014/main" val="21915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7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</a:t>
            </a:r>
            <a:r>
              <a:rPr lang="en-US" altLang="ko-KR" sz="2400" dirty="0"/>
              <a:t>LR </a:t>
            </a:r>
            <a:r>
              <a:rPr lang="ko-KR" altLang="en-US" sz="2400" dirty="0"/>
              <a:t>분석</a:t>
            </a:r>
            <a:r>
              <a:rPr lang="en-US" altLang="ko-KR" sz="2400" dirty="0"/>
              <a:t>) </a:t>
            </a:r>
            <a:r>
              <a:rPr lang="ko-KR" altLang="en-US" sz="2400" dirty="0"/>
              <a:t>골목상권 </a:t>
            </a:r>
            <a:r>
              <a:rPr lang="en-US" altLang="ko-KR" sz="2400" dirty="0"/>
              <a:t>1007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업종 </a:t>
            </a:r>
            <a:r>
              <a:rPr lang="en-US" altLang="ko-KR" sz="2400" dirty="0"/>
              <a:t>45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수치형 데이터 </a:t>
            </a:r>
            <a:r>
              <a:rPr lang="en-US" altLang="ko-KR" sz="2400" dirty="0"/>
              <a:t>17</a:t>
            </a:r>
            <a:r>
              <a:rPr lang="ko-KR" altLang="en-US" sz="2400" dirty="0"/>
              <a:t>개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292"/>
            <a:ext cx="5114436" cy="5151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1268760"/>
            <a:ext cx="39741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□ </a:t>
            </a:r>
            <a:r>
              <a:rPr lang="en-US" altLang="ko-KR" dirty="0"/>
              <a:t>R-squared: 0.443</a:t>
            </a:r>
          </a:p>
          <a:p>
            <a:endParaRPr lang="en-US" altLang="ko-KR" dirty="0"/>
          </a:p>
          <a:p>
            <a:r>
              <a:rPr lang="ko-KR" altLang="en-US" dirty="0"/>
              <a:t>□ </a:t>
            </a:r>
            <a:r>
              <a:rPr lang="ko-KR" altLang="en-US" dirty="0" err="1"/>
              <a:t>다중공선성</a:t>
            </a:r>
            <a:r>
              <a:rPr lang="ko-KR" altLang="en-US" dirty="0"/>
              <a:t> 존재</a:t>
            </a:r>
            <a:endParaRPr lang="en-US" altLang="ko-KR" dirty="0"/>
          </a:p>
          <a:p>
            <a:r>
              <a:rPr lang="ko-KR" altLang="en-US" dirty="0"/>
              <a:t>→ 모델을 명확히 설명하기 어렵다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□ </a:t>
            </a:r>
            <a:r>
              <a:rPr lang="en-US" altLang="ko-KR" dirty="0"/>
              <a:t>1007</a:t>
            </a:r>
            <a:r>
              <a:rPr lang="ko-KR" altLang="en-US" dirty="0"/>
              <a:t>개 데이터를 모두 사용하니 </a:t>
            </a:r>
            <a:endParaRPr lang="en-US" altLang="ko-KR" dirty="0"/>
          </a:p>
          <a:p>
            <a:r>
              <a:rPr lang="ko-KR" altLang="en-US" dirty="0"/>
              <a:t>데이터의 차원이 과도하게 높아짐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□ </a:t>
            </a:r>
            <a:r>
              <a:rPr lang="en-US" altLang="ko-KR" dirty="0"/>
              <a:t>1007</a:t>
            </a:r>
            <a:r>
              <a:rPr lang="ko-KR" altLang="en-US" dirty="0"/>
              <a:t>개를 </a:t>
            </a:r>
            <a:r>
              <a:rPr lang="ko-KR" altLang="en-US" dirty="0" err="1"/>
              <a:t>줄여보기로</a:t>
            </a:r>
            <a:r>
              <a:rPr lang="ko-KR" altLang="en-US" dirty="0"/>
              <a:t> 결정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162512"/>
            <a:ext cx="5303557" cy="1522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22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400" dirty="0"/>
              <a:t>LR </a:t>
            </a:r>
            <a:r>
              <a:rPr lang="ko-KR" altLang="en-US" sz="2400" dirty="0"/>
              <a:t>분석</a:t>
            </a:r>
            <a:r>
              <a:rPr lang="en-US" altLang="ko-KR" sz="2400" dirty="0"/>
              <a:t>) </a:t>
            </a:r>
            <a:r>
              <a:rPr lang="ko-KR" altLang="en-US" sz="2400" dirty="0" err="1"/>
              <a:t>시군구</a:t>
            </a:r>
            <a:r>
              <a:rPr lang="ko-KR" altLang="en-US" sz="2400" dirty="0"/>
              <a:t> </a:t>
            </a:r>
            <a:r>
              <a:rPr lang="en-US" altLang="ko-KR" sz="2400" dirty="0"/>
              <a:t>25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업종 </a:t>
            </a:r>
            <a:r>
              <a:rPr lang="en-US" altLang="ko-KR" sz="2400" dirty="0"/>
              <a:t>45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수치형 데이터 </a:t>
            </a:r>
            <a:r>
              <a:rPr lang="en-US" altLang="ko-KR" sz="2400" dirty="0"/>
              <a:t>17</a:t>
            </a:r>
            <a:r>
              <a:rPr lang="ko-KR" altLang="en-US" sz="2400" dirty="0"/>
              <a:t>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268760"/>
            <a:ext cx="31261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□ </a:t>
            </a:r>
            <a:r>
              <a:rPr lang="en-US" altLang="ko-KR" dirty="0"/>
              <a:t>1007</a:t>
            </a:r>
            <a:r>
              <a:rPr lang="ko-KR" altLang="en-US" dirty="0"/>
              <a:t>개의 </a:t>
            </a:r>
            <a:r>
              <a:rPr lang="ko-KR" altLang="en-US" dirty="0" smtClean="0"/>
              <a:t>골목상권을</a:t>
            </a:r>
            <a:endParaRPr lang="en-US" altLang="ko-KR" dirty="0" smtClean="0"/>
          </a:p>
          <a:p>
            <a:r>
              <a:rPr lang="ko-KR" altLang="en-US" dirty="0" smtClean="0"/>
              <a:t>지리적 특성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시군구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</a:t>
            </a:r>
            <a:r>
              <a:rPr lang="ko-KR" altLang="en-US" dirty="0"/>
              <a:t>통합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□ 다중공선성은 제거됨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□ </a:t>
            </a:r>
            <a:r>
              <a:rPr lang="en-US" altLang="ko-KR" dirty="0"/>
              <a:t>R-squared: 0.297</a:t>
            </a:r>
          </a:p>
          <a:p>
            <a:r>
              <a:rPr lang="ko-KR" altLang="en-US" dirty="0"/>
              <a:t>→ 너무 </a:t>
            </a:r>
            <a:r>
              <a:rPr lang="ko-KR" altLang="en-US" dirty="0"/>
              <a:t>낮은 값이 도출됨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4806610" cy="24290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736280"/>
            <a:ext cx="61722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 LR </a:t>
            </a:r>
            <a:r>
              <a:rPr lang="ko-KR" altLang="en-US" sz="2400" dirty="0"/>
              <a:t>분석</a:t>
            </a:r>
            <a:r>
              <a:rPr lang="en-US" altLang="ko-KR" sz="2400" dirty="0"/>
              <a:t>) K-means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업종 </a:t>
            </a:r>
            <a:r>
              <a:rPr lang="en-US" altLang="ko-KR" sz="2400" dirty="0"/>
              <a:t>45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수치형 데이터 </a:t>
            </a:r>
            <a:r>
              <a:rPr lang="en-US" altLang="ko-KR" sz="2400" dirty="0"/>
              <a:t>17</a:t>
            </a:r>
            <a:r>
              <a:rPr lang="ko-KR" altLang="en-US" sz="2400" dirty="0"/>
              <a:t>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3" y="2348880"/>
            <a:ext cx="8982794" cy="3822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2535" y="1484784"/>
            <a:ext cx="779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이너시아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밸류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실루엣 계수를 이용한 적정 </a:t>
            </a:r>
            <a:r>
              <a:rPr lang="ko-KR" altLang="en-US" sz="2400" b="1" dirty="0" err="1"/>
              <a:t>군집수</a:t>
            </a:r>
            <a:r>
              <a:rPr lang="ko-KR" altLang="en-US" sz="2400" b="1" dirty="0"/>
              <a:t> 판단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22182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 LR </a:t>
            </a:r>
            <a:r>
              <a:rPr lang="ko-KR" altLang="en-US" sz="2400" dirty="0"/>
              <a:t>분석</a:t>
            </a:r>
            <a:r>
              <a:rPr lang="en-US" altLang="ko-KR" sz="2400" dirty="0"/>
              <a:t>) K-means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업종 </a:t>
            </a:r>
            <a:r>
              <a:rPr lang="en-US" altLang="ko-KR" sz="2400" dirty="0"/>
              <a:t>45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수치형 데이터 </a:t>
            </a:r>
            <a:r>
              <a:rPr lang="en-US" altLang="ko-KR" sz="2400" dirty="0"/>
              <a:t>17</a:t>
            </a:r>
            <a:r>
              <a:rPr lang="ko-KR" altLang="en-US" sz="2400" dirty="0"/>
              <a:t>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9144000" cy="3393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8459" y="1340768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 = 3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5054" y="182607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군집 별 특성을 파악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566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 LR </a:t>
            </a:r>
            <a:r>
              <a:rPr lang="ko-KR" altLang="en-US" sz="2400" dirty="0"/>
              <a:t>분석</a:t>
            </a:r>
            <a:r>
              <a:rPr lang="en-US" altLang="ko-KR" sz="2400" dirty="0"/>
              <a:t>) K-means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업종 </a:t>
            </a:r>
            <a:r>
              <a:rPr lang="en-US" altLang="ko-KR" sz="2400" dirty="0"/>
              <a:t>45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수치형 데이터 </a:t>
            </a:r>
            <a:r>
              <a:rPr lang="en-US" altLang="ko-KR" sz="2400" dirty="0"/>
              <a:t>17</a:t>
            </a:r>
            <a:r>
              <a:rPr lang="ko-KR" altLang="en-US" sz="2400" dirty="0"/>
              <a:t>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348055"/>
            <a:ext cx="6487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월 평균 소득</a:t>
            </a:r>
            <a:r>
              <a:rPr lang="en-US" altLang="ko-KR" sz="2400" dirty="0"/>
              <a:t> </a:t>
            </a:r>
            <a:r>
              <a:rPr lang="ko-KR" altLang="en-US" sz="2400" dirty="0"/>
              <a:t>및 아파트 가격이 높은 지역들이</a:t>
            </a:r>
            <a:endParaRPr lang="en-US" altLang="ko-KR" sz="2400" dirty="0"/>
          </a:p>
          <a:p>
            <a:r>
              <a:rPr lang="ko-KR" altLang="en-US" sz="2400" dirty="0"/>
              <a:t>군집 </a:t>
            </a:r>
            <a:r>
              <a:rPr lang="en-US" altLang="ko-KR" sz="2400" dirty="0"/>
              <a:t>2</a:t>
            </a:r>
            <a:r>
              <a:rPr lang="ko-KR" altLang="en-US" sz="2400" dirty="0"/>
              <a:t>에 분포되어 있음을 확인 가능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04712" cy="3406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10" y="1086933"/>
            <a:ext cx="1319689" cy="1333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731" y="5692863"/>
            <a:ext cx="338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Geographical labeling</a:t>
            </a:r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 err="1"/>
              <a:t>시군구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5694347"/>
            <a:ext cx="3184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Data-driven labeling</a:t>
            </a:r>
          </a:p>
          <a:p>
            <a:pPr algn="ctr"/>
            <a:r>
              <a:rPr lang="en-US" altLang="ko-KR" sz="2400" b="1" dirty="0"/>
              <a:t>(Clustering)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4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0DC774-6D57-4163-A567-892E5617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147954"/>
            <a:ext cx="8568952" cy="37293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 LR </a:t>
            </a:r>
            <a:r>
              <a:rPr lang="ko-KR" altLang="en-US" sz="2400" dirty="0"/>
              <a:t>분석</a:t>
            </a:r>
            <a:r>
              <a:rPr lang="en-US" altLang="ko-KR" sz="2400" dirty="0"/>
              <a:t>) K-means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업종 </a:t>
            </a:r>
            <a:r>
              <a:rPr lang="en-US" altLang="ko-KR" sz="2400" dirty="0"/>
              <a:t>45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수치형 데이터 </a:t>
            </a:r>
            <a:r>
              <a:rPr lang="en-US" altLang="ko-KR" sz="2400" dirty="0"/>
              <a:t>17</a:t>
            </a:r>
            <a:r>
              <a:rPr lang="ko-KR" altLang="en-US" sz="2400" dirty="0"/>
              <a:t>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348055"/>
            <a:ext cx="8093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클러스터 </a:t>
            </a:r>
            <a:r>
              <a:rPr lang="ko-KR" altLang="en-US" sz="2400" dirty="0" err="1"/>
              <a:t>군집수를</a:t>
            </a:r>
            <a:r>
              <a:rPr lang="ko-KR" altLang="en-US" sz="2400" dirty="0"/>
              <a:t> </a:t>
            </a:r>
            <a:r>
              <a:rPr lang="en-US" altLang="ko-KR" sz="2400" dirty="0"/>
              <a:t>10</a:t>
            </a:r>
            <a:r>
              <a:rPr lang="ko-KR" altLang="en-US" sz="2400" dirty="0"/>
              <a:t>개로 늘려 시각화한 결과</a:t>
            </a:r>
            <a:endParaRPr lang="en-US" altLang="ko-KR" sz="2400" dirty="0"/>
          </a:p>
          <a:p>
            <a:r>
              <a:rPr lang="ko-KR" altLang="en-US" sz="2400" dirty="0" err="1"/>
              <a:t>시군구</a:t>
            </a:r>
            <a:r>
              <a:rPr lang="ko-KR" altLang="en-US" sz="2400" dirty="0"/>
              <a:t> 대비 유의미한 군집을 형성</a:t>
            </a:r>
            <a:r>
              <a:rPr lang="en-US" altLang="ko-KR" sz="2400" dirty="0"/>
              <a:t>, </a:t>
            </a:r>
            <a:r>
              <a:rPr lang="ko-KR" altLang="en-US" sz="2400" dirty="0"/>
              <a:t>비슷한 속성끼리 묶임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6731" y="5692863"/>
            <a:ext cx="338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Geographical labeling</a:t>
            </a:r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 err="1"/>
              <a:t>시군구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5694347"/>
            <a:ext cx="3184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Data-driven labeling</a:t>
            </a:r>
          </a:p>
          <a:p>
            <a:pPr algn="ctr"/>
            <a:r>
              <a:rPr lang="en-US" altLang="ko-KR" sz="2400" b="1" dirty="0"/>
              <a:t>(Clustering)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643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 LR </a:t>
            </a:r>
            <a:r>
              <a:rPr lang="ko-KR" altLang="en-US" sz="2400" dirty="0"/>
              <a:t>분석</a:t>
            </a:r>
            <a:r>
              <a:rPr lang="en-US" altLang="ko-KR" sz="2400" dirty="0"/>
              <a:t>) K-means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업종 </a:t>
            </a:r>
            <a:r>
              <a:rPr lang="en-US" altLang="ko-KR" sz="2400" dirty="0"/>
              <a:t>45</a:t>
            </a:r>
            <a:r>
              <a:rPr lang="ko-KR" altLang="en-US" sz="2400" dirty="0"/>
              <a:t>개 </a:t>
            </a:r>
            <a:r>
              <a:rPr lang="en-US" altLang="ko-KR" sz="2400" dirty="0"/>
              <a:t>+ </a:t>
            </a:r>
            <a:r>
              <a:rPr lang="ko-KR" altLang="en-US" sz="2400" dirty="0"/>
              <a:t>수치형 데이터 </a:t>
            </a:r>
            <a:r>
              <a:rPr lang="en-US" altLang="ko-KR" sz="2400" dirty="0"/>
              <a:t>17</a:t>
            </a:r>
            <a:r>
              <a:rPr lang="ko-KR" altLang="en-US" sz="2400" dirty="0"/>
              <a:t>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421"/>
            <a:ext cx="4860237" cy="4335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032" y="1268760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□ 다중공선성이</a:t>
            </a:r>
            <a:r>
              <a:rPr lang="en-US" altLang="ko-KR" dirty="0"/>
              <a:t> </a:t>
            </a:r>
            <a:r>
              <a:rPr lang="ko-KR" altLang="en-US" dirty="0"/>
              <a:t>다시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□ </a:t>
            </a:r>
            <a:r>
              <a:rPr lang="en-US" altLang="ko-KR" dirty="0"/>
              <a:t>R-squared: 0.406</a:t>
            </a:r>
          </a:p>
          <a:p>
            <a:endParaRPr lang="en-US" altLang="ko-KR" dirty="0"/>
          </a:p>
          <a:p>
            <a:r>
              <a:rPr lang="ko-KR" altLang="en-US" dirty="0"/>
              <a:t>□ 데이터의 설명력이 부족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13" y="3705403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연구 배경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sp>
        <p:nvSpPr>
          <p:cNvPr id="21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176464" cy="1296144"/>
          </a:xfrm>
        </p:spPr>
        <p:txBody>
          <a:bodyPr vert="horz">
            <a:norm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사업체 수 비율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전체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사업체 수의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85.3%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차지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통계청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)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6E39B91-815A-49F9-90C9-D5CD72883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194235"/>
              </p:ext>
            </p:extLst>
          </p:nvPr>
        </p:nvGraphicFramePr>
        <p:xfrm>
          <a:off x="0" y="2958534"/>
          <a:ext cx="4572000" cy="35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1706914-E1A0-40A3-9FEE-3C5C8D32F7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16016" y="1525934"/>
            <a:ext cx="4032448" cy="1038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자영업자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소상공인 비중이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해외 선진국보다 훨씬 높음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출처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: OECD)</a:t>
            </a:r>
            <a:endParaRPr lang="fr-FR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2A79258A-193D-4D3A-B178-917DD8C65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632353"/>
              </p:ext>
            </p:extLst>
          </p:nvPr>
        </p:nvGraphicFramePr>
        <p:xfrm>
          <a:off x="4740058" y="2955802"/>
          <a:ext cx="4324672" cy="3552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66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200" dirty="0"/>
              <a:t>LR </a:t>
            </a:r>
            <a:r>
              <a:rPr lang="ko-KR" altLang="en-US" sz="3200" dirty="0"/>
              <a:t>분석</a:t>
            </a:r>
            <a:r>
              <a:rPr lang="en-US" altLang="ko-KR" sz="3200" dirty="0"/>
              <a:t>) t-</a:t>
            </a:r>
            <a:r>
              <a:rPr lang="en-US" altLang="ko-KR" sz="3200" dirty="0" err="1"/>
              <a:t>sne</a:t>
            </a:r>
            <a:r>
              <a:rPr lang="ko-KR" altLang="en-US" sz="3200" dirty="0"/>
              <a:t> 군집화 </a:t>
            </a:r>
            <a:r>
              <a:rPr lang="en-US" altLang="ko-KR" sz="3200" dirty="0"/>
              <a:t>+ </a:t>
            </a:r>
            <a:r>
              <a:rPr lang="ko-KR" altLang="en-US" sz="3200" dirty="0"/>
              <a:t>업종 </a:t>
            </a:r>
            <a:r>
              <a:rPr lang="en-US" altLang="ko-KR" sz="3200" dirty="0"/>
              <a:t>+ </a:t>
            </a:r>
            <a:r>
              <a:rPr lang="ko-KR" altLang="en-US" sz="3200" dirty="0" err="1"/>
              <a:t>수치형</a:t>
            </a:r>
            <a:r>
              <a:rPr lang="ko-KR" altLang="en-US" sz="3200" dirty="0"/>
              <a:t> 데이터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5782370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9840" y="1281534"/>
            <a:ext cx="382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□ </a:t>
            </a:r>
            <a:r>
              <a:rPr lang="ko-KR" altLang="en-US" dirty="0" err="1"/>
              <a:t>다중공선성은</a:t>
            </a:r>
            <a:r>
              <a:rPr lang="en-US" altLang="ko-KR" dirty="0"/>
              <a:t> </a:t>
            </a:r>
            <a:r>
              <a:rPr lang="ko-KR" altLang="en-US" dirty="0"/>
              <a:t>사라짐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□ </a:t>
            </a:r>
            <a:r>
              <a:rPr lang="en-US" altLang="ko-KR" dirty="0"/>
              <a:t>R-squared: 0.406</a:t>
            </a:r>
          </a:p>
          <a:p>
            <a:endParaRPr lang="en-US" altLang="ko-KR" dirty="0"/>
          </a:p>
          <a:p>
            <a:r>
              <a:rPr lang="ko-KR" altLang="en-US" dirty="0"/>
              <a:t>□ 여전히 데이터의 설명력이 부족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3448"/>
            <a:ext cx="6477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선형 회귀 모델의 문제점</a:t>
            </a:r>
            <a:endParaRPr lang="ko-KR" altLang="en-US" dirty="0"/>
          </a:p>
        </p:txBody>
      </p:sp>
      <p:sp>
        <p:nvSpPr>
          <p:cNvPr id="8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 txBox="1">
            <a:spLocks/>
          </p:cNvSpPr>
          <p:nvPr/>
        </p:nvSpPr>
        <p:spPr>
          <a:xfrm>
            <a:off x="285486" y="1412776"/>
            <a:ext cx="8656674" cy="1069514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□ </a:t>
            </a:r>
            <a:r>
              <a:rPr lang="ko-KR" altLang="en-US" sz="2400" dirty="0" err="1"/>
              <a:t>다중공선성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문제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□ </a:t>
            </a:r>
            <a:r>
              <a:rPr lang="ko-KR" altLang="en-US" sz="2400" dirty="0"/>
              <a:t>낮은 </a:t>
            </a:r>
            <a:r>
              <a:rPr lang="en-US" altLang="ko-KR" sz="2400" dirty="0"/>
              <a:t>R-squared </a:t>
            </a:r>
            <a:r>
              <a:rPr lang="ko-KR" altLang="en-US" sz="2400" dirty="0"/>
              <a:t>값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이 지속됨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(0.297~0.443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400" dirty="0"/>
              <a:t>□ 각 모델을 </a:t>
            </a:r>
            <a:r>
              <a:rPr lang="en-US" altLang="ko-KR" sz="2400" dirty="0"/>
              <a:t>10</a:t>
            </a:r>
            <a:r>
              <a:rPr lang="ko-KR" altLang="en-US" sz="2400" dirty="0"/>
              <a:t>번씩 돌려 나온 평균 </a:t>
            </a:r>
            <a:r>
              <a:rPr lang="ko-KR" altLang="en-US" sz="2400" dirty="0" smtClean="0"/>
              <a:t>값 그래프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7864" y="5796553"/>
            <a:ext cx="7471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/>
              <a:t>선형 </a:t>
            </a:r>
            <a:r>
              <a:rPr lang="ko-KR" altLang="en-US" sz="3200" b="1" dirty="0"/>
              <a:t>회귀 모델은 분석에 적절하지 않다</a:t>
            </a:r>
            <a:endParaRPr lang="en-US" altLang="ko-KR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7" y="222255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andom forest regression 이미지 검색결과">
            <a:extLst>
              <a:ext uri="{FF2B5EF4-FFF2-40B4-BE49-F238E27FC236}">
                <a16:creationId xmlns:a16="http://schemas.microsoft.com/office/drawing/2014/main" id="{55DB1E78-AA58-4718-BBAA-0CADE044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21" y="4223423"/>
            <a:ext cx="2786845" cy="17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비선형 회귀 모델 비교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384176"/>
            <a:ext cx="1954560" cy="460648"/>
          </a:xfrm>
        </p:spPr>
        <p:txBody>
          <a:bodyPr/>
          <a:lstStyle/>
          <a:p>
            <a:pPr lvl="0"/>
            <a:r>
              <a:rPr lang="ko-KR" altLang="en-US" sz="2400" b="1" dirty="0"/>
              <a:t>분석 내용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3"/>
            <a:ext cx="8229600" cy="681838"/>
          </a:xfrm>
        </p:spPr>
        <p:txBody>
          <a:bodyPr/>
          <a:lstStyle/>
          <a:p>
            <a:r>
              <a:rPr lang="ko-KR" altLang="en-US" sz="1600" dirty="0">
                <a:solidFill>
                  <a:schemeClr val="tx1"/>
                </a:solidFill>
              </a:rPr>
              <a:t>상권코드와 </a:t>
            </a:r>
            <a:r>
              <a:rPr lang="ko-KR" altLang="en-US" sz="1600" dirty="0" err="1">
                <a:solidFill>
                  <a:schemeClr val="tx1"/>
                </a:solidFill>
              </a:rPr>
              <a:t>시군구</a:t>
            </a:r>
            <a:r>
              <a:rPr lang="en-US" altLang="ko-KR" sz="1600" dirty="0">
                <a:solidFill>
                  <a:schemeClr val="tx1"/>
                </a:solidFill>
              </a:rPr>
              <a:t>, K-means, t-</a:t>
            </a:r>
            <a:r>
              <a:rPr lang="en-US" altLang="ko-KR" sz="1600" dirty="0" err="1">
                <a:solidFill>
                  <a:schemeClr val="tx1"/>
                </a:solidFill>
              </a:rPr>
              <a:t>sne</a:t>
            </a:r>
            <a:r>
              <a:rPr lang="ko-KR" altLang="en-US" sz="1600" dirty="0">
                <a:solidFill>
                  <a:schemeClr val="tx1"/>
                </a:solidFill>
              </a:rPr>
              <a:t>를 데이터에 적용해 가장 성능이 좋은 모델을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R-squared </a:t>
            </a:r>
            <a:r>
              <a:rPr lang="ko-KR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값이 가장 높고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RMSE </a:t>
            </a:r>
            <a:r>
              <a:rPr lang="ko-KR" alt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오차값이</a:t>
            </a:r>
            <a:r>
              <a:rPr lang="ko-KR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가장 낮은 회귀</a:t>
            </a:r>
            <a:r>
              <a:rPr lang="ko-KR" altLang="en-US" sz="1600" dirty="0">
                <a:solidFill>
                  <a:schemeClr val="tx1"/>
                </a:solidFill>
              </a:rPr>
              <a:t> 모델을 찾아보았음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6036A-E23A-42AF-8BC8-37408CEEC745}"/>
              </a:ext>
            </a:extLst>
          </p:cNvPr>
          <p:cNvSpPr txBox="1"/>
          <p:nvPr/>
        </p:nvSpPr>
        <p:spPr>
          <a:xfrm>
            <a:off x="1007603" y="3234462"/>
            <a:ext cx="712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[Linear Regression] </a:t>
            </a:r>
            <a:r>
              <a:rPr lang="en-US" altLang="ko-KR" sz="1600" dirty="0"/>
              <a:t>vs [Random Forest] vs [Light GBM] vs [Neural Network]</a:t>
            </a:r>
            <a:endParaRPr lang="ko-KR" altLang="en-US" sz="1600" dirty="0"/>
          </a:p>
        </p:txBody>
      </p:sp>
      <p:pic>
        <p:nvPicPr>
          <p:cNvPr id="1030" name="Picture 6" descr="light gbm 이미지 검색결과">
            <a:extLst>
              <a:ext uri="{FF2B5EF4-FFF2-40B4-BE49-F238E27FC236}">
                <a16:creationId xmlns:a16="http://schemas.microsoft.com/office/drawing/2014/main" id="{82F66CE7-B02F-41F8-AEDF-F8257DCAE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1"/>
          <a:stretch/>
        </p:blipFill>
        <p:spPr bwMode="auto">
          <a:xfrm>
            <a:off x="5745103" y="3927135"/>
            <a:ext cx="2886075" cy="7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28C780D-F217-430C-BD8A-E0CE3CA7B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52" y="4077072"/>
            <a:ext cx="2786844" cy="2182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E81FC6-75A7-49EC-A0F2-0E4777F54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291" y="4967971"/>
            <a:ext cx="3103165" cy="14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68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 </a:t>
            </a:r>
            <a:r>
              <a:rPr lang="en-US" altLang="ko-KR" sz="3200" dirty="0"/>
              <a:t>Random Forest </a:t>
            </a:r>
            <a:r>
              <a:rPr lang="ko-KR" altLang="en-US" sz="3200" dirty="0"/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2089073"/>
            <a:ext cx="3736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R-squared </a:t>
            </a:r>
            <a:r>
              <a:rPr lang="ko-KR" altLang="en-US" dirty="0"/>
              <a:t>값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최소 </a:t>
            </a:r>
            <a:r>
              <a:rPr lang="en-US" altLang="ko-KR" dirty="0"/>
              <a:t>0.669</a:t>
            </a:r>
          </a:p>
          <a:p>
            <a:r>
              <a:rPr lang="ko-KR" altLang="en-US" dirty="0"/>
              <a:t>최대 </a:t>
            </a:r>
            <a:r>
              <a:rPr lang="en-US" altLang="ko-KR" dirty="0"/>
              <a:t>0.728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>
                <a:solidFill>
                  <a:srgbClr val="FF0000"/>
                </a:solidFill>
              </a:rPr>
              <a:t>0.714</a:t>
            </a:r>
          </a:p>
          <a:p>
            <a:endParaRPr lang="en-US" altLang="ko-KR" dirty="0"/>
          </a:p>
          <a:p>
            <a:r>
              <a:rPr lang="en-US" altLang="ko-KR" dirty="0"/>
              <a:t>R2_RF = 1007</a:t>
            </a:r>
            <a:r>
              <a:rPr lang="ko-KR" altLang="en-US" dirty="0"/>
              <a:t>개의 상권 데이터셋</a:t>
            </a:r>
            <a:br>
              <a:rPr lang="ko-KR" altLang="en-US" dirty="0"/>
            </a:br>
            <a:r>
              <a:rPr lang="en-US" altLang="ko-KR" dirty="0" smtClean="0"/>
              <a:t>R2_c_RF </a:t>
            </a:r>
            <a:r>
              <a:rPr lang="en-US" altLang="ko-KR" dirty="0"/>
              <a:t>= 25</a:t>
            </a:r>
            <a:r>
              <a:rPr lang="ko-KR" altLang="en-US" dirty="0"/>
              <a:t>개 업종 데이터셋</a:t>
            </a:r>
            <a:br>
              <a:rPr lang="ko-KR" altLang="en-US" dirty="0"/>
            </a:br>
            <a:r>
              <a:rPr lang="en-US" altLang="ko-KR" dirty="0" smtClean="0"/>
              <a:t>R2_k_RF </a:t>
            </a:r>
            <a:r>
              <a:rPr lang="en-US" altLang="ko-KR" dirty="0"/>
              <a:t>= K-means 3</a:t>
            </a:r>
            <a:r>
              <a:rPr lang="ko-KR" altLang="en-US" dirty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R2_t_RF </a:t>
            </a:r>
            <a:r>
              <a:rPr lang="en-US" altLang="ko-KR" dirty="0"/>
              <a:t>= t-</a:t>
            </a:r>
            <a:r>
              <a:rPr lang="en-US" altLang="ko-KR" dirty="0" err="1"/>
              <a:t>sne</a:t>
            </a:r>
            <a:r>
              <a:rPr lang="en-US" altLang="ko-KR" dirty="0"/>
              <a:t> </a:t>
            </a:r>
            <a:r>
              <a:rPr lang="ko-KR" altLang="en-US" dirty="0"/>
              <a:t>군집화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43106-BD90-4073-BC64-25509DA0D90D}"/>
              </a:ext>
            </a:extLst>
          </p:cNvPr>
          <p:cNvSpPr txBox="1"/>
          <p:nvPr/>
        </p:nvSpPr>
        <p:spPr>
          <a:xfrm>
            <a:off x="2148901" y="5445224"/>
            <a:ext cx="484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0.7</a:t>
            </a:r>
            <a:r>
              <a:rPr lang="ko-KR" altLang="en-US" sz="2000" b="1" dirty="0"/>
              <a:t>을 넘는 매우 우수한 결과값이 도출됨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5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Light GBM / Neural Network </a:t>
            </a:r>
            <a:r>
              <a:rPr lang="ko-KR" altLang="en-US" sz="3200" dirty="0"/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2050621"/>
            <a:ext cx="3736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LGBM/NN </a:t>
            </a:r>
            <a:r>
              <a:rPr lang="ko-KR" altLang="en-US" dirty="0"/>
              <a:t>모델의 </a:t>
            </a:r>
            <a:r>
              <a:rPr lang="en-US" altLang="ko-KR" dirty="0"/>
              <a:t>R-squared </a:t>
            </a:r>
            <a:r>
              <a:rPr lang="ko-KR" altLang="en-US" dirty="0"/>
              <a:t>값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최소 </a:t>
            </a:r>
            <a:r>
              <a:rPr lang="en-US" altLang="ko-KR" dirty="0" smtClean="0"/>
              <a:t>0.515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 smtClean="0"/>
              <a:t>0.565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 smtClean="0">
                <a:solidFill>
                  <a:srgbClr val="FF0000"/>
                </a:solidFill>
              </a:rPr>
              <a:t>0.551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R2_lgbm </a:t>
            </a:r>
            <a:r>
              <a:rPr lang="en-US" altLang="ko-KR" dirty="0"/>
              <a:t>= 1007</a:t>
            </a:r>
            <a:r>
              <a:rPr lang="ko-KR" altLang="en-US" dirty="0" smtClean="0"/>
              <a:t>개 </a:t>
            </a:r>
            <a:r>
              <a:rPr lang="ko-KR" altLang="en-US" dirty="0"/>
              <a:t>상권 데이터셋</a:t>
            </a:r>
            <a:br>
              <a:rPr lang="ko-KR" altLang="en-US" dirty="0"/>
            </a:br>
            <a:r>
              <a:rPr lang="en-US" altLang="ko-KR" dirty="0" smtClean="0"/>
              <a:t>R2_c_lgbm </a:t>
            </a:r>
            <a:r>
              <a:rPr lang="en-US" altLang="ko-KR" dirty="0"/>
              <a:t>= 25</a:t>
            </a:r>
            <a:r>
              <a:rPr lang="ko-KR" altLang="en-US" dirty="0"/>
              <a:t>개 업종 데이터셋</a:t>
            </a:r>
            <a:br>
              <a:rPr lang="ko-KR" altLang="en-US" dirty="0"/>
            </a:br>
            <a:r>
              <a:rPr lang="en-US" altLang="ko-KR" dirty="0" smtClean="0"/>
              <a:t>R2_k_lgbm </a:t>
            </a:r>
            <a:r>
              <a:rPr lang="en-US" altLang="ko-KR" dirty="0"/>
              <a:t>= K-means 3</a:t>
            </a:r>
            <a:r>
              <a:rPr lang="ko-KR" altLang="en-US" dirty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R2_t_lgbm </a:t>
            </a:r>
            <a:r>
              <a:rPr lang="en-US" altLang="ko-KR" dirty="0"/>
              <a:t>= t-</a:t>
            </a:r>
            <a:r>
              <a:rPr lang="en-US" altLang="ko-KR" dirty="0" err="1"/>
              <a:t>sne</a:t>
            </a:r>
            <a:r>
              <a:rPr lang="en-US" altLang="ko-KR" dirty="0"/>
              <a:t> </a:t>
            </a:r>
            <a:r>
              <a:rPr lang="ko-KR" altLang="en-US" dirty="0"/>
              <a:t>군집화</a:t>
            </a:r>
            <a:endParaRPr lang="en-US" altLang="ko-KR" dirty="0"/>
          </a:p>
          <a:p>
            <a:r>
              <a:rPr lang="en-US" altLang="ko-KR" dirty="0"/>
              <a:t>R2_NN = 1007</a:t>
            </a:r>
            <a:r>
              <a:rPr lang="ko-KR" altLang="en-US" dirty="0"/>
              <a:t>개 </a:t>
            </a:r>
            <a:r>
              <a:rPr lang="en-US" altLang="ko-KR" dirty="0"/>
              <a:t>+</a:t>
            </a:r>
            <a:r>
              <a:rPr lang="ko-KR" altLang="en-US" dirty="0"/>
              <a:t> 인공신경망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63B0E-CC3B-4C03-9A76-74F9421CACB8}"/>
              </a:ext>
            </a:extLst>
          </p:cNvPr>
          <p:cNvSpPr txBox="1"/>
          <p:nvPr/>
        </p:nvSpPr>
        <p:spPr>
          <a:xfrm>
            <a:off x="425512" y="5408091"/>
            <a:ext cx="8292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선형 회귀모델보다는 결과값이 우수하나</a:t>
            </a:r>
            <a:r>
              <a:rPr lang="en-US" altLang="ko-KR" sz="2000" b="1" dirty="0"/>
              <a:t>, Random Forest </a:t>
            </a:r>
            <a:r>
              <a:rPr lang="ko-KR" altLang="en-US" sz="2000" b="1" dirty="0"/>
              <a:t>보다는 낮음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5319300" cy="35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4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Root Mean Squared Error </a:t>
            </a:r>
            <a:r>
              <a:rPr lang="ko-KR" altLang="en-US" sz="3200" dirty="0"/>
              <a:t>수치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1B70-46C0-4B19-B694-31E6A359E482}"/>
              </a:ext>
            </a:extLst>
          </p:cNvPr>
          <p:cNvSpPr txBox="1"/>
          <p:nvPr/>
        </p:nvSpPr>
        <p:spPr>
          <a:xfrm>
            <a:off x="323528" y="1348055"/>
            <a:ext cx="304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1) Linear regression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0B7B71-00D4-43BC-AB1A-B36774D34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" y="1916832"/>
            <a:ext cx="4746868" cy="3672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11E643-4C91-45B0-9E52-553191471D67}"/>
              </a:ext>
            </a:extLst>
          </p:cNvPr>
          <p:cNvSpPr txBox="1"/>
          <p:nvPr/>
        </p:nvSpPr>
        <p:spPr>
          <a:xfrm>
            <a:off x="5004048" y="208907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전반적으로 </a:t>
            </a:r>
            <a:r>
              <a:rPr lang="en-US" altLang="ko-KR" dirty="0"/>
              <a:t>12</a:t>
            </a:r>
            <a:r>
              <a:rPr lang="ko-KR" altLang="en-US" dirty="0"/>
              <a:t>억이 넘는 수치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790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Root Mean Squared Error </a:t>
            </a:r>
            <a:r>
              <a:rPr lang="ko-KR" altLang="en-US" sz="3200" dirty="0"/>
              <a:t>수치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1B70-46C0-4B19-B694-31E6A359E482}"/>
              </a:ext>
            </a:extLst>
          </p:cNvPr>
          <p:cNvSpPr txBox="1"/>
          <p:nvPr/>
        </p:nvSpPr>
        <p:spPr>
          <a:xfrm>
            <a:off x="323528" y="1348055"/>
            <a:ext cx="268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2) 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1E643-4C91-45B0-9E52-553191471D67}"/>
              </a:ext>
            </a:extLst>
          </p:cNvPr>
          <p:cNvSpPr txBox="1"/>
          <p:nvPr/>
        </p:nvSpPr>
        <p:spPr>
          <a:xfrm>
            <a:off x="5004048" y="208907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선형회귀 모델보다 낮은 </a:t>
            </a:r>
            <a:r>
              <a:rPr lang="ko-KR" altLang="en-US" dirty="0" err="1"/>
              <a:t>오차값</a:t>
            </a:r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8</a:t>
            </a:r>
            <a:r>
              <a:rPr lang="ko-KR" altLang="en-US" dirty="0"/>
              <a:t>억</a:t>
            </a:r>
            <a:r>
              <a:rPr lang="en-US" altLang="ko-KR" dirty="0"/>
              <a:t>~11</a:t>
            </a:r>
            <a:r>
              <a:rPr lang="ko-KR" altLang="en-US" dirty="0" smtClean="0"/>
              <a:t>억</a:t>
            </a:r>
            <a:endParaRPr lang="en-US" altLang="ko-KR" dirty="0" smtClean="0"/>
          </a:p>
          <a:p>
            <a:r>
              <a:rPr lang="ko-KR" altLang="en-US" dirty="0" smtClean="0"/>
              <a:t>가장 낮은 </a:t>
            </a:r>
            <a:r>
              <a:rPr lang="en-US" altLang="ko-KR" dirty="0" smtClean="0"/>
              <a:t>RMSE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억대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3B2E4-AD5F-4193-9930-E54A789D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916832"/>
            <a:ext cx="4652218" cy="35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90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Root Mean Squared Error </a:t>
            </a:r>
            <a:r>
              <a:rPr lang="ko-KR" altLang="en-US" sz="3200" dirty="0"/>
              <a:t>수치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1B70-46C0-4B19-B694-31E6A359E482}"/>
              </a:ext>
            </a:extLst>
          </p:cNvPr>
          <p:cNvSpPr txBox="1"/>
          <p:nvPr/>
        </p:nvSpPr>
        <p:spPr>
          <a:xfrm>
            <a:off x="323528" y="1348055"/>
            <a:ext cx="469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3) Light GBM /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1E643-4C91-45B0-9E52-553191471D67}"/>
              </a:ext>
            </a:extLst>
          </p:cNvPr>
          <p:cNvSpPr txBox="1"/>
          <p:nvPr/>
        </p:nvSpPr>
        <p:spPr>
          <a:xfrm>
            <a:off x="5004048" y="208907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 GBM</a:t>
            </a:r>
            <a:r>
              <a:rPr lang="ko-KR" altLang="en-US" dirty="0"/>
              <a:t>은 </a:t>
            </a:r>
            <a:r>
              <a:rPr lang="en-US" altLang="ko-KR" dirty="0"/>
              <a:t>11</a:t>
            </a:r>
            <a:r>
              <a:rPr lang="ko-KR" altLang="en-US" dirty="0"/>
              <a:t>억대</a:t>
            </a:r>
            <a:endParaRPr lang="en-US" altLang="ko-KR" dirty="0"/>
          </a:p>
          <a:p>
            <a:r>
              <a:rPr lang="en-US" altLang="ko-KR" dirty="0"/>
              <a:t>Neural Network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억</a:t>
            </a:r>
            <a:r>
              <a:rPr lang="en-US" altLang="ko-KR" dirty="0"/>
              <a:t>~13</a:t>
            </a:r>
            <a:r>
              <a:rPr lang="ko-KR" altLang="en-US" dirty="0"/>
              <a:t>억대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C458E5-E533-48DC-ACFF-39C6F2EEE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2797"/>
            <a:ext cx="4783277" cy="3597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3DB93-DA13-4375-AD2D-DDB16710AFB5}"/>
              </a:ext>
            </a:extLst>
          </p:cNvPr>
          <p:cNvSpPr txBox="1"/>
          <p:nvPr/>
        </p:nvSpPr>
        <p:spPr>
          <a:xfrm>
            <a:off x="1658221" y="5363055"/>
            <a:ext cx="5827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FF0000"/>
                </a:solidFill>
              </a:rPr>
              <a:t>예측률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0.7, </a:t>
            </a:r>
            <a:r>
              <a:rPr lang="ko-KR" altLang="en-US" sz="2000" b="1" dirty="0" err="1">
                <a:solidFill>
                  <a:srgbClr val="FF0000"/>
                </a:solidFill>
              </a:rPr>
              <a:t>오차값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억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Random </a:t>
            </a:r>
            <a:r>
              <a:rPr lang="en-US" altLang="ko-KR" sz="2000" b="1" dirty="0">
                <a:solidFill>
                  <a:srgbClr val="FF0000"/>
                </a:solidFill>
              </a:rPr>
              <a:t>Forest </a:t>
            </a:r>
            <a:r>
              <a:rPr lang="ko-KR" altLang="en-US" sz="2000" b="1" dirty="0">
                <a:solidFill>
                  <a:srgbClr val="FF0000"/>
                </a:solidFill>
              </a:rPr>
              <a:t>분석이 가장 유의미한 결과 도출</a:t>
            </a:r>
          </a:p>
        </p:txBody>
      </p:sp>
    </p:spTree>
    <p:extLst>
      <p:ext uri="{BB962C8B-B14F-4D97-AF65-F5344CB8AC3E}">
        <p14:creationId xmlns:p14="http://schemas.microsoft.com/office/powerpoint/2010/main" val="4847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인사이트</a:t>
            </a:r>
            <a:r>
              <a:rPr lang="ko-KR" altLang="en-US" dirty="0" smtClean="0"/>
              <a:t> 도출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28" y="1125763"/>
            <a:ext cx="5868144" cy="377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1E643-4C91-45B0-9E52-553191471D67}"/>
              </a:ext>
            </a:extLst>
          </p:cNvPr>
          <p:cNvSpPr txBox="1"/>
          <p:nvPr/>
        </p:nvSpPr>
        <p:spPr>
          <a:xfrm>
            <a:off x="467544" y="479715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주변에 매장 수가 많을수록 매출액 증가 경향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여성 매출액이 많을수록 매출액 증가 경향</a:t>
            </a:r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저녁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</a:t>
            </a:r>
            <a:r>
              <a:rPr lang="ko-KR" altLang="en-US" dirty="0" smtClean="0"/>
              <a:t>다음날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시 사이 </a:t>
            </a:r>
            <a:r>
              <a:rPr lang="ko-KR" altLang="en-US" dirty="0" smtClean="0"/>
              <a:t>시간대 매출액 증가 경향</a:t>
            </a: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편의점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슈퍼마켓</a:t>
            </a:r>
            <a:r>
              <a:rPr lang="ko-KR" altLang="en-US" dirty="0" smtClean="0"/>
              <a:t> 업종의 강세</a:t>
            </a:r>
            <a:endParaRPr lang="en-US" altLang="ko-KR" dirty="0" smtClean="0"/>
          </a:p>
          <a:p>
            <a:r>
              <a:rPr lang="en-US" altLang="ko-KR" dirty="0" smtClean="0"/>
              <a:t>5) </a:t>
            </a:r>
            <a:r>
              <a:rPr lang="ko-KR" altLang="en-US" dirty="0" smtClean="0"/>
              <a:t>여성 직장인 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남성 유동 인구가 많을수록 매출액 증가 경향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58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한계점</a:t>
            </a:r>
            <a:endParaRPr lang="ko-KR" altLang="en-US" dirty="0"/>
          </a:p>
        </p:txBody>
      </p:sp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 txBox="1">
            <a:spLocks/>
          </p:cNvSpPr>
          <p:nvPr/>
        </p:nvSpPr>
        <p:spPr>
          <a:xfrm>
            <a:off x="285486" y="1412776"/>
            <a:ext cx="8656674" cy="2376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□ </a:t>
            </a:r>
            <a:r>
              <a:rPr lang="ko-KR" altLang="en-US" sz="2400" dirty="0" err="1" smtClean="0"/>
              <a:t>인공신경망</a:t>
            </a:r>
            <a:r>
              <a:rPr lang="ko-KR" altLang="en-US" sz="2400" dirty="0" smtClean="0"/>
              <a:t> 모델링이 생각처럼 잘 되지 않은 것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□ </a:t>
            </a:r>
            <a:r>
              <a:rPr lang="en-US" altLang="ko-KR" sz="2400" dirty="0" smtClean="0"/>
              <a:t>K-means </a:t>
            </a:r>
            <a:r>
              <a:rPr lang="ko-KR" altLang="en-US" sz="2400" dirty="0" smtClean="0"/>
              <a:t>이외의 </a:t>
            </a:r>
            <a:r>
              <a:rPr lang="ko-KR" altLang="en-US" sz="2400" dirty="0" err="1" smtClean="0"/>
              <a:t>클러스터링</a:t>
            </a:r>
            <a:r>
              <a:rPr lang="ko-KR" altLang="en-US" sz="2400" dirty="0" smtClean="0"/>
              <a:t> 방법을 시도하지 못한 것</a:t>
            </a:r>
            <a:endParaRPr lang="en-US" altLang="ko-KR" sz="2400" dirty="0"/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□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클러스터링</a:t>
            </a:r>
            <a:r>
              <a:rPr lang="ko-KR" altLang="en-US" sz="2400" dirty="0" smtClean="0">
                <a:solidFill>
                  <a:schemeClr val="tx1"/>
                </a:solidFill>
              </a:rPr>
              <a:t> 방법을 더 많이 익혀</a:t>
            </a:r>
            <a:r>
              <a:rPr lang="en-US" altLang="ko-KR" sz="2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□ </a:t>
            </a:r>
            <a:r>
              <a:rPr lang="ko-KR" altLang="en-US" sz="2400" dirty="0" smtClean="0">
                <a:solidFill>
                  <a:schemeClr val="tx1"/>
                </a:solidFill>
              </a:rPr>
              <a:t>다중공선성이 나타나지 않게끔 하고 싶다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연구 배경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39" y="1124744"/>
            <a:ext cx="5316989" cy="5606761"/>
          </a:xfrm>
          <a:prstGeom prst="rect">
            <a:avLst/>
          </a:prstGeom>
        </p:spPr>
      </p:pic>
      <p:pic>
        <p:nvPicPr>
          <p:cNvPr id="1026" name="Picture 2" descr="associate_p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9" y="1086292"/>
            <a:ext cx="2523505" cy="577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Images | Free Vectors, Stock Photos &amp; P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29356" cy="646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연구 배경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 txBox="1">
            <a:spLocks/>
          </p:cNvSpPr>
          <p:nvPr/>
        </p:nvSpPr>
        <p:spPr>
          <a:xfrm>
            <a:off x="285486" y="1412776"/>
            <a:ext cx="8656674" cy="25922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“</a:t>
            </a:r>
            <a:r>
              <a:rPr lang="ko-KR" altLang="en-US" dirty="0"/>
              <a:t>소상공인 절반 </a:t>
            </a:r>
            <a:r>
              <a:rPr lang="en-US" altLang="ko-KR" dirty="0"/>
              <a:t>5</a:t>
            </a:r>
            <a:r>
              <a:rPr lang="ko-KR" altLang="en-US" dirty="0"/>
              <a:t>년 내 망한다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ko-KR" altLang="en-US" sz="1400" dirty="0">
                <a:solidFill>
                  <a:prstClr val="black"/>
                </a:solidFill>
              </a:rPr>
              <a:t>뉴스</a:t>
            </a:r>
            <a:r>
              <a:rPr lang="en-US" altLang="ko-KR" sz="1400" dirty="0">
                <a:solidFill>
                  <a:prstClr val="black"/>
                </a:solidFill>
              </a:rPr>
              <a:t>1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2019. 5. 30)</a:t>
            </a:r>
            <a:endParaRPr lang="en-US" altLang="ko-KR" sz="1800" dirty="0"/>
          </a:p>
          <a:p>
            <a:pPr algn="r"/>
            <a:r>
              <a:rPr lang="en-US" altLang="ko-KR" dirty="0"/>
              <a:t>“</a:t>
            </a:r>
            <a:r>
              <a:rPr lang="ko-KR" altLang="en-US" dirty="0"/>
              <a:t>소상공인</a:t>
            </a:r>
            <a:r>
              <a:rPr lang="en-US" altLang="ko-KR" dirty="0"/>
              <a:t>, 2</a:t>
            </a:r>
            <a:r>
              <a:rPr lang="ko-KR" altLang="en-US" dirty="0"/>
              <a:t>곳 중 </a:t>
            </a:r>
            <a:r>
              <a:rPr lang="en-US" altLang="ko-KR" dirty="0"/>
              <a:t>1</a:t>
            </a:r>
            <a:r>
              <a:rPr lang="ko-KR" altLang="en-US" dirty="0"/>
              <a:t>곳은 ‘빚’</a:t>
            </a:r>
            <a:r>
              <a:rPr lang="en-US" altLang="ko-KR" dirty="0"/>
              <a:t>…</a:t>
            </a:r>
            <a:r>
              <a:rPr lang="ko-KR" altLang="en-US" dirty="0"/>
              <a:t>평균 부채 </a:t>
            </a:r>
            <a:r>
              <a:rPr lang="en-US" altLang="ko-KR" dirty="0"/>
              <a:t>1</a:t>
            </a:r>
            <a:r>
              <a:rPr lang="ko-KR" altLang="en-US" dirty="0"/>
              <a:t>억</a:t>
            </a:r>
            <a:r>
              <a:rPr lang="en-US" altLang="ko-KR" dirty="0"/>
              <a:t>8100</a:t>
            </a:r>
            <a:r>
              <a:rPr lang="ko-KR" altLang="en-US" dirty="0"/>
              <a:t>만원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ko-KR" altLang="en-US" sz="1400" dirty="0" err="1">
                <a:solidFill>
                  <a:prstClr val="black"/>
                </a:solidFill>
              </a:rPr>
              <a:t>뉴시스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2019. 12. 27)</a:t>
            </a:r>
            <a:endParaRPr lang="en-US" altLang="ko-KR" sz="1600" dirty="0">
              <a:solidFill>
                <a:prstClr val="black"/>
              </a:solidFill>
            </a:endParaRPr>
          </a:p>
          <a:p>
            <a:endParaRPr lang="en-US" altLang="ko-KR" sz="1800" dirty="0"/>
          </a:p>
          <a:p>
            <a:r>
              <a:rPr lang="ko-KR" altLang="en-US" sz="2400" dirty="0"/>
              <a:t>□ 정부와 지자체의 지원정책 </a:t>
            </a:r>
            <a:r>
              <a:rPr lang="en-US" altLang="ko-KR" sz="2400" dirty="0"/>
              <a:t>O but</a:t>
            </a:r>
            <a:r>
              <a:rPr lang="ko-KR" altLang="en-US" sz="2400" dirty="0"/>
              <a:t> 개별 소상공인 대상 </a:t>
            </a:r>
            <a:r>
              <a:rPr lang="en-US" altLang="ko-KR" sz="2400" dirty="0"/>
              <a:t>X</a:t>
            </a:r>
          </a:p>
          <a:p>
            <a:r>
              <a:rPr lang="ko-KR" altLang="en-US" sz="2400" dirty="0"/>
              <a:t>□ 소상공인은 진입장벽이 낮은 골목상권을 중심으로 </a:t>
            </a:r>
            <a:r>
              <a:rPr lang="ko-KR" altLang="en-US" sz="2400" dirty="0" err="1"/>
              <a:t>창업활동</a:t>
            </a:r>
            <a:endParaRPr lang="en-US" altLang="ko-KR" sz="2400" dirty="0"/>
          </a:p>
          <a:p>
            <a:r>
              <a:rPr lang="ko-KR" altLang="en-US" sz="2400" dirty="0"/>
              <a:t>□ </a:t>
            </a:r>
            <a:r>
              <a:rPr lang="ko-KR" altLang="en-US" sz="2400" dirty="0" err="1"/>
              <a:t>발달상권에</a:t>
            </a:r>
            <a:r>
              <a:rPr lang="ko-KR" altLang="en-US" sz="2400" dirty="0"/>
              <a:t> 비해 골목상권의 생존율은 현저히 낮음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B9D10E-9D55-45B7-80C8-DE8EEBD1B273}"/>
              </a:ext>
            </a:extLst>
          </p:cNvPr>
          <p:cNvGrpSpPr/>
          <p:nvPr/>
        </p:nvGrpSpPr>
        <p:grpSpPr>
          <a:xfrm>
            <a:off x="395536" y="4797152"/>
            <a:ext cx="8352928" cy="1119198"/>
            <a:chOff x="1609969" y="5008693"/>
            <a:chExt cx="8320105" cy="11191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79F43B-0150-4820-A986-DD68A9B5A379}"/>
                </a:ext>
              </a:extLst>
            </p:cNvPr>
            <p:cNvSpPr txBox="1"/>
            <p:nvPr/>
          </p:nvSpPr>
          <p:spPr>
            <a:xfrm>
              <a:off x="1609969" y="5008693"/>
              <a:ext cx="44860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소상공인 지원 정책에 필요</a:t>
              </a:r>
              <a:endParaRPr lang="ko-KR" altLang="en-US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1C6E7E-7D6C-4044-9F8D-C08CD9F19412}"/>
                </a:ext>
              </a:extLst>
            </p:cNvPr>
            <p:cNvSpPr txBox="1"/>
            <p:nvPr/>
          </p:nvSpPr>
          <p:spPr>
            <a:xfrm>
              <a:off x="7778323" y="5008693"/>
              <a:ext cx="2151751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b="1" dirty="0"/>
                <a:t>골목상권</a:t>
              </a:r>
              <a:endParaRPr lang="en-US" altLang="ko-KR" sz="3200" b="1" dirty="0"/>
            </a:p>
            <a:p>
              <a:pPr algn="ctr"/>
              <a:r>
                <a:rPr lang="ko-KR" altLang="en-US" sz="3200" b="1" dirty="0"/>
                <a:t>분석 필요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0A05C-8DBA-4183-9511-2A187EA235E3}"/>
                </a:ext>
              </a:extLst>
            </p:cNvPr>
            <p:cNvSpPr txBox="1"/>
            <p:nvPr/>
          </p:nvSpPr>
          <p:spPr>
            <a:xfrm>
              <a:off x="1609969" y="5604671"/>
              <a:ext cx="44860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b="1" dirty="0"/>
                <a:t>신규 소상공인 창업의 지표</a:t>
              </a:r>
              <a:endParaRPr lang="ko-KR" altLang="en-US" sz="2800" dirty="0"/>
            </a:p>
          </p:txBody>
        </p:sp>
        <p:sp>
          <p:nvSpPr>
            <p:cNvPr id="10" name="화살표: 줄무늬가 있는 오른쪽 6">
              <a:extLst>
                <a:ext uri="{FF2B5EF4-FFF2-40B4-BE49-F238E27FC236}">
                  <a16:creationId xmlns:a16="http://schemas.microsoft.com/office/drawing/2014/main" id="{F9334406-75FE-4F2A-8C7E-A809D440C492}"/>
                </a:ext>
              </a:extLst>
            </p:cNvPr>
            <p:cNvSpPr/>
            <p:nvPr/>
          </p:nvSpPr>
          <p:spPr>
            <a:xfrm>
              <a:off x="6591267" y="5289394"/>
              <a:ext cx="828431" cy="523220"/>
            </a:xfrm>
            <a:prstGeom prst="stripedRightArrow">
              <a:avLst/>
            </a:prstGeom>
            <a:gradFill flip="none" rotWithShape="1">
              <a:gsLst>
                <a:gs pos="0">
                  <a:schemeClr val="dk1"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01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선행 연구 분석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0FCDDC7-991C-416C-AA9E-879BD9FE5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78934"/>
              </p:ext>
            </p:extLst>
          </p:nvPr>
        </p:nvGraphicFramePr>
        <p:xfrm>
          <a:off x="35496" y="1124744"/>
          <a:ext cx="9073008" cy="5665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366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선행연구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독립변수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종속변수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분석방법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7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빅데이터 분석을 통한</a:t>
                      </a:r>
                      <a:endParaRPr lang="en-US" altLang="ko-KR" sz="18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골목상권 분석</a:t>
                      </a:r>
                      <a: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/>
                      </a:r>
                      <a:b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(2017)</a:t>
                      </a:r>
                      <a:endParaRPr lang="ko-KR" altLang="en-US" sz="18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아파트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면적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·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가격별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 세대 수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주거인구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직장인구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매출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요일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나이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수입 및 지출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식품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교육 등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점포</a:t>
                      </a:r>
                      <a:endParaRPr lang="ko-KR" altLang="en-US" sz="14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20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strike="sngStrike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다중회귀분석</a:t>
                      </a:r>
                      <a:endParaRPr lang="en-US" altLang="ko-KR" sz="1400" strike="sngStrike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클러스터링</a:t>
                      </a:r>
                      <a:endParaRPr lang="ko-KR" altLang="en-US" sz="14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6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지리가중회귀분석을 </a:t>
                      </a:r>
                      <a:r>
                        <a:rPr lang="ko-KR" altLang="en-US" sz="180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이용한 고객 </a:t>
                      </a:r>
                      <a:r>
                        <a:rPr lang="ko-KR" altLang="en-US" sz="1800" kern="1200" spc="0" dirty="0" err="1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특성별</a:t>
                      </a:r>
                      <a:endParaRPr lang="en-US" altLang="ko-KR" sz="1800" kern="1200" spc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 매출액</a:t>
                      </a:r>
                      <a:endParaRPr lang="en-US" altLang="ko-KR" sz="1800" kern="1200" spc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 </a:t>
                      </a:r>
                      <a:r>
                        <a:rPr lang="ko-KR" altLang="en-US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연구</a:t>
                      </a:r>
                      <a: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/>
                      </a:r>
                      <a:b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(2018)</a:t>
                      </a:r>
                      <a:endParaRPr lang="ko-KR" altLang="en-US" sz="18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고객특성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성별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연령대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입지특성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/>
                      </a:r>
                      <a:b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 내 종사자수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사업체 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창업률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지하철역 및 버스정류장과의 거리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구조특성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건축물밀도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 면적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4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ko-KR" altLang="en-US" sz="20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OLS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GWR</a:t>
                      </a:r>
                      <a:b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0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0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</a:t>
                      </a:r>
                      <a:r>
                        <a:rPr lang="en-US" altLang="ko-KR" sz="105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  <a:endParaRPr lang="ko-KR" altLang="en-US" sz="14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4272655062"/>
                  </a:ext>
                </a:extLst>
              </a:tr>
              <a:tr h="17212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</a:t>
                      </a:r>
                      <a:r>
                        <a:rPr lang="ko-KR" altLang="en-US" sz="180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</a:t>
                      </a:r>
                      <a:endParaRPr lang="en-US" altLang="ko-KR" sz="1800" kern="1200" spc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매출액에 </a:t>
                      </a:r>
                      <a: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/>
                      </a:r>
                      <a:b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영향을 미치는 요인에 관한 연구</a:t>
                      </a:r>
                      <a:r>
                        <a:rPr lang="en-US" altLang="ko-KR" sz="18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(2019)</a:t>
                      </a:r>
                      <a:endParaRPr lang="ko-KR" altLang="en-US" sz="18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상권특성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연령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시간대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업종수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상권면적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유동인구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도시공간구조특성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도시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부도심 용도지역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발달상권 인접 더미변수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), 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특성 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아파트 가구수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비아파트 가구수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b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배후지역 월평균 소득금액의 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로그값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대형상업시설 영향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;</a:t>
                      </a: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더미변수</a:t>
                      </a:r>
                      <a:r>
                        <a:rPr lang="en-US" altLang="ko-KR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) </a:t>
                      </a:r>
                      <a:endParaRPr lang="ko-KR" altLang="en-US" sz="14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골목상권의 전체 매출액</a:t>
                      </a:r>
                      <a:endParaRPr lang="en-US" altLang="ko-KR" sz="20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다중회귀분석</a:t>
                      </a:r>
                      <a:endParaRPr lang="ko-KR" altLang="en-US" sz="140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66666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282692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선행 연구 분석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4BAD10-1CB4-4702-BD53-EB7B1EDA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1035"/>
              </p:ext>
            </p:extLst>
          </p:nvPr>
        </p:nvGraphicFramePr>
        <p:xfrm>
          <a:off x="35496" y="1124744"/>
          <a:ext cx="9001000" cy="5640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5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014">
                  <a:extLst>
                    <a:ext uri="{9D8B030D-6E8A-4147-A177-3AD203B41FA5}">
                      <a16:colId xmlns:a16="http://schemas.microsoft.com/office/drawing/2014/main" val="439469070"/>
                    </a:ext>
                  </a:extLst>
                </a:gridCol>
                <a:gridCol w="2231014">
                  <a:extLst>
                    <a:ext uri="{9D8B030D-6E8A-4147-A177-3AD203B41FA5}">
                      <a16:colId xmlns:a16="http://schemas.microsoft.com/office/drawing/2014/main" val="705552366"/>
                    </a:ext>
                  </a:extLst>
                </a:gridCol>
              </a:tblGrid>
              <a:tr h="5866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선행연구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 정의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결론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한계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73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빅데이터 분석을 통한 서울시 골목상권 분석</a:t>
                      </a:r>
                      <a: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/>
                      </a:r>
                      <a:b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(2017)</a:t>
                      </a:r>
                      <a:endParaRPr lang="ko-KR" altLang="en-US" sz="18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업종별로 성격이 비슷한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b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지역구로 구성된 상권을 정의하고 대표적인 특성을 파악</a:t>
                      </a: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업종에 따라 다르게 형성되는 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서울시 구 단위 군집의 구성요소를 확인 후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</a:t>
                      </a:r>
                      <a:r>
                        <a:rPr lang="ko-KR" altLang="en-US" sz="1400" b="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군집별</a:t>
                      </a: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특징 및 매출상관요인을 분석 확인</a:t>
                      </a: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다중공선성으로 인해 </a:t>
                      </a:r>
                      <a:r>
                        <a:rPr lang="ko-KR" altLang="en-US" sz="1400" b="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회귀분석은 </a:t>
                      </a: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실패</a:t>
                      </a: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marR="0" lvl="0" indent="-9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</a:t>
                      </a:r>
                      <a:r>
                        <a:rPr lang="ko-KR" altLang="en-US" sz="1400" b="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데이터의              </a:t>
                      </a: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양적인 한계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05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지리가중회귀분석을 이용한 </a:t>
                      </a:r>
                      <a:r>
                        <a:rPr lang="ko-KR" altLang="en-US" sz="1800" b="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고객 </a:t>
                      </a:r>
                      <a:r>
                        <a:rPr lang="ko-KR" altLang="en-US" sz="1800" b="0" kern="1200" spc="0" dirty="0" err="1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특성별</a:t>
                      </a:r>
                      <a:endParaRPr lang="en-US" altLang="ko-KR" sz="1800" b="0" kern="1200" spc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b="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 매출액</a:t>
                      </a:r>
                      <a:endParaRPr lang="en-US" altLang="ko-KR" sz="1800" b="0" kern="1200" spc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b="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 </a:t>
                      </a:r>
                      <a:r>
                        <a:rPr lang="ko-KR" altLang="en-US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연구</a:t>
                      </a:r>
                      <a: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/>
                      </a:r>
                      <a:b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(2018)</a:t>
                      </a:r>
                      <a:endParaRPr lang="ko-KR" altLang="en-US" sz="18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고객특성이 골목상권 매출액에 미치는 영향 분석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방법론적인 면에서 지리가중회귀분석이 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OLS </a:t>
                      </a: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회귀분석보다 더 우수한 것을 확인</a:t>
                      </a: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골목상권별로 매출액 영향   요인을 식별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고객특성 중 성별과 연령에 한정된 분석만 수행했다는 점에서 한계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4272655062"/>
                  </a:ext>
                </a:extLst>
              </a:tr>
              <a:tr h="154473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</a:t>
                      </a:r>
                      <a:r>
                        <a:rPr lang="ko-KR" altLang="en-US" sz="1800" b="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</a:t>
                      </a:r>
                      <a:endParaRPr lang="en-US" altLang="ko-KR" sz="1800" b="0" kern="1200" spc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b="0" kern="1200" spc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매출액에 </a:t>
                      </a:r>
                      <a: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/>
                      </a:r>
                      <a:b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영향을 미치는 요인에 관한 연구</a:t>
                      </a:r>
                      <a:r>
                        <a:rPr lang="en-US" altLang="ko-KR" sz="18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(2019)</a:t>
                      </a:r>
                      <a:endParaRPr lang="ko-KR" altLang="en-US" sz="18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서울시 골목상권 매출액에 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영향을 미치는 요인을 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상권특성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배후지역 특성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b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공간구조 특성 등으로 구분하여 규명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골목상권이 지리적 입지여건에 따라 다른 특성을 보이는 것을 확인</a:t>
                      </a: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매출상관요인을 분석 확인</a:t>
                      </a: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개별 점포별 특성이 아닌 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상권을 큰 단위로 분석</a:t>
                      </a: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업종 고려 </a:t>
                      </a:r>
                      <a:r>
                        <a:rPr lang="en-US" altLang="ko-KR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4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상권분석이</a:t>
                      </a:r>
                      <a:r>
                        <a:rPr lang="ko-KR" altLang="en-US" sz="14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구체화되지 못함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282692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우리의 목표</a:t>
            </a:r>
            <a:endParaRPr lang="ko-KR" altLang="en-US" dirty="0"/>
          </a:p>
        </p:txBody>
      </p:sp>
      <p:sp>
        <p:nvSpPr>
          <p:cNvPr id="6" name="세로 텍스트 개체 틀 2">
            <a:extLst>
              <a:ext uri="{FF2B5EF4-FFF2-40B4-BE49-F238E27FC236}">
                <a16:creationId xmlns:a16="http://schemas.microsoft.com/office/drawing/2014/main" id="{B34D1F7F-86B4-4103-83E6-3577E11108A0}"/>
              </a:ext>
            </a:extLst>
          </p:cNvPr>
          <p:cNvSpPr txBox="1">
            <a:spLocks/>
          </p:cNvSpPr>
          <p:nvPr/>
        </p:nvSpPr>
        <p:spPr>
          <a:xfrm>
            <a:off x="251520" y="1340768"/>
            <a:ext cx="8656674" cy="46805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□ 선행 연구논문의 한계점 극복</a:t>
            </a:r>
            <a:r>
              <a:rPr lang="en-US" altLang="ko-KR" sz="2400" dirty="0"/>
              <a:t>, </a:t>
            </a:r>
            <a:r>
              <a:rPr lang="ko-KR" altLang="en-US" sz="2400" dirty="0"/>
              <a:t>더 나은 예측력 모델 제안</a:t>
            </a:r>
            <a:endParaRPr lang="en-US" altLang="ko-KR" sz="2400" dirty="0"/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지리적 특성 변수 </a:t>
            </a:r>
            <a:r>
              <a:rPr lang="en-US" altLang="ko-KR" sz="2400" dirty="0"/>
              <a:t>+ </a:t>
            </a:r>
            <a:r>
              <a:rPr lang="ko-KR" altLang="en-US" sz="2400" dirty="0"/>
              <a:t>업종별 특성 포함 범주형 데이터 추가</a:t>
            </a:r>
            <a:endParaRPr lang="en-US" altLang="ko-KR" sz="2400" dirty="0"/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군집화</a:t>
            </a:r>
            <a:r>
              <a:rPr lang="en-US" altLang="ko-KR" sz="2400" dirty="0"/>
              <a:t>(Clustering)</a:t>
            </a:r>
            <a:r>
              <a:rPr lang="ko-KR" altLang="en-US" sz="2400" dirty="0"/>
              <a:t> 및 세분화</a:t>
            </a:r>
            <a:r>
              <a:rPr lang="en-US" altLang="ko-KR" sz="2400" dirty="0"/>
              <a:t>(Segmentation)</a:t>
            </a:r>
          </a:p>
          <a:p>
            <a:r>
              <a:rPr lang="ko-KR" altLang="en-US" sz="2400" dirty="0"/>
              <a:t>    </a:t>
            </a:r>
            <a:r>
              <a:rPr lang="ko-KR" altLang="en-US" sz="2400" b="1" dirty="0"/>
              <a:t>→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다수준</a:t>
            </a:r>
            <a:r>
              <a:rPr lang="en-US" altLang="ko-KR" sz="2400" b="1" dirty="0"/>
              <a:t>(multi-level) </a:t>
            </a:r>
            <a:r>
              <a:rPr lang="ko-KR" altLang="en-US" sz="2400" b="1" dirty="0"/>
              <a:t>분석을 통해 예측력 강화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□ </a:t>
            </a:r>
            <a:r>
              <a:rPr lang="en-US" altLang="ko-KR" sz="2400" dirty="0"/>
              <a:t>2015~2019, 5</a:t>
            </a:r>
            <a:r>
              <a:rPr lang="ko-KR" altLang="en-US" sz="2400" dirty="0"/>
              <a:t>년간 축적된 데이터셋 활용</a:t>
            </a:r>
            <a:endParaRPr lang="en-US" altLang="ko-KR" sz="2400" dirty="0"/>
          </a:p>
          <a:p>
            <a:r>
              <a:rPr lang="en-US" altLang="ko-KR" sz="2400" dirty="0"/>
              <a:t> • 10</a:t>
            </a:r>
            <a:r>
              <a:rPr lang="ko-KR" altLang="en-US" sz="2400" dirty="0"/>
              <a:t>개의 데이터 테이블</a:t>
            </a:r>
            <a:r>
              <a:rPr lang="en-US" altLang="ko-KR" sz="2400" dirty="0"/>
              <a:t>, 1144</a:t>
            </a:r>
            <a:r>
              <a:rPr lang="ko-KR" altLang="en-US" sz="2400" dirty="0"/>
              <a:t>개 컬럼</a:t>
            </a:r>
            <a:r>
              <a:rPr lang="en-US" altLang="ko-KR" sz="2400" dirty="0"/>
              <a:t>, </a:t>
            </a:r>
            <a:r>
              <a:rPr lang="ko-KR" altLang="en-US" sz="2400" dirty="0"/>
              <a:t>약 </a:t>
            </a:r>
            <a:r>
              <a:rPr lang="en-US" altLang="ko-KR" sz="2400" dirty="0"/>
              <a:t>39</a:t>
            </a:r>
            <a:r>
              <a:rPr lang="ko-KR" altLang="en-US" sz="2400" dirty="0"/>
              <a:t>만개의 데이터</a:t>
            </a:r>
            <a:endParaRPr lang="en-US" altLang="ko-KR" sz="2400" dirty="0"/>
          </a:p>
          <a:p>
            <a:r>
              <a:rPr lang="ko-KR" altLang="en-US" sz="2400" dirty="0"/>
              <a:t>    </a:t>
            </a:r>
            <a:r>
              <a:rPr lang="ko-KR" altLang="en-US" sz="2400" b="1" dirty="0"/>
              <a:t>→ 기존 연구논문의 데이터 양적 한계를 극복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□ </a:t>
            </a:r>
            <a:r>
              <a:rPr lang="ko-KR" altLang="en-US" sz="2400" b="1" dirty="0"/>
              <a:t>더 높은 </a:t>
            </a:r>
            <a:r>
              <a:rPr lang="en-US" altLang="ko-KR" sz="2400" b="1" dirty="0" smtClean="0"/>
              <a:t>R-squared </a:t>
            </a:r>
            <a:r>
              <a:rPr lang="ko-KR" altLang="en-US" sz="2400" b="1" dirty="0"/>
              <a:t>값을 갖는 모델 도출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0406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분석 대상 </a:t>
            </a:r>
            <a:r>
              <a:rPr lang="en-US" altLang="ko-KR" sz="3200" dirty="0"/>
              <a:t>– </a:t>
            </a:r>
            <a:r>
              <a:rPr lang="ko-KR" altLang="en-US" sz="3200" dirty="0"/>
              <a:t>서울시 골목상권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9F591-D288-46FC-A9BF-6A31B502F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66972" t="19967"/>
          <a:stretch/>
        </p:blipFill>
        <p:spPr>
          <a:xfrm>
            <a:off x="-180528" y="1124744"/>
            <a:ext cx="3960440" cy="5733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E18D7D-3A5D-4B20-8876-EA67B041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843" y="1975148"/>
            <a:ext cx="518766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dirty="0"/>
              <a:t>전처리 방법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939866" y="1196752"/>
            <a:ext cx="5264267" cy="5544616"/>
            <a:chOff x="1041395" y="1573464"/>
            <a:chExt cx="4390299" cy="5053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4F27CE-B3F4-4185-B915-899F4B701436}"/>
                </a:ext>
              </a:extLst>
            </p:cNvPr>
            <p:cNvSpPr txBox="1"/>
            <p:nvPr/>
          </p:nvSpPr>
          <p:spPr>
            <a:xfrm>
              <a:off x="3713285" y="1573464"/>
              <a:ext cx="1718409" cy="81724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 fontScale="92500" lnSpcReduction="10000"/>
            </a:bodyPr>
            <a:lstStyle/>
            <a:p>
              <a:pPr algn="ctr"/>
              <a:r>
                <a:rPr lang="ko-KR" altLang="en-US" dirty="0"/>
                <a:t>약 </a:t>
              </a:r>
              <a:r>
                <a:rPr lang="en-US" altLang="ko-KR" dirty="0"/>
                <a:t>90</a:t>
              </a:r>
              <a:r>
                <a:rPr lang="ko-KR" altLang="en-US" dirty="0"/>
                <a:t>만개의 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/>
                <a:t>매출 데이터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크롤링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0CE36B-B964-4DC6-9626-5066F2E2B97C}"/>
                </a:ext>
              </a:extLst>
            </p:cNvPr>
            <p:cNvSpPr txBox="1"/>
            <p:nvPr/>
          </p:nvSpPr>
          <p:spPr>
            <a:xfrm>
              <a:off x="1041401" y="1577541"/>
              <a:ext cx="2523394" cy="81724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2000" dirty="0"/>
                <a:t>서울 열린데이터광장 </a:t>
              </a:r>
              <a:r>
                <a:rPr lang="en-US" altLang="ko-KR" sz="2000" dirty="0"/>
                <a:t/>
              </a:r>
              <a:br>
                <a:rPr lang="en-US" altLang="ko-KR" sz="2000" dirty="0"/>
              </a:br>
              <a:r>
                <a:rPr lang="en-US" altLang="ko-KR" sz="2000" dirty="0"/>
                <a:t>9</a:t>
              </a:r>
              <a:r>
                <a:rPr lang="ko-KR" altLang="en-US" sz="2000" dirty="0"/>
                <a:t>개의 데이터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9CB9A3-DBCF-432F-8C77-7F09C26A2DAE}"/>
                </a:ext>
              </a:extLst>
            </p:cNvPr>
            <p:cNvSpPr txBox="1"/>
            <p:nvPr/>
          </p:nvSpPr>
          <p:spPr>
            <a:xfrm>
              <a:off x="1041399" y="2632232"/>
              <a:ext cx="4390293" cy="81724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2000" dirty="0"/>
                <a:t>병합 후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 연도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분기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상권코드</a:t>
              </a:r>
              <a:r>
                <a:rPr lang="en-US" altLang="ko-KR" sz="2000" dirty="0"/>
                <a:t>, </a:t>
              </a:r>
              <a:r>
                <a:rPr lang="ko-KR" altLang="en-US" sz="2000" dirty="0" err="1"/>
                <a:t>업종코드로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Grouping</a:t>
              </a:r>
              <a:endParaRPr lang="ko-KR" alt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0C4252-D1DA-44E8-821E-3B42B361B365}"/>
                </a:ext>
              </a:extLst>
            </p:cNvPr>
            <p:cNvSpPr txBox="1"/>
            <p:nvPr/>
          </p:nvSpPr>
          <p:spPr>
            <a:xfrm>
              <a:off x="1041398" y="3690993"/>
              <a:ext cx="4390293" cy="81724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2000" dirty="0"/>
                <a:t>상권코드가 </a:t>
              </a:r>
              <a:r>
                <a:rPr lang="en-US" altLang="ko-KR" sz="2000" dirty="0"/>
                <a:t>Category embedding </a:t>
              </a:r>
              <a:r>
                <a:rPr lang="ko-KR" altLang="en-US" sz="2000" dirty="0"/>
                <a:t>된</a:t>
              </a:r>
              <a:endParaRPr lang="en-US" altLang="ko-KR" sz="2000" dirty="0"/>
            </a:p>
            <a:p>
              <a:pPr algn="ctr"/>
              <a:r>
                <a:rPr lang="ko-KR" altLang="en-US" sz="2000" dirty="0"/>
                <a:t>각 </a:t>
              </a:r>
              <a:r>
                <a:rPr lang="ko-KR" altLang="en-US" sz="2000" dirty="0" err="1"/>
                <a:t>상권별</a:t>
              </a:r>
              <a:r>
                <a:rPr lang="ko-KR" altLang="en-US" sz="2000" dirty="0"/>
                <a:t> 업종 단위의 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F3D99-E372-4B19-98A2-B88B5C103F1D}"/>
                </a:ext>
              </a:extLst>
            </p:cNvPr>
            <p:cNvSpPr txBox="1"/>
            <p:nvPr/>
          </p:nvSpPr>
          <p:spPr>
            <a:xfrm>
              <a:off x="1041395" y="5809544"/>
              <a:ext cx="4390293" cy="81724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2000" dirty="0"/>
                <a:t>변수 분석 및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선택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CBE4C0-251B-4B90-91CE-647A3DF4FC8D}"/>
                </a:ext>
              </a:extLst>
            </p:cNvPr>
            <p:cNvSpPr txBox="1"/>
            <p:nvPr/>
          </p:nvSpPr>
          <p:spPr>
            <a:xfrm>
              <a:off x="1041396" y="4745684"/>
              <a:ext cx="4390293" cy="81724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ko-KR" altLang="en-US" sz="2000" dirty="0" err="1"/>
                <a:t>결측치</a:t>
              </a:r>
              <a:r>
                <a:rPr lang="ko-KR" altLang="en-US" sz="2000" dirty="0"/>
                <a:t> 제거</a:t>
              </a:r>
              <a:r>
                <a:rPr lang="en-US" altLang="ko-KR" sz="2000" dirty="0"/>
                <a:t>/</a:t>
              </a:r>
              <a:r>
                <a:rPr lang="ko-KR" altLang="en-US" sz="2000" dirty="0"/>
                <a:t>보정</a:t>
              </a:r>
            </a:p>
          </p:txBody>
        </p:sp>
        <p:cxnSp>
          <p:nvCxnSpPr>
            <p:cNvPr id="26" name="연결선: 꺾임 28">
              <a:extLst>
                <a:ext uri="{FF2B5EF4-FFF2-40B4-BE49-F238E27FC236}">
                  <a16:creationId xmlns:a16="http://schemas.microsoft.com/office/drawing/2014/main" id="{6178753F-6DB9-47B5-8B63-D238CB8B49A1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rot="16200000" flipH="1">
              <a:off x="2651097" y="2046782"/>
              <a:ext cx="237451" cy="9334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연결선: 꺾임 30">
              <a:extLst>
                <a:ext uri="{FF2B5EF4-FFF2-40B4-BE49-F238E27FC236}">
                  <a16:creationId xmlns:a16="http://schemas.microsoft.com/office/drawing/2014/main" id="{9BDC2B3F-7203-418D-96E6-95F1256F1437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rot="5400000">
              <a:off x="3783757" y="1843498"/>
              <a:ext cx="241523" cy="13359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B34EA54-B3FC-43AB-99D7-F7303D96A1D7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flipH="1">
              <a:off x="3236545" y="3449475"/>
              <a:ext cx="1" cy="24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42565C5-A00E-4821-9677-15A3CC13B4A7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3236543" y="4508236"/>
              <a:ext cx="2" cy="23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DC327E9-DF4C-4C3E-9355-0CE8D9796C05}"/>
                </a:ext>
              </a:extLst>
            </p:cNvPr>
            <p:cNvCxnSpPr>
              <a:stCxn id="25" idx="2"/>
              <a:endCxn id="24" idx="0"/>
            </p:cNvCxnSpPr>
            <p:nvPr/>
          </p:nvCxnSpPr>
          <p:spPr>
            <a:xfrm flipH="1">
              <a:off x="3236542" y="5562927"/>
              <a:ext cx="1" cy="246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9121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1860</Words>
  <Application>Microsoft Office PowerPoint</Application>
  <PresentationFormat>화면 슬라이드 쇼(4:3)</PresentationFormat>
  <Paragraphs>385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나눔바른고딕</vt:lpstr>
      <vt:lpstr>맑은 고딕</vt:lpstr>
      <vt:lpstr>Arial</vt:lpstr>
      <vt:lpstr>Calibri</vt:lpstr>
      <vt:lpstr>Times New Roman</vt:lpstr>
      <vt:lpstr>Office Theme</vt:lpstr>
      <vt:lpstr>Custom Design</vt:lpstr>
      <vt:lpstr>PowerPoint 프레젠테이션</vt:lpstr>
      <vt:lpstr> 연구 배경 </vt:lpstr>
      <vt:lpstr> 연구 배경 </vt:lpstr>
      <vt:lpstr> 연구 배경 </vt:lpstr>
      <vt:lpstr> 선행 연구 분석 </vt:lpstr>
      <vt:lpstr> 선행 연구 분석 </vt:lpstr>
      <vt:lpstr> 우리의 목표</vt:lpstr>
      <vt:lpstr> 분석 대상 – 서울시 골목상권</vt:lpstr>
      <vt:lpstr> 전처리 방법</vt:lpstr>
      <vt:lpstr> 전처리 방법 / EDA 과정</vt:lpstr>
      <vt:lpstr> 전처리 방법 / EDA</vt:lpstr>
      <vt:lpstr> 전처리 방법 / EDA</vt:lpstr>
      <vt:lpstr> LR 분석) 골목상권 1007개 + 업종 45개 + 수치형 데이터 17개</vt:lpstr>
      <vt:lpstr> LR 분석) 시군구 25개 + 업종 45개 + 수치형 데이터 17개</vt:lpstr>
      <vt:lpstr> LR 분석) K-means 3개 + 업종 45개 + 수치형 데이터 17개</vt:lpstr>
      <vt:lpstr> LR 분석) K-means 3개 + 업종 45개 + 수치형 데이터 17개</vt:lpstr>
      <vt:lpstr> LR 분석) K-means 3개 + 업종 45개 + 수치형 데이터 17개</vt:lpstr>
      <vt:lpstr> LR 분석) K-means 3개 + 업종 45개 + 수치형 데이터 17개</vt:lpstr>
      <vt:lpstr> LR 분석) K-means 3개 + 업종 45개 + 수치형 데이터 17개</vt:lpstr>
      <vt:lpstr> LR 분석) t-sne 군집화 + 업종 + 수치형 데이터</vt:lpstr>
      <vt:lpstr> 선형 회귀 모델의 문제점</vt:lpstr>
      <vt:lpstr> 비선형 회귀 모델 비교</vt:lpstr>
      <vt:lpstr> Random Forest 분석</vt:lpstr>
      <vt:lpstr> Light GBM / Neural Network 분석</vt:lpstr>
      <vt:lpstr> Root Mean Squared Error 수치</vt:lpstr>
      <vt:lpstr> Root Mean Squared Error 수치</vt:lpstr>
      <vt:lpstr> Root Mean Squared Error 수치</vt:lpstr>
      <vt:lpstr> 인사이트 도출</vt:lpstr>
      <vt:lpstr> 한계점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kccistc</cp:lastModifiedBy>
  <cp:revision>249</cp:revision>
  <cp:lastPrinted>2020-07-31T02:51:00Z</cp:lastPrinted>
  <dcterms:created xsi:type="dcterms:W3CDTF">2014-04-01T16:35:38Z</dcterms:created>
  <dcterms:modified xsi:type="dcterms:W3CDTF">2020-07-31T04:58:51Z</dcterms:modified>
</cp:coreProperties>
</file>