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8" r:id="rId3"/>
    <p:sldId id="349" r:id="rId4"/>
    <p:sldId id="352" r:id="rId5"/>
    <p:sldId id="350" r:id="rId6"/>
    <p:sldId id="353" r:id="rId7"/>
    <p:sldId id="313" r:id="rId8"/>
    <p:sldId id="314" r:id="rId9"/>
    <p:sldId id="315" r:id="rId10"/>
    <p:sldId id="328" r:id="rId11"/>
    <p:sldId id="329" r:id="rId12"/>
    <p:sldId id="335" r:id="rId13"/>
    <p:sldId id="316" r:id="rId14"/>
    <p:sldId id="317" r:id="rId15"/>
    <p:sldId id="318" r:id="rId16"/>
    <p:sldId id="320" r:id="rId17"/>
    <p:sldId id="319" r:id="rId18"/>
    <p:sldId id="331" r:id="rId19"/>
    <p:sldId id="332" r:id="rId20"/>
    <p:sldId id="322" r:id="rId21"/>
    <p:sldId id="330" r:id="rId22"/>
    <p:sldId id="325" r:id="rId23"/>
    <p:sldId id="323" r:id="rId24"/>
    <p:sldId id="324" r:id="rId25"/>
    <p:sldId id="326" r:id="rId26"/>
    <p:sldId id="327" r:id="rId27"/>
    <p:sldId id="336" r:id="rId28"/>
    <p:sldId id="333" r:id="rId29"/>
    <p:sldId id="321" r:id="rId30"/>
    <p:sldId id="268" r:id="rId31"/>
    <p:sldId id="257" r:id="rId32"/>
    <p:sldId id="297" r:id="rId33"/>
    <p:sldId id="258" r:id="rId34"/>
    <p:sldId id="308" r:id="rId35"/>
    <p:sldId id="269" r:id="rId36"/>
    <p:sldId id="261" r:id="rId37"/>
    <p:sldId id="262" r:id="rId38"/>
    <p:sldId id="260" r:id="rId39"/>
    <p:sldId id="263" r:id="rId40"/>
    <p:sldId id="266" r:id="rId41"/>
    <p:sldId id="271" r:id="rId42"/>
    <p:sldId id="272" r:id="rId43"/>
    <p:sldId id="265" r:id="rId44"/>
    <p:sldId id="264" r:id="rId45"/>
    <p:sldId id="292" r:id="rId46"/>
    <p:sldId id="295" r:id="rId47"/>
    <p:sldId id="299" r:id="rId48"/>
    <p:sldId id="293" r:id="rId49"/>
    <p:sldId id="334" r:id="rId50"/>
    <p:sldId id="267" r:id="rId51"/>
    <p:sldId id="286" r:id="rId52"/>
    <p:sldId id="289" r:id="rId53"/>
    <p:sldId id="300" r:id="rId54"/>
    <p:sldId id="287" r:id="rId55"/>
    <p:sldId id="284" r:id="rId56"/>
    <p:sldId id="273" r:id="rId57"/>
    <p:sldId id="274" r:id="rId58"/>
    <p:sldId id="303" r:id="rId59"/>
    <p:sldId id="310" r:id="rId60"/>
    <p:sldId id="311" r:id="rId61"/>
    <p:sldId id="275" r:id="rId62"/>
    <p:sldId id="312" r:id="rId63"/>
    <p:sldId id="304" r:id="rId64"/>
    <p:sldId id="276" r:id="rId65"/>
    <p:sldId id="309" r:id="rId66"/>
    <p:sldId id="342" r:id="rId67"/>
    <p:sldId id="277" r:id="rId68"/>
    <p:sldId id="307" r:id="rId69"/>
    <p:sldId id="288" r:id="rId70"/>
    <p:sldId id="344" r:id="rId71"/>
    <p:sldId id="340" r:id="rId72"/>
    <p:sldId id="341" r:id="rId73"/>
    <p:sldId id="345" r:id="rId74"/>
    <p:sldId id="305" r:id="rId75"/>
    <p:sldId id="346" r:id="rId76"/>
    <p:sldId id="306" r:id="rId77"/>
    <p:sldId id="278" r:id="rId78"/>
    <p:sldId id="343" r:id="rId79"/>
    <p:sldId id="280" r:id="rId80"/>
    <p:sldId id="281" r:id="rId81"/>
    <p:sldId id="259" r:id="rId82"/>
    <p:sldId id="296" r:id="rId83"/>
    <p:sldId id="347" r:id="rId84"/>
    <p:sldId id="298" r:id="rId85"/>
    <p:sldId id="337" r:id="rId86"/>
    <p:sldId id="338" r:id="rId87"/>
    <p:sldId id="270" r:id="rId88"/>
    <p:sldId id="279" r:id="rId89"/>
    <p:sldId id="301" r:id="rId90"/>
    <p:sldId id="282" r:id="rId91"/>
    <p:sldId id="283" r:id="rId92"/>
    <p:sldId id="302" r:id="rId9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tri" initials="k" lastIdx="1" clrIdx="0">
    <p:extLst>
      <p:ext uri="{19B8F6BF-5375-455C-9EA6-DF929625EA0E}">
        <p15:presenceInfo xmlns:p15="http://schemas.microsoft.com/office/powerpoint/2012/main" userId="kit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commentAuthors" Target="commentAuthors.xml"/><Relationship Id="rId9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0CEA2-2746-431D-977F-77F5948CA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81ED3A-0C4B-44C0-AE0F-36F00FE90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848626-12A2-4304-8F5A-D5B848BF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262B71-44D3-4FEF-AA4C-946EE8F64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A474FF-4221-48B2-BE3E-3806922E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0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E36DF-D19D-4D8C-A538-4E3E8C1B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8DBBD1-08D1-457C-B2B8-00686489D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024DF-AD51-433A-8A14-7F14C22F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C3FE34-4020-406E-B275-10BC7F90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DD093-6A7D-4AFC-AE83-8A6A3228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13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DE13B8-A683-4E24-ADDB-24D1DF1CD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3AF1B3-A89C-4807-894C-88FD2580F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63D51-2529-4074-B9B3-2290BD48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53C3E-118A-48E0-9BF7-0AFE787E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34464-46AF-47E9-9B80-818F908F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70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EB7D4-6945-4014-BFF9-C29919D7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93BA57-5B96-4AD5-9412-1322E5382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D4FC5-49BA-4B63-B987-56A8D910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878C15-3ACA-4058-9C7E-2482DB6D2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F5BD0-E4D5-4345-A432-7D2B4F16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13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23368-3D8D-4890-A57B-39E18FEED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1B07C5-E7FB-46E7-8D27-A3A2D209C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2B40B-C9D4-4EC0-A8D3-7C0E9EC1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295532-0DE6-46EC-9897-49677A71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8779FC-6C4C-4D48-86CB-0B5FC4A1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76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30631-9536-4D56-BF33-B19623BB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566C7-11BC-40FD-AEB7-5085EE595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363F76-3881-4D9A-A757-AA4DEAFE2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19A5C9-1231-4B8B-93F7-4632A2A24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508BDF-7019-48A8-BEE7-7DB53C6C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FA8736-4E27-4CBB-8B28-EEC80C85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81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F15F7-6706-45DB-9A7B-CA198FAE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F2E7E0-FFE6-4F70-BFE9-F9D522289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FF5CD8-0646-4A63-BAF1-CEB90F095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B30379-E72B-44B0-AB7A-2AF75F1E6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C92AC6-4848-4B7A-82DF-FC3E9F984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C3BD60-1F45-4660-9991-50B987E6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0DB249-E341-4043-832E-515CDC18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26BCCA-C143-4A7C-8A3B-CEE90BBC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6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9EC6F-5814-4B96-9B94-95E579A4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6C4629-3A5B-4488-9101-DECBF81F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22F756-3551-42B6-A9EE-08467915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C8A30A-06F1-4C54-9281-E3D71145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9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BBFBD2-1F83-4810-B1BE-E68A2ADC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EFA859-C824-45BA-8663-CFE076132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C61102-3A29-4DA3-87E2-B0D2632F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11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A1258-A224-49A8-9F8D-D9B9EF721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CE2CF-1F24-4C35-89DC-F17F09FDA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D95495-B8D3-410E-BCF6-ACBB6C566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387A01-5AC6-4F36-A9F5-0D079CA1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409306-4A0F-416E-A52A-D2B22F72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D2C045-4685-48D9-BE44-3C2AC480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27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220B0-DC88-4FBE-B0EB-3C553B094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292FB5-ED60-4880-B8F3-1FE9DCF7F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DC94BD-4F77-4094-A23C-FBAF25360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05B4B7-6650-4C3F-9F6F-8729459F7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6E89BA-5D63-4830-82E5-B5F9DCB3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3BF9F1-08DF-4CA0-AE36-CB28587C2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19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BBAE2E-C121-4052-9CB1-91409407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ED2327-FEBB-4BD3-96FB-5F89AEBD8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0C9CA-AF36-43AF-B12A-FCF8C2C00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0AA1A-D348-475C-939B-D5970C88C49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4011B-0D36-4C81-B2CF-638262B5D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87ED65-D48F-4A55-8E2C-6E7BB3453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60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hyperlink" Target="http://secuinside.com/archive/2016/2016-1-3.pdf" TargetMode="External"/><Relationship Id="rId3" Type="http://schemas.openxmlformats.org/officeDocument/2006/relationships/hyperlink" Target="http://www.ktword.co.kr/index.php" TargetMode="External"/><Relationship Id="rId7" Type="http://schemas.openxmlformats.org/officeDocument/2006/relationships/hyperlink" Target="http://hisjournal.net/doc/%5bKUCIS_Project%5d_Fuzzing_for_Finding_Vulnerabilities_by_CERT-IS.pdf" TargetMode="External"/><Relationship Id="rId12" Type="http://schemas.openxmlformats.org/officeDocument/2006/relationships/hyperlink" Target="https://github.com/OpenRCE/sulley" TargetMode="External"/><Relationship Id="rId2" Type="http://schemas.openxmlformats.org/officeDocument/2006/relationships/hyperlink" Target="http://blog.naver.com/siye1100/11017189341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cdev.org/projects/scapy/files/scapydoc.pdf" TargetMode="External"/><Relationship Id="rId11" Type="http://schemas.openxmlformats.org/officeDocument/2006/relationships/hyperlink" Target="https://github.com/0xd012/wifuzzit" TargetMode="External"/><Relationship Id="rId5" Type="http://schemas.openxmlformats.org/officeDocument/2006/relationships/hyperlink" Target="https://github.com/secdev/scapy(Scapy" TargetMode="External"/><Relationship Id="rId10" Type="http://schemas.openxmlformats.org/officeDocument/2006/relationships/hyperlink" Target="https://stackoverflow.com/questions/22670510/wireless-data-packet-capturing-with-help-of-scapy" TargetMode="External"/><Relationship Id="rId4" Type="http://schemas.openxmlformats.org/officeDocument/2006/relationships/hyperlink" Target="https://mrncciew.com/2014/10/28/802-11-mgmt-association-reqresponse/" TargetMode="External"/><Relationship Id="rId9" Type="http://schemas.openxmlformats.org/officeDocument/2006/relationships/hyperlink" Target="https://wlan1nde.wordpress.com/2016/06/28/using-scapy-to-send-wlan-frames/" TargetMode="Externa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EAC82-9E12-4EF9-B236-6A0E055BE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Network </a:t>
            </a:r>
            <a:r>
              <a:rPr lang="en-US" altLang="ko-KR" err="1"/>
              <a:t>fuzzer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79864-C3CD-4A45-ACD4-B4702AFCD948}"/>
              </a:ext>
            </a:extLst>
          </p:cNvPr>
          <p:cNvSpPr txBox="1"/>
          <p:nvPr/>
        </p:nvSpPr>
        <p:spPr>
          <a:xfrm>
            <a:off x="9448800" y="5651500"/>
            <a:ext cx="3546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2017</a:t>
            </a:r>
            <a:r>
              <a:rPr lang="ko-KR" altLang="en-US"/>
              <a:t>년 </a:t>
            </a:r>
            <a:r>
              <a:rPr lang="en-US" altLang="ko-KR"/>
              <a:t>08</a:t>
            </a:r>
            <a:r>
              <a:rPr lang="ko-KR" altLang="en-US"/>
              <a:t>월 </a:t>
            </a:r>
            <a:r>
              <a:rPr lang="en-US" altLang="ko-KR"/>
              <a:t>24</a:t>
            </a:r>
            <a:r>
              <a:rPr lang="ko-KR" altLang="en-US"/>
              <a:t>일</a:t>
            </a:r>
            <a:endParaRPr lang="en-US" altLang="ko-KR"/>
          </a:p>
          <a:p>
            <a:pPr algn="r"/>
            <a:r>
              <a:rPr lang="ko-KR" altLang="en-US"/>
              <a:t>김건우</a:t>
            </a:r>
          </a:p>
        </p:txBody>
      </p:sp>
    </p:spTree>
    <p:extLst>
      <p:ext uri="{BB962C8B-B14F-4D97-AF65-F5344CB8AC3E}">
        <p14:creationId xmlns:p14="http://schemas.microsoft.com/office/powerpoint/2010/main" val="2976322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84F0A-7326-4935-8118-8885187B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Software</a:t>
            </a:r>
            <a:r>
              <a:rPr lang="ko-KR" altLang="en-US"/>
              <a:t> </a:t>
            </a:r>
            <a:r>
              <a:rPr lang="en-US" altLang="ko-KR"/>
              <a:t>Fuzzing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47DD3-DC66-49E9-8E19-96E9C8649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각 파일들은 자체의 포맷을 가지고 있고 애플리케이션은 그 포맷에 맞추어서 파싱을 한다</a:t>
            </a:r>
            <a:r>
              <a:rPr lang="en-US" altLang="ko-KR"/>
              <a:t>. </a:t>
            </a:r>
            <a:r>
              <a:rPr lang="ko-KR" altLang="en-US"/>
              <a:t>이런 과정에서 애플리케이션은 취약점을 가질 수 있다</a:t>
            </a:r>
            <a:r>
              <a:rPr lang="en-US" altLang="ko-KR"/>
              <a:t>. </a:t>
            </a:r>
            <a:r>
              <a:rPr lang="ko-KR" altLang="en-US"/>
              <a:t>포맷만 봐서는 정상적인 파일이지만</a:t>
            </a:r>
            <a:r>
              <a:rPr lang="en-US" altLang="ko-KR"/>
              <a:t>, </a:t>
            </a:r>
            <a:r>
              <a:rPr lang="ko-KR" altLang="en-US"/>
              <a:t>그 내부에 에러를 발생할 쓰레기 코드가 숨을 수 있다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파일 </a:t>
            </a:r>
            <a:r>
              <a:rPr lang="ko-KR" altLang="en-US" err="1"/>
              <a:t>퍼징은</a:t>
            </a:r>
            <a:r>
              <a:rPr lang="ko-KR" altLang="en-US"/>
              <a:t> 이러한 취 약점을 유발할 수 있는 쓰레기 코드가 존재할 수 있는지를 검사하는 작업이다</a:t>
            </a:r>
            <a:r>
              <a:rPr lang="en-US" altLang="ko-KR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629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E6E73-7BCB-425E-B802-AC2DA0BC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Fuzzing Type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45C6C-7B36-4D9D-A73D-C70DFEE8D292}"/>
              </a:ext>
            </a:extLst>
          </p:cNvPr>
          <p:cNvSpPr txBox="1"/>
          <p:nvPr/>
        </p:nvSpPr>
        <p:spPr>
          <a:xfrm>
            <a:off x="2222500" y="1854200"/>
            <a:ext cx="954299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/>
              <a:t> * 로컬 </a:t>
            </a:r>
            <a:r>
              <a:rPr lang="en-US" altLang="ko-KR" sz="3000" err="1"/>
              <a:t>Fuzzer</a:t>
            </a:r>
            <a:br>
              <a:rPr lang="ko-KR" altLang="en-US" sz="3000"/>
            </a:br>
            <a:r>
              <a:rPr lang="ko-KR" altLang="en-US" sz="3000"/>
              <a:t>  </a:t>
            </a:r>
            <a:r>
              <a:rPr lang="en-US" altLang="ko-KR" sz="3000"/>
              <a:t>- </a:t>
            </a:r>
            <a:r>
              <a:rPr lang="ko-KR" altLang="en-US" sz="3000"/>
              <a:t>프로그램 실행 변수</a:t>
            </a:r>
            <a:r>
              <a:rPr lang="en-US" altLang="ko-KR" sz="3000"/>
              <a:t>(Command-Line) </a:t>
            </a:r>
            <a:r>
              <a:rPr lang="ko-KR" altLang="en-US" sz="3000"/>
              <a:t>및 환경 변수</a:t>
            </a:r>
            <a:r>
              <a:rPr lang="en-US" altLang="ko-KR" sz="3000"/>
              <a:t>, </a:t>
            </a:r>
          </a:p>
          <a:p>
            <a:r>
              <a:rPr lang="en-US" altLang="ko-KR" sz="3000"/>
              <a:t>    </a:t>
            </a:r>
            <a:r>
              <a:rPr lang="ko-KR" altLang="en-US" sz="3000" err="1"/>
              <a:t>파일포멧을</a:t>
            </a:r>
            <a:r>
              <a:rPr lang="ko-KR" altLang="en-US" sz="3000"/>
              <a:t> 통한 </a:t>
            </a:r>
            <a:r>
              <a:rPr lang="en-US" altLang="ko-KR" sz="3000" err="1"/>
              <a:t>Fuzzer</a:t>
            </a:r>
            <a:br>
              <a:rPr lang="ko-KR" altLang="en-US" sz="3000"/>
            </a:br>
            <a:r>
              <a:rPr lang="ko-KR" altLang="en-US" sz="3000"/>
              <a:t> * 원격 조작</a:t>
            </a:r>
            <a:br>
              <a:rPr lang="ko-KR" altLang="en-US" sz="3000"/>
            </a:br>
            <a:r>
              <a:rPr lang="ko-KR" altLang="en-US" sz="3000"/>
              <a:t> * 네트워크 프로토콜</a:t>
            </a:r>
            <a:br>
              <a:rPr lang="ko-KR" altLang="en-US" sz="3000"/>
            </a:br>
            <a:r>
              <a:rPr lang="ko-KR" altLang="en-US" sz="3000"/>
              <a:t> * 웹 어플리케이션</a:t>
            </a:r>
            <a:br>
              <a:rPr lang="ko-KR" altLang="en-US" sz="3000"/>
            </a:br>
            <a:r>
              <a:rPr lang="ko-KR" altLang="en-US" sz="3000"/>
              <a:t> * 웹 </a:t>
            </a:r>
            <a:r>
              <a:rPr lang="ko-KR" altLang="en-US" sz="3000" err="1"/>
              <a:t>브라우져</a:t>
            </a:r>
            <a:br>
              <a:rPr lang="ko-KR" altLang="en-US" sz="3000"/>
            </a:br>
            <a:r>
              <a:rPr lang="ko-KR" altLang="en-US" sz="3000"/>
              <a:t> * </a:t>
            </a:r>
            <a:r>
              <a:rPr lang="en-US" altLang="ko-KR" sz="3000"/>
              <a:t>In-Memory</a:t>
            </a:r>
            <a:br>
              <a:rPr lang="ko-KR" altLang="en-US" sz="3000"/>
            </a:br>
            <a:r>
              <a:rPr lang="ko-KR" altLang="en-US" sz="3000"/>
              <a:t> * 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4198081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E6E73-7BCB-425E-B802-AC2DA0BC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Fuzzing Type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45C6C-7B36-4D9D-A73D-C70DFEE8D292}"/>
              </a:ext>
            </a:extLst>
          </p:cNvPr>
          <p:cNvSpPr txBox="1"/>
          <p:nvPr/>
        </p:nvSpPr>
        <p:spPr>
          <a:xfrm>
            <a:off x="2222500" y="1854200"/>
            <a:ext cx="954299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/>
              <a:t> * 로컬 </a:t>
            </a:r>
            <a:r>
              <a:rPr lang="en-US" altLang="ko-KR" sz="3000" err="1"/>
              <a:t>Fuzzer</a:t>
            </a:r>
            <a:br>
              <a:rPr lang="ko-KR" altLang="en-US" sz="3000"/>
            </a:br>
            <a:r>
              <a:rPr lang="ko-KR" altLang="en-US" sz="3000"/>
              <a:t>  </a:t>
            </a:r>
            <a:r>
              <a:rPr lang="en-US" altLang="ko-KR" sz="3000"/>
              <a:t>- </a:t>
            </a:r>
            <a:r>
              <a:rPr lang="ko-KR" altLang="en-US" sz="3000"/>
              <a:t>프로그램 실행 변수</a:t>
            </a:r>
            <a:r>
              <a:rPr lang="en-US" altLang="ko-KR" sz="3000"/>
              <a:t>(Command-Line) </a:t>
            </a:r>
            <a:r>
              <a:rPr lang="ko-KR" altLang="en-US" sz="3000"/>
              <a:t>및 환경 변수</a:t>
            </a:r>
            <a:r>
              <a:rPr lang="en-US" altLang="ko-KR" sz="3000"/>
              <a:t>, </a:t>
            </a:r>
          </a:p>
          <a:p>
            <a:r>
              <a:rPr lang="en-US" altLang="ko-KR" sz="3000"/>
              <a:t>    </a:t>
            </a:r>
            <a:r>
              <a:rPr lang="ko-KR" altLang="en-US" sz="3000" err="1"/>
              <a:t>파일포멧을</a:t>
            </a:r>
            <a:r>
              <a:rPr lang="ko-KR" altLang="en-US" sz="3000"/>
              <a:t> 통한 </a:t>
            </a:r>
            <a:r>
              <a:rPr lang="en-US" altLang="ko-KR" sz="3000" err="1"/>
              <a:t>Fuzzer</a:t>
            </a:r>
            <a:br>
              <a:rPr lang="ko-KR" altLang="en-US" sz="3000"/>
            </a:br>
            <a:r>
              <a:rPr lang="ko-KR" altLang="en-US" sz="3000"/>
              <a:t> * 원격 조작</a:t>
            </a:r>
            <a:br>
              <a:rPr lang="ko-KR" altLang="en-US" sz="3000"/>
            </a:br>
            <a:r>
              <a:rPr lang="ko-KR" altLang="en-US" sz="3000"/>
              <a:t> * 네트워크 프로토콜</a:t>
            </a:r>
            <a:br>
              <a:rPr lang="ko-KR" altLang="en-US" sz="3000"/>
            </a:br>
            <a:r>
              <a:rPr lang="ko-KR" altLang="en-US" sz="3000"/>
              <a:t> * 웹 어플리케이션</a:t>
            </a:r>
            <a:br>
              <a:rPr lang="ko-KR" altLang="en-US" sz="3000"/>
            </a:br>
            <a:r>
              <a:rPr lang="ko-KR" altLang="en-US" sz="3000"/>
              <a:t> * 웹 </a:t>
            </a:r>
            <a:r>
              <a:rPr lang="ko-KR" altLang="en-US" sz="3000" err="1"/>
              <a:t>브라우져</a:t>
            </a:r>
            <a:br>
              <a:rPr lang="ko-KR" altLang="en-US" sz="3000"/>
            </a:br>
            <a:r>
              <a:rPr lang="ko-KR" altLang="en-US" sz="3000"/>
              <a:t> * </a:t>
            </a:r>
            <a:r>
              <a:rPr lang="en-US" altLang="ko-KR" sz="3000"/>
              <a:t>In-Memory</a:t>
            </a:r>
            <a:br>
              <a:rPr lang="ko-KR" altLang="en-US" sz="3000"/>
            </a:br>
            <a:r>
              <a:rPr lang="ko-KR" altLang="en-US" sz="3000"/>
              <a:t> * 프레임워크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ACA9974-384E-48ED-A9E7-9DE667471338}"/>
              </a:ext>
            </a:extLst>
          </p:cNvPr>
          <p:cNvSpPr/>
          <p:nvPr/>
        </p:nvSpPr>
        <p:spPr>
          <a:xfrm>
            <a:off x="2222500" y="3543300"/>
            <a:ext cx="4038600" cy="787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68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C90E8-37F1-4C88-8930-8690DAAF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Network</a:t>
            </a:r>
            <a:r>
              <a:rPr lang="ko-KR" altLang="en-US"/>
              <a:t> </a:t>
            </a:r>
            <a:r>
              <a:rPr lang="en-US" altLang="ko-KR"/>
              <a:t>Fuzzing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0E5E5F-5C29-4EAE-AD81-239E7EE58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네트워크 프로토콜 </a:t>
            </a:r>
            <a:r>
              <a:rPr lang="ko-KR" altLang="en-US" err="1"/>
              <a:t>퍼징은</a:t>
            </a:r>
            <a:r>
              <a:rPr lang="ko-KR" altLang="en-US"/>
              <a:t> 서버의 </a:t>
            </a:r>
            <a:r>
              <a:rPr lang="ko-KR" altLang="en-US" err="1"/>
              <a:t>데몬을</a:t>
            </a:r>
            <a:r>
              <a:rPr lang="ko-KR" altLang="en-US"/>
              <a:t> 대상으로 하여 조작된 패킷을 전송하는 행위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네트워크 프로토콜 </a:t>
            </a:r>
            <a:r>
              <a:rPr lang="ko-KR" altLang="en-US" err="1"/>
              <a:t>퍼저는</a:t>
            </a:r>
            <a:r>
              <a:rPr lang="ko-KR" altLang="en-US"/>
              <a:t> 클라이언트의 입장에서 메시지를 조작하여 소켓을 통해 서버로 전송</a:t>
            </a:r>
          </a:p>
        </p:txBody>
      </p:sp>
    </p:spTree>
    <p:extLst>
      <p:ext uri="{BB962C8B-B14F-4D97-AF65-F5344CB8AC3E}">
        <p14:creationId xmlns:p14="http://schemas.microsoft.com/office/powerpoint/2010/main" val="1413314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32828-F35C-4941-A2C0-EE7825FE5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5400"/>
              <a:t>단순 </a:t>
            </a:r>
            <a:r>
              <a:rPr lang="ko-KR" altLang="en-US" sz="5400" err="1"/>
              <a:t>퍼징</a:t>
            </a:r>
            <a:r>
              <a:rPr lang="en-US" altLang="ko-KR" sz="5400"/>
              <a:t>(Simple fuzzing)</a:t>
            </a:r>
          </a:p>
          <a:p>
            <a:pPr marL="0" indent="0" algn="ctr">
              <a:buNone/>
            </a:pPr>
            <a:endParaRPr lang="en-US" altLang="ko-KR" sz="5400"/>
          </a:p>
          <a:p>
            <a:pPr marL="0" indent="0" algn="ctr">
              <a:buNone/>
            </a:pPr>
            <a:r>
              <a:rPr lang="ko-KR" altLang="en-US" sz="5400"/>
              <a:t>스마트 </a:t>
            </a:r>
            <a:r>
              <a:rPr lang="ko-KR" altLang="en-US" sz="5400" err="1"/>
              <a:t>퍼징</a:t>
            </a:r>
            <a:r>
              <a:rPr lang="en-US" altLang="ko-KR" sz="5400"/>
              <a:t>(Smart Fuzzing)</a:t>
            </a:r>
          </a:p>
          <a:p>
            <a:pPr marL="0" indent="0" algn="ctr">
              <a:buNone/>
            </a:pPr>
            <a:endParaRPr lang="en-US" altLang="ko-KR" sz="5400"/>
          </a:p>
          <a:p>
            <a:pPr marL="0" indent="0" algn="ctr">
              <a:buNone/>
            </a:pPr>
            <a:r>
              <a:rPr lang="ko-KR" altLang="en-US" sz="5400" err="1"/>
              <a:t>스테이트</a:t>
            </a:r>
            <a:r>
              <a:rPr lang="ko-KR" altLang="en-US" sz="5400"/>
              <a:t> </a:t>
            </a:r>
            <a:r>
              <a:rPr lang="ko-KR" altLang="en-US" sz="5400" err="1"/>
              <a:t>퍼징</a:t>
            </a:r>
            <a:r>
              <a:rPr lang="en-US" altLang="ko-KR" sz="5400"/>
              <a:t>(State Fuzzing)</a:t>
            </a:r>
          </a:p>
        </p:txBody>
      </p:sp>
    </p:spTree>
    <p:extLst>
      <p:ext uri="{BB962C8B-B14F-4D97-AF65-F5344CB8AC3E}">
        <p14:creationId xmlns:p14="http://schemas.microsoft.com/office/powerpoint/2010/main" val="4157859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32828-F35C-4941-A2C0-EE7825FE5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400"/>
              <a:t>단순 </a:t>
            </a:r>
            <a:r>
              <a:rPr lang="ko-KR" altLang="en-US" sz="3400" err="1"/>
              <a:t>퍼징</a:t>
            </a:r>
            <a:r>
              <a:rPr lang="en-US" altLang="ko-KR" sz="3400"/>
              <a:t>(Simple fuzzing) : </a:t>
            </a:r>
          </a:p>
          <a:p>
            <a:pPr marL="0" indent="0">
              <a:buNone/>
            </a:pPr>
            <a:r>
              <a:rPr lang="en-US" altLang="ko-KR" sz="3400"/>
              <a:t>		</a:t>
            </a:r>
            <a:r>
              <a:rPr lang="ko-KR" altLang="en-US" sz="3400"/>
              <a:t>일부 바이트 랜덤화 적용</a:t>
            </a:r>
            <a:endParaRPr lang="en-US" altLang="ko-KR" sz="3400"/>
          </a:p>
          <a:p>
            <a:pPr marL="0" indent="0">
              <a:buNone/>
            </a:pPr>
            <a:endParaRPr lang="en-US" altLang="ko-KR" sz="3400"/>
          </a:p>
          <a:p>
            <a:pPr marL="0" indent="0">
              <a:buNone/>
            </a:pPr>
            <a:endParaRPr lang="en-US" altLang="ko-KR" sz="3400"/>
          </a:p>
        </p:txBody>
      </p:sp>
    </p:spTree>
    <p:extLst>
      <p:ext uri="{BB962C8B-B14F-4D97-AF65-F5344CB8AC3E}">
        <p14:creationId xmlns:p14="http://schemas.microsoft.com/office/powerpoint/2010/main" val="3791380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32828-F35C-4941-A2C0-EE7825FE5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400"/>
              <a:t>단순 </a:t>
            </a:r>
            <a:r>
              <a:rPr lang="ko-KR" altLang="en-US" sz="3400" err="1"/>
              <a:t>퍼징</a:t>
            </a:r>
            <a:r>
              <a:rPr lang="en-US" altLang="ko-KR" sz="3400"/>
              <a:t>(Simple fuzzing) : </a:t>
            </a:r>
          </a:p>
          <a:p>
            <a:pPr marL="0" indent="0">
              <a:buNone/>
            </a:pPr>
            <a:r>
              <a:rPr lang="en-US" altLang="ko-KR" sz="3400"/>
              <a:t>		</a:t>
            </a:r>
            <a:r>
              <a:rPr lang="ko-KR" altLang="en-US" sz="3400"/>
              <a:t>일부 바이트 랜덤화 적용</a:t>
            </a:r>
            <a:endParaRPr lang="en-US" altLang="ko-KR" sz="3400"/>
          </a:p>
          <a:p>
            <a:pPr marL="0" indent="0">
              <a:buNone/>
            </a:pPr>
            <a:endParaRPr lang="en-US" altLang="ko-KR" sz="3400"/>
          </a:p>
          <a:p>
            <a:pPr marL="0" indent="0">
              <a:buNone/>
            </a:pPr>
            <a:endParaRPr lang="en-US" altLang="ko-KR" sz="34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00F471-D62D-40AA-BFD2-D901D22BF746}"/>
              </a:ext>
            </a:extLst>
          </p:cNvPr>
          <p:cNvSpPr/>
          <p:nvPr/>
        </p:nvSpPr>
        <p:spPr>
          <a:xfrm>
            <a:off x="990600" y="4783695"/>
            <a:ext cx="9867900" cy="774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1111101010101000101010101010101010001010101010100100……….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2F4F5F6D-ED0D-42DF-A7EC-69E00FA50206}"/>
              </a:ext>
            </a:extLst>
          </p:cNvPr>
          <p:cNvSpPr/>
          <p:nvPr/>
        </p:nvSpPr>
        <p:spPr>
          <a:xfrm>
            <a:off x="990600" y="4428095"/>
            <a:ext cx="9867900" cy="355600"/>
          </a:xfrm>
          <a:prstGeom prst="arc">
            <a:avLst>
              <a:gd name="adj1" fmla="val 10820942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163403-B6C6-4112-8871-71D9780E3C4D}"/>
              </a:ext>
            </a:extLst>
          </p:cNvPr>
          <p:cNvSpPr txBox="1"/>
          <p:nvPr/>
        </p:nvSpPr>
        <p:spPr>
          <a:xfrm>
            <a:off x="5205876" y="3923827"/>
            <a:ext cx="86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4bytes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095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32828-F35C-4941-A2C0-EE7825FE5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400"/>
              <a:t>스마트 </a:t>
            </a:r>
            <a:r>
              <a:rPr lang="ko-KR" altLang="en-US" sz="3400" err="1"/>
              <a:t>퍼징</a:t>
            </a:r>
            <a:r>
              <a:rPr lang="en-US" altLang="ko-KR" sz="3400"/>
              <a:t>(Smart Fuzzing)</a:t>
            </a:r>
            <a:r>
              <a:rPr lang="ko-KR" altLang="en-US" sz="3400"/>
              <a:t> </a:t>
            </a:r>
            <a:r>
              <a:rPr lang="en-US" altLang="ko-KR" sz="3400"/>
              <a:t>: </a:t>
            </a:r>
          </a:p>
          <a:p>
            <a:pPr marL="0" indent="0">
              <a:buNone/>
            </a:pPr>
            <a:r>
              <a:rPr lang="en-US" altLang="ko-KR" sz="3400"/>
              <a:t>	     </a:t>
            </a:r>
            <a:r>
              <a:rPr lang="ko-KR" altLang="en-US" sz="3400"/>
              <a:t>프로토콜</a:t>
            </a:r>
            <a:r>
              <a:rPr lang="en-US" altLang="ko-KR" sz="3400"/>
              <a:t>, </a:t>
            </a:r>
            <a:r>
              <a:rPr lang="ko-KR" altLang="en-US" sz="3400"/>
              <a:t>파일의 필드에 맞춰서 랜덤화 적용</a:t>
            </a:r>
            <a:endParaRPr lang="en-US" altLang="ko-KR" sz="3400"/>
          </a:p>
        </p:txBody>
      </p:sp>
    </p:spTree>
    <p:extLst>
      <p:ext uri="{BB962C8B-B14F-4D97-AF65-F5344CB8AC3E}">
        <p14:creationId xmlns:p14="http://schemas.microsoft.com/office/powerpoint/2010/main" val="357582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B3E3A-2050-4316-A47A-3107645D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JPG </a:t>
            </a:r>
            <a:r>
              <a:rPr lang="ko-KR" altLang="en-US"/>
              <a:t>파일 </a:t>
            </a:r>
            <a:r>
              <a:rPr lang="en-US" altLang="ko-KR"/>
              <a:t>Field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A031F7-2D63-4A5C-9498-0D103267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175" y="365126"/>
            <a:ext cx="291465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00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B3E3A-2050-4316-A47A-3107645D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AVI </a:t>
            </a:r>
            <a:r>
              <a:rPr lang="ko-KR" altLang="en-US"/>
              <a:t>파일 </a:t>
            </a:r>
            <a:r>
              <a:rPr lang="en-US" altLang="ko-KR"/>
              <a:t>Field</a:t>
            </a:r>
            <a:endParaRPr lang="ko-KR" altLang="en-US"/>
          </a:p>
        </p:txBody>
      </p:sp>
      <p:pic>
        <p:nvPicPr>
          <p:cNvPr id="10242" name="Picture 2" descr="avi 파일 포맷에 대한 이미지 검색결과">
            <a:extLst>
              <a:ext uri="{FF2B5EF4-FFF2-40B4-BE49-F238E27FC236}">
                <a16:creationId xmlns:a16="http://schemas.microsoft.com/office/drawing/2014/main" id="{ADA0B5D8-9F96-42D9-BF8B-E51883CA7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65126"/>
            <a:ext cx="6403975" cy="570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67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7179C-0B7F-4576-82E1-4F9874E6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BC5E27-FB89-48B5-AFD9-B8738B883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OS : Ubuntu 16.04</a:t>
            </a:r>
          </a:p>
          <a:p>
            <a:pPr marL="0" indent="0">
              <a:buNone/>
            </a:pPr>
            <a:r>
              <a:rPr lang="en-US" altLang="ko-KR" dirty="0"/>
              <a:t>Tool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Scapy</a:t>
            </a:r>
            <a:r>
              <a:rPr lang="en-US" altLang="ko-KR" dirty="0"/>
              <a:t>(python)</a:t>
            </a:r>
          </a:p>
          <a:p>
            <a:pPr marL="0" indent="0">
              <a:buNone/>
            </a:pPr>
            <a:r>
              <a:rPr lang="en-US" altLang="ko-KR" dirty="0"/>
              <a:t>AP : N104Black</a:t>
            </a:r>
          </a:p>
          <a:p>
            <a:pPr marL="0" indent="0">
              <a:buNone/>
            </a:pPr>
            <a:r>
              <a:rPr lang="en-US" altLang="ko-KR" dirty="0"/>
              <a:t>LAN Card : N150UA-4dBi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9126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pic>
        <p:nvPicPr>
          <p:cNvPr id="5122" name="Picture 2" descr="ip패킷 구조에 대한 이미지 검색결과">
            <a:extLst>
              <a:ext uri="{FF2B5EF4-FFF2-40B4-BE49-F238E27FC236}">
                <a16:creationId xmlns:a16="http://schemas.microsoft.com/office/drawing/2014/main" id="{ACD14DAF-A518-479B-A3E3-C93AE46DFD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50" y="1280319"/>
            <a:ext cx="8902700" cy="480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396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pic>
        <p:nvPicPr>
          <p:cNvPr id="5122" name="Picture 2" descr="ip패킷 구조에 대한 이미지 검색결과">
            <a:extLst>
              <a:ext uri="{FF2B5EF4-FFF2-40B4-BE49-F238E27FC236}">
                <a16:creationId xmlns:a16="http://schemas.microsoft.com/office/drawing/2014/main" id="{ACD14DAF-A518-479B-A3E3-C93AE46DFD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50" y="1280319"/>
            <a:ext cx="8902700" cy="480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3EDAD173-504F-4683-863E-23895E0E5CF6}"/>
              </a:ext>
            </a:extLst>
          </p:cNvPr>
          <p:cNvSpPr/>
          <p:nvPr/>
        </p:nvSpPr>
        <p:spPr>
          <a:xfrm>
            <a:off x="2349500" y="1473200"/>
            <a:ext cx="990600" cy="5715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43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pic>
        <p:nvPicPr>
          <p:cNvPr id="5122" name="Picture 2" descr="ip패킷 구조에 대한 이미지 검색결과">
            <a:extLst>
              <a:ext uri="{FF2B5EF4-FFF2-40B4-BE49-F238E27FC236}">
                <a16:creationId xmlns:a16="http://schemas.microsoft.com/office/drawing/2014/main" id="{ACD14DAF-A518-479B-A3E3-C93AE46DFD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50" y="1280319"/>
            <a:ext cx="8902700" cy="480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3EDAD173-504F-4683-863E-23895E0E5CF6}"/>
              </a:ext>
            </a:extLst>
          </p:cNvPr>
          <p:cNvSpPr/>
          <p:nvPr/>
        </p:nvSpPr>
        <p:spPr>
          <a:xfrm>
            <a:off x="2349500" y="1473200"/>
            <a:ext cx="990600" cy="5715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984FDC1-F030-47C7-8965-AE340C7A42A1}"/>
              </a:ext>
            </a:extLst>
          </p:cNvPr>
          <p:cNvSpPr/>
          <p:nvPr/>
        </p:nvSpPr>
        <p:spPr>
          <a:xfrm>
            <a:off x="6477000" y="1447800"/>
            <a:ext cx="3949700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664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32828-F35C-4941-A2C0-EE7825FE5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400" err="1"/>
              <a:t>스테이트</a:t>
            </a:r>
            <a:r>
              <a:rPr lang="ko-KR" altLang="en-US" sz="3400"/>
              <a:t> </a:t>
            </a:r>
            <a:r>
              <a:rPr lang="ko-KR" altLang="en-US" sz="3400" err="1"/>
              <a:t>퍼징</a:t>
            </a:r>
            <a:r>
              <a:rPr lang="en-US" altLang="ko-KR" sz="3400"/>
              <a:t>(State Fuzzing)</a:t>
            </a:r>
            <a:r>
              <a:rPr lang="ko-KR" altLang="en-US" sz="3400"/>
              <a:t> </a:t>
            </a:r>
            <a:r>
              <a:rPr lang="en-US" altLang="ko-KR" sz="3400"/>
              <a:t>: </a:t>
            </a:r>
          </a:p>
          <a:p>
            <a:pPr marL="0" indent="0">
              <a:buNone/>
            </a:pPr>
            <a:r>
              <a:rPr lang="en-US" altLang="ko-KR" sz="3400"/>
              <a:t>		</a:t>
            </a:r>
            <a:r>
              <a:rPr lang="ko-KR" altLang="en-US" sz="3400"/>
              <a:t>네트워크 </a:t>
            </a:r>
            <a:r>
              <a:rPr lang="ko-KR" altLang="en-US" sz="3400" err="1"/>
              <a:t>스테이트에</a:t>
            </a:r>
            <a:r>
              <a:rPr lang="ko-KR" altLang="en-US" sz="3400"/>
              <a:t> 맞춰 랜덤화 적용</a:t>
            </a:r>
          </a:p>
        </p:txBody>
      </p:sp>
    </p:spTree>
    <p:extLst>
      <p:ext uri="{BB962C8B-B14F-4D97-AF65-F5344CB8AC3E}">
        <p14:creationId xmlns:p14="http://schemas.microsoft.com/office/powerpoint/2010/main" val="2688311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3 handshake에 대한 이미지 검색결과">
            <a:extLst>
              <a:ext uri="{FF2B5EF4-FFF2-40B4-BE49-F238E27FC236}">
                <a16:creationId xmlns:a16="http://schemas.microsoft.com/office/drawing/2014/main" id="{BA69A542-441B-481A-894E-A4A77D570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17487"/>
            <a:ext cx="8813800" cy="642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888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3 handshake에 대한 이미지 검색결과">
            <a:extLst>
              <a:ext uri="{FF2B5EF4-FFF2-40B4-BE49-F238E27FC236}">
                <a16:creationId xmlns:a16="http://schemas.microsoft.com/office/drawing/2014/main" id="{BA69A542-441B-481A-894E-A4A77D570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17487"/>
            <a:ext cx="8813800" cy="642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947598-DA5E-41D0-9D95-9396ACDA155B}"/>
              </a:ext>
            </a:extLst>
          </p:cNvPr>
          <p:cNvSpPr txBox="1"/>
          <p:nvPr/>
        </p:nvSpPr>
        <p:spPr>
          <a:xfrm>
            <a:off x="5016501" y="469901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1</a:t>
            </a:r>
            <a:endParaRPr lang="ko-KR" altLang="en-US" sz="360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F77BF-8742-49DF-9F84-5286A4AB896D}"/>
              </a:ext>
            </a:extLst>
          </p:cNvPr>
          <p:cNvSpPr txBox="1"/>
          <p:nvPr/>
        </p:nvSpPr>
        <p:spPr>
          <a:xfrm>
            <a:off x="2648927" y="3104484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2</a:t>
            </a:r>
            <a:endParaRPr lang="ko-KR" altLang="en-US" sz="360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F015FA-39EF-4DD7-87EB-8544B700EA03}"/>
              </a:ext>
            </a:extLst>
          </p:cNvPr>
          <p:cNvSpPr txBox="1"/>
          <p:nvPr/>
        </p:nvSpPr>
        <p:spPr>
          <a:xfrm>
            <a:off x="2966427" y="4425284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3</a:t>
            </a:r>
            <a:endParaRPr lang="ko-KR" altLang="en-US" sz="36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330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3 handshake에 대한 이미지 검색결과">
            <a:extLst>
              <a:ext uri="{FF2B5EF4-FFF2-40B4-BE49-F238E27FC236}">
                <a16:creationId xmlns:a16="http://schemas.microsoft.com/office/drawing/2014/main" id="{BA69A542-441B-481A-894E-A4A77D570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17487"/>
            <a:ext cx="8813800" cy="642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947598-DA5E-41D0-9D95-9396ACDA155B}"/>
              </a:ext>
            </a:extLst>
          </p:cNvPr>
          <p:cNvSpPr txBox="1"/>
          <p:nvPr/>
        </p:nvSpPr>
        <p:spPr>
          <a:xfrm>
            <a:off x="5016501" y="469901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1</a:t>
            </a:r>
            <a:endParaRPr lang="ko-KR" altLang="en-US" sz="360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F77BF-8742-49DF-9F84-5286A4AB896D}"/>
              </a:ext>
            </a:extLst>
          </p:cNvPr>
          <p:cNvSpPr txBox="1"/>
          <p:nvPr/>
        </p:nvSpPr>
        <p:spPr>
          <a:xfrm>
            <a:off x="2648927" y="3104484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2</a:t>
            </a:r>
            <a:endParaRPr lang="ko-KR" altLang="en-US" sz="3600">
              <a:solidFill>
                <a:srgbClr val="FFC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A02D473-0C76-4D21-B722-BC257A71E989}"/>
              </a:ext>
            </a:extLst>
          </p:cNvPr>
          <p:cNvSpPr/>
          <p:nvPr/>
        </p:nvSpPr>
        <p:spPr>
          <a:xfrm>
            <a:off x="4559300" y="2569733"/>
            <a:ext cx="2209800" cy="838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429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3 handshake에 대한 이미지 검색결과">
            <a:extLst>
              <a:ext uri="{FF2B5EF4-FFF2-40B4-BE49-F238E27FC236}">
                <a16:creationId xmlns:a16="http://schemas.microsoft.com/office/drawing/2014/main" id="{BA69A542-441B-481A-894E-A4A77D570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17487"/>
            <a:ext cx="8813800" cy="642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947598-DA5E-41D0-9D95-9396ACDA155B}"/>
              </a:ext>
            </a:extLst>
          </p:cNvPr>
          <p:cNvSpPr txBox="1"/>
          <p:nvPr/>
        </p:nvSpPr>
        <p:spPr>
          <a:xfrm>
            <a:off x="5016501" y="469901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1</a:t>
            </a:r>
            <a:endParaRPr lang="ko-KR" altLang="en-US" sz="360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F77BF-8742-49DF-9F84-5286A4AB896D}"/>
              </a:ext>
            </a:extLst>
          </p:cNvPr>
          <p:cNvSpPr txBox="1"/>
          <p:nvPr/>
        </p:nvSpPr>
        <p:spPr>
          <a:xfrm>
            <a:off x="2648927" y="3104484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2</a:t>
            </a:r>
            <a:endParaRPr lang="ko-KR" altLang="en-US" sz="3600">
              <a:solidFill>
                <a:srgbClr val="FFC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32019E-DEB1-483D-906D-B66C237DE598}"/>
              </a:ext>
            </a:extLst>
          </p:cNvPr>
          <p:cNvSpPr/>
          <p:nvPr/>
        </p:nvSpPr>
        <p:spPr>
          <a:xfrm>
            <a:off x="4912945" y="1063160"/>
            <a:ext cx="1739900" cy="61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/>
              <a:t>FIN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64CF6-1A1F-4FCF-A53B-0388BFABC46E}"/>
              </a:ext>
            </a:extLst>
          </p:cNvPr>
          <p:cNvSpPr txBox="1"/>
          <p:nvPr/>
        </p:nvSpPr>
        <p:spPr>
          <a:xfrm>
            <a:off x="2966427" y="4425284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3</a:t>
            </a:r>
            <a:endParaRPr lang="ko-KR" altLang="en-US" sz="36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296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3 handshake에 대한 이미지 검색결과">
            <a:extLst>
              <a:ext uri="{FF2B5EF4-FFF2-40B4-BE49-F238E27FC236}">
                <a16:creationId xmlns:a16="http://schemas.microsoft.com/office/drawing/2014/main" id="{BA69A542-441B-481A-894E-A4A77D570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17487"/>
            <a:ext cx="8813800" cy="642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947598-DA5E-41D0-9D95-9396ACDA155B}"/>
              </a:ext>
            </a:extLst>
          </p:cNvPr>
          <p:cNvSpPr txBox="1"/>
          <p:nvPr/>
        </p:nvSpPr>
        <p:spPr>
          <a:xfrm>
            <a:off x="5016501" y="469901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1</a:t>
            </a:r>
            <a:endParaRPr lang="ko-KR" altLang="en-US" sz="360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F77BF-8742-49DF-9F84-5286A4AB896D}"/>
              </a:ext>
            </a:extLst>
          </p:cNvPr>
          <p:cNvSpPr txBox="1"/>
          <p:nvPr/>
        </p:nvSpPr>
        <p:spPr>
          <a:xfrm>
            <a:off x="2648927" y="3104484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2</a:t>
            </a:r>
            <a:endParaRPr lang="ko-KR" altLang="en-US" sz="3600">
              <a:solidFill>
                <a:srgbClr val="FFC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32019E-DEB1-483D-906D-B66C237DE598}"/>
              </a:ext>
            </a:extLst>
          </p:cNvPr>
          <p:cNvSpPr/>
          <p:nvPr/>
        </p:nvSpPr>
        <p:spPr>
          <a:xfrm>
            <a:off x="4912945" y="1063160"/>
            <a:ext cx="1739900" cy="61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/>
              <a:t>FIN</a:t>
            </a:r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F436F9B-D35A-4C7D-A4FB-69EFCF89835E}"/>
              </a:ext>
            </a:extLst>
          </p:cNvPr>
          <p:cNvCxnSpPr/>
          <p:nvPr/>
        </p:nvCxnSpPr>
        <p:spPr>
          <a:xfrm flipH="1">
            <a:off x="5435600" y="1040032"/>
            <a:ext cx="698500" cy="610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04CE1F-0480-4E6B-8B7C-B0EAF0B65569}"/>
              </a:ext>
            </a:extLst>
          </p:cNvPr>
          <p:cNvCxnSpPr>
            <a:cxnSpLocks/>
          </p:cNvCxnSpPr>
          <p:nvPr/>
        </p:nvCxnSpPr>
        <p:spPr>
          <a:xfrm>
            <a:off x="5511800" y="990367"/>
            <a:ext cx="546100" cy="71029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9D9FDE-AA58-4A7D-82D6-8D5632A0C999}"/>
              </a:ext>
            </a:extLst>
          </p:cNvPr>
          <p:cNvSpPr txBox="1"/>
          <p:nvPr/>
        </p:nvSpPr>
        <p:spPr>
          <a:xfrm>
            <a:off x="2966427" y="4425284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3</a:t>
            </a:r>
            <a:endParaRPr lang="ko-KR" altLang="en-US" sz="36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382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32828-F35C-4941-A2C0-EE7825FE5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400"/>
              <a:t>단순 </a:t>
            </a:r>
            <a:r>
              <a:rPr lang="ko-KR" altLang="en-US" sz="3400" err="1"/>
              <a:t>퍼징</a:t>
            </a:r>
            <a:r>
              <a:rPr lang="en-US" altLang="ko-KR" sz="3400"/>
              <a:t>(Simple fuzzing) : </a:t>
            </a:r>
          </a:p>
          <a:p>
            <a:pPr marL="0" indent="0">
              <a:buNone/>
            </a:pPr>
            <a:r>
              <a:rPr lang="en-US" altLang="ko-KR" sz="3400"/>
              <a:t>		</a:t>
            </a:r>
            <a:r>
              <a:rPr lang="ko-KR" altLang="en-US" sz="3400"/>
              <a:t>일부 바이트 랜덤화 적용</a:t>
            </a:r>
            <a:endParaRPr lang="en-US" altLang="ko-KR" sz="3400"/>
          </a:p>
          <a:p>
            <a:pPr marL="0" indent="0">
              <a:buNone/>
            </a:pPr>
            <a:r>
              <a:rPr lang="ko-KR" altLang="en-US" sz="3400"/>
              <a:t>스마트 </a:t>
            </a:r>
            <a:r>
              <a:rPr lang="ko-KR" altLang="en-US" sz="3400" err="1"/>
              <a:t>퍼징</a:t>
            </a:r>
            <a:r>
              <a:rPr lang="en-US" altLang="ko-KR" sz="3400"/>
              <a:t>(Smart Fuzzing)</a:t>
            </a:r>
            <a:r>
              <a:rPr lang="ko-KR" altLang="en-US" sz="3400"/>
              <a:t> </a:t>
            </a:r>
            <a:r>
              <a:rPr lang="en-US" altLang="ko-KR" sz="3400"/>
              <a:t>: </a:t>
            </a:r>
          </a:p>
          <a:p>
            <a:pPr marL="0" indent="0">
              <a:buNone/>
            </a:pPr>
            <a:r>
              <a:rPr lang="en-US" altLang="ko-KR" sz="3400"/>
              <a:t>		</a:t>
            </a:r>
            <a:r>
              <a:rPr lang="ko-KR" altLang="en-US" sz="3400"/>
              <a:t>프로토콜의 필드에 맞춰서 랜덤화 적용</a:t>
            </a:r>
            <a:endParaRPr lang="en-US" altLang="ko-KR" sz="3400"/>
          </a:p>
          <a:p>
            <a:pPr marL="0" indent="0">
              <a:buNone/>
            </a:pPr>
            <a:r>
              <a:rPr lang="ko-KR" altLang="en-US" sz="3400" err="1"/>
              <a:t>스테이트</a:t>
            </a:r>
            <a:r>
              <a:rPr lang="ko-KR" altLang="en-US" sz="3400"/>
              <a:t> </a:t>
            </a:r>
            <a:r>
              <a:rPr lang="ko-KR" altLang="en-US" sz="3400" err="1"/>
              <a:t>퍼징</a:t>
            </a:r>
            <a:r>
              <a:rPr lang="en-US" altLang="ko-KR" sz="3400"/>
              <a:t>(State Fuzzing)</a:t>
            </a:r>
            <a:r>
              <a:rPr lang="ko-KR" altLang="en-US" sz="3400"/>
              <a:t> </a:t>
            </a:r>
            <a:r>
              <a:rPr lang="en-US" altLang="ko-KR" sz="3400"/>
              <a:t>: </a:t>
            </a:r>
          </a:p>
          <a:p>
            <a:pPr marL="0" indent="0">
              <a:buNone/>
            </a:pPr>
            <a:r>
              <a:rPr lang="en-US" altLang="ko-KR" sz="3400"/>
              <a:t>		</a:t>
            </a:r>
            <a:r>
              <a:rPr lang="ko-KR" altLang="en-US" sz="3400"/>
              <a:t>네트워크 </a:t>
            </a:r>
            <a:r>
              <a:rPr lang="ko-KR" altLang="en-US" sz="3400" err="1"/>
              <a:t>스테이트에</a:t>
            </a:r>
            <a:r>
              <a:rPr lang="ko-KR" altLang="en-US" sz="3400"/>
              <a:t> 맞춰 랜덤화 적용</a:t>
            </a:r>
          </a:p>
        </p:txBody>
      </p:sp>
    </p:spTree>
    <p:extLst>
      <p:ext uri="{BB962C8B-B14F-4D97-AF65-F5344CB8AC3E}">
        <p14:creationId xmlns:p14="http://schemas.microsoft.com/office/powerpoint/2010/main" val="143618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7179C-0B7F-4576-82E1-4F9874E6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BC5E27-FB89-48B5-AFD9-B8738B883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AP : N104Black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DD1E3C-5F11-4C28-9A7A-02BB43002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2" y="2330109"/>
            <a:ext cx="5419723" cy="33423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ED4117-807B-462F-9D70-BEB5C241F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925" y="1447800"/>
            <a:ext cx="5523814" cy="488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29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C15A4-849D-4BAC-B98E-7F71B565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9600"/>
              <a:t>802.11 Protocol Connect</a:t>
            </a:r>
            <a:endParaRPr lang="ko-KR" altLang="en-US" sz="9600"/>
          </a:p>
        </p:txBody>
      </p:sp>
    </p:spTree>
    <p:extLst>
      <p:ext uri="{BB962C8B-B14F-4D97-AF65-F5344CB8AC3E}">
        <p14:creationId xmlns:p14="http://schemas.microsoft.com/office/powerpoint/2010/main" val="3427465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E97AE-7B5F-4543-9C19-B28115F1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</a:t>
            </a:r>
            <a:r>
              <a:rPr lang="ko-KR" altLang="en-US"/>
              <a:t>연결과정</a:t>
            </a:r>
            <a:r>
              <a:rPr lang="en-US" altLang="ko-KR"/>
              <a:t>(Passive)</a:t>
            </a:r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9D9FED7-4717-4328-9657-FF89D1BA6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7018"/>
            <a:ext cx="10401300" cy="439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3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3" y="2130179"/>
            <a:ext cx="14003934" cy="329749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D19B433-417D-4D4C-A45F-DB38F1DA9634}"/>
              </a:ext>
            </a:extLst>
          </p:cNvPr>
          <p:cNvSpPr/>
          <p:nvPr/>
        </p:nvSpPr>
        <p:spPr>
          <a:xfrm>
            <a:off x="9804400" y="1993900"/>
            <a:ext cx="1104900" cy="3556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56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1DE6D-0B9B-4D43-9F38-09FBC4246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</a:t>
            </a:r>
            <a:r>
              <a:rPr lang="ko-KR" altLang="en-US"/>
              <a:t>연결과정</a:t>
            </a:r>
            <a:r>
              <a:rPr lang="en-US" altLang="ko-KR"/>
              <a:t>(Active)</a:t>
            </a:r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93ACCC0-12F3-4F67-BD4A-583BA6FF9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2231"/>
            <a:ext cx="10515600" cy="513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83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20" y="2656188"/>
            <a:ext cx="11306175" cy="15621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FEE0E3B-476C-4BF8-94B1-0E8197E5BBC3}"/>
              </a:ext>
            </a:extLst>
          </p:cNvPr>
          <p:cNvSpPr/>
          <p:nvPr/>
        </p:nvSpPr>
        <p:spPr>
          <a:xfrm>
            <a:off x="10363200" y="2501900"/>
            <a:ext cx="1278795" cy="171638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0293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C15A4-849D-4BAC-B98E-7F71B565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2728119"/>
            <a:ext cx="109474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9600"/>
              <a:t>802.11 MAC Frame</a:t>
            </a:r>
            <a:endParaRPr lang="ko-KR" altLang="en-US" sz="9600"/>
          </a:p>
        </p:txBody>
      </p:sp>
    </p:spTree>
    <p:extLst>
      <p:ext uri="{BB962C8B-B14F-4D97-AF65-F5344CB8AC3E}">
        <p14:creationId xmlns:p14="http://schemas.microsoft.com/office/powerpoint/2010/main" val="1789801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9C3F2-429F-4AAE-BE87-88F4FEE5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802.11 MAC Frame Structure</a:t>
            </a:r>
            <a:endParaRPr lang="ko-KR" altLang="en-US" b="1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115EF50-CAEA-4199-86F8-4068E7325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880600" cy="384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883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F605B-C62B-46D6-8C10-D08148FD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MAC Frame Structure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266458-251C-4612-A380-C4DA17259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C3A560-06A0-4A87-A805-4DA9B5D8F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429654" cy="396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484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E2D2E-EBAE-420A-AF8E-725A4D2A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MAC Frame Structure</a:t>
            </a:r>
            <a:endParaRPr lang="ko-KR" altLang="en-US"/>
          </a:p>
        </p:txBody>
      </p:sp>
      <p:pic>
        <p:nvPicPr>
          <p:cNvPr id="1026" name="Picture 2" descr="802.11 frame structure에 대한 이미지 검색결과">
            <a:extLst>
              <a:ext uri="{FF2B5EF4-FFF2-40B4-BE49-F238E27FC236}">
                <a16:creationId xmlns:a16="http://schemas.microsoft.com/office/drawing/2014/main" id="{44372DFB-43DF-49FC-AC84-C5470D50D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65263"/>
            <a:ext cx="83439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879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E2D2E-EBAE-420A-AF8E-725A4D2A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MAC Frame Structure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065479-5AF1-4002-A024-3D05CF292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1906"/>
            <a:ext cx="9880600" cy="527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6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7179C-0B7F-4576-82E1-4F9874E6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BC5E27-FB89-48B5-AFD9-B8738B883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AP : N104Black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DD1E3C-5F11-4C28-9A7A-02BB43002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2" y="2330109"/>
            <a:ext cx="5419723" cy="33423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ED4117-807B-462F-9D70-BEB5C241F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925" y="1447800"/>
            <a:ext cx="5523814" cy="4881903"/>
          </a:xfrm>
          <a:prstGeom prst="rect">
            <a:avLst/>
          </a:prstGeom>
        </p:spPr>
      </p:pic>
      <p:pic>
        <p:nvPicPr>
          <p:cNvPr id="6" name="Picture 4" descr="EFM네트웍스 아이피타임 N104 Black 이미지">
            <a:extLst>
              <a:ext uri="{FF2B5EF4-FFF2-40B4-BE49-F238E27FC236}">
                <a16:creationId xmlns:a16="http://schemas.microsoft.com/office/drawing/2014/main" id="{C96F66EA-03AA-4F5A-87CC-40049C772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2" y="1447800"/>
            <a:ext cx="11106148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1509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E2D2E-EBAE-420A-AF8E-725A4D2A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MAC Frame Structure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065479-5AF1-4002-A024-3D05CF292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1906"/>
            <a:ext cx="9880600" cy="527402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208BAC7-CF90-4FCD-8FB8-CAC90EED4374}"/>
              </a:ext>
            </a:extLst>
          </p:cNvPr>
          <p:cNvSpPr/>
          <p:nvPr/>
        </p:nvSpPr>
        <p:spPr>
          <a:xfrm>
            <a:off x="3429000" y="4025900"/>
            <a:ext cx="2641600" cy="406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74950A-5430-4E5C-9A31-FD7D96AFAB46}"/>
              </a:ext>
            </a:extLst>
          </p:cNvPr>
          <p:cNvSpPr/>
          <p:nvPr/>
        </p:nvSpPr>
        <p:spPr>
          <a:xfrm>
            <a:off x="3390900" y="4864100"/>
            <a:ext cx="2882900" cy="4064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DAA2C5-546D-4A99-BE10-03BE9FFF8206}"/>
              </a:ext>
            </a:extLst>
          </p:cNvPr>
          <p:cNvSpPr/>
          <p:nvPr/>
        </p:nvSpPr>
        <p:spPr>
          <a:xfrm>
            <a:off x="3429000" y="5930900"/>
            <a:ext cx="2171700" cy="2159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8629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36D5-AC1E-411D-A5BD-ED29BA1E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9600" err="1"/>
              <a:t>FlowChart</a:t>
            </a:r>
            <a:endParaRPr lang="ko-KR" altLang="en-US" sz="9600"/>
          </a:p>
        </p:txBody>
      </p:sp>
    </p:spTree>
    <p:extLst>
      <p:ext uri="{BB962C8B-B14F-4D97-AF65-F5344CB8AC3E}">
        <p14:creationId xmlns:p14="http://schemas.microsoft.com/office/powerpoint/2010/main" val="19291410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8FEDC4E-8529-4A6B-A381-01B856D7F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0"/>
            <a:ext cx="8153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570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51561-C521-4F6F-8F39-3552277F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9600" err="1"/>
              <a:t>Scapy</a:t>
            </a:r>
            <a:endParaRPr lang="ko-KR" altLang="en-US" sz="9600"/>
          </a:p>
        </p:txBody>
      </p:sp>
    </p:spTree>
    <p:extLst>
      <p:ext uri="{BB962C8B-B14F-4D97-AF65-F5344CB8AC3E}">
        <p14:creationId xmlns:p14="http://schemas.microsoft.com/office/powerpoint/2010/main" val="41591369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7095F6E-440B-4ADD-A2BB-C3268F81D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" y="133350"/>
            <a:ext cx="11673409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767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Core Layer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MAC Frame Head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2520157"/>
            <a:ext cx="72961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761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Core Layer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MAC Frame Body(</a:t>
            </a:r>
            <a:r>
              <a:rPr lang="en-US" altLang="ko-KR" err="1"/>
              <a:t>Auth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84" y="2910746"/>
            <a:ext cx="10405233" cy="218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726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Core Layer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MAC Frame Body(</a:t>
            </a:r>
            <a:r>
              <a:rPr lang="en-US" altLang="ko-KR" err="1"/>
              <a:t>Asso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84" y="3141534"/>
            <a:ext cx="11490833" cy="171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91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Core Layer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MAC Frame Element</a:t>
            </a:r>
          </a:p>
          <a:p>
            <a:pPr marL="0" indent="0">
              <a:buNone/>
            </a:pPr>
            <a:r>
              <a:rPr lang="en-US" altLang="ko-KR"/>
              <a:t>The purpose of the IE and the fixed fields is to give flexible capability definitions to existing frames and to provide a scalable method of expanding the functionality of the MAC management frames.</a:t>
            </a:r>
          </a:p>
          <a:p>
            <a:pPr marL="0" indent="0">
              <a:buNone/>
            </a:pPr>
            <a:r>
              <a:rPr lang="en-US" altLang="ko-KR"/>
              <a:t>IEs, </a:t>
            </a:r>
            <a:r>
              <a:rPr lang="en-US" altLang="ko-KR" err="1"/>
              <a:t>infoElement</a:t>
            </a:r>
            <a:r>
              <a:rPr lang="en-US" altLang="ko-KR"/>
              <a:t>….</a:t>
            </a:r>
          </a:p>
          <a:p>
            <a:pPr marL="0" indent="0">
              <a:buNone/>
            </a:pPr>
            <a:r>
              <a:rPr lang="en-US" altLang="ko-KR"/>
              <a:t>IEs : SSID(SSID’s info), Supported Rate(capable of supporting), Extended Channel(Restrictions on transmission until a channel switch), HT Capabilities(advertise the optional capabilities of the HT station or HT AP)……..</a:t>
            </a:r>
          </a:p>
        </p:txBody>
      </p:sp>
    </p:spTree>
    <p:extLst>
      <p:ext uri="{BB962C8B-B14F-4D97-AF65-F5344CB8AC3E}">
        <p14:creationId xmlns:p14="http://schemas.microsoft.com/office/powerpoint/2010/main" val="40760902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Core Layer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MAC Frame Element</a:t>
            </a:r>
          </a:p>
          <a:p>
            <a:pPr marL="0" indent="0">
              <a:buNone/>
            </a:pPr>
            <a:r>
              <a:rPr lang="en-US" altLang="ko-KR"/>
              <a:t>The purpose of the IE and the fixed fields is to give flexible capability definitions to existing frames and to provide a scalable method of expanding the functionality of the MAC management frames.</a:t>
            </a:r>
          </a:p>
          <a:p>
            <a:pPr marL="0" indent="0">
              <a:buNone/>
            </a:pPr>
            <a:r>
              <a:rPr lang="en-US" altLang="ko-KR"/>
              <a:t>IEs, </a:t>
            </a:r>
            <a:r>
              <a:rPr lang="en-US" altLang="ko-KR" err="1"/>
              <a:t>infoElement</a:t>
            </a:r>
            <a:r>
              <a:rPr lang="en-US" altLang="ko-KR"/>
              <a:t>….</a:t>
            </a:r>
          </a:p>
          <a:p>
            <a:pPr marL="0" indent="0">
              <a:buNone/>
            </a:pPr>
            <a:r>
              <a:rPr lang="en-US" altLang="ko-KR"/>
              <a:t>IEs : SSID(SSID’s info), Supported Rate(capable of supporting), Extended Channel(Restrictions on transmission until a channel switch), HT Capabilities(advertise the optional capabilities of the HT station or HT AP)……..=</a:t>
            </a:r>
            <a:r>
              <a:rPr lang="en-US" altLang="ko-KR">
                <a:sym typeface="Wingdings" panose="05000000000000000000" pitchFamily="2" charset="2"/>
              </a:rPr>
              <a:t> </a:t>
            </a:r>
            <a:r>
              <a:rPr lang="en-US" altLang="ko-KR" sz="4000">
                <a:sym typeface="Wingdings" panose="05000000000000000000" pitchFamily="2" charset="2"/>
              </a:rPr>
              <a:t>Not fixed Length !</a:t>
            </a:r>
            <a:endParaRPr lang="en-US" altLang="ko-KR" sz="4000"/>
          </a:p>
        </p:txBody>
      </p:sp>
    </p:spTree>
    <p:extLst>
      <p:ext uri="{BB962C8B-B14F-4D97-AF65-F5344CB8AC3E}">
        <p14:creationId xmlns:p14="http://schemas.microsoft.com/office/powerpoint/2010/main" val="1255853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7179C-0B7F-4576-82E1-4F9874E6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BC5E27-FB89-48B5-AFD9-B8738B883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LAN Card : N150UA-4dBi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88E2B5-0F48-402A-A342-809CB81AC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508" y="85725"/>
            <a:ext cx="6378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822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45E8C-6909-48C3-B36B-DC8D51C4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Setting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5803AA-45FD-4052-8E8D-A88339D5E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1911349"/>
            <a:ext cx="5576888" cy="442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145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E3D1B-7910-4B99-B7EB-14424DCF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Dot11Element Layer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3C4590-186A-4F6A-89BE-93519809B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9"/>
            <a:ext cx="10896201" cy="331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947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Layer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err="1"/>
              <a:t>RadioTap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sz="2400"/>
              <a:t>It is a container for frame metadata which has been developed, like other pseudo-headers, in the absence of any dedicated container for metadata in the </a:t>
            </a:r>
            <a:r>
              <a:rPr lang="en-US" altLang="ko-KR" sz="2400" err="1"/>
              <a:t>pcap</a:t>
            </a:r>
            <a:r>
              <a:rPr lang="en-US" altLang="ko-KR" sz="2400"/>
              <a:t> file format. The newer </a:t>
            </a:r>
            <a:r>
              <a:rPr lang="en-US" altLang="ko-KR" sz="2400" err="1"/>
              <a:t>pcapng</a:t>
            </a:r>
            <a:r>
              <a:rPr lang="en-US" altLang="ko-KR" sz="2400"/>
              <a:t> format has introduced the idea of providing space for metadata clearly separated from the actual frame bytes, yet there is no proposed standard for any </a:t>
            </a:r>
            <a:r>
              <a:rPr lang="en-US" altLang="ko-KR" sz="2400" err="1"/>
              <a:t>pcapng</a:t>
            </a:r>
            <a:r>
              <a:rPr lang="en-US" altLang="ko-KR" sz="2400"/>
              <a:t> container replacing the </a:t>
            </a:r>
            <a:r>
              <a:rPr lang="en-US" altLang="ko-KR" sz="2400" err="1"/>
              <a:t>radiotap</a:t>
            </a:r>
            <a:r>
              <a:rPr lang="en-US" altLang="ko-KR" sz="2400"/>
              <a:t> header.</a:t>
            </a:r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The </a:t>
            </a:r>
            <a:r>
              <a:rPr lang="en-US" altLang="ko-KR" sz="2400" err="1"/>
              <a:t>radiotap</a:t>
            </a:r>
            <a:r>
              <a:rPr lang="en-US" altLang="ko-KR" sz="2400"/>
              <a:t> header format is a mechanism to supply additional information about frames, from the driver to </a:t>
            </a:r>
            <a:r>
              <a:rPr lang="en-US" altLang="ko-KR" sz="2400" err="1"/>
              <a:t>userspace</a:t>
            </a:r>
            <a:r>
              <a:rPr lang="en-US" altLang="ko-KR" sz="2400"/>
              <a:t> applications such as </a:t>
            </a:r>
            <a:r>
              <a:rPr lang="en-US" altLang="ko-KR" sz="2400" err="1"/>
              <a:t>libpcap</a:t>
            </a:r>
            <a:r>
              <a:rPr lang="en-US" altLang="ko-KR" sz="2400"/>
              <a:t>, and from a </a:t>
            </a:r>
            <a:r>
              <a:rPr lang="en-US" altLang="ko-KR" sz="2400" err="1"/>
              <a:t>userspace</a:t>
            </a:r>
            <a:r>
              <a:rPr lang="en-US" altLang="ko-KR" sz="2400"/>
              <a:t> application to the driver for transmission. Designed initially for NetBSD systems by David Young, the </a:t>
            </a:r>
            <a:r>
              <a:rPr lang="en-US" altLang="ko-KR" sz="2400" err="1"/>
              <a:t>radiotap</a:t>
            </a:r>
            <a:r>
              <a:rPr lang="en-US" altLang="ko-KR" sz="2400"/>
              <a:t> header format provides more flexibility than the Prism or AVS header formats and allows the driver developer to specify an arbitrary number of fields based on a bitmask presence field in the </a:t>
            </a:r>
            <a:r>
              <a:rPr lang="en-US" altLang="ko-KR" sz="2400" err="1"/>
              <a:t>radiotap</a:t>
            </a:r>
            <a:r>
              <a:rPr lang="en-US" altLang="ko-KR" sz="2400"/>
              <a:t> header.</a:t>
            </a:r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ko-KR" altLang="en-US" sz="2000"/>
              <a:t>무선 모니터 모 드는 프레임에 무선 채널 정보</a:t>
            </a:r>
            <a:r>
              <a:rPr lang="en-US" altLang="ko-KR" sz="2000"/>
              <a:t>, </a:t>
            </a:r>
            <a:r>
              <a:rPr lang="ko-KR" altLang="en-US" sz="2000"/>
              <a:t>전송속도와 </a:t>
            </a:r>
            <a:r>
              <a:rPr lang="en-US" altLang="ko-KR" sz="2000"/>
              <a:t>RSSI</a:t>
            </a:r>
            <a:r>
              <a:rPr lang="ko-KR" altLang="en-US" sz="2000"/>
              <a:t>와 같이 추가적인 </a:t>
            </a:r>
            <a:r>
              <a:rPr lang="ko-KR" altLang="en-US" sz="2000" err="1"/>
              <a:t>정보로구성된</a:t>
            </a:r>
            <a:r>
              <a:rPr lang="en-US" altLang="ko-KR" sz="2000" err="1"/>
              <a:t>radiotap</a:t>
            </a:r>
            <a:r>
              <a:rPr lang="en-US" altLang="ko-KR" sz="2000"/>
              <a:t> </a:t>
            </a:r>
            <a:r>
              <a:rPr lang="ko-KR" altLang="en-US" sz="2000" err="1"/>
              <a:t>헤더를추가한다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(</a:t>
            </a:r>
            <a:r>
              <a:rPr lang="ko-KR" altLang="en-US" sz="2000" err="1"/>
              <a:t>와이어샤크가</a:t>
            </a:r>
            <a:r>
              <a:rPr lang="ko-KR" altLang="en-US" sz="2000"/>
              <a:t> </a:t>
            </a:r>
            <a:r>
              <a:rPr lang="ko-KR" altLang="en-US" sz="2000" err="1"/>
              <a:t>패킷의</a:t>
            </a:r>
            <a:r>
              <a:rPr lang="ko-KR" altLang="en-US" sz="2000"/>
              <a:t> 정체를 </a:t>
            </a:r>
            <a:r>
              <a:rPr lang="ko-KR" altLang="en-US" sz="2000" err="1"/>
              <a:t>알기위해</a:t>
            </a:r>
            <a:r>
              <a:rPr lang="ko-KR" altLang="en-US" sz="2000"/>
              <a:t> 덧붙인 헤더</a:t>
            </a:r>
            <a:r>
              <a:rPr lang="en-US" altLang="ko-KR" sz="2000"/>
              <a:t>)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4498328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01514"/>
            <a:ext cx="10515600" cy="1325563"/>
          </a:xfrm>
        </p:spPr>
        <p:txBody>
          <a:bodyPr/>
          <a:lstStyle/>
          <a:p>
            <a:r>
              <a:rPr lang="en-US" altLang="ko-KR" err="1"/>
              <a:t>RadioTap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1217784"/>
            <a:ext cx="58674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844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0"/>
            <a:ext cx="7677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253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DBFEE5F-FFBD-4606-AFFE-DE75DE4EA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0"/>
            <a:ext cx="11823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47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69988-6229-4094-86A2-3D882CD8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</a:t>
            </a:r>
            <a:r>
              <a:rPr lang="en-US" altLang="ko-KR" err="1"/>
              <a:t>Layerd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FE93FB-2D02-4F8A-BA02-3201CDCFE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4" y="2909888"/>
            <a:ext cx="11064876" cy="103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331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E5A95-FE39-4EB0-A61C-7750E809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Send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8F05F6-A7A7-4ACB-8184-B21FD9CF6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3028157"/>
            <a:ext cx="11149610" cy="80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38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E5A95-FE39-4EB0-A61C-7750E809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Send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14524" y="1690688"/>
            <a:ext cx="5162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ifconfig</a:t>
            </a:r>
            <a:r>
              <a:rPr lang="en-US" altLang="ko-KR"/>
              <a:t> wlx909f330d5fd9 down;</a:t>
            </a:r>
          </a:p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iwconfig</a:t>
            </a:r>
            <a:r>
              <a:rPr lang="en-US" altLang="ko-KR"/>
              <a:t> wlx909f330d5fd9 mode monitor;</a:t>
            </a:r>
          </a:p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ifconfig</a:t>
            </a:r>
            <a:r>
              <a:rPr lang="en-US" altLang="ko-KR"/>
              <a:t> wlx909f330d5fd9 up</a:t>
            </a:r>
          </a:p>
        </p:txBody>
      </p:sp>
    </p:spTree>
    <p:extLst>
      <p:ext uri="{BB962C8B-B14F-4D97-AF65-F5344CB8AC3E}">
        <p14:creationId xmlns:p14="http://schemas.microsoft.com/office/powerpoint/2010/main" val="21249320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E5A95-FE39-4EB0-A61C-7750E809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Send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19" y="3939582"/>
            <a:ext cx="10512565" cy="10800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14524" y="1690689"/>
            <a:ext cx="5162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ifconfig</a:t>
            </a:r>
            <a:r>
              <a:rPr lang="en-US" altLang="ko-KR"/>
              <a:t> wlx909f330d5fd9 down;</a:t>
            </a:r>
          </a:p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iwconfig</a:t>
            </a:r>
            <a:r>
              <a:rPr lang="en-US" altLang="ko-KR"/>
              <a:t> wlx909f330d5fd9 mode monitor;</a:t>
            </a:r>
          </a:p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ifconfig</a:t>
            </a:r>
            <a:r>
              <a:rPr lang="en-US" altLang="ko-KR"/>
              <a:t> wlx909f330d5fd9 up</a:t>
            </a:r>
          </a:p>
          <a:p>
            <a:r>
              <a:rPr lang="en-US" altLang="ko-KR" err="1"/>
              <a:t>iwconfig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69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7179C-0B7F-4576-82E1-4F9874E6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BC5E27-FB89-48B5-AFD9-B8738B883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LAN Card : N150UA-4dBi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052" name="Picture 4" descr="EFM네트웍스 아이피타임 N150UA-4dBi 이미지">
            <a:extLst>
              <a:ext uri="{FF2B5EF4-FFF2-40B4-BE49-F238E27FC236}">
                <a16:creationId xmlns:a16="http://schemas.microsoft.com/office/drawing/2014/main" id="{698993C0-0F71-4AA7-A904-BAA54E469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690687"/>
            <a:ext cx="9305923" cy="424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9477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E5A95-FE39-4EB0-A61C-7750E809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Send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19" y="3939582"/>
            <a:ext cx="10512565" cy="10800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14524" y="1690689"/>
            <a:ext cx="5162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ifconfig</a:t>
            </a:r>
            <a:r>
              <a:rPr lang="en-US" altLang="ko-KR"/>
              <a:t> wlx909f330d5fd9 down;</a:t>
            </a:r>
          </a:p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iwconfig</a:t>
            </a:r>
            <a:r>
              <a:rPr lang="en-US" altLang="ko-KR"/>
              <a:t> wlx909f330d5fd9 mode monitor;</a:t>
            </a:r>
          </a:p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ifconfig</a:t>
            </a:r>
            <a:r>
              <a:rPr lang="en-US" altLang="ko-KR"/>
              <a:t> wlx909f330d5fd9 up</a:t>
            </a:r>
          </a:p>
          <a:p>
            <a:r>
              <a:rPr lang="en-US" altLang="ko-KR" err="1"/>
              <a:t>iwconfig</a:t>
            </a: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555525" y="3805882"/>
            <a:ext cx="1919417" cy="5848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6941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6E9BC-713D-4E1E-B098-438042E9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Capture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7934E4-1468-441D-BA0B-5896B9C65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044825"/>
            <a:ext cx="11610622" cy="76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386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Probe Request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20" y="2656188"/>
            <a:ext cx="113061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895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6E9BC-713D-4E1E-B098-438042E9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Capture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01081" y="2702011"/>
            <a:ext cx="478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ifconfig</a:t>
            </a:r>
            <a:r>
              <a:rPr lang="en-US" altLang="ko-KR"/>
              <a:t> wlp1s0 down</a:t>
            </a:r>
          </a:p>
        </p:txBody>
      </p:sp>
    </p:spTree>
    <p:extLst>
      <p:ext uri="{BB962C8B-B14F-4D97-AF65-F5344CB8AC3E}">
        <p14:creationId xmlns:p14="http://schemas.microsoft.com/office/powerpoint/2010/main" val="34149048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55EC5-3BFF-4C37-A846-FB03D3D5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Filtering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6CADA1-9072-4D57-9482-B494E6CD3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974" y="1352550"/>
            <a:ext cx="80613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241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Association Response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1607427" y="3428792"/>
            <a:ext cx="34356079" cy="78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906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BD899-78EE-487A-8E97-850F1183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Mutating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D487A6-3AFF-46A5-9FC1-8B5CC1E77701}"/>
              </a:ext>
            </a:extLst>
          </p:cNvPr>
          <p:cNvSpPr txBox="1"/>
          <p:nvPr/>
        </p:nvSpPr>
        <p:spPr>
          <a:xfrm>
            <a:off x="5456023" y="1690688"/>
            <a:ext cx="6602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Draw random samples from a normal (Gaussian) distribution.</a:t>
            </a:r>
          </a:p>
          <a:p>
            <a:endParaRPr lang="en-US" altLang="ko-KR"/>
          </a:p>
          <a:p>
            <a:r>
              <a:rPr lang="ko-KR" altLang="en-US" err="1"/>
              <a:t>가우시안</a:t>
            </a:r>
            <a:r>
              <a:rPr lang="ko-KR" altLang="en-US"/>
              <a:t> 랜덤 </a:t>
            </a:r>
            <a:r>
              <a:rPr lang="en-US" altLang="ko-KR"/>
              <a:t>:</a:t>
            </a:r>
            <a:r>
              <a:rPr lang="ko-KR" altLang="en-US"/>
              <a:t> 평균과 분산을 주고 그 분포에 따라서 선별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2AFDB9-2D75-45CF-A306-0D27EAF79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77" y="1331549"/>
            <a:ext cx="4617823" cy="552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083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BD899-78EE-487A-8E97-850F1183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Mutating(RadioTap)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CE0C11-AB82-42DB-B531-BD720F2BC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1320944"/>
            <a:ext cx="5600700" cy="553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601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BD899-78EE-487A-8E97-850F1183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Mutating(RadioTap)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16405" y="2466975"/>
            <a:ext cx="17059275" cy="192405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184398" y="2919370"/>
            <a:ext cx="3833769" cy="4194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15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BD899-78EE-487A-8E97-850F1183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Mutating(RadioTap)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A1291B-4A40-401E-9D1D-31FCE3BB7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1357860"/>
            <a:ext cx="6807200" cy="550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03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B6114-AD56-470B-894B-16435A3FC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9600"/>
              <a:t>Fuzzing</a:t>
            </a:r>
            <a:endParaRPr lang="ko-KR" altLang="en-US" sz="9600"/>
          </a:p>
        </p:txBody>
      </p:sp>
    </p:spTree>
    <p:extLst>
      <p:ext uri="{BB962C8B-B14F-4D97-AF65-F5344CB8AC3E}">
        <p14:creationId xmlns:p14="http://schemas.microsoft.com/office/powerpoint/2010/main" val="10952100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BD899-78EE-487A-8E97-850F1183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200"/>
              <a:t>Packet Mutating(MAC Frame header, Body)</a:t>
            </a:r>
            <a:endParaRPr lang="ko-KR" altLang="en-US" sz="4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4EFDB-E007-4948-89AE-35CAB2DE237F}"/>
              </a:ext>
            </a:extLst>
          </p:cNvPr>
          <p:cNvSpPr txBox="1"/>
          <p:nvPr/>
        </p:nvSpPr>
        <p:spPr>
          <a:xfrm>
            <a:off x="533400" y="1690688"/>
            <a:ext cx="834266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type, subtype</a:t>
            </a:r>
            <a:r>
              <a:rPr lang="ko-KR" altLang="en-US" sz="3000"/>
              <a:t>을 </a:t>
            </a:r>
            <a:r>
              <a:rPr lang="en-US" altLang="ko-KR" sz="3000"/>
              <a:t>mutate </a:t>
            </a:r>
          </a:p>
          <a:p>
            <a:pPr marL="457206" indent="-457206">
              <a:buFont typeface="Wingdings" panose="05000000000000000000" pitchFamily="2" charset="2"/>
              <a:buChar char="à"/>
            </a:pPr>
            <a:r>
              <a:rPr lang="en-US" altLang="ko-KR" sz="3000"/>
              <a:t>State</a:t>
            </a:r>
            <a:r>
              <a:rPr lang="ko-KR" altLang="en-US" sz="3000"/>
              <a:t>에 맞지 않음</a:t>
            </a:r>
            <a:endParaRPr lang="en-US" altLang="ko-KR" sz="3000"/>
          </a:p>
          <a:p>
            <a:endParaRPr lang="en-US" altLang="ko-KR" sz="3000"/>
          </a:p>
          <a:p>
            <a:r>
              <a:rPr lang="en-US" altLang="ko-KR" sz="3000"/>
              <a:t>addr1, addr2, addr3</a:t>
            </a:r>
            <a:r>
              <a:rPr lang="ko-KR" altLang="en-US" sz="3000"/>
              <a:t>을 </a:t>
            </a:r>
            <a:r>
              <a:rPr lang="en-US" altLang="ko-KR" sz="3000"/>
              <a:t>mutate</a:t>
            </a:r>
          </a:p>
          <a:p>
            <a:r>
              <a:rPr lang="en-US" altLang="ko-KR" sz="3000">
                <a:sym typeface="Wingdings" panose="05000000000000000000" pitchFamily="2" charset="2"/>
              </a:rPr>
              <a:t></a:t>
            </a:r>
            <a:r>
              <a:rPr lang="en-US" altLang="ko-KR" sz="3000"/>
              <a:t> </a:t>
            </a:r>
            <a:r>
              <a:rPr lang="ko-KR" altLang="en-US" sz="3000"/>
              <a:t>목적</a:t>
            </a:r>
            <a:r>
              <a:rPr lang="en-US" altLang="ko-KR" sz="3000"/>
              <a:t>AP</a:t>
            </a:r>
            <a:r>
              <a:rPr lang="ko-KR" altLang="en-US" sz="3000"/>
              <a:t>까지 도달하지못하고</a:t>
            </a:r>
            <a:r>
              <a:rPr lang="en-US" altLang="ko-KR" sz="3000"/>
              <a:t>, Receive</a:t>
            </a:r>
            <a:r>
              <a:rPr lang="ko-KR" altLang="en-US" sz="3000"/>
              <a:t>를 못함</a:t>
            </a:r>
            <a:endParaRPr lang="en-US" altLang="ko-KR" sz="3000"/>
          </a:p>
          <a:p>
            <a:endParaRPr lang="en-US" altLang="ko-KR" sz="3000"/>
          </a:p>
          <a:p>
            <a:r>
              <a:rPr lang="en-US" altLang="ko-KR" sz="3000"/>
              <a:t>mutate field</a:t>
            </a:r>
            <a:r>
              <a:rPr lang="ko-KR" altLang="en-US" sz="3000"/>
              <a:t>대상에서 제외</a:t>
            </a:r>
            <a:endParaRPr lang="en-US" altLang="ko-KR" sz="3000"/>
          </a:p>
          <a:p>
            <a:endParaRPr lang="en-US" altLang="ko-KR" sz="3000"/>
          </a:p>
          <a:p>
            <a:r>
              <a:rPr lang="en-US" altLang="ko-KR" sz="3000"/>
              <a:t> proto, FCfield, SC, ID, Each Frame’s Body field</a:t>
            </a:r>
          </a:p>
        </p:txBody>
      </p:sp>
    </p:spTree>
    <p:extLst>
      <p:ext uri="{BB962C8B-B14F-4D97-AF65-F5344CB8AC3E}">
        <p14:creationId xmlns:p14="http://schemas.microsoft.com/office/powerpoint/2010/main" val="25651333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BD899-78EE-487A-8E97-850F1183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Mutating(MAC Frame Element)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6AD2EA-744C-4C30-AFDA-236B74C92394}"/>
              </a:ext>
            </a:extLst>
          </p:cNvPr>
          <p:cNvSpPr txBox="1"/>
          <p:nvPr/>
        </p:nvSpPr>
        <p:spPr>
          <a:xfrm>
            <a:off x="838200" y="1690688"/>
            <a:ext cx="1009513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보낼 수 있는 최대 패킷의 길이 </a:t>
            </a:r>
            <a:r>
              <a:rPr lang="en-US" altLang="ko-KR" sz="3600"/>
              <a:t>= </a:t>
            </a:r>
            <a:r>
              <a:rPr lang="ko-KR" altLang="en-US" sz="3600"/>
              <a:t>약 </a:t>
            </a:r>
            <a:r>
              <a:rPr lang="en-US" altLang="ko-KR" sz="3600"/>
              <a:t>1514 bytes</a:t>
            </a:r>
          </a:p>
          <a:p>
            <a:endParaRPr lang="en-US" altLang="ko-KR" sz="3600"/>
          </a:p>
          <a:p>
            <a:r>
              <a:rPr lang="ko-KR" altLang="en-US" sz="3600"/>
              <a:t>각 </a:t>
            </a:r>
            <a:r>
              <a:rPr lang="en-US" altLang="ko-KR" sz="3600"/>
              <a:t>MAC frame header + body</a:t>
            </a:r>
            <a:r>
              <a:rPr lang="ko-KR" altLang="en-US" sz="3600"/>
              <a:t>의 길이</a:t>
            </a:r>
            <a:endParaRPr lang="en-US" altLang="ko-KR" sz="3600"/>
          </a:p>
          <a:p>
            <a:r>
              <a:rPr lang="en-US" altLang="ko-KR" sz="3600"/>
              <a:t>Probe : 42</a:t>
            </a:r>
          </a:p>
          <a:p>
            <a:r>
              <a:rPr lang="en-US" altLang="ko-KR" sz="3600" err="1"/>
              <a:t>Auth</a:t>
            </a:r>
            <a:r>
              <a:rPr lang="en-US" altLang="ko-KR" sz="3600"/>
              <a:t> : 54</a:t>
            </a:r>
          </a:p>
          <a:p>
            <a:r>
              <a:rPr lang="en-US" altLang="ko-KR" sz="3600" err="1"/>
              <a:t>Asso</a:t>
            </a:r>
            <a:r>
              <a:rPr lang="en-US" altLang="ko-KR" sz="3600"/>
              <a:t> : 48</a:t>
            </a:r>
          </a:p>
          <a:p>
            <a:endParaRPr lang="en-US" altLang="ko-KR" sz="3600"/>
          </a:p>
        </p:txBody>
      </p:sp>
    </p:spTree>
    <p:extLst>
      <p:ext uri="{BB962C8B-B14F-4D97-AF65-F5344CB8AC3E}">
        <p14:creationId xmlns:p14="http://schemas.microsoft.com/office/powerpoint/2010/main" val="17536362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BD899-78EE-487A-8E97-850F1183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Mutating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6AD2EA-744C-4C30-AFDA-236B74C92394}"/>
              </a:ext>
            </a:extLst>
          </p:cNvPr>
          <p:cNvSpPr txBox="1"/>
          <p:nvPr/>
        </p:nvSpPr>
        <p:spPr>
          <a:xfrm>
            <a:off x="482601" y="1743077"/>
            <a:ext cx="111911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보낼 수 있는 최대 패킷의 길이 </a:t>
            </a:r>
            <a:r>
              <a:rPr lang="en-US" altLang="ko-KR" sz="3600"/>
              <a:t>= 1514</a:t>
            </a:r>
          </a:p>
          <a:p>
            <a:endParaRPr lang="en-US" altLang="ko-KR" sz="3600"/>
          </a:p>
          <a:p>
            <a:r>
              <a:rPr lang="en-US" altLang="ko-KR" sz="3600" err="1"/>
              <a:t>mutateAssoElt</a:t>
            </a:r>
            <a:r>
              <a:rPr lang="en-US" altLang="ko-KR" sz="3600"/>
              <a:t> = </a:t>
            </a:r>
          </a:p>
          <a:p>
            <a:r>
              <a:rPr lang="en-US" altLang="ko-KR" sz="3600"/>
              <a:t>	</a:t>
            </a:r>
            <a:r>
              <a:rPr lang="en-US" altLang="ko-KR" sz="3600" err="1"/>
              <a:t>np.bytes</a:t>
            </a:r>
            <a:r>
              <a:rPr lang="en-US" altLang="ko-KR" sz="3600"/>
              <a:t>(</a:t>
            </a:r>
            <a:r>
              <a:rPr lang="en-US" altLang="ko-KR" sz="3600" err="1"/>
              <a:t>np.random_integers</a:t>
            </a:r>
            <a:r>
              <a:rPr lang="en-US" altLang="ko-KR" sz="3600"/>
              <a:t>(0, 1514 - 48, 1)[0])</a:t>
            </a:r>
          </a:p>
        </p:txBody>
      </p:sp>
    </p:spTree>
    <p:extLst>
      <p:ext uri="{BB962C8B-B14F-4D97-AF65-F5344CB8AC3E}">
        <p14:creationId xmlns:p14="http://schemas.microsoft.com/office/powerpoint/2010/main" val="32628729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E2D2E-EBAE-420A-AF8E-725A4D2A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MAC Frame Structure</a:t>
            </a:r>
            <a:endParaRPr lang="ko-KR" altLang="en-US"/>
          </a:p>
        </p:txBody>
      </p:sp>
      <p:pic>
        <p:nvPicPr>
          <p:cNvPr id="1026" name="Picture 2" descr="802.11 frame structure에 대한 이미지 검색결과">
            <a:extLst>
              <a:ext uri="{FF2B5EF4-FFF2-40B4-BE49-F238E27FC236}">
                <a16:creationId xmlns:a16="http://schemas.microsoft.com/office/drawing/2014/main" id="{44372DFB-43DF-49FC-AC84-C5470D50D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65263"/>
            <a:ext cx="83439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593493" y="4415481"/>
            <a:ext cx="766119" cy="1136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321644" y="1935892"/>
            <a:ext cx="947352" cy="11121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89324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E2D2E-EBAE-420A-AF8E-725A4D2A3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802.11 MAC Frame Structure</a:t>
            </a:r>
            <a:endParaRPr lang="ko-KR" altLang="en-US"/>
          </a:p>
        </p:txBody>
      </p:sp>
      <p:sp>
        <p:nvSpPr>
          <p:cNvPr id="5" name="AutoShape 2" descr="본문 이미지 1">
            <a:extLst>
              <a:ext uri="{FF2B5EF4-FFF2-40B4-BE49-F238E27FC236}">
                <a16:creationId xmlns:a16="http://schemas.microsoft.com/office/drawing/2014/main" id="{791CCE58-CA45-42DD-B3AF-F5494A84D1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1" y="3276601"/>
            <a:ext cx="3492500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E5C471-DB97-4E5F-9979-6B54F9BB0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7238"/>
            <a:ext cx="10767360" cy="326866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241D17C-DA43-42C6-8A09-3937FA913BA6}"/>
              </a:ext>
            </a:extLst>
          </p:cNvPr>
          <p:cNvSpPr/>
          <p:nvPr/>
        </p:nvSpPr>
        <p:spPr>
          <a:xfrm>
            <a:off x="5537200" y="1854200"/>
            <a:ext cx="4051300" cy="6096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986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E2D2E-EBAE-420A-AF8E-725A4D2A3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802.11 MAC Frame Structure</a:t>
            </a:r>
            <a:endParaRPr lang="ko-KR" altLang="en-US"/>
          </a:p>
        </p:txBody>
      </p:sp>
      <p:sp>
        <p:nvSpPr>
          <p:cNvPr id="5" name="AutoShape 2" descr="본문 이미지 1">
            <a:extLst>
              <a:ext uri="{FF2B5EF4-FFF2-40B4-BE49-F238E27FC236}">
                <a16:creationId xmlns:a16="http://schemas.microsoft.com/office/drawing/2014/main" id="{791CCE58-CA45-42DD-B3AF-F5494A84D1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1" y="3276601"/>
            <a:ext cx="3492500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3DCFE5F-8071-496E-BE2D-9A74A37D6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1500187"/>
            <a:ext cx="9448800" cy="453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648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E2D2E-EBAE-420A-AF8E-725A4D2A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Mutating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6391"/>
            <a:ext cx="10414677" cy="7321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038" y="3537812"/>
            <a:ext cx="1138469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/>
              <a:t>mutateDot11Body.FCfield = </a:t>
            </a:r>
            <a:r>
              <a:rPr lang="en-US" altLang="ko-KR" sz="2500" err="1"/>
              <a:t>np.random_integers</a:t>
            </a:r>
            <a:r>
              <a:rPr lang="en-US" altLang="ko-KR" sz="2500"/>
              <a:t>(0, 256 - 1, 1)[0] | b'1000'    </a:t>
            </a:r>
          </a:p>
          <a:p>
            <a:r>
              <a:rPr lang="en-US" altLang="ko-KR" sz="2500"/>
              <a:t>mutateDot11Body.SC = </a:t>
            </a:r>
            <a:r>
              <a:rPr lang="en-US" altLang="ko-KR" sz="2500" err="1"/>
              <a:t>np.random_integers</a:t>
            </a:r>
            <a:r>
              <a:rPr lang="en-US" altLang="ko-KR" sz="2500"/>
              <a:t>(0, 256 ** 2 - 1, 1)[0] &amp; b'1111111111110000'</a:t>
            </a:r>
            <a:endParaRPr lang="ko-KR" altLang="en-US" sz="2500"/>
          </a:p>
        </p:txBody>
      </p:sp>
    </p:spTree>
    <p:extLst>
      <p:ext uri="{BB962C8B-B14F-4D97-AF65-F5344CB8AC3E}">
        <p14:creationId xmlns:p14="http://schemas.microsoft.com/office/powerpoint/2010/main" val="4787315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DF563-C7C2-4C2A-A799-D68A036C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개선점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9AF1DE-7638-4193-B160-8FE86C9A2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3021013"/>
            <a:ext cx="10883900" cy="8159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5000"/>
              <a:t>암호화된 </a:t>
            </a:r>
            <a:r>
              <a:rPr lang="en-US" altLang="ko-KR" sz="5000"/>
              <a:t>AP</a:t>
            </a:r>
            <a:r>
              <a:rPr lang="ko-KR" altLang="en-US" sz="5000"/>
              <a:t>로 </a:t>
            </a:r>
            <a:r>
              <a:rPr lang="en-US" altLang="ko-KR" sz="500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23274456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DF563-C7C2-4C2A-A799-D68A036C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개선점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9AF1DE-7638-4193-B160-8FE86C9A2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825625"/>
            <a:ext cx="108839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1. mutate</a:t>
            </a:r>
            <a:r>
              <a:rPr lang="ko-KR" altLang="en-US"/>
              <a:t>된 패킷을 </a:t>
            </a:r>
            <a:r>
              <a:rPr lang="en-US" altLang="ko-KR"/>
              <a:t>1000</a:t>
            </a:r>
            <a:r>
              <a:rPr lang="ko-KR" altLang="en-US"/>
              <a:t>개씩 보낸다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r>
              <a:rPr lang="en-US" altLang="ko-KR"/>
              <a:t>2. </a:t>
            </a:r>
            <a:r>
              <a:rPr lang="ko-KR" altLang="en-US"/>
              <a:t>그 후</a:t>
            </a:r>
            <a:r>
              <a:rPr lang="en-US" altLang="ko-KR"/>
              <a:t>, normal </a:t>
            </a:r>
            <a:r>
              <a:rPr lang="ko-KR" altLang="en-US"/>
              <a:t>패킷을 보내서 </a:t>
            </a:r>
            <a:r>
              <a:rPr lang="en-US" altLang="ko-KR"/>
              <a:t>response</a:t>
            </a:r>
            <a:r>
              <a:rPr lang="ko-KR" altLang="en-US"/>
              <a:t>를 확인하는 과정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3. 1000</a:t>
            </a:r>
            <a:r>
              <a:rPr lang="ko-KR" altLang="en-US"/>
              <a:t>개중 어떤 패킷이 </a:t>
            </a:r>
            <a:r>
              <a:rPr lang="en-US" altLang="ko-KR"/>
              <a:t>Crush</a:t>
            </a:r>
            <a:r>
              <a:rPr lang="ko-KR" altLang="en-US"/>
              <a:t>를 냈을까</a:t>
            </a:r>
            <a:r>
              <a:rPr lang="en-US" altLang="ko-KR"/>
              <a:t>???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111016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DF563-C7C2-4C2A-A799-D68A036C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개선점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9AF1DE-7638-4193-B160-8FE86C9A2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825625"/>
            <a:ext cx="108839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1. mutate</a:t>
            </a:r>
            <a:r>
              <a:rPr lang="ko-KR" altLang="en-US"/>
              <a:t>된 패킷을 </a:t>
            </a:r>
            <a:r>
              <a:rPr lang="en-US" altLang="ko-KR"/>
              <a:t>1000</a:t>
            </a:r>
            <a:r>
              <a:rPr lang="ko-KR" altLang="en-US"/>
              <a:t>개씩 보낸다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r>
              <a:rPr lang="en-US" altLang="ko-KR"/>
              <a:t>2. </a:t>
            </a:r>
            <a:r>
              <a:rPr lang="ko-KR" altLang="en-US"/>
              <a:t>그 후</a:t>
            </a:r>
            <a:r>
              <a:rPr lang="en-US" altLang="ko-KR"/>
              <a:t>, normal </a:t>
            </a:r>
            <a:r>
              <a:rPr lang="ko-KR" altLang="en-US"/>
              <a:t>패킷을 보내서 </a:t>
            </a:r>
            <a:r>
              <a:rPr lang="en-US" altLang="ko-KR"/>
              <a:t>response</a:t>
            </a:r>
            <a:r>
              <a:rPr lang="ko-KR" altLang="en-US"/>
              <a:t>를 확인하는 과정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3. 1000</a:t>
            </a:r>
            <a:r>
              <a:rPr lang="ko-KR" altLang="en-US"/>
              <a:t>개중 어떤 패킷이 </a:t>
            </a:r>
            <a:r>
              <a:rPr lang="en-US" altLang="ko-KR"/>
              <a:t>Crush</a:t>
            </a:r>
            <a:r>
              <a:rPr lang="ko-KR" altLang="en-US"/>
              <a:t>를 냈을까</a:t>
            </a:r>
            <a:r>
              <a:rPr lang="en-US" altLang="ko-KR"/>
              <a:t>???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Crush </a:t>
            </a:r>
            <a:r>
              <a:rPr lang="ko-KR" altLang="en-US"/>
              <a:t>패킷 추적 모듈 추가 </a:t>
            </a:r>
            <a:r>
              <a:rPr lang="en-US" altLang="ko-KR"/>
              <a:t>!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068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E6E73-7BCB-425E-B802-AC2DA0BC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Fuzzing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4F7006-F381-4FA0-8DA5-73FA1C135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7375"/>
            <a:ext cx="4406900" cy="220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258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7B1D2-0242-4A0C-B1F1-C59AE57A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개선점 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8452B1-F537-4835-845E-0843B64A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추적된 패킷이 왜 이 </a:t>
            </a:r>
            <a:r>
              <a:rPr lang="en-US" altLang="ko-KR"/>
              <a:t>AP</a:t>
            </a:r>
            <a:r>
              <a:rPr lang="ko-KR" altLang="en-US"/>
              <a:t>에 </a:t>
            </a:r>
            <a:r>
              <a:rPr lang="en-US" altLang="ko-KR"/>
              <a:t>Crush</a:t>
            </a:r>
            <a:r>
              <a:rPr lang="ko-KR" altLang="en-US"/>
              <a:t>를 유발했나</a:t>
            </a:r>
            <a:r>
              <a:rPr lang="en-US" altLang="ko-KR"/>
              <a:t>?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-&gt; </a:t>
            </a:r>
            <a:r>
              <a:rPr lang="ko-KR" altLang="en-US"/>
              <a:t>패킷의 </a:t>
            </a:r>
            <a:r>
              <a:rPr lang="en-US" altLang="ko-KR"/>
              <a:t>Crush </a:t>
            </a:r>
            <a:r>
              <a:rPr lang="ko-KR" altLang="en-US"/>
              <a:t>유발 이유 분석 기능 추가</a:t>
            </a:r>
          </a:p>
        </p:txBody>
      </p:sp>
    </p:spTree>
    <p:extLst>
      <p:ext uri="{BB962C8B-B14F-4D97-AF65-F5344CB8AC3E}">
        <p14:creationId xmlns:p14="http://schemas.microsoft.com/office/powerpoint/2010/main" val="394643671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11C5E-C48D-4E03-AEC3-2D274F050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4A4FC-E71A-41B2-8DA3-BB606F223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>
                <a:hlinkClick r:id="rId2"/>
              </a:rPr>
              <a:t>http://blog.naver.com/siye1100/110171893416</a:t>
            </a:r>
            <a:r>
              <a:rPr lang="en-US" altLang="ko-KR"/>
              <a:t>(</a:t>
            </a:r>
            <a:r>
              <a:rPr lang="ko-KR" altLang="en-US"/>
              <a:t>연결방식</a:t>
            </a:r>
            <a:r>
              <a:rPr lang="en-US" altLang="ko-KR"/>
              <a:t>)</a:t>
            </a:r>
            <a:endParaRPr lang="ko-KR" altLang="en-US"/>
          </a:p>
          <a:p>
            <a:r>
              <a:rPr lang="en-US" altLang="ko-KR">
                <a:hlinkClick r:id="rId3"/>
              </a:rPr>
              <a:t>http://www.ktword.co.kr/index.php</a:t>
            </a:r>
            <a:r>
              <a:rPr lang="en-US" altLang="ko-KR"/>
              <a:t> (</a:t>
            </a:r>
            <a:r>
              <a:rPr lang="ko-KR" altLang="en-US"/>
              <a:t>프레임 설명</a:t>
            </a:r>
            <a:r>
              <a:rPr lang="en-US" altLang="ko-KR"/>
              <a:t>)</a:t>
            </a:r>
          </a:p>
          <a:p>
            <a:r>
              <a:rPr lang="en-US" altLang="ko-KR">
                <a:hlinkClick r:id="rId4"/>
              </a:rPr>
              <a:t>https://mrncciew.com/2014/10/28/802-11-mgmt-association-reqresponse/</a:t>
            </a:r>
            <a:r>
              <a:rPr lang="en-US" altLang="ko-KR"/>
              <a:t> (</a:t>
            </a:r>
            <a:r>
              <a:rPr lang="ko-KR" altLang="en-US"/>
              <a:t>프레임 설명</a:t>
            </a:r>
            <a:r>
              <a:rPr lang="en-US" altLang="ko-KR"/>
              <a:t>)</a:t>
            </a:r>
          </a:p>
          <a:p>
            <a:r>
              <a:rPr lang="en-US" altLang="ko-KR">
                <a:hlinkClick r:id="rId5"/>
              </a:rPr>
              <a:t>https://github.com/secdev/scapy </a:t>
            </a:r>
            <a:r>
              <a:rPr lang="en-US" altLang="ko-KR"/>
              <a:t>(Scapy</a:t>
            </a:r>
            <a:r>
              <a:rPr lang="ko-KR" altLang="en-US"/>
              <a:t>코드 분석</a:t>
            </a:r>
            <a:r>
              <a:rPr lang="en-US" altLang="ko-KR"/>
              <a:t>)</a:t>
            </a:r>
          </a:p>
          <a:p>
            <a:r>
              <a:rPr lang="en-US" altLang="ko-KR">
                <a:hlinkClick r:id="rId6"/>
              </a:rPr>
              <a:t>http://www.secdev.org/projects/scapy/files/scapydoc.pdf</a:t>
            </a:r>
            <a:r>
              <a:rPr lang="en-US" altLang="ko-KR"/>
              <a:t> (scapy document)</a:t>
            </a:r>
          </a:p>
          <a:p>
            <a:r>
              <a:rPr lang="en-US" altLang="ko-KR">
                <a:hlinkClick r:id="rId7"/>
              </a:rPr>
              <a:t>http://hisjournal.net/doc/[KUCIS_Project]_Fuzzing_for_Finding_Vulnerabilities_by_CERT-IS.pdf</a:t>
            </a:r>
            <a:r>
              <a:rPr lang="en-US" altLang="ko-KR"/>
              <a:t> (fuzzing </a:t>
            </a:r>
            <a:r>
              <a:rPr lang="ko-KR" altLang="en-US"/>
              <a:t>개념</a:t>
            </a:r>
            <a:r>
              <a:rPr lang="en-US" altLang="ko-KR"/>
              <a:t>)</a:t>
            </a:r>
          </a:p>
          <a:p>
            <a:r>
              <a:rPr lang="en-US" altLang="ko-KR">
                <a:hlinkClick r:id="rId8"/>
              </a:rPr>
              <a:t>http://secuinside.com/archive/2016/2016-1-3.pdf</a:t>
            </a:r>
            <a:r>
              <a:rPr lang="en-US" altLang="ko-KR"/>
              <a:t> (fuzzer</a:t>
            </a:r>
            <a:r>
              <a:rPr lang="ko-KR" altLang="en-US"/>
              <a:t> 개념</a:t>
            </a:r>
            <a:r>
              <a:rPr lang="en-US" altLang="ko-KR"/>
              <a:t>)</a:t>
            </a:r>
          </a:p>
          <a:p>
            <a:r>
              <a:rPr lang="en-US" altLang="ko-KR">
                <a:hlinkClick r:id="rId9"/>
              </a:rPr>
              <a:t>https://wlan1nde.wordpress.com/2016/06/28/using-scapy-to-send-wlan-frames/</a:t>
            </a:r>
            <a:r>
              <a:rPr lang="en-US" altLang="ko-KR"/>
              <a:t> (fuzzer </a:t>
            </a:r>
            <a:r>
              <a:rPr lang="ko-KR" altLang="en-US"/>
              <a:t>코드</a:t>
            </a:r>
            <a:r>
              <a:rPr lang="en-US" altLang="ko-KR"/>
              <a:t>)</a:t>
            </a:r>
          </a:p>
          <a:p>
            <a:r>
              <a:rPr lang="en-US" altLang="ko-KR">
                <a:hlinkClick r:id="rId10"/>
              </a:rPr>
              <a:t>https://stackoverflow.com/questions/22670510/wireless-data-packet-capturing-with-help-of-scapy</a:t>
            </a:r>
            <a:r>
              <a:rPr lang="en-US" altLang="ko-KR"/>
              <a:t> (packet filter)</a:t>
            </a:r>
          </a:p>
          <a:p>
            <a:r>
              <a:rPr lang="en-US" altLang="ko-KR">
                <a:hlinkClick r:id="rId11"/>
              </a:rPr>
              <a:t>https://github.com/0xd012/wifuzzit</a:t>
            </a:r>
            <a:r>
              <a:rPr lang="en-US" altLang="ko-KR"/>
              <a:t> (fuzzer code)</a:t>
            </a:r>
          </a:p>
          <a:p>
            <a:r>
              <a:rPr lang="en-US" altLang="ko-KR">
                <a:hlinkClick r:id="rId12"/>
              </a:rPr>
              <a:t>https://github.com/OpenRCE/sulley</a:t>
            </a:r>
            <a:r>
              <a:rPr lang="en-US" altLang="ko-KR"/>
              <a:t> (fuzzer framework)</a:t>
            </a:r>
          </a:p>
          <a:p>
            <a:pPr marL="0" indent="0">
              <a:buNone/>
            </a:pP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105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20"/>
            <a:ext cx="10515600" cy="1325563"/>
          </a:xfrm>
        </p:spPr>
        <p:txBody>
          <a:bodyPr/>
          <a:lstStyle/>
          <a:p>
            <a:pPr algn="ctr"/>
            <a:r>
              <a:rPr lang="en-US" altLang="ko-KR"/>
              <a:t>Q&amp;A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79322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B2A9D-200A-439B-9EFD-45676749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여기서부턴 예상질문</a:t>
            </a:r>
            <a:r>
              <a:rPr lang="en-US" altLang="ko-KR"/>
              <a:t>, </a:t>
            </a:r>
            <a:r>
              <a:rPr lang="ko-KR" altLang="en-US"/>
              <a:t>실습필요자료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FF1DF6-AC36-4DDB-9944-1C88D35EC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0171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26178-E7F4-4F5B-8406-06824018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Wireshark Filter Condition for </a:t>
            </a:r>
            <a:br>
              <a:rPr lang="en-US" altLang="ko-KR"/>
            </a:br>
            <a:r>
              <a:rPr lang="en-US" altLang="ko-KR"/>
              <a:t>MAC Frame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54C262-2441-4A7F-B990-1AAF2515F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5000" err="1"/>
              <a:t>wlan.fc.type_subtype</a:t>
            </a:r>
            <a:r>
              <a:rPr lang="en-US" altLang="ko-KR" sz="5000"/>
              <a:t> == 8</a:t>
            </a:r>
          </a:p>
          <a:p>
            <a:pPr marL="0" indent="0" algn="ctr">
              <a:buNone/>
            </a:pPr>
            <a:r>
              <a:rPr lang="en-US" altLang="ko-KR" sz="5000"/>
              <a:t>Or </a:t>
            </a:r>
            <a:r>
              <a:rPr lang="en-US" altLang="ko-KR" sz="5000" err="1"/>
              <a:t>wlan.fc.type_subtype</a:t>
            </a:r>
            <a:r>
              <a:rPr lang="en-US" altLang="ko-KR" sz="5000"/>
              <a:t> == 11</a:t>
            </a:r>
          </a:p>
          <a:p>
            <a:pPr marL="0" indent="0" algn="ctr">
              <a:buNone/>
            </a:pPr>
            <a:r>
              <a:rPr lang="en-US" altLang="ko-KR" sz="5000"/>
              <a:t>Or </a:t>
            </a:r>
            <a:r>
              <a:rPr lang="en-US" altLang="ko-KR" sz="5000" err="1"/>
              <a:t>wlan.fc.type_subtype</a:t>
            </a:r>
            <a:r>
              <a:rPr lang="en-US" altLang="ko-KR" sz="5000"/>
              <a:t> == 0</a:t>
            </a:r>
            <a:endParaRPr lang="ko-KR" altLang="en-US" sz="5000"/>
          </a:p>
          <a:p>
            <a:pPr marL="0" indent="0" algn="ctr">
              <a:buNone/>
            </a:pPr>
            <a:r>
              <a:rPr lang="en-US" altLang="ko-KR" sz="5000"/>
              <a:t>Or </a:t>
            </a:r>
            <a:r>
              <a:rPr lang="en-US" altLang="ko-KR" sz="5000" err="1"/>
              <a:t>wlan.fc.type_subtype</a:t>
            </a:r>
            <a:r>
              <a:rPr lang="en-US" altLang="ko-KR" sz="5000"/>
              <a:t> == 1</a:t>
            </a:r>
            <a:endParaRPr lang="ko-KR" altLang="en-US" sz="5000"/>
          </a:p>
          <a:p>
            <a:pPr marL="0" indent="0" algn="ctr">
              <a:buNone/>
            </a:pPr>
            <a:endParaRPr lang="ko-KR" altLang="en-US" sz="5000"/>
          </a:p>
        </p:txBody>
      </p:sp>
    </p:spTree>
    <p:extLst>
      <p:ext uri="{BB962C8B-B14F-4D97-AF65-F5344CB8AC3E}">
        <p14:creationId xmlns:p14="http://schemas.microsoft.com/office/powerpoint/2010/main" val="290993890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7480E-C71F-4C44-B76E-70048BDB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Asso</a:t>
            </a:r>
            <a:r>
              <a:rPr lang="en-US" altLang="ko-KR"/>
              <a:t>- listen Interval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B5FC1F-3044-402C-B47B-993770F55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ko-KR"/>
              <a:t>Listen Interval:</a:t>
            </a:r>
            <a:br>
              <a:rPr lang="en-US" altLang="ko-KR"/>
            </a:br>
            <a:r>
              <a:rPr lang="en-US" altLang="ko-KR"/>
              <a:t>The Listen Interval field is used to indicate to the AP how often a STA in power save mode wakes to listen to Beacon management frames. It is expressed in units of beacon interval. The value 0 might be used by a STA that never enters power save mode. An AP may use the Listen Interval information in determining the lifetime of frames that it buffers for a STA.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1587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7480E-C71F-4C44-B76E-70048BDB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Asso</a:t>
            </a:r>
            <a:r>
              <a:rPr lang="en-US" altLang="ko-KR"/>
              <a:t>- listen Interval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14AB8A-80DB-47B7-8350-B585EDA01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7962"/>
            <a:ext cx="10755146" cy="374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9279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59646-4992-4BF1-B89E-33C2BDC6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MAC Frame Field </a:t>
            </a:r>
            <a:r>
              <a:rPr lang="ko-KR" altLang="en-US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7DCF36-D3D9-42E3-AAA9-712432863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Duration : </a:t>
            </a:r>
            <a:r>
              <a:rPr lang="ko-KR" altLang="en-US"/>
              <a:t>대기 시간 범위</a:t>
            </a:r>
            <a:endParaRPr lang="en-US" altLang="ko-KR"/>
          </a:p>
          <a:p>
            <a:r>
              <a:rPr lang="en-US" altLang="ko-KR"/>
              <a:t>ID : </a:t>
            </a:r>
            <a:r>
              <a:rPr lang="ko-KR" altLang="en-US"/>
              <a:t>스테이션의 </a:t>
            </a:r>
            <a:r>
              <a:rPr lang="en-US" altLang="ko-KR"/>
              <a:t>ID </a:t>
            </a:r>
            <a:r>
              <a:rPr lang="ko-KR" altLang="en-US"/>
              <a:t>값</a:t>
            </a:r>
          </a:p>
        </p:txBody>
      </p:sp>
    </p:spTree>
    <p:extLst>
      <p:ext uri="{BB962C8B-B14F-4D97-AF65-F5344CB8AC3E}">
        <p14:creationId xmlns:p14="http://schemas.microsoft.com/office/powerpoint/2010/main" val="8122074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7C0C2-915A-4F80-A9B9-E52BAB8DB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MAC Frame Field </a:t>
            </a:r>
            <a:r>
              <a:rPr lang="ko-KR" altLang="en-US"/>
              <a:t>설명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020AD6-B0C9-4EC0-99FC-CD6C17609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7975"/>
            <a:ext cx="1060955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4326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MAC Frame Field </a:t>
            </a:r>
            <a:r>
              <a:rPr lang="ko-KR" altLang="en-US"/>
              <a:t>설명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63" y="1690688"/>
            <a:ext cx="53244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15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E6E73-7BCB-425E-B802-AC2DA0BC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Fuzzing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39FD28-6723-4D37-814C-4EE2E1CDCCB7}"/>
              </a:ext>
            </a:extLst>
          </p:cNvPr>
          <p:cNvSpPr txBox="1"/>
          <p:nvPr/>
        </p:nvSpPr>
        <p:spPr>
          <a:xfrm>
            <a:off x="838200" y="1690688"/>
            <a:ext cx="9946954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/>
              <a:t>애플리케이션에 입력된 데이터가 보풀을 일으켜 </a:t>
            </a:r>
            <a:endParaRPr lang="en-US" altLang="ko-KR" sz="3500"/>
          </a:p>
          <a:p>
            <a:r>
              <a:rPr lang="ko-KR" altLang="en-US" sz="3500"/>
              <a:t>어떠한 특정 상태를 만든다는 의미</a:t>
            </a:r>
            <a:r>
              <a:rPr lang="en-US" altLang="ko-KR" sz="3500"/>
              <a:t>.</a:t>
            </a:r>
          </a:p>
          <a:p>
            <a:endParaRPr lang="en-US" altLang="ko-KR" sz="3500"/>
          </a:p>
          <a:p>
            <a:r>
              <a:rPr lang="ko-KR" altLang="en-US" sz="3500"/>
              <a:t>비정상적인 데이터를 </a:t>
            </a:r>
            <a:endParaRPr lang="en-US" altLang="ko-KR" sz="3500"/>
          </a:p>
          <a:p>
            <a:r>
              <a:rPr lang="ko-KR" altLang="en-US" sz="3500"/>
              <a:t>애플리케이션에 전달하여 에러를 유도하는 방법</a:t>
            </a:r>
          </a:p>
        </p:txBody>
      </p:sp>
    </p:spTree>
    <p:extLst>
      <p:ext uri="{BB962C8B-B14F-4D97-AF65-F5344CB8AC3E}">
        <p14:creationId xmlns:p14="http://schemas.microsoft.com/office/powerpoint/2010/main" val="356092473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1760E-229B-48BF-88F7-72871A2E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BSS?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4F8F79-61F5-4FA4-9EA5-613237EFA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1187"/>
            <a:ext cx="9015808" cy="170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482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8034B-EDCC-4128-9FB1-00397F51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BSS?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042" y="1690688"/>
            <a:ext cx="70294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5441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8034B-EDCC-4128-9FB1-00397F51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BSS?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38" y="1690688"/>
            <a:ext cx="48101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7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1120</TotalTime>
  <Words>1271</Words>
  <Application>Microsoft Office PowerPoint</Application>
  <PresentationFormat>와이드스크린</PresentationFormat>
  <Paragraphs>227</Paragraphs>
  <Slides>92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92</vt:i4>
      </vt:variant>
    </vt:vector>
  </HeadingPairs>
  <TitlesOfParts>
    <vt:vector size="96" baseType="lpstr">
      <vt:lpstr>맑은 고딕</vt:lpstr>
      <vt:lpstr>Arial</vt:lpstr>
      <vt:lpstr>Wingdings</vt:lpstr>
      <vt:lpstr>Office 테마</vt:lpstr>
      <vt:lpstr>Network fuzzer</vt:lpstr>
      <vt:lpstr>개발 환경</vt:lpstr>
      <vt:lpstr>개발 환경</vt:lpstr>
      <vt:lpstr>개발 환경</vt:lpstr>
      <vt:lpstr>개발 환경</vt:lpstr>
      <vt:lpstr>개발 환경</vt:lpstr>
      <vt:lpstr>Fuzzing</vt:lpstr>
      <vt:lpstr>Fuzzing</vt:lpstr>
      <vt:lpstr>Fuzzing</vt:lpstr>
      <vt:lpstr>Software Fuzzing</vt:lpstr>
      <vt:lpstr>Fuzzing Type</vt:lpstr>
      <vt:lpstr>Fuzzing Type</vt:lpstr>
      <vt:lpstr>Network Fuzzing</vt:lpstr>
      <vt:lpstr>퍼징의 단계</vt:lpstr>
      <vt:lpstr>퍼징의 단계</vt:lpstr>
      <vt:lpstr>퍼징의 단계</vt:lpstr>
      <vt:lpstr>퍼징의 단계</vt:lpstr>
      <vt:lpstr>JPG 파일 Field</vt:lpstr>
      <vt:lpstr>AVI 파일 Field</vt:lpstr>
      <vt:lpstr>퍼징의 단계</vt:lpstr>
      <vt:lpstr>퍼징의 단계</vt:lpstr>
      <vt:lpstr>퍼징의 단계</vt:lpstr>
      <vt:lpstr>퍼징의 단계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퍼징의 단계</vt:lpstr>
      <vt:lpstr>802.11 Protocol Connect</vt:lpstr>
      <vt:lpstr>802.11 연결과정(Passive)</vt:lpstr>
      <vt:lpstr>PowerPoint 프레젠테이션</vt:lpstr>
      <vt:lpstr>802.11 연결과정(Active)</vt:lpstr>
      <vt:lpstr>PowerPoint 프레젠테이션</vt:lpstr>
      <vt:lpstr>802.11 MAC Frame</vt:lpstr>
      <vt:lpstr>802.11 MAC Frame Structure</vt:lpstr>
      <vt:lpstr>802.11 MAC Frame Structure</vt:lpstr>
      <vt:lpstr>802.11 MAC Frame Structure</vt:lpstr>
      <vt:lpstr>802.11 MAC Frame Structure</vt:lpstr>
      <vt:lpstr>802.11 MAC Frame Structure</vt:lpstr>
      <vt:lpstr>FlowChart</vt:lpstr>
      <vt:lpstr>PowerPoint 프레젠테이션</vt:lpstr>
      <vt:lpstr>Scapy</vt:lpstr>
      <vt:lpstr>PowerPoint 프레젠테이션</vt:lpstr>
      <vt:lpstr>Core Layer</vt:lpstr>
      <vt:lpstr>Core Layer</vt:lpstr>
      <vt:lpstr>Core Layer</vt:lpstr>
      <vt:lpstr>Core Layer</vt:lpstr>
      <vt:lpstr>Core Layer</vt:lpstr>
      <vt:lpstr>Packet Setting</vt:lpstr>
      <vt:lpstr>Dot11Element Layer</vt:lpstr>
      <vt:lpstr>Layer</vt:lpstr>
      <vt:lpstr>RadioTap</vt:lpstr>
      <vt:lpstr>PowerPoint 프레젠테이션</vt:lpstr>
      <vt:lpstr>PowerPoint 프레젠테이션</vt:lpstr>
      <vt:lpstr>Packet Layerd</vt:lpstr>
      <vt:lpstr>Packet Send</vt:lpstr>
      <vt:lpstr>Packet Send</vt:lpstr>
      <vt:lpstr>Packet Send</vt:lpstr>
      <vt:lpstr>Packet Send</vt:lpstr>
      <vt:lpstr>Packet Capture</vt:lpstr>
      <vt:lpstr>Probe Request</vt:lpstr>
      <vt:lpstr>Packet Capture</vt:lpstr>
      <vt:lpstr>Packet Filtering</vt:lpstr>
      <vt:lpstr>Association Response</vt:lpstr>
      <vt:lpstr>Packet Mutating</vt:lpstr>
      <vt:lpstr>Packet Mutating(RadioTap)</vt:lpstr>
      <vt:lpstr>Packet Mutating(RadioTap)</vt:lpstr>
      <vt:lpstr>Packet Mutating(RadioTap)</vt:lpstr>
      <vt:lpstr>Packet Mutating(MAC Frame header, Body)</vt:lpstr>
      <vt:lpstr>Packet Mutating(MAC Frame Element)</vt:lpstr>
      <vt:lpstr>Packet Mutating</vt:lpstr>
      <vt:lpstr>802.11 MAC Frame Structure</vt:lpstr>
      <vt:lpstr>802.11 MAC Frame Structure</vt:lpstr>
      <vt:lpstr>802.11 MAC Frame Structure</vt:lpstr>
      <vt:lpstr>Packet Mutating</vt:lpstr>
      <vt:lpstr>개선점 1</vt:lpstr>
      <vt:lpstr>개선점 2</vt:lpstr>
      <vt:lpstr>개선점 2</vt:lpstr>
      <vt:lpstr>개선점 3</vt:lpstr>
      <vt:lpstr>참고자료</vt:lpstr>
      <vt:lpstr>Q&amp;A</vt:lpstr>
      <vt:lpstr>여기서부턴 예상질문, 실습필요자료</vt:lpstr>
      <vt:lpstr>Wireshark Filter Condition for  MAC Frame</vt:lpstr>
      <vt:lpstr>Asso- listen Interval</vt:lpstr>
      <vt:lpstr>Asso- listen Interval</vt:lpstr>
      <vt:lpstr>802.11 MAC Frame Field 설명</vt:lpstr>
      <vt:lpstr>802.11 MAC Frame Field 설명</vt:lpstr>
      <vt:lpstr>802.11 MAC Frame Field 설명</vt:lpstr>
      <vt:lpstr>BSS?</vt:lpstr>
      <vt:lpstr>BSS?</vt:lpstr>
      <vt:lpstr>BSS?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fuzzer</dc:title>
  <dc:creator>kitri</dc:creator>
  <cp:lastModifiedBy> </cp:lastModifiedBy>
  <cp:revision>113</cp:revision>
  <dcterms:created xsi:type="dcterms:W3CDTF">2017-08-03T02:02:46Z</dcterms:created>
  <dcterms:modified xsi:type="dcterms:W3CDTF">2017-08-10T02:47:28Z</dcterms:modified>
</cp:coreProperties>
</file>