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313" r:id="rId3"/>
    <p:sldId id="314" r:id="rId4"/>
    <p:sldId id="315" r:id="rId5"/>
    <p:sldId id="329" r:id="rId6"/>
    <p:sldId id="335" r:id="rId7"/>
    <p:sldId id="328" r:id="rId8"/>
    <p:sldId id="316" r:id="rId9"/>
    <p:sldId id="317" r:id="rId10"/>
    <p:sldId id="318" r:id="rId11"/>
    <p:sldId id="320" r:id="rId12"/>
    <p:sldId id="319" r:id="rId13"/>
    <p:sldId id="331" r:id="rId14"/>
    <p:sldId id="332" r:id="rId15"/>
    <p:sldId id="322" r:id="rId16"/>
    <p:sldId id="330" r:id="rId17"/>
    <p:sldId id="325" r:id="rId18"/>
    <p:sldId id="323" r:id="rId19"/>
    <p:sldId id="324" r:id="rId20"/>
    <p:sldId id="326" r:id="rId21"/>
    <p:sldId id="327" r:id="rId22"/>
    <p:sldId id="336" r:id="rId23"/>
    <p:sldId id="333" r:id="rId24"/>
    <p:sldId id="321" r:id="rId25"/>
    <p:sldId id="268" r:id="rId26"/>
    <p:sldId id="257" r:id="rId27"/>
    <p:sldId id="297" r:id="rId28"/>
    <p:sldId id="258" r:id="rId29"/>
    <p:sldId id="308" r:id="rId30"/>
    <p:sldId id="269" r:id="rId31"/>
    <p:sldId id="261" r:id="rId32"/>
    <p:sldId id="262" r:id="rId33"/>
    <p:sldId id="260" r:id="rId34"/>
    <p:sldId id="263" r:id="rId35"/>
    <p:sldId id="266" r:id="rId36"/>
    <p:sldId id="348" r:id="rId37"/>
    <p:sldId id="349" r:id="rId38"/>
    <p:sldId id="352" r:id="rId39"/>
    <p:sldId id="350" r:id="rId40"/>
    <p:sldId id="353" r:id="rId41"/>
    <p:sldId id="271" r:id="rId42"/>
    <p:sldId id="272" r:id="rId43"/>
    <p:sldId id="265" r:id="rId44"/>
    <p:sldId id="264" r:id="rId45"/>
    <p:sldId id="292" r:id="rId46"/>
    <p:sldId id="295" r:id="rId47"/>
    <p:sldId id="299" r:id="rId48"/>
    <p:sldId id="293" r:id="rId49"/>
    <p:sldId id="334" r:id="rId50"/>
    <p:sldId id="267" r:id="rId51"/>
    <p:sldId id="286" r:id="rId52"/>
    <p:sldId id="289" r:id="rId53"/>
    <p:sldId id="300" r:id="rId54"/>
    <p:sldId id="287" r:id="rId55"/>
    <p:sldId id="284" r:id="rId56"/>
    <p:sldId id="273" r:id="rId57"/>
    <p:sldId id="274" r:id="rId58"/>
    <p:sldId id="303" r:id="rId59"/>
    <p:sldId id="310" r:id="rId60"/>
    <p:sldId id="311" r:id="rId61"/>
    <p:sldId id="275" r:id="rId62"/>
    <p:sldId id="312" r:id="rId63"/>
    <p:sldId id="304" r:id="rId64"/>
    <p:sldId id="276" r:id="rId65"/>
    <p:sldId id="309" r:id="rId66"/>
    <p:sldId id="342" r:id="rId67"/>
    <p:sldId id="277" r:id="rId68"/>
    <p:sldId id="307" r:id="rId69"/>
    <p:sldId id="288" r:id="rId70"/>
    <p:sldId id="344" r:id="rId71"/>
    <p:sldId id="340" r:id="rId72"/>
    <p:sldId id="341" r:id="rId73"/>
    <p:sldId id="345" r:id="rId74"/>
    <p:sldId id="305" r:id="rId75"/>
    <p:sldId id="346" r:id="rId76"/>
    <p:sldId id="306" r:id="rId77"/>
    <p:sldId id="278" r:id="rId78"/>
    <p:sldId id="343" r:id="rId79"/>
    <p:sldId id="280" r:id="rId80"/>
    <p:sldId id="281" r:id="rId81"/>
    <p:sldId id="259" r:id="rId82"/>
    <p:sldId id="296" r:id="rId83"/>
    <p:sldId id="347" r:id="rId84"/>
    <p:sldId id="298" r:id="rId85"/>
    <p:sldId id="337" r:id="rId86"/>
    <p:sldId id="338" r:id="rId87"/>
    <p:sldId id="270" r:id="rId88"/>
    <p:sldId id="279" r:id="rId89"/>
    <p:sldId id="301" r:id="rId90"/>
    <p:sldId id="282" r:id="rId91"/>
    <p:sldId id="283" r:id="rId92"/>
    <p:sldId id="302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  <p:cmAuthor id="2" name="Kim" initials="K" lastIdx="1" clrIdx="1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7189" autoAdjust="0"/>
  </p:normalViewPr>
  <p:slideViewPr>
    <p:cSldViewPr snapToGrid="0">
      <p:cViewPr varScale="1">
        <p:scale>
          <a:sx n="90" d="100"/>
          <a:sy n="90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A0CA-33E0-4AF9-AD4C-FC6E72627AD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ADBF-0F06-430B-9F10-A547BAB3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저는 이번 </a:t>
            </a:r>
            <a:r>
              <a:rPr lang="en-US" altLang="ko-KR" dirty="0" smtClean="0"/>
              <a:t>Network </a:t>
            </a:r>
            <a:r>
              <a:rPr lang="en-US" altLang="ko-KR" dirty="0" err="1" smtClean="0"/>
              <a:t>Fuzzer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김건우입니다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7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단순퍼징에</a:t>
            </a:r>
            <a:r>
              <a:rPr lang="ko-KR" altLang="en-US" dirty="0" smtClean="0"/>
              <a:t> 대해 설명하자면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것입니다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4bytes</a:t>
            </a:r>
            <a:r>
              <a:rPr lang="ko-KR" altLang="en-US" dirty="0" smtClean="0"/>
              <a:t>짜리를 보낸 다는 상황을 가정한다면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각 필드에 상관없이 </a:t>
            </a:r>
            <a:r>
              <a:rPr lang="en-US" altLang="ko-KR" dirty="0" smtClean="0"/>
              <a:t>4bytes</a:t>
            </a:r>
            <a:r>
              <a:rPr lang="ko-KR" altLang="en-US" dirty="0" smtClean="0"/>
              <a:t>길이의 무작위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값을 산출해서 보내는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퍼징은은</a:t>
            </a:r>
            <a:r>
              <a:rPr lang="ko-KR" altLang="en-US" dirty="0" smtClean="0"/>
              <a:t> 랜덤화 과정을 신경 쓸 필요가 없다는 장점이 있지만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Crush</a:t>
            </a:r>
            <a:r>
              <a:rPr lang="ko-KR" altLang="en-US" dirty="0" smtClean="0"/>
              <a:t>를 유발할 확률이 적고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프로토콜과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고려하지 않아 한정된 </a:t>
            </a:r>
            <a:r>
              <a:rPr lang="ko-KR" altLang="en-US" dirty="0" err="1" smtClean="0"/>
              <a:t>퍼징기법이라고</a:t>
            </a:r>
            <a:r>
              <a:rPr lang="ko-KR" altLang="en-US" dirty="0" smtClean="0"/>
              <a:t>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7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퍼징이</a:t>
            </a:r>
            <a:r>
              <a:rPr lang="ko-KR" altLang="en-US" dirty="0" smtClean="0"/>
              <a:t> 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프로토콜이나 파일의 포맷영역에 맞춰서 랜덤화를 적용하는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Sowftware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의 경우라면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먼저 이미지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JPG</a:t>
            </a:r>
            <a:r>
              <a:rPr lang="ko-KR" altLang="en-US" baseline="0" dirty="0" smtClean="0"/>
              <a:t>파일의 </a:t>
            </a:r>
            <a:r>
              <a:rPr lang="en-US" altLang="ko-KR" baseline="0" dirty="0" smtClean="0"/>
              <a:t>Field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이렇게되있고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4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AVI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는 이렇게 구성되어있습니다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필드를 고려해서 </a:t>
            </a:r>
            <a:r>
              <a:rPr lang="ko-KR" altLang="en-US" dirty="0" err="1" smtClean="0"/>
              <a:t>랜덤화값을</a:t>
            </a:r>
            <a:r>
              <a:rPr lang="ko-KR" altLang="en-US" dirty="0" smtClean="0"/>
              <a:t> 설정해 </a:t>
            </a:r>
            <a:r>
              <a:rPr lang="ko-KR" altLang="en-US" dirty="0" err="1" smtClean="0"/>
              <a:t>주는것인데요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스마트퍼징에서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신경써야할</a:t>
            </a:r>
            <a:r>
              <a:rPr lang="ko-KR" altLang="en-US" dirty="0" smtClean="0"/>
              <a:t> 가장 대표적인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는 바로 이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전체적인 파일의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100bytes</a:t>
            </a:r>
            <a:r>
              <a:rPr lang="ko-KR" altLang="en-US" dirty="0" smtClean="0"/>
              <a:t>라고 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 </a:t>
            </a:r>
            <a:r>
              <a:rPr lang="en-US" altLang="ko-KR" dirty="0" smtClean="0"/>
              <a:t>Size Field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100bytes</a:t>
            </a:r>
            <a:r>
              <a:rPr lang="ko-KR" altLang="en-US" dirty="0" smtClean="0"/>
              <a:t>도 맞게 </a:t>
            </a:r>
            <a:r>
              <a:rPr lang="ko-KR" altLang="en-US" dirty="0" err="1" smtClean="0"/>
              <a:t>신경써서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해줘야합니다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종속된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의 값은 무작위 </a:t>
            </a:r>
            <a:r>
              <a:rPr lang="ko-KR" altLang="en-US" dirty="0" err="1" smtClean="0"/>
              <a:t>값이아니라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파일의 상태에 따라 넣어줘야 한다는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en-US" altLang="ko-KR" dirty="0" smtClean="0"/>
              <a:t>IP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구조입니다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마찬가지로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1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>, IHL,</a:t>
            </a:r>
            <a:r>
              <a:rPr lang="en-US" altLang="ko-KR" baseline="0" dirty="0" smtClean="0"/>
              <a:t> TTL,,,,,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Field</a:t>
            </a:r>
            <a:r>
              <a:rPr lang="ko-KR" altLang="en-US" baseline="0" dirty="0" smtClean="0"/>
              <a:t>에 맞게 값을 랜덤화 해서 </a:t>
            </a:r>
            <a:r>
              <a:rPr lang="ko-KR" altLang="en-US" baseline="0" dirty="0" err="1" smtClean="0"/>
              <a:t>설정해야합니다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그중</a:t>
            </a:r>
            <a:r>
              <a:rPr lang="en-US" altLang="ko-KR" dirty="0" smtClean="0"/>
              <a:t>, Total Length</a:t>
            </a:r>
            <a:r>
              <a:rPr lang="ko-KR" altLang="en-US" dirty="0" smtClean="0"/>
              <a:t>는 파일의 실제 길이 값에 맞게 넣어줘야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49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다른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들과 달리</a:t>
            </a:r>
            <a:r>
              <a:rPr lang="en-US" altLang="ko-KR" dirty="0" smtClean="0"/>
              <a:t>,  Network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에서 신경 써줘야 할 한가지 조건이 더 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그걸 고려하고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진행 </a:t>
            </a:r>
            <a:r>
              <a:rPr lang="ko-KR" altLang="en-US" baseline="0" dirty="0" err="1" smtClean="0"/>
              <a:t>하는것을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State fuzzing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58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 </a:t>
            </a:r>
            <a:r>
              <a:rPr lang="en-US" altLang="ko-KR" dirty="0" smtClean="0"/>
              <a:t>3-handShake</a:t>
            </a:r>
            <a:r>
              <a:rPr lang="ko-KR" altLang="en-US" dirty="0" smtClean="0"/>
              <a:t>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들어가기 앞서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에 대해 설명하도록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이 프로젝트를</a:t>
            </a:r>
            <a:r>
              <a:rPr lang="en-US" altLang="ko-KR" dirty="0" smtClean="0"/>
              <a:t> OS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Ubuntu 16.04</a:t>
            </a:r>
            <a:r>
              <a:rPr lang="ko-KR" altLang="en-US" dirty="0" smtClean="0"/>
              <a:t>버전 환경에서 진행하였고</a:t>
            </a:r>
            <a:r>
              <a:rPr lang="en-US" altLang="ko-KR" dirty="0" smtClean="0"/>
              <a:t>, Tool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Scapy</a:t>
            </a:r>
            <a:r>
              <a:rPr lang="ko-KR" altLang="en-US" dirty="0" smtClean="0"/>
              <a:t>를 사용하였습니다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82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N104</a:t>
            </a:r>
            <a:r>
              <a:rPr lang="ko-KR" altLang="en-US" dirty="0" smtClean="0"/>
              <a:t>라는 제품을 사용했는데요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이렇습니다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26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생긴건</a:t>
            </a:r>
            <a:r>
              <a:rPr lang="ko-KR" altLang="en-US" dirty="0" smtClean="0"/>
              <a:t> 이렇게 검은색모양으로 생겼고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실제로는 이렇게 생겼습니다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2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LAN</a:t>
            </a:r>
            <a:r>
              <a:rPr lang="ko-KR" altLang="en-US" baseline="0" dirty="0" smtClean="0"/>
              <a:t>카드가 필요한데요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Monitor</a:t>
            </a:r>
            <a:r>
              <a:rPr lang="ko-KR" altLang="en-US" baseline="0" dirty="0" smtClean="0"/>
              <a:t>모드가 지원하는 </a:t>
            </a:r>
            <a:r>
              <a:rPr lang="en-US" altLang="ko-KR" baseline="0" dirty="0" smtClean="0"/>
              <a:t>LAN</a:t>
            </a:r>
            <a:r>
              <a:rPr lang="ko-KR" altLang="en-US" baseline="0" dirty="0" smtClean="0"/>
              <a:t>카드를 </a:t>
            </a:r>
            <a:r>
              <a:rPr lang="ko-KR" altLang="en-US" baseline="0" dirty="0" err="1" smtClean="0"/>
              <a:t>사용해야하는데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저는 </a:t>
            </a:r>
            <a:r>
              <a:rPr lang="en-US" altLang="ko-KR" baseline="0" dirty="0" smtClean="0"/>
              <a:t>N105UA-4dBi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사용했습니다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Fuzzy</a:t>
            </a:r>
            <a:r>
              <a:rPr lang="ko-KR" altLang="en-US" dirty="0" smtClean="0"/>
              <a:t>라는 단어의 뜻은 보시는 바와 같이 솜털이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곱슬</a:t>
            </a:r>
            <a:r>
              <a:rPr lang="en-US" altLang="ko-KR" dirty="0" smtClean="0"/>
              <a:t>,,,</a:t>
            </a:r>
            <a:r>
              <a:rPr lang="ko-KR" altLang="en-US" dirty="0" smtClean="0"/>
              <a:t>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흐릿한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등의 뜻으로 사전에 나와있는데요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취약점 분석 관점에서의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이라는 용어는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Fuzzing</a:t>
            </a:r>
            <a:r>
              <a:rPr lang="ko-KR" altLang="en-US" dirty="0" smtClean="0"/>
              <a:t>의 종류와 대상은 다음과 같습니다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오늘 발표할 내용은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9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바로 이 네트워크 프로토콜에 대해서 </a:t>
            </a:r>
            <a:r>
              <a:rPr lang="ko-KR" altLang="en-US" dirty="0" err="1" smtClean="0"/>
              <a:t>볼것입니다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8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SW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다음과같이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파일들의 포맷에 맞게 </a:t>
            </a:r>
            <a:r>
              <a:rPr lang="ko-KR" altLang="en-US" baseline="0" dirty="0" err="1" smtClean="0"/>
              <a:t>파싱해서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하는 방식이라고 하면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3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clinet</a:t>
            </a:r>
            <a:r>
              <a:rPr lang="ko-KR" altLang="en-US" baseline="0" dirty="0" smtClean="0"/>
              <a:t>입장 뿐 아니라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입장에서도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보내서 상대방의 </a:t>
            </a:r>
            <a:r>
              <a:rPr lang="en-US" altLang="ko-KR" baseline="0" dirty="0" smtClean="0"/>
              <a:t>response</a:t>
            </a:r>
            <a:r>
              <a:rPr lang="ko-KR" altLang="en-US" baseline="0" dirty="0" smtClean="0"/>
              <a:t>를 확인하는 방식으로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진행할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3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Network fuzzing</a:t>
            </a:r>
            <a:r>
              <a:rPr lang="ko-KR" altLang="en-US" dirty="0" smtClean="0"/>
              <a:t>의 단계는 크게</a:t>
            </a:r>
            <a:r>
              <a:rPr lang="ko-KR" altLang="en-US" baseline="0" dirty="0" smtClean="0"/>
              <a:t> 세가지로 나눌 수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 </a:t>
            </a:r>
            <a:r>
              <a:rPr lang="ko-KR" altLang="en-US" baseline="0" dirty="0" err="1" smtClean="0"/>
              <a:t>퍼징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스마트 </a:t>
            </a:r>
            <a:r>
              <a:rPr lang="ko-KR" altLang="en-US" baseline="0" dirty="0" err="1" smtClean="0"/>
              <a:t>퍼징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스테이트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퍼징으로</a:t>
            </a:r>
            <a:r>
              <a:rPr lang="ko-KR" altLang="en-US" baseline="0" dirty="0" smtClean="0"/>
              <a:t> 나눌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1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secuinside.com/archive/2016/2016-1-3.pdf" TargetMode="External"/><Relationship Id="rId3" Type="http://schemas.openxmlformats.org/officeDocument/2006/relationships/hyperlink" Target="http://www.ktword.co.kr/index.php" TargetMode="External"/><Relationship Id="rId7" Type="http://schemas.openxmlformats.org/officeDocument/2006/relationships/hyperlink" Target="http://hisjournal.net/doc/%5bKUCIS_Project%5d_Fuzzing_for_Finding_Vulnerabilities_by_CERT-IS.pdf" TargetMode="External"/><Relationship Id="rId12" Type="http://schemas.openxmlformats.org/officeDocument/2006/relationships/hyperlink" Target="https://github.com/OpenRCE/sulley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dev.org/projects/scapy/files/scapydoc.pdf" TargetMode="External"/><Relationship Id="rId11" Type="http://schemas.openxmlformats.org/officeDocument/2006/relationships/hyperlink" Target="https://github.com/0xd012/wifuzzit" TargetMode="External"/><Relationship Id="rId5" Type="http://schemas.openxmlformats.org/officeDocument/2006/relationships/hyperlink" Target="https://github.com/secdev/scapy(Scapy" TargetMode="External"/><Relationship Id="rId10" Type="http://schemas.openxmlformats.org/officeDocument/2006/relationships/hyperlink" Target="https://stackoverflow.com/questions/22670510/wireless-data-packet-capturing-with-help-of-scapy" TargetMode="External"/><Relationship Id="rId4" Type="http://schemas.openxmlformats.org/officeDocument/2006/relationships/hyperlink" Target="https://mrncciew.com/2014/10/28/802-11-mgmt-association-reqresponse/" TargetMode="External"/><Relationship Id="rId9" Type="http://schemas.openxmlformats.org/officeDocument/2006/relationships/hyperlink" Target="https://wlan1nde.wordpress.com/2016/06/28/using-scapy-to-send-wlan-frames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Network </a:t>
            </a:r>
            <a:r>
              <a:rPr lang="en-US" altLang="ko-KR" err="1"/>
              <a:t>fuzzer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r>
              <a:rPr lang="ko-KR" altLang="en-US" dirty="0" smtClean="0"/>
              <a:t>김건우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79138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00F471-D62D-40AA-BFD2-D901D22BF746}"/>
              </a:ext>
            </a:extLst>
          </p:cNvPr>
          <p:cNvSpPr/>
          <p:nvPr/>
        </p:nvSpPr>
        <p:spPr>
          <a:xfrm>
            <a:off x="990600" y="4783695"/>
            <a:ext cx="9867900" cy="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1111101010101000101010101010101010001010101010100100……….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xmlns="" id="{2F4F5F6D-ED0D-42DF-A7EC-69E00FA50206}"/>
              </a:ext>
            </a:extLst>
          </p:cNvPr>
          <p:cNvSpPr/>
          <p:nvPr/>
        </p:nvSpPr>
        <p:spPr>
          <a:xfrm>
            <a:off x="990600" y="4428095"/>
            <a:ext cx="9867900" cy="355600"/>
          </a:xfrm>
          <a:prstGeom prst="arc">
            <a:avLst>
              <a:gd name="adj1" fmla="val 108209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163403-B6C6-4112-8871-71D9780E3C4D}"/>
              </a:ext>
            </a:extLst>
          </p:cNvPr>
          <p:cNvSpPr txBox="1"/>
          <p:nvPr/>
        </p:nvSpPr>
        <p:spPr>
          <a:xfrm>
            <a:off x="5205876" y="392382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4bytes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9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dirty="0"/>
              <a:t>스마트 </a:t>
            </a:r>
            <a:r>
              <a:rPr lang="ko-KR" altLang="en-US" sz="3400" dirty="0" err="1"/>
              <a:t>퍼징</a:t>
            </a:r>
            <a:r>
              <a:rPr lang="en-US" altLang="ko-KR" sz="3400" dirty="0"/>
              <a:t>(Smart Fuzzing)</a:t>
            </a:r>
            <a:r>
              <a:rPr lang="ko-KR" altLang="en-US" sz="3400" dirty="0"/>
              <a:t> </a:t>
            </a:r>
            <a:r>
              <a:rPr lang="en-US" altLang="ko-KR" sz="3400" dirty="0"/>
              <a:t>: </a:t>
            </a:r>
          </a:p>
          <a:p>
            <a:pPr marL="0" indent="0">
              <a:buNone/>
            </a:pPr>
            <a:r>
              <a:rPr lang="en-US" altLang="ko-KR" sz="3400" dirty="0"/>
              <a:t>	     </a:t>
            </a:r>
            <a:r>
              <a:rPr lang="ko-KR" altLang="en-US" sz="3400" dirty="0"/>
              <a:t>프로토콜</a:t>
            </a:r>
            <a:r>
              <a:rPr lang="en-US" altLang="ko-KR" sz="3400" dirty="0"/>
              <a:t>, </a:t>
            </a:r>
            <a:r>
              <a:rPr lang="ko-KR" altLang="en-US" sz="3400" dirty="0"/>
              <a:t>파일의 </a:t>
            </a:r>
            <a:r>
              <a:rPr lang="ko-KR" altLang="en-US" sz="3400" dirty="0" smtClean="0"/>
              <a:t>포맷</a:t>
            </a:r>
            <a:r>
              <a:rPr lang="ko-KR" altLang="en-US" sz="3400" dirty="0" smtClean="0"/>
              <a:t>에 </a:t>
            </a:r>
            <a:r>
              <a:rPr lang="ko-KR" altLang="en-US" sz="3400" dirty="0"/>
              <a:t>맞춰서 랜덤화 적용</a:t>
            </a:r>
            <a:endParaRPr lang="en-US" altLang="ko-KR" sz="3400" dirty="0"/>
          </a:p>
        </p:txBody>
      </p:sp>
    </p:spTree>
    <p:extLst>
      <p:ext uri="{BB962C8B-B14F-4D97-AF65-F5344CB8AC3E}">
        <p14:creationId xmlns:p14="http://schemas.microsoft.com/office/powerpoint/2010/main" val="3575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JPG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FA031F7-2D63-4A5C-9498-0D103267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5" y="365126"/>
            <a:ext cx="291465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AVI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10242" name="Picture 2" descr="avi 파일 포맷에 대한 이미지 검색결과">
            <a:extLst>
              <a:ext uri="{FF2B5EF4-FFF2-40B4-BE49-F238E27FC236}">
                <a16:creationId xmlns:a16="http://schemas.microsoft.com/office/drawing/2014/main" xmlns="" id="{ADA0B5D8-9F96-42D9-BF8B-E51883C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5126"/>
            <a:ext cx="6403975" cy="5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xmlns="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9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xmlns="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xmlns="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984FDC1-F030-47C7-8965-AE340C7A42A1}"/>
              </a:ext>
            </a:extLst>
          </p:cNvPr>
          <p:cNvSpPr/>
          <p:nvPr/>
        </p:nvSpPr>
        <p:spPr>
          <a:xfrm>
            <a:off x="6477000" y="1447800"/>
            <a:ext cx="39497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6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268831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xmlns="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FB6114-AD56-470B-894B-16435A3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Fuzzing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09521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xmlns="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F015FA-39EF-4DD7-87EB-8544B700EA03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xmlns="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A02D473-0C76-4D21-B722-BC257A71E989}"/>
              </a:ext>
            </a:extLst>
          </p:cNvPr>
          <p:cNvSpPr/>
          <p:nvPr/>
        </p:nvSpPr>
        <p:spPr>
          <a:xfrm>
            <a:off x="4559300" y="2569733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xmlns="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B64CF6-1A1F-4FCF-A53B-0388BFABC46E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xmlns="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FF436F9B-D35A-4C7D-A4FB-69EFCF89835E}"/>
              </a:ext>
            </a:extLst>
          </p:cNvPr>
          <p:cNvCxnSpPr/>
          <p:nvPr/>
        </p:nvCxnSpPr>
        <p:spPr>
          <a:xfrm flipH="1">
            <a:off x="5435600" y="1040032"/>
            <a:ext cx="698500" cy="610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504CE1F-0480-4E6B-8B7C-B0EAF0B65569}"/>
              </a:ext>
            </a:extLst>
          </p:cNvPr>
          <p:cNvCxnSpPr>
            <a:cxnSpLocks/>
          </p:cNvCxnSpPr>
          <p:nvPr/>
        </p:nvCxnSpPr>
        <p:spPr>
          <a:xfrm>
            <a:off x="5511800" y="990367"/>
            <a:ext cx="546100" cy="7102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9D9FDE-AA58-4A7D-82D6-8D5632A0C999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프로토콜의 필드에 맞춰서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143618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Protocol Connect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(Passive)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D19B433-417D-4D4C-A45F-DB38F1DA9634}"/>
              </a:ext>
            </a:extLst>
          </p:cNvPr>
          <p:cNvSpPr/>
          <p:nvPr/>
        </p:nvSpPr>
        <p:spPr>
          <a:xfrm>
            <a:off x="9804400" y="1993900"/>
            <a:ext cx="1104900" cy="355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(Active)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FEE0E3B-476C-4BF8-94B1-0E8197E5BBC3}"/>
              </a:ext>
            </a:extLst>
          </p:cNvPr>
          <p:cNvSpPr/>
          <p:nvPr/>
        </p:nvSpPr>
        <p:spPr>
          <a:xfrm>
            <a:off x="10363200" y="2501900"/>
            <a:ext cx="1278795" cy="17163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4F7006-F381-4FA0-8DA5-73FA1C13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375"/>
            <a:ext cx="440690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5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MAC Frame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 b="1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xmlns="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OS : Ubuntu 16.04</a:t>
            </a:r>
          </a:p>
          <a:p>
            <a:pPr marL="0" indent="0">
              <a:buNone/>
            </a:pP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Scapy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DD1E3C-5F11-4C28-9A7A-02BB4300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330109"/>
            <a:ext cx="5419723" cy="3342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ED4117-807B-462F-9D70-BEB5C241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447800"/>
            <a:ext cx="5523814" cy="48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DD1E3C-5F11-4C28-9A7A-02BB4300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330109"/>
            <a:ext cx="5419723" cy="3342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ED4117-807B-462F-9D70-BEB5C241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447800"/>
            <a:ext cx="5523814" cy="4881903"/>
          </a:xfrm>
          <a:prstGeom prst="rect">
            <a:avLst/>
          </a:prstGeom>
        </p:spPr>
      </p:pic>
      <p:pic>
        <p:nvPicPr>
          <p:cNvPr id="6" name="Picture 4" descr="EFM네트웍스 아이피타임 N104 Black 이미지">
            <a:extLst>
              <a:ext uri="{FF2B5EF4-FFF2-40B4-BE49-F238E27FC236}">
                <a16:creationId xmlns:a16="http://schemas.microsoft.com/office/drawing/2014/main" xmlns="" id="{C96F66EA-03AA-4F5A-87CC-40049C7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1447800"/>
            <a:ext cx="11106148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88E2B5-0F48-402A-A342-809CB81A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08" y="85725"/>
            <a:ext cx="637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39FD28-6723-4D37-814C-4EE2E1CDCCB7}"/>
              </a:ext>
            </a:extLst>
          </p:cNvPr>
          <p:cNvSpPr txBox="1"/>
          <p:nvPr/>
        </p:nvSpPr>
        <p:spPr>
          <a:xfrm>
            <a:off x="838200" y="1690688"/>
            <a:ext cx="99469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애플리케이션에 입력된 데이터가 보풀을 일으켜 </a:t>
            </a:r>
            <a:endParaRPr lang="en-US" altLang="ko-KR" sz="3500"/>
          </a:p>
          <a:p>
            <a:r>
              <a:rPr lang="ko-KR" altLang="en-US" sz="3500"/>
              <a:t>어떠한 특정 상태를 만든다는 의미</a:t>
            </a:r>
            <a:r>
              <a:rPr lang="en-US" altLang="ko-KR" sz="3500"/>
              <a:t>.</a:t>
            </a:r>
          </a:p>
          <a:p>
            <a:endParaRPr lang="en-US" altLang="ko-KR" sz="3500"/>
          </a:p>
          <a:p>
            <a:r>
              <a:rPr lang="ko-KR" altLang="en-US" sz="3500"/>
              <a:t>비정상적인 데이터를 </a:t>
            </a:r>
            <a:endParaRPr lang="en-US" altLang="ko-KR" sz="3500"/>
          </a:p>
          <a:p>
            <a:r>
              <a:rPr lang="ko-KR" altLang="en-US" sz="3500"/>
              <a:t>애플리케이션에 전달하여 에러를 유도하는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6092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2" name="Picture 4" descr="EFM네트웍스 아이피타임 N150UA-4dBi 이미지">
            <a:extLst>
              <a:ext uri="{FF2B5EF4-FFF2-40B4-BE49-F238E27FC236}">
                <a16:creationId xmlns:a16="http://schemas.microsoft.com/office/drawing/2014/main" xmlns="" id="{698993C0-0F71-4AA7-A904-BAA54E46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7"/>
            <a:ext cx="9305923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47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FlowChart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FEDC4E-8529-4A6B-A381-01B856D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Scapy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Head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520157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Auth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4" y="2910746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Asso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4" y="3141534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AP)……..=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sz="4000">
                <a:sym typeface="Wingdings" panose="05000000000000000000" pitchFamily="2" charset="2"/>
              </a:rPr>
              <a:t>Not fixed Length !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25585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198081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Setting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Dot11Element Layer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err="1"/>
              <a:t>RadioTap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2400"/>
              <a:t>It is a container for frame metadata which has been developed, like other pseudo-headers, in the absence of any dedicated container for metadata in the </a:t>
            </a:r>
            <a:r>
              <a:rPr lang="en-US" altLang="ko-KR" sz="2400" err="1"/>
              <a:t>pcap</a:t>
            </a:r>
            <a:r>
              <a:rPr lang="en-US" altLang="ko-KR" sz="2400"/>
              <a:t> file format. The newer </a:t>
            </a:r>
            <a:r>
              <a:rPr lang="en-US" altLang="ko-KR" sz="2400" err="1"/>
              <a:t>pcapng</a:t>
            </a:r>
            <a:r>
              <a:rPr lang="en-US" altLang="ko-KR" sz="2400"/>
              <a:t> format has introduced the idea of providing space for metadata clearly separated from the actual frame bytes, yet there is no proposed standard for any </a:t>
            </a:r>
            <a:r>
              <a:rPr lang="en-US" altLang="ko-KR" sz="2400" err="1"/>
              <a:t>pcapng</a:t>
            </a:r>
            <a:r>
              <a:rPr lang="en-US" altLang="ko-KR" sz="2400"/>
              <a:t> container replacing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is a mechanism to supply additional information about frames, from the driver to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applications such as </a:t>
            </a:r>
            <a:r>
              <a:rPr lang="en-US" altLang="ko-KR" sz="2400" err="1"/>
              <a:t>libpcap</a:t>
            </a:r>
            <a:r>
              <a:rPr lang="en-US" altLang="ko-KR" sz="2400"/>
              <a:t>, and from a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 to the driver for transmission. Designed initially for NetBSD systems by David Young, 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provides more flexibility than the Prism or AVS header formats and allows the driver developer to specify an arbitrary number of fields based on a bitmask presence field in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무선 모니터 모 드는 프레임에 무선 채널 정보</a:t>
            </a:r>
            <a:r>
              <a:rPr lang="en-US" altLang="ko-KR" sz="2000"/>
              <a:t>, </a:t>
            </a:r>
            <a:r>
              <a:rPr lang="ko-KR" altLang="en-US" sz="2000"/>
              <a:t>전송속도와 </a:t>
            </a:r>
            <a:r>
              <a:rPr lang="en-US" altLang="ko-KR" sz="2000"/>
              <a:t>RSSI</a:t>
            </a:r>
            <a:r>
              <a:rPr lang="ko-KR" altLang="en-US" sz="2000"/>
              <a:t>와 같이 추가적인 </a:t>
            </a:r>
            <a:r>
              <a:rPr lang="ko-KR" altLang="en-US" sz="2000" err="1"/>
              <a:t>정보로구성된</a:t>
            </a:r>
            <a:r>
              <a:rPr lang="en-US" altLang="ko-KR" sz="2000" err="1"/>
              <a:t>radiotap</a:t>
            </a:r>
            <a:r>
              <a:rPr lang="en-US" altLang="ko-KR" sz="2000"/>
              <a:t> </a:t>
            </a:r>
            <a:r>
              <a:rPr lang="ko-KR" altLang="en-US" sz="2000" err="1"/>
              <a:t>헤더를추가한다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 err="1"/>
              <a:t>와이어샤크가</a:t>
            </a:r>
            <a:r>
              <a:rPr lang="ko-KR" altLang="en-US" sz="2000"/>
              <a:t> </a:t>
            </a:r>
            <a:r>
              <a:rPr lang="ko-KR" altLang="en-US" sz="2000" err="1"/>
              <a:t>패킷의</a:t>
            </a:r>
            <a:r>
              <a:rPr lang="ko-KR" altLang="en-US" sz="2000"/>
              <a:t> 정체를 </a:t>
            </a:r>
            <a:r>
              <a:rPr lang="ko-KR" altLang="en-US" sz="2000" err="1"/>
              <a:t>알기위해</a:t>
            </a:r>
            <a:r>
              <a:rPr lang="ko-KR" altLang="en-US" sz="2000"/>
              <a:t> 덧붙인 헤더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err="1"/>
              <a:t>RadioTap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17784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0"/>
            <a:ext cx="767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</a:t>
            </a:r>
            <a:r>
              <a:rPr lang="en-US" altLang="ko-KR" err="1"/>
              <a:t>Layerd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909888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28157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BACA9974-384E-48ED-A9E7-9DE667471338}"/>
              </a:ext>
            </a:extLst>
          </p:cNvPr>
          <p:cNvSpPr/>
          <p:nvPr/>
        </p:nvSpPr>
        <p:spPr>
          <a:xfrm>
            <a:off x="2222500" y="3543300"/>
            <a:ext cx="40386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555525" y="3805882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Probe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wlp1s0 down</a:t>
            </a:r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Filtering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Association Response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487A6-3AFF-46A5-9FC1-8B5CC1E77701}"/>
              </a:ext>
            </a:extLst>
          </p:cNvPr>
          <p:cNvSpPr txBox="1"/>
          <p:nvPr/>
        </p:nvSpPr>
        <p:spPr>
          <a:xfrm>
            <a:off x="5456023" y="1690688"/>
            <a:ext cx="660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Draw random samples from a normal (Gaussian) distribution.</a:t>
            </a:r>
          </a:p>
          <a:p>
            <a:endParaRPr lang="en-US" altLang="ko-KR"/>
          </a:p>
          <a:p>
            <a:r>
              <a:rPr lang="ko-KR" altLang="en-US" err="1"/>
              <a:t>가우시안</a:t>
            </a:r>
            <a:r>
              <a:rPr lang="ko-KR" altLang="en-US"/>
              <a:t> 랜덤 </a:t>
            </a:r>
            <a:r>
              <a:rPr lang="en-US" altLang="ko-KR"/>
              <a:t>:</a:t>
            </a:r>
            <a:r>
              <a:rPr lang="ko-KR" altLang="en-US"/>
              <a:t> 평균과 분산을 주고 그 분포에 따라서 선별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2AFDB9-2D75-45CF-A306-0D27EAF7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7" y="1331549"/>
            <a:ext cx="4617823" cy="5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8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8" y="2919370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60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584F0A-7326-4935-8118-8885187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447DD3-DC66-49E9-8E19-96E9C86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 파일들은 자체의 포맷을 가지고 있고 애플리케이션은 그 포맷에 맞추어서 </a:t>
            </a:r>
            <a:r>
              <a:rPr lang="ko-KR" altLang="en-US" dirty="0" err="1"/>
              <a:t>파싱을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이런 과정에서 애플리케이션은 취약점을 가질 수 있다</a:t>
            </a:r>
            <a:r>
              <a:rPr lang="en-US" altLang="ko-KR" dirty="0"/>
              <a:t>. </a:t>
            </a:r>
            <a:r>
              <a:rPr lang="ko-KR" altLang="en-US" dirty="0"/>
              <a:t>포맷만 봐서는 정상적인 파일이지만</a:t>
            </a:r>
            <a:r>
              <a:rPr lang="en-US" altLang="ko-KR" dirty="0"/>
              <a:t>, </a:t>
            </a:r>
            <a:r>
              <a:rPr lang="ko-KR" altLang="en-US" dirty="0"/>
              <a:t>그 내부에 에러를 발생할 쓰레기 코드가 숨을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</a:t>
            </a:r>
            <a:r>
              <a:rPr lang="ko-KR" altLang="en-US" dirty="0" err="1"/>
              <a:t>퍼징은</a:t>
            </a:r>
            <a:r>
              <a:rPr lang="ko-KR" altLang="en-US" dirty="0"/>
              <a:t> 이러한 </a:t>
            </a:r>
            <a:r>
              <a:rPr lang="ko-KR" altLang="en-US" dirty="0" smtClean="0"/>
              <a:t>취약점을 </a:t>
            </a:r>
            <a:r>
              <a:rPr lang="ko-KR" altLang="en-US" dirty="0"/>
              <a:t>유발할 수 있는 쓰레기 코드가 존재할 수 있는지를 검사하는 작업이다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29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/>
              <a:t>Packet Mutating(MAC Frame header, Body)</a:t>
            </a:r>
            <a:endParaRPr lang="ko-KR" altLang="en-US" sz="4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A4EFDB-E007-4948-89AE-35CAB2DE237F}"/>
              </a:ext>
            </a:extLst>
          </p:cNvPr>
          <p:cNvSpPr txBox="1"/>
          <p:nvPr/>
        </p:nvSpPr>
        <p:spPr>
          <a:xfrm>
            <a:off x="533400" y="1690688"/>
            <a:ext cx="8342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type, subtype</a:t>
            </a:r>
            <a:r>
              <a:rPr lang="ko-KR" altLang="en-US" sz="3000"/>
              <a:t>을 </a:t>
            </a:r>
            <a:r>
              <a:rPr lang="en-US" altLang="ko-KR" sz="3000"/>
              <a:t>mutate </a:t>
            </a:r>
          </a:p>
          <a:p>
            <a:pPr marL="457206" indent="-457206">
              <a:buFont typeface="Wingdings" panose="05000000000000000000" pitchFamily="2" charset="2"/>
              <a:buChar char="à"/>
            </a:pPr>
            <a:r>
              <a:rPr lang="en-US" altLang="ko-KR" sz="3000"/>
              <a:t>State</a:t>
            </a:r>
            <a:r>
              <a:rPr lang="ko-KR" altLang="en-US" sz="3000"/>
              <a:t>에 맞지 않음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addr1, addr2, addr3</a:t>
            </a:r>
            <a:r>
              <a:rPr lang="ko-KR" altLang="en-US" sz="3000"/>
              <a:t>을 </a:t>
            </a:r>
            <a:r>
              <a:rPr lang="en-US" altLang="ko-KR" sz="3000"/>
              <a:t>mutate</a:t>
            </a:r>
          </a:p>
          <a:p>
            <a:r>
              <a:rPr lang="en-US" altLang="ko-KR" sz="3000">
                <a:sym typeface="Wingdings" panose="05000000000000000000" pitchFamily="2" charset="2"/>
              </a:rPr>
              <a:t></a:t>
            </a:r>
            <a:r>
              <a:rPr lang="en-US" altLang="ko-KR" sz="3000"/>
              <a:t> </a:t>
            </a:r>
            <a:r>
              <a:rPr lang="ko-KR" altLang="en-US" sz="3000"/>
              <a:t>목적</a:t>
            </a:r>
            <a:r>
              <a:rPr lang="en-US" altLang="ko-KR" sz="3000"/>
              <a:t>AP</a:t>
            </a:r>
            <a:r>
              <a:rPr lang="ko-KR" altLang="en-US" sz="3000"/>
              <a:t>까지 도달하지못하고</a:t>
            </a:r>
            <a:r>
              <a:rPr lang="en-US" altLang="ko-KR" sz="3000"/>
              <a:t>, Receive</a:t>
            </a:r>
            <a:r>
              <a:rPr lang="ko-KR" altLang="en-US" sz="3000"/>
              <a:t>를 못함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mutate field</a:t>
            </a:r>
            <a:r>
              <a:rPr lang="ko-KR" altLang="en-US" sz="3000"/>
              <a:t>대상에서 제외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 proto, FCfield, SC, ID, Each Frame’s Body field</a:t>
            </a:r>
          </a:p>
        </p:txBody>
      </p:sp>
    </p:spTree>
    <p:extLst>
      <p:ext uri="{BB962C8B-B14F-4D97-AF65-F5344CB8AC3E}">
        <p14:creationId xmlns:p14="http://schemas.microsoft.com/office/powerpoint/2010/main" val="25651333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Mutating(MAC Frame Element)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6AD2EA-744C-4C30-AFDA-236B74C92394}"/>
              </a:ext>
            </a:extLst>
          </p:cNvPr>
          <p:cNvSpPr txBox="1"/>
          <p:nvPr/>
        </p:nvSpPr>
        <p:spPr>
          <a:xfrm>
            <a:off x="838200" y="1690688"/>
            <a:ext cx="1009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</a:t>
            </a:r>
            <a:r>
              <a:rPr lang="ko-KR" altLang="en-US" sz="3600"/>
              <a:t>약 </a:t>
            </a:r>
            <a:r>
              <a:rPr lang="en-US" altLang="ko-KR" sz="3600"/>
              <a:t>1514 bytes</a:t>
            </a:r>
          </a:p>
          <a:p>
            <a:endParaRPr lang="en-US" altLang="ko-KR" sz="3600"/>
          </a:p>
          <a:p>
            <a:r>
              <a:rPr lang="ko-KR" altLang="en-US" sz="3600"/>
              <a:t>각 </a:t>
            </a:r>
            <a:r>
              <a:rPr lang="en-US" altLang="ko-KR" sz="3600"/>
              <a:t>MAC frame header + body</a:t>
            </a:r>
            <a:r>
              <a:rPr lang="ko-KR" altLang="en-US" sz="3600"/>
              <a:t>의 길이</a:t>
            </a:r>
            <a:endParaRPr lang="en-US" altLang="ko-KR" sz="3600"/>
          </a:p>
          <a:p>
            <a:r>
              <a:rPr lang="en-US" altLang="ko-KR" sz="3600"/>
              <a:t>Probe : 42</a:t>
            </a:r>
          </a:p>
          <a:p>
            <a:r>
              <a:rPr lang="en-US" altLang="ko-KR" sz="3600" err="1"/>
              <a:t>Auth</a:t>
            </a:r>
            <a:r>
              <a:rPr lang="en-US" altLang="ko-KR" sz="3600"/>
              <a:t> : 54</a:t>
            </a:r>
          </a:p>
          <a:p>
            <a:r>
              <a:rPr lang="en-US" altLang="ko-KR" sz="3600" err="1"/>
              <a:t>Asso</a:t>
            </a:r>
            <a:r>
              <a:rPr lang="en-US" altLang="ko-KR" sz="3600"/>
              <a:t> : 48</a:t>
            </a:r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753636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6AD2EA-744C-4C30-AFDA-236B74C92394}"/>
              </a:ext>
            </a:extLst>
          </p:cNvPr>
          <p:cNvSpPr txBox="1"/>
          <p:nvPr/>
        </p:nvSpPr>
        <p:spPr>
          <a:xfrm>
            <a:off x="482601" y="1743077"/>
            <a:ext cx="11191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1514</a:t>
            </a:r>
          </a:p>
          <a:p>
            <a:endParaRPr lang="en-US" altLang="ko-KR" sz="3600"/>
          </a:p>
          <a:p>
            <a:r>
              <a:rPr lang="en-US" altLang="ko-KR" sz="3600" err="1"/>
              <a:t>mutateAssoElt</a:t>
            </a:r>
            <a:r>
              <a:rPr lang="en-US" altLang="ko-KR" sz="3600"/>
              <a:t> = </a:t>
            </a:r>
          </a:p>
          <a:p>
            <a:r>
              <a:rPr lang="en-US" altLang="ko-KR" sz="3600"/>
              <a:t>	</a:t>
            </a:r>
            <a:r>
              <a:rPr lang="en-US" altLang="ko-KR" sz="3600" err="1"/>
              <a:t>np.bytes</a:t>
            </a:r>
            <a:r>
              <a:rPr lang="en-US" altLang="ko-KR" sz="3600"/>
              <a:t>(</a:t>
            </a:r>
            <a:r>
              <a:rPr lang="en-US" altLang="ko-KR" sz="3600" err="1"/>
              <a:t>np.random_integers</a:t>
            </a:r>
            <a:r>
              <a:rPr lang="en-US" altLang="ko-KR" sz="3600"/>
              <a:t>(0, 1514 - 48, 1)[0])</a:t>
            </a:r>
          </a:p>
        </p:txBody>
      </p:sp>
    </p:spTree>
    <p:extLst>
      <p:ext uri="{BB962C8B-B14F-4D97-AF65-F5344CB8AC3E}">
        <p14:creationId xmlns:p14="http://schemas.microsoft.com/office/powerpoint/2010/main" val="3262872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xmlns="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3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4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3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xmlns="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E5C471-DB97-4E5F-9979-6B54F9BB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8"/>
            <a:ext cx="10767360" cy="32686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241D17C-DA43-42C6-8A09-3937FA913BA6}"/>
              </a:ext>
            </a:extLst>
          </p:cNvPr>
          <p:cNvSpPr/>
          <p:nvPr/>
        </p:nvSpPr>
        <p:spPr>
          <a:xfrm>
            <a:off x="5537200" y="1854200"/>
            <a:ext cx="4051300" cy="60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xmlns="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3DCFE5F-8071-496E-BE2D-9A74A37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00187"/>
            <a:ext cx="9448800" cy="4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8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mutateDot11Body.FCfield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256 - 1, 1)[0] | b'1000'    </a:t>
            </a:r>
          </a:p>
          <a:p>
            <a:r>
              <a:rPr lang="en-US" altLang="ko-KR" sz="2500"/>
              <a:t>mutateDot11Body.SC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** 2 - 1, 1)[0] &amp; b'1111111111110000'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021013"/>
            <a:ext cx="10883900" cy="815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/>
              <a:t>암호화된 </a:t>
            </a:r>
            <a:r>
              <a:rPr lang="en-US" altLang="ko-KR" sz="5000"/>
              <a:t>AP</a:t>
            </a:r>
            <a:r>
              <a:rPr lang="ko-KR" altLang="en-US" sz="5000"/>
              <a:t>로 </a:t>
            </a:r>
            <a:r>
              <a:rPr lang="en-US" altLang="ko-KR" sz="5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1101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Crush </a:t>
            </a:r>
            <a:r>
              <a:rPr lang="ko-KR" altLang="en-US"/>
              <a:t>패킷 추적 모듈 추가 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EC90E8-37F1-4C88-8930-8690DAAF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0E5E5F-5C29-4EAE-AD81-239E7EE5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퍼징은</a:t>
            </a:r>
            <a:r>
              <a:rPr lang="ko-KR" altLang="en-US"/>
              <a:t> 서버의 </a:t>
            </a:r>
            <a:r>
              <a:rPr lang="ko-KR" altLang="en-US" err="1"/>
              <a:t>데몬을</a:t>
            </a:r>
            <a:r>
              <a:rPr lang="ko-KR" altLang="en-US"/>
              <a:t> 대상으로 하여 조작된 패킷을 전송하는 행위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퍼저는</a:t>
            </a:r>
            <a:r>
              <a:rPr lang="ko-KR" altLang="en-US"/>
              <a:t> 클라이언트의 입장에서 메시지를 조작하여 소켓을 통해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14133142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추적된 패킷이 왜 이 </a:t>
            </a:r>
            <a:r>
              <a:rPr lang="en-US" altLang="ko-KR"/>
              <a:t>AP</a:t>
            </a:r>
            <a:r>
              <a:rPr lang="ko-KR" altLang="en-US"/>
              <a:t>에 </a:t>
            </a:r>
            <a:r>
              <a:rPr lang="en-US" altLang="ko-KR"/>
              <a:t>Crush</a:t>
            </a:r>
            <a:r>
              <a:rPr lang="ko-KR" altLang="en-US"/>
              <a:t>를 유발했나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패킷의 </a:t>
            </a:r>
            <a:r>
              <a:rPr lang="en-US" altLang="ko-KR"/>
              <a:t>Crush </a:t>
            </a:r>
            <a:r>
              <a:rPr lang="ko-KR" altLang="en-US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>
                <a:hlinkClick r:id="rId2"/>
              </a:rPr>
              <a:t>http://blog.naver.com/siye1100/110171893416</a:t>
            </a:r>
            <a:r>
              <a:rPr lang="en-US" altLang="ko-KR"/>
              <a:t>(</a:t>
            </a:r>
            <a:r>
              <a:rPr lang="ko-KR" altLang="en-US"/>
              <a:t>연결방식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http://www.ktword.co.kr/index.php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4"/>
              </a:rPr>
              <a:t>https://mrncciew.com/2014/10/28/802-11-mgmt-association-reqresponse/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5"/>
              </a:rPr>
              <a:t>https://github.com/secdev/scapy </a:t>
            </a:r>
            <a:r>
              <a:rPr lang="en-US" altLang="ko-KR"/>
              <a:t>(Scapy</a:t>
            </a:r>
            <a:r>
              <a:rPr lang="ko-KR" altLang="en-US"/>
              <a:t>코드 분석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6"/>
              </a:rPr>
              <a:t>http://www.secdev.org/projects/scapy/files/scapydoc.pdf</a:t>
            </a:r>
            <a:r>
              <a:rPr lang="en-US" altLang="ko-KR"/>
              <a:t> (scapy document)</a:t>
            </a:r>
          </a:p>
          <a:p>
            <a:r>
              <a:rPr lang="en-US" altLang="ko-KR">
                <a:hlinkClick r:id="rId7"/>
              </a:rPr>
              <a:t>http://hisjournal.net/doc/[KUCIS_Project]_Fuzzing_for_Finding_Vulnerabilities_by_CERT-IS.pdf</a:t>
            </a:r>
            <a:r>
              <a:rPr lang="en-US" altLang="ko-KR"/>
              <a:t> (fuzzing 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8"/>
              </a:rPr>
              <a:t>http://secuinside.com/archive/2016/2016-1-3.pdf</a:t>
            </a:r>
            <a:r>
              <a:rPr lang="en-US" altLang="ko-KR"/>
              <a:t> (fuzzer</a:t>
            </a:r>
            <a:r>
              <a:rPr lang="ko-KR" altLang="en-US"/>
              <a:t> 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9"/>
              </a:rPr>
              <a:t>https://wlan1nde.wordpress.com/2016/06/28/using-scapy-to-send-wlan-frames/</a:t>
            </a:r>
            <a:r>
              <a:rPr lang="en-US" altLang="ko-KR"/>
              <a:t> (fuzzer </a:t>
            </a:r>
            <a:r>
              <a:rPr lang="ko-KR" altLang="en-US"/>
              <a:t>코드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10"/>
              </a:rPr>
              <a:t>https://stackoverflow.com/questions/22670510/wireless-data-packet-capturing-with-help-of-scapy</a:t>
            </a:r>
            <a:r>
              <a:rPr lang="en-US" altLang="ko-KR"/>
              <a:t> (packet filter)</a:t>
            </a:r>
          </a:p>
          <a:p>
            <a:r>
              <a:rPr lang="en-US" altLang="ko-KR">
                <a:hlinkClick r:id="rId11"/>
              </a:rPr>
              <a:t>https://github.com/0xd012/wifuzzit</a:t>
            </a:r>
            <a:r>
              <a:rPr lang="en-US" altLang="ko-KR"/>
              <a:t> (fuzzer code)</a:t>
            </a:r>
          </a:p>
          <a:p>
            <a:r>
              <a:rPr lang="en-US" altLang="ko-KR">
                <a:hlinkClick r:id="rId12"/>
              </a:rPr>
              <a:t>https://github.com/OpenRCE/sulley</a:t>
            </a:r>
            <a:r>
              <a:rPr lang="en-US" altLang="ko-KR"/>
              <a:t> (fuzzer framework)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BB2A9D-200A-439B-9EFD-4567674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여기서부턴 예상질문</a:t>
            </a:r>
            <a:r>
              <a:rPr lang="en-US" altLang="ko-KR"/>
              <a:t>, </a:t>
            </a:r>
            <a:r>
              <a:rPr lang="ko-KR" altLang="en-US"/>
              <a:t>실습필요자료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FF1DF6-AC36-4DDB-9944-1C88D3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7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 Filter Condition for </a:t>
            </a:r>
            <a:br>
              <a:rPr lang="en-US" altLang="ko-KR"/>
            </a:br>
            <a:r>
              <a:rPr lang="en-US" altLang="ko-KR"/>
              <a:t>MAC Frame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err="1"/>
              <a:t>wlan.fc.type_subtype</a:t>
            </a:r>
            <a:r>
              <a:rPr lang="en-US" altLang="ko-KR" sz="5000"/>
              <a:t> == 8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11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0</a:t>
            </a:r>
            <a:endParaRPr lang="ko-KR" altLang="en-US" sz="5000"/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</a:t>
            </a:r>
            <a:endParaRPr lang="ko-KR" altLang="en-US" sz="5000"/>
          </a:p>
          <a:p>
            <a:pPr marL="0" indent="0" algn="ctr">
              <a:buNone/>
            </a:pP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B5FC1F-3044-402C-B47B-993770F5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Listen Interval:</a:t>
            </a:r>
            <a:br>
              <a:rPr lang="en-US" altLang="ko-KR"/>
            </a:br>
            <a:r>
              <a:rPr lang="en-US" altLang="ko-KR"/>
              <a:t>The Listen Interval field is used to indicate to the AP how often a STA in power save mode wakes to listen to Beacon management frames. It is expressed in units of beacon interval. The value 0 might be used by a STA that never enters power save mode. An AP may use the Listen Interval information in determining the lifetime of frames that it buffers for a STA.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87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414AB8A-80DB-47B7-8350-B585EDA0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2"/>
            <a:ext cx="10755146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27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Duration : </a:t>
            </a:r>
            <a:r>
              <a:rPr lang="ko-KR" altLang="en-US"/>
              <a:t>대기 시간 범위</a:t>
            </a:r>
            <a:endParaRPr lang="en-US" altLang="ko-KR"/>
          </a:p>
          <a:p>
            <a:r>
              <a:rPr lang="en-US" altLang="ko-KR"/>
              <a:t>ID : </a:t>
            </a:r>
            <a:r>
              <a:rPr lang="ko-KR" altLang="en-US"/>
              <a:t>스테이션의 </a:t>
            </a:r>
            <a:r>
              <a:rPr lang="en-US" altLang="ko-KR"/>
              <a:t>ID </a:t>
            </a:r>
            <a:r>
              <a:rPr lang="ko-KR" altLang="en-US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/>
              <a:t>단순 </a:t>
            </a:r>
            <a:r>
              <a:rPr lang="ko-KR" altLang="en-US" sz="5400" err="1"/>
              <a:t>퍼징</a:t>
            </a:r>
            <a:r>
              <a:rPr lang="en-US" altLang="ko-KR" sz="5400"/>
              <a:t>(Simple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/>
              <a:t>스마트 </a:t>
            </a:r>
            <a:r>
              <a:rPr lang="ko-KR" altLang="en-US" sz="5400" err="1"/>
              <a:t>퍼징</a:t>
            </a:r>
            <a:r>
              <a:rPr lang="en-US" altLang="ko-KR" sz="5400"/>
              <a:t>(Smart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 err="1"/>
              <a:t>스테이트</a:t>
            </a:r>
            <a:r>
              <a:rPr lang="ko-KR" altLang="en-US" sz="5400"/>
              <a:t> </a:t>
            </a:r>
            <a:r>
              <a:rPr lang="ko-KR" altLang="en-US" sz="5400" err="1"/>
              <a:t>퍼징</a:t>
            </a:r>
            <a:r>
              <a:rPr lang="en-US" altLang="ko-KR" sz="5400"/>
              <a:t>(State Fuzzing)</a:t>
            </a:r>
          </a:p>
        </p:txBody>
      </p:sp>
    </p:spTree>
    <p:extLst>
      <p:ext uri="{BB962C8B-B14F-4D97-AF65-F5344CB8AC3E}">
        <p14:creationId xmlns:p14="http://schemas.microsoft.com/office/powerpoint/2010/main" val="41578591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</TotalTime>
  <Words>1550</Words>
  <Application>Microsoft Office PowerPoint</Application>
  <PresentationFormat>와이드스크린</PresentationFormat>
  <Paragraphs>284</Paragraphs>
  <Slides>92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6" baseType="lpstr">
      <vt:lpstr>맑은 고딕</vt:lpstr>
      <vt:lpstr>Arial</vt:lpstr>
      <vt:lpstr>Wingdings</vt:lpstr>
      <vt:lpstr>Office 테마</vt:lpstr>
      <vt:lpstr>Network fuzzer</vt:lpstr>
      <vt:lpstr>Fuzzing</vt:lpstr>
      <vt:lpstr>Fuzzing</vt:lpstr>
      <vt:lpstr>Fuzzing</vt:lpstr>
      <vt:lpstr>Fuzzing Type</vt:lpstr>
      <vt:lpstr>Fuzzing Type</vt:lpstr>
      <vt:lpstr>Software Fuzzing</vt:lpstr>
      <vt:lpstr>Network Fuzzing</vt:lpstr>
      <vt:lpstr>퍼징의 단계</vt:lpstr>
      <vt:lpstr>퍼징의 단계</vt:lpstr>
      <vt:lpstr>퍼징의 단계</vt:lpstr>
      <vt:lpstr>퍼징의 단계</vt:lpstr>
      <vt:lpstr>JPG 파일 Field</vt:lpstr>
      <vt:lpstr>AVI 파일 Field</vt:lpstr>
      <vt:lpstr>퍼징의 단계</vt:lpstr>
      <vt:lpstr>퍼징의 단계</vt:lpstr>
      <vt:lpstr>퍼징의 단계</vt:lpstr>
      <vt:lpstr>퍼징의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퍼징의 단계</vt:lpstr>
      <vt:lpstr>802.11 Protocol Connect</vt:lpstr>
      <vt:lpstr>802.11 연결과정(Passive)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개발 환경</vt:lpstr>
      <vt:lpstr>개발 환경</vt:lpstr>
      <vt:lpstr>개발 환경</vt:lpstr>
      <vt:lpstr>개발 환경</vt:lpstr>
      <vt:lpstr>개발 환경</vt:lpstr>
      <vt:lpstr>FlowChart</vt:lpstr>
      <vt:lpstr>PowerPoint 프레젠테이션</vt:lpstr>
      <vt:lpstr>Scapy</vt:lpstr>
      <vt:lpstr>PowerPoint 프레젠테이션</vt:lpstr>
      <vt:lpstr>Core Layer</vt:lpstr>
      <vt:lpstr>Core Layer</vt:lpstr>
      <vt:lpstr>Core Layer</vt:lpstr>
      <vt:lpstr>Core Layer</vt:lpstr>
      <vt:lpstr>Core Layer</vt:lpstr>
      <vt:lpstr>Packet Setting</vt:lpstr>
      <vt:lpstr>Dot11Element Layer</vt:lpstr>
      <vt:lpstr>Layer</vt:lpstr>
      <vt:lpstr>RadioTap</vt:lpstr>
      <vt:lpstr>PowerPoint 프레젠테이션</vt:lpstr>
      <vt:lpstr>PowerPoint 프레젠테이션</vt:lpstr>
      <vt:lpstr>Packet Layerd</vt:lpstr>
      <vt:lpstr>Packet Send</vt:lpstr>
      <vt:lpstr>Packet Send</vt:lpstr>
      <vt:lpstr>Packet Send</vt:lpstr>
      <vt:lpstr>Packet Send</vt:lpstr>
      <vt:lpstr>Packet Capture</vt:lpstr>
      <vt:lpstr>Probe Request</vt:lpstr>
      <vt:lpstr>Packet Capture</vt:lpstr>
      <vt:lpstr>Packet Filtering</vt:lpstr>
      <vt:lpstr>Association Response</vt:lpstr>
      <vt:lpstr>Packet Mutating</vt:lpstr>
      <vt:lpstr>Packet Mutating(RadioTap)</vt:lpstr>
      <vt:lpstr>Packet Mutating(RadioTap)</vt:lpstr>
      <vt:lpstr>Packet Mutating(RadioTap)</vt:lpstr>
      <vt:lpstr>Packet Mutating(MAC Frame header, Body)</vt:lpstr>
      <vt:lpstr>Packet Mutating(MAC Frame Element)</vt:lpstr>
      <vt:lpstr>Packet Mutating</vt:lpstr>
      <vt:lpstr>802.11 MAC Frame Structure</vt:lpstr>
      <vt:lpstr>802.11 MAC Frame Structure</vt:lpstr>
      <vt:lpstr>802.11 MAC Frame Structure</vt:lpstr>
      <vt:lpstr>Packet Mutating</vt:lpstr>
      <vt:lpstr>개선점 1</vt:lpstr>
      <vt:lpstr>개선점 2</vt:lpstr>
      <vt:lpstr>개선점 2</vt:lpstr>
      <vt:lpstr>개선점 3</vt:lpstr>
      <vt:lpstr>참고자료</vt:lpstr>
      <vt:lpstr>Q&amp;A</vt:lpstr>
      <vt:lpstr>여기서부턴 예상질문, 실습필요자료</vt:lpstr>
      <vt:lpstr>Wireshark Filter Condition for  MAC Frame</vt:lpstr>
      <vt:lpstr>Asso- listen Interval</vt:lpstr>
      <vt:lpstr>Asso- listen Interval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Kim</cp:lastModifiedBy>
  <cp:revision>119</cp:revision>
  <dcterms:created xsi:type="dcterms:W3CDTF">2017-08-03T02:02:46Z</dcterms:created>
  <dcterms:modified xsi:type="dcterms:W3CDTF">2017-08-10T15:17:46Z</dcterms:modified>
</cp:coreProperties>
</file>