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88" r:id="rId4"/>
    <p:sldId id="281" r:id="rId5"/>
    <p:sldId id="282" r:id="rId6"/>
    <p:sldId id="289" r:id="rId7"/>
    <p:sldId id="261" r:id="rId8"/>
    <p:sldId id="284" r:id="rId9"/>
    <p:sldId id="283" r:id="rId10"/>
    <p:sldId id="285" r:id="rId11"/>
    <p:sldId id="286" r:id="rId12"/>
    <p:sldId id="287" r:id="rId13"/>
    <p:sldId id="290" r:id="rId14"/>
    <p:sldId id="293" r:id="rId15"/>
    <p:sldId id="295" r:id="rId16"/>
    <p:sldId id="292" r:id="rId17"/>
    <p:sldId id="296" r:id="rId18"/>
    <p:sldId id="297" r:id="rId19"/>
    <p:sldId id="298" r:id="rId20"/>
    <p:sldId id="303" r:id="rId21"/>
    <p:sldId id="299" r:id="rId22"/>
    <p:sldId id="302" r:id="rId23"/>
    <p:sldId id="304" r:id="rId24"/>
    <p:sldId id="305" r:id="rId25"/>
    <p:sldId id="306" r:id="rId26"/>
    <p:sldId id="291" r:id="rId27"/>
    <p:sldId id="274" r:id="rId28"/>
    <p:sldId id="307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278" r:id="rId47"/>
  </p:sldIdLst>
  <p:sldSz cx="12192000" cy="6858000"/>
  <p:notesSz cx="6858000" cy="9144000"/>
  <p:embeddedFontLst>
    <p:embeddedFont>
      <p:font typeface="Algerian" panose="04020705040A02060702" pitchFamily="82" charset="0"/>
      <p:regular r:id="rId48"/>
    </p:embeddedFont>
    <p:embeddedFont>
      <p:font typeface="Roboto" panose="02000000000000000000" pitchFamily="2" charset="0"/>
      <p:regular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296"/>
    <a:srgbClr val="60D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09:25:1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3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6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5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9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2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3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2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7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6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1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6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2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80880" y="2273305"/>
            <a:ext cx="8706438" cy="1737360"/>
            <a:chOff x="3575210" y="2273305"/>
            <a:chExt cx="5151399" cy="1737360"/>
          </a:xfrm>
        </p:grpSpPr>
        <p:sp>
          <p:nvSpPr>
            <p:cNvPr id="20" name="사각형: 둥근 모서리 6">
              <a:extLst>
                <a:ext uri="{FF2B5EF4-FFF2-40B4-BE49-F238E27FC236}">
                  <a16:creationId xmlns:a16="http://schemas.microsoft.com/office/drawing/2014/main" id="{36604C71-B0D6-40E2-B0F4-DAC7C9C29B15}"/>
                </a:ext>
              </a:extLst>
            </p:cNvPr>
            <p:cNvSpPr/>
            <p:nvPr/>
          </p:nvSpPr>
          <p:spPr>
            <a:xfrm>
              <a:off x="3675058" y="2401961"/>
              <a:ext cx="5051551" cy="1608704"/>
            </a:xfrm>
            <a:prstGeom prst="roundRect">
              <a:avLst>
                <a:gd name="adj" fmla="val 12688"/>
              </a:avLst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6604C71-B0D6-40E2-B0F4-DAC7C9C29B15}"/>
                </a:ext>
              </a:extLst>
            </p:cNvPr>
            <p:cNvSpPr/>
            <p:nvPr/>
          </p:nvSpPr>
          <p:spPr>
            <a:xfrm>
              <a:off x="3575210" y="2273305"/>
              <a:ext cx="5051551" cy="1608704"/>
            </a:xfrm>
            <a:prstGeom prst="roundRect">
              <a:avLst>
                <a:gd name="adj" fmla="val 12688"/>
              </a:avLst>
            </a:prstGeom>
            <a:gradFill flip="none" rotWithShape="1">
              <a:gsLst>
                <a:gs pos="96000">
                  <a:schemeClr val="bg1"/>
                </a:gs>
                <a:gs pos="96000">
                  <a:srgbClr val="FAE4F1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4000" b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ko-KR" altLang="en-US" sz="4000" b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완결 웹툰 구독자 수 예측 모델 </a:t>
              </a:r>
              <a:endParaRPr lang="en-US" altLang="ko-KR" sz="36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75210" y="1303401"/>
            <a:ext cx="1561499" cy="744572"/>
            <a:chOff x="3575210" y="1303401"/>
            <a:chExt cx="1561499" cy="744572"/>
          </a:xfrm>
        </p:grpSpPr>
        <p:sp>
          <p:nvSpPr>
            <p:cNvPr id="22" name="사각형: 둥근 모서리 6">
              <a:extLst>
                <a:ext uri="{FF2B5EF4-FFF2-40B4-BE49-F238E27FC236}">
                  <a16:creationId xmlns:a16="http://schemas.microsoft.com/office/drawing/2014/main" id="{36604C71-B0D6-40E2-B0F4-DAC7C9C29B15}"/>
                </a:ext>
              </a:extLst>
            </p:cNvPr>
            <p:cNvSpPr/>
            <p:nvPr/>
          </p:nvSpPr>
          <p:spPr>
            <a:xfrm>
              <a:off x="3639219" y="1398749"/>
              <a:ext cx="1497490" cy="649224"/>
            </a:xfrm>
            <a:prstGeom prst="roundRect">
              <a:avLst>
                <a:gd name="adj" fmla="val 25892"/>
              </a:avLst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3575210" y="1303401"/>
              <a:ext cx="1497490" cy="649224"/>
            </a:xfrm>
            <a:prstGeom prst="roundRect">
              <a:avLst>
                <a:gd name="adj" fmla="val 27256"/>
              </a:avLst>
            </a:prstGeom>
            <a:solidFill>
              <a:srgbClr val="BCF1FA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3693346" y="1446961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79435" y="1545907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4166235" y="14469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4613878" y="14469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340206" y="4202689"/>
            <a:ext cx="3247112" cy="870340"/>
            <a:chOff x="5809567" y="4335590"/>
            <a:chExt cx="2901802" cy="503084"/>
          </a:xfrm>
        </p:grpSpPr>
        <p:sp>
          <p:nvSpPr>
            <p:cNvPr id="21" name="사각형: 둥근 모서리 6">
              <a:extLst>
                <a:ext uri="{FF2B5EF4-FFF2-40B4-BE49-F238E27FC236}">
                  <a16:creationId xmlns:a16="http://schemas.microsoft.com/office/drawing/2014/main" id="{36604C71-B0D6-40E2-B0F4-DAC7C9C29B15}"/>
                </a:ext>
              </a:extLst>
            </p:cNvPr>
            <p:cNvSpPr/>
            <p:nvPr/>
          </p:nvSpPr>
          <p:spPr>
            <a:xfrm>
              <a:off x="5870527" y="4427030"/>
              <a:ext cx="2840842" cy="411644"/>
            </a:xfrm>
            <a:prstGeom prst="roundRect">
              <a:avLst>
                <a:gd name="adj" fmla="val 36999"/>
              </a:avLst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사각형: 둥근 모서리 6">
              <a:extLst>
                <a:ext uri="{FF2B5EF4-FFF2-40B4-BE49-F238E27FC236}">
                  <a16:creationId xmlns:a16="http://schemas.microsoft.com/office/drawing/2014/main" id="{36604C71-B0D6-40E2-B0F4-DAC7C9C29B15}"/>
                </a:ext>
              </a:extLst>
            </p:cNvPr>
            <p:cNvSpPr/>
            <p:nvPr/>
          </p:nvSpPr>
          <p:spPr>
            <a:xfrm>
              <a:off x="5809567" y="4335590"/>
              <a:ext cx="2840841" cy="419264"/>
            </a:xfrm>
            <a:prstGeom prst="roundRect">
              <a:avLst>
                <a:gd name="adj" fmla="val 35044"/>
              </a:avLst>
            </a:prstGeom>
            <a:gradFill flip="none" rotWithShape="1">
              <a:gsLst>
                <a:gs pos="96000">
                  <a:schemeClr val="bg1"/>
                </a:gs>
                <a:gs pos="96000">
                  <a:srgbClr val="BCF1FA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/>
                </a:rPr>
                <a:t>공부해조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BF2013-E012-AEBC-3D77-77ABF840B0CE}"/>
              </a:ext>
            </a:extLst>
          </p:cNvPr>
          <p:cNvGrpSpPr/>
          <p:nvPr/>
        </p:nvGrpSpPr>
        <p:grpSpPr>
          <a:xfrm>
            <a:off x="7408420" y="5178965"/>
            <a:ext cx="3225408" cy="943929"/>
            <a:chOff x="5809567" y="4335590"/>
            <a:chExt cx="2901802" cy="503084"/>
          </a:xfrm>
        </p:grpSpPr>
        <p:sp>
          <p:nvSpPr>
            <p:cNvPr id="9" name="사각형: 둥근 모서리 6">
              <a:extLst>
                <a:ext uri="{FF2B5EF4-FFF2-40B4-BE49-F238E27FC236}">
                  <a16:creationId xmlns:a16="http://schemas.microsoft.com/office/drawing/2014/main" id="{FA90713B-4BAB-9A4F-1677-93D277E1632C}"/>
                </a:ext>
              </a:extLst>
            </p:cNvPr>
            <p:cNvSpPr/>
            <p:nvPr/>
          </p:nvSpPr>
          <p:spPr>
            <a:xfrm>
              <a:off x="5870527" y="4427030"/>
              <a:ext cx="2840842" cy="411644"/>
            </a:xfrm>
            <a:prstGeom prst="roundRect">
              <a:avLst>
                <a:gd name="adj" fmla="val 36999"/>
              </a:avLst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" name="사각형: 둥근 모서리 6">
              <a:extLst>
                <a:ext uri="{FF2B5EF4-FFF2-40B4-BE49-F238E27FC236}">
                  <a16:creationId xmlns:a16="http://schemas.microsoft.com/office/drawing/2014/main" id="{63958727-9A2D-7DD3-345C-D859695A9B8D}"/>
                </a:ext>
              </a:extLst>
            </p:cNvPr>
            <p:cNvSpPr/>
            <p:nvPr/>
          </p:nvSpPr>
          <p:spPr>
            <a:xfrm>
              <a:off x="5809567" y="4335590"/>
              <a:ext cx="2840841" cy="419264"/>
            </a:xfrm>
            <a:prstGeom prst="roundRect">
              <a:avLst>
                <a:gd name="adj" fmla="val 35044"/>
              </a:avLst>
            </a:prstGeom>
            <a:gradFill flip="none" rotWithShape="1">
              <a:gsLst>
                <a:gs pos="96000">
                  <a:schemeClr val="bg1"/>
                </a:gs>
                <a:gs pos="96000">
                  <a:srgbClr val="BCF1FA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/>
                </a:rPr>
                <a:t>배건우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endParaRPr>
            </a:p>
            <a:p>
              <a:pPr algn="ctr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/>
                </a:rPr>
                <a:t>문혜경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7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08596" y="1344910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234B8-AC69-4F96-AA58-DC0E20FD7695}"/>
              </a:ext>
            </a:extLst>
          </p:cNvPr>
          <p:cNvSpPr txBox="1"/>
          <p:nvPr/>
        </p:nvSpPr>
        <p:spPr>
          <a:xfrm>
            <a:off x="1919876" y="2160494"/>
            <a:ext cx="111019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8DCD4-2A55-CA23-AADA-8EFD0C906A03}"/>
              </a:ext>
            </a:extLst>
          </p:cNvPr>
          <p:cNvSpPr txBox="1"/>
          <p:nvPr/>
        </p:nvSpPr>
        <p:spPr>
          <a:xfrm>
            <a:off x="2558158" y="1571651"/>
            <a:ext cx="6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야놀자 야체 B"/>
              </a:rPr>
              <a:t>Remake(</a:t>
            </a:r>
            <a:r>
              <a:rPr lang="ko-KR" altLang="en-US" sz="3600" b="1" dirty="0">
                <a:latin typeface="야놀자 야체 B"/>
              </a:rPr>
              <a:t>원작 유무</a:t>
            </a:r>
            <a:r>
              <a:rPr lang="en-US" altLang="ko-KR" sz="3600" b="1" dirty="0">
                <a:latin typeface="야놀자 야체 B"/>
              </a:rPr>
              <a:t>) </a:t>
            </a:r>
            <a:r>
              <a:rPr lang="ko-KR" altLang="en-US" sz="3600" b="1" dirty="0">
                <a:latin typeface="야놀자 야체 B"/>
              </a:rPr>
              <a:t>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E7FA4B-4D85-8468-CCA5-4E6E4ABB3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44" y="2493154"/>
            <a:ext cx="10919012" cy="4012074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5507EA7-DB84-4D90-ADEF-BA2DAA52B943}"/>
              </a:ext>
            </a:extLst>
          </p:cNvPr>
          <p:cNvSpPr/>
          <p:nvPr/>
        </p:nvSpPr>
        <p:spPr>
          <a:xfrm>
            <a:off x="11103611" y="2541494"/>
            <a:ext cx="449045" cy="395556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6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08596" y="1344910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234B8-AC69-4F96-AA58-DC0E20FD7695}"/>
              </a:ext>
            </a:extLst>
          </p:cNvPr>
          <p:cNvSpPr txBox="1"/>
          <p:nvPr/>
        </p:nvSpPr>
        <p:spPr>
          <a:xfrm>
            <a:off x="1919876" y="2160494"/>
            <a:ext cx="111019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8DCD4-2A55-CA23-AADA-8EFD0C906A03}"/>
              </a:ext>
            </a:extLst>
          </p:cNvPr>
          <p:cNvSpPr txBox="1"/>
          <p:nvPr/>
        </p:nvSpPr>
        <p:spPr>
          <a:xfrm>
            <a:off x="2558156" y="1571651"/>
            <a:ext cx="787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ko-KR" sz="3600" b="1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Heart(</a:t>
            </a:r>
            <a:r>
              <a:rPr lang="ko-KR" altLang="en-US" sz="3600" b="1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웹툰이 받은 하트의 개</a:t>
            </a:r>
            <a:r>
              <a:rPr lang="ko-KR" altLang="en-US" sz="3600" b="1" dirty="0">
                <a:solidFill>
                  <a:srgbClr val="000000"/>
                </a:solidFill>
                <a:latin typeface="야놀자 야체 B" panose="02020603020101020101"/>
                <a:ea typeface="야놀자 야체 B" panose="02020603020101020101"/>
              </a:rPr>
              <a:t>수</a:t>
            </a:r>
            <a:r>
              <a:rPr lang="en-US" altLang="ko-KR" sz="3600" b="1" dirty="0">
                <a:solidFill>
                  <a:srgbClr val="000000"/>
                </a:solidFill>
                <a:latin typeface="야놀자 야체 B" panose="02020603020101020101"/>
                <a:ea typeface="야놀자 야체 B" panose="02020603020101020101"/>
              </a:rPr>
              <a:t>) </a:t>
            </a:r>
            <a:r>
              <a:rPr lang="ko-KR" altLang="en-US" sz="3600" b="1" dirty="0">
                <a:latin typeface="야놀자 야체 B"/>
              </a:rPr>
              <a:t>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7B83A5-4AEE-0447-69A4-55C1B597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4" y="2365459"/>
            <a:ext cx="10668000" cy="4094728"/>
          </a:xfrm>
          <a:prstGeom prst="rect">
            <a:avLst/>
          </a:prstGeom>
        </p:spPr>
      </p:pic>
      <p:sp>
        <p:nvSpPr>
          <p:cNvPr id="16" name="正方形/長方形 29">
            <a:extLst>
              <a:ext uri="{FF2B5EF4-FFF2-40B4-BE49-F238E27FC236}">
                <a16:creationId xmlns:a16="http://schemas.microsoft.com/office/drawing/2014/main" id="{73AC14AB-5AE6-9C63-7BE0-8B620600E01B}"/>
              </a:ext>
            </a:extLst>
          </p:cNvPr>
          <p:cNvSpPr/>
          <p:nvPr/>
        </p:nvSpPr>
        <p:spPr>
          <a:xfrm>
            <a:off x="11080377" y="2365458"/>
            <a:ext cx="406968" cy="4094727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2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08596" y="1344910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234B8-AC69-4F96-AA58-DC0E20FD7695}"/>
              </a:ext>
            </a:extLst>
          </p:cNvPr>
          <p:cNvSpPr txBox="1"/>
          <p:nvPr/>
        </p:nvSpPr>
        <p:spPr>
          <a:xfrm>
            <a:off x="1919876" y="2160494"/>
            <a:ext cx="111019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8DCD4-2A55-CA23-AADA-8EFD0C906A03}"/>
              </a:ext>
            </a:extLst>
          </p:cNvPr>
          <p:cNvSpPr txBox="1"/>
          <p:nvPr/>
        </p:nvSpPr>
        <p:spPr>
          <a:xfrm>
            <a:off x="2744621" y="1609949"/>
            <a:ext cx="827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ko-KR" sz="3600" b="1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Episode(</a:t>
            </a:r>
            <a:r>
              <a:rPr lang="ko-KR" altLang="en-US" sz="3600" b="1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에피소드의 개수</a:t>
            </a:r>
            <a:r>
              <a:rPr lang="en-US" altLang="ko-KR" sz="3600" b="1" dirty="0">
                <a:solidFill>
                  <a:srgbClr val="000000"/>
                </a:solidFill>
                <a:latin typeface="야놀자 야체 B" panose="02020603020101020101"/>
                <a:ea typeface="야놀자 야체 B" panose="02020603020101020101"/>
              </a:rPr>
              <a:t>) </a:t>
            </a:r>
            <a:r>
              <a:rPr lang="ko-KR" altLang="en-US" sz="3600" b="1" dirty="0">
                <a:latin typeface="야놀자 야체 B"/>
              </a:rPr>
              <a:t>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B5CD6D-DB72-C3F7-F94F-4333CF01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81" y="2686181"/>
            <a:ext cx="10665464" cy="3718404"/>
          </a:xfrm>
          <a:prstGeom prst="rect">
            <a:avLst/>
          </a:prstGeom>
        </p:spPr>
      </p:pic>
      <p:sp>
        <p:nvSpPr>
          <p:cNvPr id="16" name="正方形/長方形 29">
            <a:extLst>
              <a:ext uri="{FF2B5EF4-FFF2-40B4-BE49-F238E27FC236}">
                <a16:creationId xmlns:a16="http://schemas.microsoft.com/office/drawing/2014/main" id="{73AC14AB-5AE6-9C63-7BE0-8B620600E01B}"/>
              </a:ext>
            </a:extLst>
          </p:cNvPr>
          <p:cNvSpPr/>
          <p:nvPr/>
        </p:nvSpPr>
        <p:spPr>
          <a:xfrm>
            <a:off x="11017624" y="2642720"/>
            <a:ext cx="469721" cy="3952974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4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08596" y="1344910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234B8-AC69-4F96-AA58-DC0E20FD7695}"/>
              </a:ext>
            </a:extLst>
          </p:cNvPr>
          <p:cNvSpPr txBox="1"/>
          <p:nvPr/>
        </p:nvSpPr>
        <p:spPr>
          <a:xfrm>
            <a:off x="1919876" y="2160494"/>
            <a:ext cx="111019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8DCD4-2A55-CA23-AADA-8EFD0C906A03}"/>
              </a:ext>
            </a:extLst>
          </p:cNvPr>
          <p:cNvSpPr txBox="1"/>
          <p:nvPr/>
        </p:nvSpPr>
        <p:spPr>
          <a:xfrm>
            <a:off x="2314315" y="1548306"/>
            <a:ext cx="827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ko-KR" sz="3600" b="1" dirty="0" err="1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Interest_num</a:t>
            </a:r>
            <a:r>
              <a:rPr lang="en-US" altLang="ko-KR" sz="3600" b="1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(</a:t>
            </a:r>
            <a:r>
              <a:rPr lang="ko-KR" altLang="en-US" sz="36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웹툰 구독자 수</a:t>
            </a:r>
            <a:r>
              <a:rPr lang="en-US" altLang="ko-KR" sz="3600" b="1" dirty="0">
                <a:solidFill>
                  <a:srgbClr val="000000"/>
                </a:solidFill>
                <a:latin typeface="야놀자 야체 B" panose="02020603020101020101"/>
                <a:ea typeface="야놀자 야체 B" panose="02020603020101020101"/>
              </a:rPr>
              <a:t>) </a:t>
            </a:r>
            <a:r>
              <a:rPr lang="ko-KR" altLang="en-US" sz="3600" b="1" dirty="0">
                <a:latin typeface="야놀자 야체 B"/>
              </a:rPr>
              <a:t>추가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854F8AC-80D9-0564-F4FE-AB8B9A79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33" y="2398033"/>
            <a:ext cx="10248512" cy="4129480"/>
          </a:xfrm>
          <a:prstGeom prst="rect">
            <a:avLst/>
          </a:prstGeom>
        </p:spPr>
      </p:pic>
      <p:sp>
        <p:nvSpPr>
          <p:cNvPr id="16" name="正方形/長方形 29">
            <a:extLst>
              <a:ext uri="{FF2B5EF4-FFF2-40B4-BE49-F238E27FC236}">
                <a16:creationId xmlns:a16="http://schemas.microsoft.com/office/drawing/2014/main" id="{73AC14AB-5AE6-9C63-7BE0-8B620600E01B}"/>
              </a:ext>
            </a:extLst>
          </p:cNvPr>
          <p:cNvSpPr/>
          <p:nvPr/>
        </p:nvSpPr>
        <p:spPr>
          <a:xfrm>
            <a:off x="10650071" y="2416239"/>
            <a:ext cx="710674" cy="4111274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4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80880" y="2273305"/>
            <a:ext cx="8706438" cy="1737360"/>
            <a:chOff x="3575210" y="2273305"/>
            <a:chExt cx="5151399" cy="1737360"/>
          </a:xfrm>
        </p:grpSpPr>
        <p:sp>
          <p:nvSpPr>
            <p:cNvPr id="20" name="사각형: 둥근 모서리 6">
              <a:extLst>
                <a:ext uri="{FF2B5EF4-FFF2-40B4-BE49-F238E27FC236}">
                  <a16:creationId xmlns:a16="http://schemas.microsoft.com/office/drawing/2014/main" id="{36604C71-B0D6-40E2-B0F4-DAC7C9C29B15}"/>
                </a:ext>
              </a:extLst>
            </p:cNvPr>
            <p:cNvSpPr/>
            <p:nvPr/>
          </p:nvSpPr>
          <p:spPr>
            <a:xfrm>
              <a:off x="3675058" y="2401961"/>
              <a:ext cx="5051551" cy="1608704"/>
            </a:xfrm>
            <a:prstGeom prst="roundRect">
              <a:avLst>
                <a:gd name="adj" fmla="val 12688"/>
              </a:avLst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6604C71-B0D6-40E2-B0F4-DAC7C9C29B15}"/>
                </a:ext>
              </a:extLst>
            </p:cNvPr>
            <p:cNvSpPr/>
            <p:nvPr/>
          </p:nvSpPr>
          <p:spPr>
            <a:xfrm>
              <a:off x="3575210" y="2273305"/>
              <a:ext cx="5051551" cy="1608704"/>
            </a:xfrm>
            <a:prstGeom prst="roundRect">
              <a:avLst>
                <a:gd name="adj" fmla="val 12688"/>
              </a:avLst>
            </a:prstGeom>
            <a:gradFill flip="none" rotWithShape="1">
              <a:gsLst>
                <a:gs pos="96000">
                  <a:schemeClr val="bg1"/>
                </a:gs>
                <a:gs pos="96000">
                  <a:srgbClr val="FAE4F1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3600" b="1" kern="0" dirty="0">
                  <a:ln w="12700">
                    <a:noFill/>
                  </a:ln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데이터 </a:t>
              </a:r>
              <a:r>
                <a:rPr lang="ko-KR" altLang="en-US" sz="3600" b="1" kern="0" dirty="0" err="1">
                  <a:ln w="12700">
                    <a:noFill/>
                  </a:ln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전처리</a:t>
              </a:r>
              <a:endParaRPr lang="en-US" altLang="ko-KR" sz="36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11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</a:t>
            </a:r>
            <a:r>
              <a:rPr lang="ko-KR" altLang="en-US" sz="2400" b="1" kern="0" dirty="0" err="1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234B8-AC69-4F96-AA58-DC0E20FD7695}"/>
              </a:ext>
            </a:extLst>
          </p:cNvPr>
          <p:cNvSpPr txBox="1"/>
          <p:nvPr/>
        </p:nvSpPr>
        <p:spPr>
          <a:xfrm>
            <a:off x="1919876" y="2160494"/>
            <a:ext cx="111019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EAE32-62E5-B5FB-BE8C-A98831B490B8}"/>
              </a:ext>
            </a:extLst>
          </p:cNvPr>
          <p:cNvSpPr txBox="1"/>
          <p:nvPr/>
        </p:nvSpPr>
        <p:spPr>
          <a:xfrm>
            <a:off x="3914289" y="1895163"/>
            <a:ext cx="41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a typeface="야놀자 야체 B" panose="02020603020101020101"/>
              </a:rPr>
              <a:t>범주형 데이터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F6C38-FDBF-2BDC-5720-29F19DCE6836}"/>
              </a:ext>
            </a:extLst>
          </p:cNvPr>
          <p:cNvSpPr txBox="1"/>
          <p:nvPr/>
        </p:nvSpPr>
        <p:spPr>
          <a:xfrm>
            <a:off x="7773238" y="275403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야놀자 야체 B" panose="02020603020101020101"/>
              </a:rPr>
              <a:t>One-hot </a:t>
            </a:r>
            <a:r>
              <a:rPr lang="ko-KR" altLang="en-US" b="1" dirty="0">
                <a:ea typeface="야놀자 야체 B" panose="02020603020101020101"/>
              </a:rPr>
              <a:t>인코딩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BB1B7-3F95-154E-39F9-98234CC20545}"/>
              </a:ext>
            </a:extLst>
          </p:cNvPr>
          <p:cNvSpPr txBox="1"/>
          <p:nvPr/>
        </p:nvSpPr>
        <p:spPr>
          <a:xfrm>
            <a:off x="2429854" y="261048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야놀자 야체 B" panose="02020603020101020101"/>
              </a:rPr>
              <a:t>label</a:t>
            </a:r>
            <a:r>
              <a:rPr lang="ko-KR" altLang="en-US" b="1" dirty="0">
                <a:ea typeface="야놀자 야체 B" panose="02020603020101020101"/>
              </a:rPr>
              <a:t>인코딩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3C5FF3-603D-872A-0739-834F6BD833F4}"/>
              </a:ext>
            </a:extLst>
          </p:cNvPr>
          <p:cNvSpPr txBox="1"/>
          <p:nvPr/>
        </p:nvSpPr>
        <p:spPr>
          <a:xfrm>
            <a:off x="752233" y="3172462"/>
            <a:ext cx="4533526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문제점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숫자값을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가중치로 잘못 인식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-&gt;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예측 성능의 저하를 일으킨다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080579-71A0-0FBD-E264-D9B9EC0447D4}"/>
              </a:ext>
            </a:extLst>
          </p:cNvPr>
          <p:cNvSpPr txBox="1"/>
          <p:nvPr/>
        </p:nvSpPr>
        <p:spPr>
          <a:xfrm>
            <a:off x="533179" y="4399395"/>
            <a:ext cx="5297427" cy="1705928"/>
          </a:xfrm>
          <a:prstGeom prst="roundRect">
            <a:avLst>
              <a:gd name="adj" fmla="val 23336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해결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선형회귀와 같은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ML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알고리즘에는 보통 적용하지 않는다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트리계열의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ML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알고리즘은 숫자의 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순서 특성을 반영하지 않음 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-&gt;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트리계열 사용해라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BA526F-0E91-973E-DE7E-86B65A1D273D}"/>
              </a:ext>
            </a:extLst>
          </p:cNvPr>
          <p:cNvSpPr txBox="1"/>
          <p:nvPr/>
        </p:nvSpPr>
        <p:spPr>
          <a:xfrm>
            <a:off x="6408962" y="3163497"/>
            <a:ext cx="4533526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문제점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다중공선성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i="0" dirty="0">
                <a:solidFill>
                  <a:srgbClr val="FF0000"/>
                </a:solidFill>
                <a:effectLst/>
                <a:latin typeface="Apple SD Gothic Neo"/>
              </a:rPr>
              <a:t>독립변수들 간에 강한 상관관계가 나타나는 문제</a:t>
            </a:r>
            <a:r>
              <a:rPr lang="en-US" altLang="ko-KR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)</a:t>
            </a:r>
            <a:endParaRPr lang="ko-KR" altLang="en-US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754DC-202D-1A43-6101-DC611DD80968}"/>
              </a:ext>
            </a:extLst>
          </p:cNvPr>
          <p:cNvSpPr txBox="1"/>
          <p:nvPr/>
        </p:nvSpPr>
        <p:spPr>
          <a:xfrm>
            <a:off x="6215870" y="4534884"/>
            <a:ext cx="5297427" cy="746343"/>
          </a:xfrm>
          <a:prstGeom prst="roundRect">
            <a:avLst>
              <a:gd name="adj" fmla="val 23336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해결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상관관계 높은 열을 제거 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또는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pca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주성분 분석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59FA4EC-33AD-D3FF-7CAA-24DBCBEF17A0}"/>
              </a:ext>
            </a:extLst>
          </p:cNvPr>
          <p:cNvGrpSpPr/>
          <p:nvPr/>
        </p:nvGrpSpPr>
        <p:grpSpPr>
          <a:xfrm>
            <a:off x="1646414" y="3163497"/>
            <a:ext cx="8659433" cy="2543530"/>
            <a:chOff x="1390845" y="3201506"/>
            <a:chExt cx="8659433" cy="254353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9CF4049-1357-063E-594F-7FEE9DDEE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845" y="3201506"/>
              <a:ext cx="8659433" cy="2543530"/>
            </a:xfrm>
            <a:prstGeom prst="rect">
              <a:avLst/>
            </a:prstGeom>
          </p:spPr>
        </p:pic>
        <p:sp>
          <p:nvSpPr>
            <p:cNvPr id="24" name="正方形/長方形 29">
              <a:extLst>
                <a:ext uri="{FF2B5EF4-FFF2-40B4-BE49-F238E27FC236}">
                  <a16:creationId xmlns:a16="http://schemas.microsoft.com/office/drawing/2014/main" id="{279DE6E0-5899-D262-0A89-79481442F20F}"/>
                </a:ext>
              </a:extLst>
            </p:cNvPr>
            <p:cNvSpPr/>
            <p:nvPr/>
          </p:nvSpPr>
          <p:spPr>
            <a:xfrm>
              <a:off x="1640541" y="3901937"/>
              <a:ext cx="2743200" cy="1683076"/>
            </a:xfrm>
            <a:prstGeom prst="rect">
              <a:avLst/>
            </a:prstGeom>
            <a:solidFill>
              <a:srgbClr val="E71224">
                <a:alpha val="5000"/>
              </a:srgbClr>
            </a:solidFill>
            <a:ln w="180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E71224"/>
                </a:solidFill>
              </a:endParaRPr>
            </a:p>
          </p:txBody>
        </p:sp>
        <p:sp>
          <p:nvSpPr>
            <p:cNvPr id="25" name="正方形/長方形 29">
              <a:extLst>
                <a:ext uri="{FF2B5EF4-FFF2-40B4-BE49-F238E27FC236}">
                  <a16:creationId xmlns:a16="http://schemas.microsoft.com/office/drawing/2014/main" id="{9F37B9A6-4E1A-EC70-758E-D1E47DC619D0}"/>
                </a:ext>
              </a:extLst>
            </p:cNvPr>
            <p:cNvSpPr/>
            <p:nvPr/>
          </p:nvSpPr>
          <p:spPr>
            <a:xfrm>
              <a:off x="6158753" y="3901937"/>
              <a:ext cx="2743200" cy="1683076"/>
            </a:xfrm>
            <a:prstGeom prst="rect">
              <a:avLst/>
            </a:prstGeom>
            <a:solidFill>
              <a:srgbClr val="E71224">
                <a:alpha val="5000"/>
              </a:srgbClr>
            </a:solidFill>
            <a:ln w="180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E7122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9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</a:t>
            </a:r>
            <a:r>
              <a:rPr lang="ko-KR" altLang="en-US" sz="2400" b="1" kern="0" dirty="0" err="1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234B8-AC69-4F96-AA58-DC0E20FD7695}"/>
              </a:ext>
            </a:extLst>
          </p:cNvPr>
          <p:cNvSpPr txBox="1"/>
          <p:nvPr/>
        </p:nvSpPr>
        <p:spPr>
          <a:xfrm>
            <a:off x="1919876" y="2160494"/>
            <a:ext cx="111019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EAE32-62E5-B5FB-BE8C-A98831B490B8}"/>
              </a:ext>
            </a:extLst>
          </p:cNvPr>
          <p:cNvSpPr txBox="1"/>
          <p:nvPr/>
        </p:nvSpPr>
        <p:spPr>
          <a:xfrm>
            <a:off x="2673936" y="1546101"/>
            <a:ext cx="734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a typeface="야놀자 야체 B" panose="02020603020101020101"/>
              </a:rPr>
              <a:t>Genre</a:t>
            </a:r>
            <a:r>
              <a:rPr lang="ko-KR" altLang="en-US" sz="3600" b="1" dirty="0">
                <a:ea typeface="야놀자 야체 B" panose="02020603020101020101"/>
              </a:rPr>
              <a:t> </a:t>
            </a:r>
            <a:r>
              <a:rPr lang="ko-KR" altLang="en-US" sz="3600" b="1" dirty="0" err="1">
                <a:ea typeface="야놀자 야체 B" panose="02020603020101020101"/>
              </a:rPr>
              <a:t>전처리</a:t>
            </a:r>
            <a:r>
              <a:rPr lang="en-US" altLang="ko-KR" sz="3600" b="1" dirty="0">
                <a:ea typeface="야놀자 야체 B" panose="02020603020101020101"/>
              </a:rPr>
              <a:t>(</a:t>
            </a:r>
            <a:r>
              <a:rPr lang="ko-KR" altLang="en-US" sz="3600" b="1" dirty="0">
                <a:ea typeface="야놀자 야체 B" panose="02020603020101020101"/>
              </a:rPr>
              <a:t>범주형 데이터 처리</a:t>
            </a:r>
            <a:r>
              <a:rPr lang="en-US" altLang="ko-KR" sz="3600" b="1" dirty="0">
                <a:ea typeface="야놀자 야체 B" panose="02020603020101020101"/>
              </a:rPr>
              <a:t>)</a:t>
            </a:r>
            <a:endParaRPr lang="ko-KR" altLang="en-US" sz="3600" b="1" dirty="0">
              <a:ea typeface="야놀자 야체 B" panose="02020603020101020101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DC15FDD-10E4-66EA-E0A1-5FDD80A3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22" y="2369052"/>
            <a:ext cx="1843544" cy="389578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4A4672A-9EC8-567A-7FF8-E864F1EC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54" y="2358756"/>
            <a:ext cx="1976760" cy="39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9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</a:t>
            </a:r>
            <a:r>
              <a:rPr lang="ko-KR" altLang="en-US" sz="2400" b="1" kern="0" dirty="0" err="1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234B8-AC69-4F96-AA58-DC0E20FD7695}"/>
              </a:ext>
            </a:extLst>
          </p:cNvPr>
          <p:cNvSpPr txBox="1"/>
          <p:nvPr/>
        </p:nvSpPr>
        <p:spPr>
          <a:xfrm>
            <a:off x="1919876" y="2160494"/>
            <a:ext cx="111019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EAE32-62E5-B5FB-BE8C-A98831B490B8}"/>
              </a:ext>
            </a:extLst>
          </p:cNvPr>
          <p:cNvSpPr txBox="1"/>
          <p:nvPr/>
        </p:nvSpPr>
        <p:spPr>
          <a:xfrm>
            <a:off x="2673936" y="1546101"/>
            <a:ext cx="734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a typeface="야놀자 야체 B" panose="02020603020101020101"/>
              </a:rPr>
              <a:t>Genre</a:t>
            </a:r>
            <a:r>
              <a:rPr lang="ko-KR" altLang="en-US" sz="3600" b="1" dirty="0">
                <a:ea typeface="야놀자 야체 B" panose="02020603020101020101"/>
              </a:rPr>
              <a:t> </a:t>
            </a:r>
            <a:r>
              <a:rPr lang="ko-KR" altLang="en-US" sz="3600" b="1" dirty="0" err="1">
                <a:ea typeface="야놀자 야체 B" panose="02020603020101020101"/>
              </a:rPr>
              <a:t>전처리</a:t>
            </a:r>
            <a:r>
              <a:rPr lang="en-US" altLang="ko-KR" sz="3600" b="1" dirty="0">
                <a:ea typeface="야놀자 야체 B" panose="02020603020101020101"/>
              </a:rPr>
              <a:t>(</a:t>
            </a:r>
            <a:r>
              <a:rPr lang="ko-KR" altLang="en-US" sz="3600" b="1" dirty="0">
                <a:ea typeface="야놀자 야체 B" panose="02020603020101020101"/>
              </a:rPr>
              <a:t>범주형 데이터 처리</a:t>
            </a:r>
            <a:r>
              <a:rPr lang="en-US" altLang="ko-KR" sz="3600" b="1" dirty="0">
                <a:ea typeface="야놀자 야체 B" panose="02020603020101020101"/>
              </a:rPr>
              <a:t>)</a:t>
            </a:r>
            <a:endParaRPr lang="ko-KR" altLang="en-US" sz="3600" b="1" dirty="0">
              <a:ea typeface="야놀자 야체 B" panose="02020603020101020101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0BFBEE4-54D0-F205-32A2-21AA64F1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29" y="3405511"/>
            <a:ext cx="5904394" cy="2520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1D479D-B8E1-31B7-5C7C-28DB4A608748}"/>
              </a:ext>
            </a:extLst>
          </p:cNvPr>
          <p:cNvSpPr txBox="1"/>
          <p:nvPr/>
        </p:nvSpPr>
        <p:spPr>
          <a:xfrm>
            <a:off x="6880226" y="273782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야놀자 야체 B" panose="02020603020101020101"/>
              </a:rPr>
              <a:t>One-hot </a:t>
            </a:r>
            <a:r>
              <a:rPr lang="ko-KR" altLang="en-US" b="1" dirty="0">
                <a:ea typeface="야놀자 야체 B" panose="02020603020101020101"/>
              </a:rPr>
              <a:t>인코딩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5AE27-FFA0-D23E-B94B-1CDD3A9BB043}"/>
              </a:ext>
            </a:extLst>
          </p:cNvPr>
          <p:cNvSpPr txBox="1"/>
          <p:nvPr/>
        </p:nvSpPr>
        <p:spPr>
          <a:xfrm>
            <a:off x="2100665" y="23556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야놀자 야체 B" panose="02020603020101020101"/>
              </a:rPr>
              <a:t>label</a:t>
            </a:r>
            <a:r>
              <a:rPr lang="ko-KR" altLang="en-US" b="1" dirty="0">
                <a:ea typeface="야놀자 야체 B" panose="02020603020101020101"/>
              </a:rPr>
              <a:t>인코딩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628385-2232-4747-F438-207B840BF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04" y="2920058"/>
            <a:ext cx="1547928" cy="35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9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</a:t>
            </a:r>
            <a:r>
              <a:rPr lang="ko-KR" altLang="en-US" sz="2400" b="1" kern="0" dirty="0" err="1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EAE32-62E5-B5FB-BE8C-A98831B490B8}"/>
              </a:ext>
            </a:extLst>
          </p:cNvPr>
          <p:cNvSpPr txBox="1"/>
          <p:nvPr/>
        </p:nvSpPr>
        <p:spPr>
          <a:xfrm>
            <a:off x="2673936" y="1546101"/>
            <a:ext cx="734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a typeface="야놀자 야체 B" panose="02020603020101020101"/>
              </a:rPr>
              <a:t>Age </a:t>
            </a:r>
            <a:r>
              <a:rPr lang="ko-KR" altLang="en-US" sz="3600" b="1" dirty="0" err="1">
                <a:ea typeface="야놀자 야체 B" panose="02020603020101020101"/>
              </a:rPr>
              <a:t>전처리</a:t>
            </a:r>
            <a:r>
              <a:rPr lang="en-US" altLang="ko-KR" sz="3600" b="1" dirty="0">
                <a:ea typeface="야놀자 야체 B" panose="02020603020101020101"/>
              </a:rPr>
              <a:t>(</a:t>
            </a:r>
            <a:r>
              <a:rPr lang="ko-KR" altLang="en-US" sz="3600" b="1" dirty="0">
                <a:ea typeface="야놀자 야체 B" panose="02020603020101020101"/>
              </a:rPr>
              <a:t>범주형 데이터 처리</a:t>
            </a:r>
            <a:r>
              <a:rPr lang="en-US" altLang="ko-KR" sz="3600" b="1" dirty="0">
                <a:ea typeface="야놀자 야체 B" panose="02020603020101020101"/>
              </a:rPr>
              <a:t>)</a:t>
            </a:r>
            <a:endParaRPr lang="ko-KR" altLang="en-US" sz="3600" b="1" dirty="0">
              <a:ea typeface="야놀자 야체 B" panose="0202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D479D-B8E1-31B7-5C7C-28DB4A608748}"/>
              </a:ext>
            </a:extLst>
          </p:cNvPr>
          <p:cNvSpPr txBox="1"/>
          <p:nvPr/>
        </p:nvSpPr>
        <p:spPr>
          <a:xfrm>
            <a:off x="7393736" y="249296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야놀자 야체 B" panose="02020603020101020101"/>
              </a:rPr>
              <a:t>One-hot </a:t>
            </a:r>
            <a:r>
              <a:rPr lang="ko-KR" altLang="en-US" b="1" dirty="0">
                <a:ea typeface="야놀자 야체 B" panose="02020603020101020101"/>
              </a:rPr>
              <a:t>인코딩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5AE27-FFA0-D23E-B94B-1CDD3A9BB043}"/>
              </a:ext>
            </a:extLst>
          </p:cNvPr>
          <p:cNvSpPr txBox="1"/>
          <p:nvPr/>
        </p:nvSpPr>
        <p:spPr>
          <a:xfrm>
            <a:off x="3501484" y="240594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야놀자 야체 B" panose="02020603020101020101"/>
              </a:rPr>
              <a:t>label</a:t>
            </a:r>
            <a:r>
              <a:rPr lang="ko-KR" altLang="en-US" b="1" dirty="0">
                <a:ea typeface="야놀자 야체 B" panose="02020603020101020101"/>
              </a:rPr>
              <a:t>인코딩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83AA0F4-8529-6032-99E9-5B709C21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92" y="3061422"/>
            <a:ext cx="847682" cy="33106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EED437-5F3E-C6F5-A9E6-0EF56F52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25" y="2862292"/>
            <a:ext cx="393292" cy="35497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8992306-57B7-A8BB-F556-5895366E9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830" y="3103738"/>
            <a:ext cx="4823012" cy="3123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5B8476-82C6-5F24-63AA-CE5414681AD6}"/>
              </a:ext>
            </a:extLst>
          </p:cNvPr>
          <p:cNvSpPr txBox="1"/>
          <p:nvPr/>
        </p:nvSpPr>
        <p:spPr>
          <a:xfrm>
            <a:off x="1438015" y="2433614"/>
            <a:ext cx="7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야놀자 야체 B" panose="02020603020101020101"/>
              </a:rPr>
              <a:t>원본</a:t>
            </a:r>
          </a:p>
        </p:txBody>
      </p:sp>
    </p:spTree>
    <p:extLst>
      <p:ext uri="{BB962C8B-B14F-4D97-AF65-F5344CB8AC3E}">
        <p14:creationId xmlns:p14="http://schemas.microsoft.com/office/powerpoint/2010/main" val="257793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</a:t>
            </a:r>
            <a:r>
              <a:rPr lang="ko-KR" altLang="en-US" sz="2400" b="1" kern="0" dirty="0" err="1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EAE32-62E5-B5FB-BE8C-A98831B490B8}"/>
              </a:ext>
            </a:extLst>
          </p:cNvPr>
          <p:cNvSpPr txBox="1"/>
          <p:nvPr/>
        </p:nvSpPr>
        <p:spPr>
          <a:xfrm>
            <a:off x="2673936" y="1546101"/>
            <a:ext cx="734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a typeface="야놀자 야체 B" panose="02020603020101020101"/>
              </a:rPr>
              <a:t>Free</a:t>
            </a:r>
            <a:r>
              <a:rPr lang="ko-KR" altLang="en-US" sz="3600" b="1" dirty="0">
                <a:ea typeface="야놀자 야체 B" panose="02020603020101020101"/>
              </a:rPr>
              <a:t> </a:t>
            </a:r>
            <a:r>
              <a:rPr lang="ko-KR" altLang="en-US" sz="3600" b="1" dirty="0" err="1">
                <a:ea typeface="야놀자 야체 B" panose="02020603020101020101"/>
              </a:rPr>
              <a:t>전처리</a:t>
            </a:r>
            <a:r>
              <a:rPr lang="en-US" altLang="ko-KR" sz="3600" b="1" dirty="0">
                <a:ea typeface="야놀자 야체 B" panose="02020603020101020101"/>
              </a:rPr>
              <a:t>(</a:t>
            </a:r>
            <a:r>
              <a:rPr lang="ko-KR" altLang="en-US" sz="3600" b="1" dirty="0">
                <a:ea typeface="야놀자 야체 B" panose="02020603020101020101"/>
              </a:rPr>
              <a:t>범주형 데이터 처리</a:t>
            </a:r>
            <a:r>
              <a:rPr lang="en-US" altLang="ko-KR" sz="3600" b="1" dirty="0">
                <a:ea typeface="야놀자 야체 B" panose="02020603020101020101"/>
              </a:rPr>
              <a:t>)</a:t>
            </a:r>
            <a:endParaRPr lang="ko-KR" altLang="en-US" sz="3600" b="1" dirty="0">
              <a:ea typeface="야놀자 야체 B" panose="0202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D479D-B8E1-31B7-5C7C-28DB4A608748}"/>
              </a:ext>
            </a:extLst>
          </p:cNvPr>
          <p:cNvSpPr txBox="1"/>
          <p:nvPr/>
        </p:nvSpPr>
        <p:spPr>
          <a:xfrm>
            <a:off x="7393736" y="249296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야놀자 야체 B" panose="02020603020101020101"/>
              </a:rPr>
              <a:t>One-hot </a:t>
            </a:r>
            <a:r>
              <a:rPr lang="ko-KR" altLang="en-US" b="1" dirty="0">
                <a:ea typeface="야놀자 야체 B" panose="02020603020101020101"/>
              </a:rPr>
              <a:t>인코딩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5AE27-FFA0-D23E-B94B-1CDD3A9BB043}"/>
              </a:ext>
            </a:extLst>
          </p:cNvPr>
          <p:cNvSpPr txBox="1"/>
          <p:nvPr/>
        </p:nvSpPr>
        <p:spPr>
          <a:xfrm>
            <a:off x="3501484" y="240594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야놀자 야체 B" panose="02020603020101020101"/>
              </a:rPr>
              <a:t>label</a:t>
            </a:r>
            <a:r>
              <a:rPr lang="ko-KR" altLang="en-US" b="1" dirty="0">
                <a:ea typeface="야놀자 야체 B" panose="02020603020101020101"/>
              </a:rPr>
              <a:t>인코딩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5B8476-82C6-5F24-63AA-CE5414681AD6}"/>
              </a:ext>
            </a:extLst>
          </p:cNvPr>
          <p:cNvSpPr txBox="1"/>
          <p:nvPr/>
        </p:nvSpPr>
        <p:spPr>
          <a:xfrm>
            <a:off x="1438015" y="2433614"/>
            <a:ext cx="7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야놀자 야체 B" panose="02020603020101020101"/>
              </a:rPr>
              <a:t>원본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CB7758-06A4-308A-D636-95C2DEAFC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017" y="2838718"/>
            <a:ext cx="232018" cy="36583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AC48F4-7EFD-2011-25CB-8D753822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29" y="2925872"/>
            <a:ext cx="465294" cy="34840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0993500-B66C-9C19-3FED-0EF3891D9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037" y="2986050"/>
            <a:ext cx="2720598" cy="35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5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52883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E9226-A501-4ABB-BA3C-1A1B3B282098}"/>
              </a:ext>
            </a:extLst>
          </p:cNvPr>
          <p:cNvSpPr txBox="1"/>
          <p:nvPr/>
        </p:nvSpPr>
        <p:spPr>
          <a:xfrm>
            <a:off x="3423806" y="1992535"/>
            <a:ext cx="591741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400" b="1" dirty="0">
                <a:latin typeface="야놀자 야체 B" panose="02020603020101020101"/>
                <a:ea typeface="야놀자 야체 B" panose="02020603020101020101"/>
              </a:rPr>
              <a:t>기술 </a:t>
            </a:r>
            <a:endParaRPr lang="en-US" altLang="ko-KR" sz="2400" b="1" dirty="0">
              <a:latin typeface="야놀자 야체 B" panose="02020603020101020101"/>
              <a:ea typeface="야놀자 야체 B" panose="02020603020101020101"/>
            </a:endParaRPr>
          </a:p>
          <a:p>
            <a:pPr marL="514350" indent="-51435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400" b="1" dirty="0">
                <a:latin typeface="야놀자 야체 B" panose="02020603020101020101"/>
                <a:ea typeface="야놀자 야체 B" panose="02020603020101020101"/>
              </a:rPr>
              <a:t>데이터 수집</a:t>
            </a:r>
            <a:endParaRPr lang="en-US" altLang="ko-KR" sz="2400" b="1" dirty="0">
              <a:latin typeface="야놀자 야체 B" panose="02020603020101020101"/>
              <a:ea typeface="야놀자 야체 B" panose="02020603020101020101"/>
            </a:endParaRPr>
          </a:p>
          <a:p>
            <a:pPr marL="342900" indent="-342900">
              <a:lnSpc>
                <a:spcPct val="250000"/>
              </a:lnSpc>
              <a:buAutoNum type="circleNumDbPlain"/>
            </a:pPr>
            <a:r>
              <a:rPr lang="ko-KR" altLang="en-US" sz="2400" b="1" dirty="0">
                <a:latin typeface="야놀자 야체 B" panose="02020603020101020101"/>
                <a:ea typeface="야놀자 야체 B" panose="02020603020101020101"/>
              </a:rPr>
              <a:t> 데이터 </a:t>
            </a:r>
            <a:r>
              <a:rPr lang="ko-KR" altLang="en-US" sz="2400" b="1" dirty="0" err="1">
                <a:latin typeface="야놀자 야체 B" panose="02020603020101020101"/>
                <a:ea typeface="야놀자 야체 B" panose="02020603020101020101"/>
              </a:rPr>
              <a:t>전처리</a:t>
            </a:r>
            <a:endParaRPr lang="en-US" altLang="ko-KR" sz="2400" b="1" dirty="0">
              <a:latin typeface="야놀자 야체 B" panose="02020603020101020101"/>
              <a:ea typeface="야놀자 야체 B" panose="02020603020101020101"/>
            </a:endParaRPr>
          </a:p>
          <a:p>
            <a:pPr marL="342900" indent="-342900">
              <a:lnSpc>
                <a:spcPct val="250000"/>
              </a:lnSpc>
              <a:buFontTx/>
              <a:buAutoNum type="circleNumDbPlain"/>
            </a:pPr>
            <a:r>
              <a:rPr lang="en-US" altLang="ko-KR" sz="2400" b="1" dirty="0">
                <a:latin typeface="야놀자 야체 B" panose="02020603020101020101"/>
                <a:ea typeface="야놀자 야체 B" panose="02020603020101020101"/>
              </a:rPr>
              <a:t> EDA(</a:t>
            </a:r>
            <a:r>
              <a:rPr lang="ko-KR" altLang="en-US" sz="2400" b="1" dirty="0">
                <a:latin typeface="야놀자 야체 B" panose="02020603020101020101"/>
                <a:ea typeface="야놀자 야체 B" panose="02020603020101020101"/>
              </a:rPr>
              <a:t>탐색적 데이터 분석</a:t>
            </a:r>
            <a:r>
              <a:rPr lang="en-US" altLang="ko-KR" sz="2400" b="1" dirty="0">
                <a:latin typeface="야놀자 야체 B" panose="02020603020101020101"/>
                <a:ea typeface="야놀자 야체 B" panose="02020603020101020101"/>
              </a:rPr>
              <a:t>) + </a:t>
            </a:r>
            <a:r>
              <a:rPr lang="ko-KR" altLang="en-US" sz="2400" b="1" dirty="0">
                <a:latin typeface="야놀자 야체 B" panose="02020603020101020101"/>
                <a:ea typeface="야놀자 야체 B" panose="02020603020101020101"/>
              </a:rPr>
              <a:t>모델링</a:t>
            </a:r>
            <a:endParaRPr lang="en-US" altLang="ko-KR" sz="2400" b="1" dirty="0">
              <a:latin typeface="야놀자 야체 B" panose="02020603020101020101"/>
              <a:ea typeface="야놀자 야체 B" panose="02020603020101020101"/>
            </a:endParaRPr>
          </a:p>
          <a:p>
            <a:pPr marL="342900" indent="-342900">
              <a:buAutoNum type="circleNumDbPlain"/>
            </a:pPr>
            <a:endParaRPr lang="ko-KR" altLang="en-US" sz="2800" dirty="0">
              <a:latin typeface="야놀자 야체 B" panose="02020603020101020101"/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02522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</a:t>
            </a:r>
            <a:r>
              <a:rPr lang="ko-KR" altLang="en-US" sz="2400" b="1" kern="0" dirty="0" err="1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</a:rPr>
              <a:t>-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BD20E-3B0A-4B67-AD91-77A2A8FC654E}"/>
              </a:ext>
            </a:extLst>
          </p:cNvPr>
          <p:cNvSpPr txBox="1"/>
          <p:nvPr/>
        </p:nvSpPr>
        <p:spPr>
          <a:xfrm>
            <a:off x="3984811" y="1758241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야놀자"/>
                <a:ea typeface="야놀자 야체 B" panose="02020603020101020101"/>
              </a:rPr>
              <a:t>수치형 데이터 처리</a:t>
            </a:r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375C6E7F-EFF5-A85A-06B3-589B1DACE2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B909E-E818-2E3E-5560-06788233DE48}"/>
              </a:ext>
            </a:extLst>
          </p:cNvPr>
          <p:cNvSpPr txBox="1"/>
          <p:nvPr/>
        </p:nvSpPr>
        <p:spPr>
          <a:xfrm>
            <a:off x="752233" y="2724295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Scale</a:t>
            </a:r>
          </a:p>
          <a:p>
            <a:r>
              <a:rPr lang="en-US" altLang="ko-KR" b="1" dirty="0"/>
              <a:t>ex) </a:t>
            </a:r>
            <a:r>
              <a:rPr lang="en-US" altLang="ko-KR" b="1" dirty="0" err="1"/>
              <a:t>nomalization</a:t>
            </a:r>
            <a:endParaRPr lang="ko-KR" altLang="en-US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45BFC15-47ED-3358-B591-1B11EFEB2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93" y="2724295"/>
            <a:ext cx="6651814" cy="34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9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</a:t>
            </a:r>
            <a:r>
              <a:rPr lang="ko-KR" altLang="en-US" sz="2400" b="1" kern="0" dirty="0" err="1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</a:rPr>
              <a:t>-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BD20E-3B0A-4B67-AD91-77A2A8FC654E}"/>
              </a:ext>
            </a:extLst>
          </p:cNvPr>
          <p:cNvSpPr txBox="1"/>
          <p:nvPr/>
        </p:nvSpPr>
        <p:spPr>
          <a:xfrm>
            <a:off x="3984811" y="1758241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야놀자"/>
                <a:ea typeface="야놀자 야체 B" panose="02020603020101020101"/>
              </a:rPr>
              <a:t>수치형 데이터 처리</a:t>
            </a:r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375C6E7F-EFF5-A85A-06B3-589B1DACE2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0D1002-BDD4-994E-D423-D51C2C82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81192"/>
            <a:ext cx="9144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EA4EEA-1C5A-C387-9BCF-65BD3576541E}"/>
              </a:ext>
            </a:extLst>
          </p:cNvPr>
          <p:cNvSpPr txBox="1"/>
          <p:nvPr/>
        </p:nvSpPr>
        <p:spPr>
          <a:xfrm>
            <a:off x="4551829" y="5716396"/>
            <a:ext cx="300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-&gt;</a:t>
            </a:r>
            <a:r>
              <a:rPr lang="ko-KR" altLang="en-US" b="1" dirty="0">
                <a:solidFill>
                  <a:srgbClr val="FF0000"/>
                </a:solidFill>
              </a:rPr>
              <a:t>범위의 왜곡을 막기 위해</a:t>
            </a:r>
          </a:p>
        </p:txBody>
      </p:sp>
    </p:spTree>
    <p:extLst>
      <p:ext uri="{BB962C8B-B14F-4D97-AF65-F5344CB8AC3E}">
        <p14:creationId xmlns:p14="http://schemas.microsoft.com/office/powerpoint/2010/main" val="372236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</a:t>
            </a:r>
            <a:r>
              <a:rPr lang="ko-KR" altLang="en-US" sz="2400" b="1" kern="0" dirty="0" err="1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EAE32-62E5-B5FB-BE8C-A98831B490B8}"/>
              </a:ext>
            </a:extLst>
          </p:cNvPr>
          <p:cNvSpPr txBox="1"/>
          <p:nvPr/>
        </p:nvSpPr>
        <p:spPr>
          <a:xfrm>
            <a:off x="1919876" y="1582493"/>
            <a:ext cx="834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a typeface="야놀자 야체 B" panose="02020603020101020101"/>
              </a:rPr>
              <a:t>Heart</a:t>
            </a:r>
            <a:r>
              <a:rPr lang="ko-KR" altLang="en-US" sz="3600" b="1" dirty="0">
                <a:ea typeface="야놀자 야체 B" panose="02020603020101020101"/>
              </a:rPr>
              <a:t> </a:t>
            </a:r>
            <a:r>
              <a:rPr lang="ko-KR" altLang="en-US" sz="3600" b="1" dirty="0" err="1">
                <a:ea typeface="야놀자 야체 B" panose="02020603020101020101"/>
              </a:rPr>
              <a:t>전처리</a:t>
            </a:r>
            <a:r>
              <a:rPr lang="en-US" altLang="ko-KR" sz="3600" b="1" dirty="0">
                <a:ea typeface="야놀자 야체 B" panose="02020603020101020101"/>
              </a:rPr>
              <a:t>(</a:t>
            </a:r>
            <a:r>
              <a:rPr lang="ko-KR" altLang="en-US" sz="3600" b="1" dirty="0">
                <a:ea typeface="야놀자 야체 B" panose="02020603020101020101"/>
              </a:rPr>
              <a:t>문자열</a:t>
            </a:r>
            <a:r>
              <a:rPr lang="en-US" altLang="ko-KR" sz="3600" b="1" dirty="0">
                <a:ea typeface="야놀자 야체 B" panose="02020603020101020101"/>
              </a:rPr>
              <a:t>-&gt;</a:t>
            </a:r>
            <a:r>
              <a:rPr lang="ko-KR" altLang="en-US" sz="3600" b="1" dirty="0">
                <a:ea typeface="야놀자 야체 B" panose="02020603020101020101"/>
              </a:rPr>
              <a:t>정수형</a:t>
            </a:r>
            <a:r>
              <a:rPr lang="en-US" altLang="ko-KR" sz="3600" b="1" dirty="0">
                <a:ea typeface="야놀자 야체 B" panose="02020603020101020101"/>
              </a:rPr>
              <a:t>-&gt;</a:t>
            </a:r>
            <a:r>
              <a:rPr lang="ko-KR" altLang="en-US" sz="3600" b="1" dirty="0">
                <a:ea typeface="야놀자 야체 B" panose="02020603020101020101"/>
              </a:rPr>
              <a:t>정규화</a:t>
            </a:r>
            <a:r>
              <a:rPr lang="en-US" altLang="ko-KR" sz="3600" b="1" dirty="0">
                <a:ea typeface="야놀자 야체 B" panose="02020603020101020101"/>
              </a:rPr>
              <a:t>)</a:t>
            </a:r>
            <a:endParaRPr lang="ko-KR" altLang="en-US" sz="3600" b="1" dirty="0">
              <a:ea typeface="야놀자 야체 B" panose="0202060302010102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5B8476-82C6-5F24-63AA-CE5414681AD6}"/>
              </a:ext>
            </a:extLst>
          </p:cNvPr>
          <p:cNvSpPr txBox="1"/>
          <p:nvPr/>
        </p:nvSpPr>
        <p:spPr>
          <a:xfrm>
            <a:off x="1769710" y="2414282"/>
            <a:ext cx="7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야놀자 야체 B" panose="02020603020101020101"/>
              </a:rPr>
              <a:t>원본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91E66B4-B5BE-76A8-A910-C50E7193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05" y="2912889"/>
            <a:ext cx="428446" cy="34325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2E0CB52-C248-C4DF-BEEA-1998D200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645" y="2773230"/>
            <a:ext cx="459954" cy="37118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FE7340-AC9E-C7BF-5057-88DE592F165B}"/>
              </a:ext>
            </a:extLst>
          </p:cNvPr>
          <p:cNvSpPr txBox="1"/>
          <p:nvPr/>
        </p:nvSpPr>
        <p:spPr>
          <a:xfrm>
            <a:off x="3919187" y="2315588"/>
            <a:ext cx="33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야놀자 야체 B" panose="02020603020101020101"/>
              </a:rPr>
              <a:t>군더더기 제거 후 정수형 변환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0B99A-C837-EA53-AEF0-AB08A341D1EA}"/>
              </a:ext>
            </a:extLst>
          </p:cNvPr>
          <p:cNvSpPr txBox="1"/>
          <p:nvPr/>
        </p:nvSpPr>
        <p:spPr>
          <a:xfrm>
            <a:off x="8596129" y="2309317"/>
            <a:ext cx="33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야놀자 야체 B" panose="02020603020101020101"/>
              </a:rPr>
              <a:t>scaling</a:t>
            </a:r>
            <a:endParaRPr lang="ko-KR" altLang="en-US" b="1" dirty="0">
              <a:ea typeface="야놀자 야체 B" panose="0202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ABB333-87D6-F60B-81BF-911537095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058" y="2855269"/>
            <a:ext cx="1689274" cy="34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3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</a:t>
            </a:r>
            <a:r>
              <a:rPr lang="ko-KR" altLang="en-US" sz="2400" b="1" kern="0" dirty="0" err="1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EAE32-62E5-B5FB-BE8C-A98831B490B8}"/>
              </a:ext>
            </a:extLst>
          </p:cNvPr>
          <p:cNvSpPr txBox="1"/>
          <p:nvPr/>
        </p:nvSpPr>
        <p:spPr>
          <a:xfrm>
            <a:off x="3554874" y="1538659"/>
            <a:ext cx="834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a typeface="야놀자 야체 B" panose="02020603020101020101"/>
              </a:rPr>
              <a:t>Rating</a:t>
            </a:r>
            <a:r>
              <a:rPr lang="ko-KR" altLang="en-US" sz="3600" b="1" dirty="0">
                <a:ea typeface="야놀자 야체 B" panose="02020603020101020101"/>
              </a:rPr>
              <a:t> </a:t>
            </a:r>
            <a:r>
              <a:rPr lang="ko-KR" altLang="en-US" sz="3600" b="1" dirty="0" err="1">
                <a:ea typeface="야놀자 야체 B" panose="02020603020101020101"/>
              </a:rPr>
              <a:t>전처리</a:t>
            </a:r>
            <a:r>
              <a:rPr lang="en-US" altLang="ko-KR" sz="3600" b="1" dirty="0">
                <a:ea typeface="야놀자 야체 B" panose="02020603020101020101"/>
              </a:rPr>
              <a:t>(scale)</a:t>
            </a:r>
            <a:endParaRPr lang="ko-KR" altLang="en-US" sz="3600" b="1" dirty="0">
              <a:ea typeface="야놀자 야체 B" panose="0202060302010102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5B8476-82C6-5F24-63AA-CE5414681AD6}"/>
              </a:ext>
            </a:extLst>
          </p:cNvPr>
          <p:cNvSpPr txBox="1"/>
          <p:nvPr/>
        </p:nvSpPr>
        <p:spPr>
          <a:xfrm>
            <a:off x="3554874" y="2368359"/>
            <a:ext cx="7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야놀자 야체 B" panose="02020603020101020101"/>
              </a:rPr>
              <a:t>원본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0B99A-C837-EA53-AEF0-AB08A341D1EA}"/>
              </a:ext>
            </a:extLst>
          </p:cNvPr>
          <p:cNvSpPr txBox="1"/>
          <p:nvPr/>
        </p:nvSpPr>
        <p:spPr>
          <a:xfrm>
            <a:off x="6623894" y="2284837"/>
            <a:ext cx="33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야놀자 야체 B" panose="02020603020101020101"/>
              </a:rPr>
              <a:t>scaling</a:t>
            </a:r>
            <a:endParaRPr lang="ko-KR" altLang="en-US" b="1" dirty="0">
              <a:ea typeface="야놀자 야체 B" panose="02020603020101020101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A45279-C7CC-17D8-7972-38D9A7B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659" y="2878342"/>
            <a:ext cx="746452" cy="33469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BB57E63-D806-52B8-A9F1-34CF09C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229" y="2754016"/>
            <a:ext cx="1541662" cy="36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1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</a:t>
            </a:r>
            <a:r>
              <a:rPr lang="ko-KR" altLang="en-US" sz="2400" b="1" kern="0" dirty="0" err="1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EAE32-62E5-B5FB-BE8C-A98831B490B8}"/>
              </a:ext>
            </a:extLst>
          </p:cNvPr>
          <p:cNvSpPr txBox="1"/>
          <p:nvPr/>
        </p:nvSpPr>
        <p:spPr>
          <a:xfrm>
            <a:off x="3554874" y="1538659"/>
            <a:ext cx="834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a typeface="야놀자 야체 B" panose="02020603020101020101"/>
              </a:rPr>
              <a:t>Episode</a:t>
            </a:r>
            <a:r>
              <a:rPr lang="ko-KR" altLang="en-US" sz="3600" b="1" dirty="0">
                <a:ea typeface="야놀자 야체 B" panose="02020603020101020101"/>
              </a:rPr>
              <a:t> </a:t>
            </a:r>
            <a:r>
              <a:rPr lang="ko-KR" altLang="en-US" sz="3600" b="1" dirty="0" err="1">
                <a:ea typeface="야놀자 야체 B" panose="02020603020101020101"/>
              </a:rPr>
              <a:t>전처리</a:t>
            </a:r>
            <a:r>
              <a:rPr lang="en-US" altLang="ko-KR" sz="3600" b="1" dirty="0">
                <a:ea typeface="야놀자 야체 B" panose="02020603020101020101"/>
              </a:rPr>
              <a:t>(scale)</a:t>
            </a:r>
            <a:endParaRPr lang="ko-KR" altLang="en-US" sz="3600" b="1" dirty="0">
              <a:ea typeface="야놀자 야체 B" panose="0202060302010102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5B8476-82C6-5F24-63AA-CE5414681AD6}"/>
              </a:ext>
            </a:extLst>
          </p:cNvPr>
          <p:cNvSpPr txBox="1"/>
          <p:nvPr/>
        </p:nvSpPr>
        <p:spPr>
          <a:xfrm>
            <a:off x="3554874" y="2368359"/>
            <a:ext cx="7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야놀자 야체 B" panose="02020603020101020101"/>
              </a:rPr>
              <a:t>원본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0B99A-C837-EA53-AEF0-AB08A341D1EA}"/>
              </a:ext>
            </a:extLst>
          </p:cNvPr>
          <p:cNvSpPr txBox="1"/>
          <p:nvPr/>
        </p:nvSpPr>
        <p:spPr>
          <a:xfrm>
            <a:off x="6623894" y="2284837"/>
            <a:ext cx="33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야놀자 야체 B" panose="02020603020101020101"/>
              </a:rPr>
              <a:t>scaling</a:t>
            </a:r>
            <a:endParaRPr lang="ko-KR" altLang="en-US" b="1" dirty="0">
              <a:ea typeface="야놀자 야체 B" panose="0202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93769-66E7-2AE3-E76F-4B5FADA2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00" y="2724092"/>
            <a:ext cx="1048984" cy="36486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F2576C8-825C-0E72-F7B9-DF9E48C9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89" y="2737691"/>
            <a:ext cx="1715202" cy="36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19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</a:t>
            </a:r>
            <a:r>
              <a:rPr lang="ko-KR" altLang="en-US" sz="2400" b="1" kern="0" dirty="0" err="1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EAE32-62E5-B5FB-BE8C-A98831B490B8}"/>
              </a:ext>
            </a:extLst>
          </p:cNvPr>
          <p:cNvSpPr txBox="1"/>
          <p:nvPr/>
        </p:nvSpPr>
        <p:spPr>
          <a:xfrm>
            <a:off x="3777108" y="1880404"/>
            <a:ext cx="463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ea typeface="야놀자 야체 B" panose="02020603020101020101"/>
              </a:rPr>
              <a:t>전처리된</a:t>
            </a:r>
            <a:r>
              <a:rPr lang="ko-KR" altLang="en-US" sz="3600" b="1" dirty="0">
                <a:ea typeface="야놀자 야체 B" panose="02020603020101020101"/>
              </a:rPr>
              <a:t> 전체 데이터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91FCE16-FEEA-0E04-9071-987EED728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33" y="3130648"/>
            <a:ext cx="10127320" cy="32420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391F7B-7FED-930C-0355-20E72476B52D}"/>
              </a:ext>
            </a:extLst>
          </p:cNvPr>
          <p:cNvSpPr txBox="1"/>
          <p:nvPr/>
        </p:nvSpPr>
        <p:spPr>
          <a:xfrm>
            <a:off x="4525818" y="2673006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야놀자 야체 B" panose="02020603020101020101"/>
              </a:rPr>
              <a:t>Ex) </a:t>
            </a:r>
            <a:r>
              <a:rPr lang="ko-KR" altLang="en-US" dirty="0">
                <a:ea typeface="야놀자 야체 B" panose="02020603020101020101"/>
              </a:rPr>
              <a:t>전체 </a:t>
            </a:r>
            <a:r>
              <a:rPr lang="ko-KR" altLang="en-US" dirty="0" err="1">
                <a:ea typeface="야놀자 야체 B" panose="02020603020101020101"/>
              </a:rPr>
              <a:t>라벨인코딩한</a:t>
            </a:r>
            <a:r>
              <a:rPr lang="ko-KR" altLang="en-US" dirty="0">
                <a:ea typeface="야놀자 야체 B" panose="02020603020101020101"/>
              </a:rPr>
              <a:t> 데이터</a:t>
            </a:r>
          </a:p>
        </p:txBody>
      </p:sp>
    </p:spTree>
    <p:extLst>
      <p:ext uri="{BB962C8B-B14F-4D97-AF65-F5344CB8AC3E}">
        <p14:creationId xmlns:p14="http://schemas.microsoft.com/office/powerpoint/2010/main" val="436625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80880" y="2273305"/>
            <a:ext cx="8706438" cy="1737360"/>
            <a:chOff x="3575210" y="2273305"/>
            <a:chExt cx="5151399" cy="1737360"/>
          </a:xfrm>
        </p:grpSpPr>
        <p:sp>
          <p:nvSpPr>
            <p:cNvPr id="20" name="사각형: 둥근 모서리 6">
              <a:extLst>
                <a:ext uri="{FF2B5EF4-FFF2-40B4-BE49-F238E27FC236}">
                  <a16:creationId xmlns:a16="http://schemas.microsoft.com/office/drawing/2014/main" id="{36604C71-B0D6-40E2-B0F4-DAC7C9C29B15}"/>
                </a:ext>
              </a:extLst>
            </p:cNvPr>
            <p:cNvSpPr/>
            <p:nvPr/>
          </p:nvSpPr>
          <p:spPr>
            <a:xfrm>
              <a:off x="3675058" y="2401961"/>
              <a:ext cx="5051551" cy="1608704"/>
            </a:xfrm>
            <a:prstGeom prst="roundRect">
              <a:avLst>
                <a:gd name="adj" fmla="val 12688"/>
              </a:avLst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6604C71-B0D6-40E2-B0F4-DAC7C9C29B15}"/>
                </a:ext>
              </a:extLst>
            </p:cNvPr>
            <p:cNvSpPr/>
            <p:nvPr/>
          </p:nvSpPr>
          <p:spPr>
            <a:xfrm>
              <a:off x="3575210" y="2273305"/>
              <a:ext cx="5051551" cy="1608704"/>
            </a:xfrm>
            <a:prstGeom prst="roundRect">
              <a:avLst>
                <a:gd name="adj" fmla="val 12688"/>
              </a:avLst>
            </a:prstGeom>
            <a:gradFill flip="none" rotWithShape="1">
              <a:gsLst>
                <a:gs pos="96000">
                  <a:schemeClr val="bg1"/>
                </a:gs>
                <a:gs pos="96000">
                  <a:srgbClr val="FAE4F1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3600" b="1" kern="0" dirty="0">
                  <a:ln w="12700">
                    <a:noFill/>
                  </a:ln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EDA(</a:t>
              </a:r>
              <a:r>
                <a:rPr lang="ko-KR" altLang="en-US" sz="3600" b="1" kern="0" dirty="0">
                  <a:ln w="12700">
                    <a:noFill/>
                  </a:ln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탐색적 데이터 분석</a:t>
              </a:r>
              <a:r>
                <a:rPr lang="en-US" altLang="ko-KR" sz="3600" b="1" kern="0" dirty="0">
                  <a:ln w="12700">
                    <a:noFill/>
                  </a:ln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) + </a:t>
              </a:r>
              <a:r>
                <a:rPr lang="ko-KR" altLang="en-US" sz="3600" b="1" kern="0" dirty="0">
                  <a:ln w="12700">
                    <a:noFill/>
                  </a:ln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모델링</a:t>
              </a:r>
              <a:endParaRPr lang="en-US" altLang="ko-KR" sz="36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778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234B8-AC69-4F96-AA58-DC0E20FD7695}"/>
              </a:ext>
            </a:extLst>
          </p:cNvPr>
          <p:cNvSpPr txBox="1"/>
          <p:nvPr/>
        </p:nvSpPr>
        <p:spPr>
          <a:xfrm>
            <a:off x="1919876" y="2160494"/>
            <a:ext cx="111019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EAE32-62E5-B5FB-BE8C-A98831B490B8}"/>
              </a:ext>
            </a:extLst>
          </p:cNvPr>
          <p:cNvSpPr txBox="1"/>
          <p:nvPr/>
        </p:nvSpPr>
        <p:spPr>
          <a:xfrm>
            <a:off x="4540620" y="2055003"/>
            <a:ext cx="311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a typeface="야놀자 야체 B" panose="02020603020101020101"/>
              </a:rPr>
              <a:t>주관적인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E83F6D-12F9-D92F-3C16-D333226BD984}"/>
              </a:ext>
            </a:extLst>
          </p:cNvPr>
          <p:cNvSpPr txBox="1"/>
          <p:nvPr/>
        </p:nvSpPr>
        <p:spPr>
          <a:xfrm>
            <a:off x="1559876" y="3099114"/>
            <a:ext cx="3558379" cy="22474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야놀자 야체 B"/>
              </a:rPr>
              <a:t>Id</a:t>
            </a:r>
            <a:r>
              <a:rPr lang="ko-KR" altLang="en-US" dirty="0">
                <a:solidFill>
                  <a:srgbClr val="000000"/>
                </a:solidFill>
                <a:latin typeface="야놀자 야체 B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야놀자 야체 B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야놀자 야체 B"/>
              </a:rPr>
              <a:t> 열 번호</a:t>
            </a:r>
            <a:endParaRPr lang="en-US" altLang="ko-KR" b="0" dirty="0">
              <a:solidFill>
                <a:srgbClr val="000000"/>
              </a:solidFill>
              <a:effectLst/>
              <a:latin typeface="야놀자 야체 B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title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웹툰 제목</a:t>
            </a:r>
            <a:endParaRPr lang="en-US" altLang="ko-KR" dirty="0">
              <a:solidFill>
                <a:srgbClr val="000000"/>
              </a:solidFill>
              <a:latin typeface="야놀자 야체 B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author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작가</a:t>
            </a:r>
            <a:endParaRPr lang="en-US" altLang="ko-KR" dirty="0">
              <a:solidFill>
                <a:srgbClr val="000000"/>
              </a:solidFill>
              <a:latin typeface="야놀자 야체 B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date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최근 업데이트 날짜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완결 웹툰은 완결 날짜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completed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완결여부</a:t>
            </a:r>
            <a:endParaRPr lang="en-US" altLang="ko-KR" b="0" dirty="0">
              <a:solidFill>
                <a:srgbClr val="000000"/>
              </a:solidFill>
              <a:effectLst/>
              <a:latin typeface="야놀자 야체 B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link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웹툰 링크</a:t>
            </a:r>
            <a:endParaRPr lang="en-US" altLang="ko-KR" b="0" dirty="0">
              <a:solidFill>
                <a:srgbClr val="000000"/>
              </a:solidFill>
              <a:effectLst/>
              <a:latin typeface="야놀자 야체 B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DB43D0-378C-220B-F516-58C6905D7BBA}"/>
              </a:ext>
            </a:extLst>
          </p:cNvPr>
          <p:cNvSpPr txBox="1"/>
          <p:nvPr/>
        </p:nvSpPr>
        <p:spPr>
          <a:xfrm>
            <a:off x="7001393" y="3930916"/>
            <a:ext cx="465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a typeface="야놀자 야체 B" panose="02020603020101020101"/>
              </a:rPr>
              <a:t>구독 수와 관련 없어 보인다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2616822-24E8-48A7-00DF-B02738ABFF66}"/>
              </a:ext>
            </a:extLst>
          </p:cNvPr>
          <p:cNvCxnSpPr/>
          <p:nvPr/>
        </p:nvCxnSpPr>
        <p:spPr>
          <a:xfrm flipH="1">
            <a:off x="5381157" y="4192526"/>
            <a:ext cx="1429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CBAF7D-8DF0-6B72-A1AB-64F62B676ABB}"/>
              </a:ext>
            </a:extLst>
          </p:cNvPr>
          <p:cNvSpPr txBox="1"/>
          <p:nvPr/>
        </p:nvSpPr>
        <p:spPr>
          <a:xfrm>
            <a:off x="7946240" y="3777027"/>
            <a:ext cx="26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ea typeface="야놀자 야체 B" panose="02020603020101020101"/>
              </a:rPr>
              <a:t>제거하자</a:t>
            </a:r>
          </a:p>
        </p:txBody>
      </p:sp>
    </p:spTree>
    <p:extLst>
      <p:ext uri="{BB962C8B-B14F-4D97-AF65-F5344CB8AC3E}">
        <p14:creationId xmlns:p14="http://schemas.microsoft.com/office/powerpoint/2010/main" val="30485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69577A-46C8-F9F0-63B3-5DF67378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948" y="1557570"/>
            <a:ext cx="4840390" cy="4939484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DC1B000-3C4F-CABE-D3B7-311C9A8E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27274"/>
              </p:ext>
            </p:extLst>
          </p:nvPr>
        </p:nvGraphicFramePr>
        <p:xfrm>
          <a:off x="570611" y="3634329"/>
          <a:ext cx="5618163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721">
                  <a:extLst>
                    <a:ext uri="{9D8B030D-6E8A-4147-A177-3AD203B41FA5}">
                      <a16:colId xmlns:a16="http://schemas.microsoft.com/office/drawing/2014/main" val="2805122759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66317158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49305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Genre(column)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Free(column)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0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182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DC9B86-A848-D70B-F719-751554D43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33370"/>
              </p:ext>
            </p:extLst>
          </p:nvPr>
        </p:nvGraphicFramePr>
        <p:xfrm>
          <a:off x="2108201" y="2681197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LinearRegression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Ridge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Lasso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 286.00826730651556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 287.9927528356752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 286.0099421126427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69C1E0-8513-C7B1-4086-AD58B02B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46893"/>
              </p:ext>
            </p:extLst>
          </p:nvPr>
        </p:nvGraphicFramePr>
        <p:xfrm>
          <a:off x="2126643" y="4330866"/>
          <a:ext cx="8127999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RandomForestRegressor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xgboost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lightgbm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rgbClr val="FF0000"/>
                          </a:solidFill>
                          <a:effectLst/>
                        </a:rPr>
                        <a:t> 275.42249336975834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 283.4568894234241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 279.77083261768075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3519AA-2033-BE7C-512F-3CB3FC4330DE}"/>
              </a:ext>
            </a:extLst>
          </p:cNvPr>
          <p:cNvSpPr txBox="1"/>
          <p:nvPr/>
        </p:nvSpPr>
        <p:spPr>
          <a:xfrm>
            <a:off x="5226487" y="2211680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단일 회귀모델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A98AB-4854-CB9E-20BB-2209FB0D19DC}"/>
              </a:ext>
            </a:extLst>
          </p:cNvPr>
          <p:cNvSpPr txBox="1"/>
          <p:nvPr/>
        </p:nvSpPr>
        <p:spPr>
          <a:xfrm>
            <a:off x="5033579" y="3825772"/>
            <a:ext cx="20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/>
                <a:latin typeface="Courier New" panose="02070309020205020404" pitchFamily="49" charset="0"/>
              </a:rPr>
              <a:t>앙상블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1" dirty="0">
                <a:latin typeface="Courier New" panose="02070309020205020404" pitchFamily="49" charset="0"/>
              </a:rPr>
              <a:t>트리기반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)</a:t>
            </a:r>
            <a:endParaRPr lang="ko-KR" altLang="en-US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75C74F7-ABFF-542C-CCC7-616A36C4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3" y="1579025"/>
            <a:ext cx="1966534" cy="902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281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80880" y="2273305"/>
            <a:ext cx="8706438" cy="1737360"/>
            <a:chOff x="3575210" y="2273305"/>
            <a:chExt cx="5151399" cy="1737360"/>
          </a:xfrm>
        </p:grpSpPr>
        <p:sp>
          <p:nvSpPr>
            <p:cNvPr id="20" name="사각형: 둥근 모서리 6">
              <a:extLst>
                <a:ext uri="{FF2B5EF4-FFF2-40B4-BE49-F238E27FC236}">
                  <a16:creationId xmlns:a16="http://schemas.microsoft.com/office/drawing/2014/main" id="{36604C71-B0D6-40E2-B0F4-DAC7C9C29B15}"/>
                </a:ext>
              </a:extLst>
            </p:cNvPr>
            <p:cNvSpPr/>
            <p:nvPr/>
          </p:nvSpPr>
          <p:spPr>
            <a:xfrm>
              <a:off x="3675058" y="2401961"/>
              <a:ext cx="5051551" cy="1608704"/>
            </a:xfrm>
            <a:prstGeom prst="roundRect">
              <a:avLst>
                <a:gd name="adj" fmla="val 12688"/>
              </a:avLst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6604C71-B0D6-40E2-B0F4-DAC7C9C29B15}"/>
                </a:ext>
              </a:extLst>
            </p:cNvPr>
            <p:cNvSpPr/>
            <p:nvPr/>
          </p:nvSpPr>
          <p:spPr>
            <a:xfrm>
              <a:off x="3575210" y="2273305"/>
              <a:ext cx="5051551" cy="1608704"/>
            </a:xfrm>
            <a:prstGeom prst="roundRect">
              <a:avLst>
                <a:gd name="adj" fmla="val 12688"/>
              </a:avLst>
            </a:prstGeom>
            <a:gradFill flip="none" rotWithShape="1">
              <a:gsLst>
                <a:gs pos="96000">
                  <a:schemeClr val="bg1"/>
                </a:gs>
                <a:gs pos="96000">
                  <a:srgbClr val="FAE4F1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3600" b="1" kern="0" dirty="0">
                  <a:ln w="12700">
                    <a:noFill/>
                  </a:ln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기술</a:t>
              </a:r>
              <a:endParaRPr lang="en-US" altLang="ko-KR" sz="36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959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223ABF-98B2-146F-15AA-C3A0C518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37" y="1529851"/>
            <a:ext cx="4865130" cy="4950636"/>
          </a:xfrm>
          <a:prstGeom prst="rect">
            <a:avLst/>
          </a:prstGeom>
        </p:spPr>
      </p:pic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FEDE9054-D7D8-CCFC-656F-03831AEAE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22049"/>
              </p:ext>
            </p:extLst>
          </p:nvPr>
        </p:nvGraphicFramePr>
        <p:xfrm>
          <a:off x="725433" y="3559001"/>
          <a:ext cx="5618163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721">
                  <a:extLst>
                    <a:ext uri="{9D8B030D-6E8A-4147-A177-3AD203B41FA5}">
                      <a16:colId xmlns:a16="http://schemas.microsoft.com/office/drawing/2014/main" val="2805122759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66317158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49305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Genre(column)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Free(column)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One-hot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One-hot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One-hot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0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76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DC9B86-A848-D70B-F719-751554D43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35728"/>
              </p:ext>
            </p:extLst>
          </p:nvPr>
        </p:nvGraphicFramePr>
        <p:xfrm>
          <a:off x="2108201" y="2817634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LinearRegression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Ridge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Lasso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286.70842928490055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287.2959373050697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286.70397547906924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69C1E0-8513-C7B1-4086-AD58B02B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29690"/>
              </p:ext>
            </p:extLst>
          </p:nvPr>
        </p:nvGraphicFramePr>
        <p:xfrm>
          <a:off x="2126643" y="4467303"/>
          <a:ext cx="8127999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RandomForestRegressor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xgboost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lightgbm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279.3119914005591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284.22984192029526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279.24827721816786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3519AA-2033-BE7C-512F-3CB3FC4330DE}"/>
              </a:ext>
            </a:extLst>
          </p:cNvPr>
          <p:cNvSpPr txBox="1"/>
          <p:nvPr/>
        </p:nvSpPr>
        <p:spPr>
          <a:xfrm>
            <a:off x="5226487" y="2348117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단일 회귀모델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A98AB-4854-CB9E-20BB-2209FB0D19DC}"/>
              </a:ext>
            </a:extLst>
          </p:cNvPr>
          <p:cNvSpPr txBox="1"/>
          <p:nvPr/>
        </p:nvSpPr>
        <p:spPr>
          <a:xfrm>
            <a:off x="5033579" y="3962209"/>
            <a:ext cx="20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/>
                <a:latin typeface="Courier New" panose="02070309020205020404" pitchFamily="49" charset="0"/>
              </a:rPr>
              <a:t>앙상블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1" dirty="0">
                <a:latin typeface="Courier New" panose="02070309020205020404" pitchFamily="49" charset="0"/>
              </a:rPr>
              <a:t>트리기반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)</a:t>
            </a:r>
            <a:endParaRPr lang="ko-KR" altLang="en-US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DA95BD-4C4E-6B9B-0280-AFD087E8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3" y="1579025"/>
            <a:ext cx="1966534" cy="902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6471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EDD82-F7F1-398D-52B6-3B0C0562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040" y="1784378"/>
            <a:ext cx="4806616" cy="4712676"/>
          </a:xfrm>
          <a:prstGeom prst="rect">
            <a:avLst/>
          </a:prstGeom>
        </p:spPr>
      </p:pic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B159F767-6860-579F-C3DC-629087121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0382"/>
              </p:ext>
            </p:extLst>
          </p:nvPr>
        </p:nvGraphicFramePr>
        <p:xfrm>
          <a:off x="819344" y="3523143"/>
          <a:ext cx="5618163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721">
                  <a:extLst>
                    <a:ext uri="{9D8B030D-6E8A-4147-A177-3AD203B41FA5}">
                      <a16:colId xmlns:a16="http://schemas.microsoft.com/office/drawing/2014/main" val="2805122759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66317158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49305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Genre(column)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Free(column)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One-hot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One-hot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0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491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DC9B86-A848-D70B-F719-751554D43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75263"/>
              </p:ext>
            </p:extLst>
          </p:nvPr>
        </p:nvGraphicFramePr>
        <p:xfrm>
          <a:off x="2188817" y="2654304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LinearRegression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Ridge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Lasso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285.8441058075255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287.9196516380143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285.8426091397392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69C1E0-8513-C7B1-4086-AD58B02B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23451"/>
              </p:ext>
            </p:extLst>
          </p:nvPr>
        </p:nvGraphicFramePr>
        <p:xfrm>
          <a:off x="2207259" y="4303973"/>
          <a:ext cx="8127999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RandomForestRegressor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xgboost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lightgbm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279.7709068004942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284.3204493680187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278.7715801184227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3519AA-2033-BE7C-512F-3CB3FC4330DE}"/>
              </a:ext>
            </a:extLst>
          </p:cNvPr>
          <p:cNvSpPr txBox="1"/>
          <p:nvPr/>
        </p:nvSpPr>
        <p:spPr>
          <a:xfrm>
            <a:off x="5307103" y="2184787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단일 회귀모델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A98AB-4854-CB9E-20BB-2209FB0D19DC}"/>
              </a:ext>
            </a:extLst>
          </p:cNvPr>
          <p:cNvSpPr txBox="1"/>
          <p:nvPr/>
        </p:nvSpPr>
        <p:spPr>
          <a:xfrm>
            <a:off x="5150054" y="3877551"/>
            <a:ext cx="20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/>
                <a:latin typeface="Courier New" panose="02070309020205020404" pitchFamily="49" charset="0"/>
              </a:rPr>
              <a:t>앙상블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1" dirty="0">
                <a:latin typeface="Courier New" panose="02070309020205020404" pitchFamily="49" charset="0"/>
              </a:rPr>
              <a:t>트리기반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)</a:t>
            </a:r>
            <a:endParaRPr lang="ko-KR" altLang="en-US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F5FBA8A-B88D-4412-9A7D-90A9329C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3" y="1579025"/>
            <a:ext cx="1966534" cy="902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7829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B159F767-6860-579F-C3DC-629087121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01833"/>
              </p:ext>
            </p:extLst>
          </p:nvPr>
        </p:nvGraphicFramePr>
        <p:xfrm>
          <a:off x="819344" y="3523143"/>
          <a:ext cx="5618163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721">
                  <a:extLst>
                    <a:ext uri="{9D8B030D-6E8A-4147-A177-3AD203B41FA5}">
                      <a16:colId xmlns:a16="http://schemas.microsoft.com/office/drawing/2014/main" val="2805122759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66317158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49305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Genre(column)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Free(column)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One-hot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One-hot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0354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5AB094C-68AF-CE98-557D-BCFC2038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436" y="1513284"/>
            <a:ext cx="5132148" cy="49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67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DC9B86-A848-D70B-F719-751554D43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86846"/>
              </p:ext>
            </p:extLst>
          </p:nvPr>
        </p:nvGraphicFramePr>
        <p:xfrm>
          <a:off x="2188817" y="2654304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LinearRegression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Ridge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Lasso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286.9777116521553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287.73486994420404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286.97303106514994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69C1E0-8513-C7B1-4086-AD58B02B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51361"/>
              </p:ext>
            </p:extLst>
          </p:nvPr>
        </p:nvGraphicFramePr>
        <p:xfrm>
          <a:off x="2207259" y="4303973"/>
          <a:ext cx="8127999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RandomForestRegressor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xgboost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lightgbm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281.44212691585403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285.45219541947824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279.7468085890878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3519AA-2033-BE7C-512F-3CB3FC4330DE}"/>
              </a:ext>
            </a:extLst>
          </p:cNvPr>
          <p:cNvSpPr txBox="1"/>
          <p:nvPr/>
        </p:nvSpPr>
        <p:spPr>
          <a:xfrm>
            <a:off x="5307103" y="2184787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단일 회귀모델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A98AB-4854-CB9E-20BB-2209FB0D19DC}"/>
              </a:ext>
            </a:extLst>
          </p:cNvPr>
          <p:cNvSpPr txBox="1"/>
          <p:nvPr/>
        </p:nvSpPr>
        <p:spPr>
          <a:xfrm>
            <a:off x="5150054" y="3877551"/>
            <a:ext cx="20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/>
                <a:latin typeface="Courier New" panose="02070309020205020404" pitchFamily="49" charset="0"/>
              </a:rPr>
              <a:t>앙상블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1" dirty="0">
                <a:latin typeface="Courier New" panose="02070309020205020404" pitchFamily="49" charset="0"/>
              </a:rPr>
              <a:t>트리기반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)</a:t>
            </a:r>
            <a:endParaRPr lang="ko-KR" altLang="en-US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2FED29-6690-8EFE-F18B-47E7A436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3" y="1579025"/>
            <a:ext cx="1966534" cy="902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3205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B159F767-6860-579F-C3DC-629087121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22816"/>
              </p:ext>
            </p:extLst>
          </p:nvPr>
        </p:nvGraphicFramePr>
        <p:xfrm>
          <a:off x="819344" y="3523143"/>
          <a:ext cx="5618163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721">
                  <a:extLst>
                    <a:ext uri="{9D8B030D-6E8A-4147-A177-3AD203B41FA5}">
                      <a16:colId xmlns:a16="http://schemas.microsoft.com/office/drawing/2014/main" val="2805122759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66317158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49305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Genre(column)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Free(column)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One-hot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One-hot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0354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BEBE4BE-D423-FB3F-5C2E-7AF091A9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398" y="1557140"/>
            <a:ext cx="4837272" cy="48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18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DC9B86-A848-D70B-F719-751554D43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46700"/>
              </p:ext>
            </p:extLst>
          </p:nvPr>
        </p:nvGraphicFramePr>
        <p:xfrm>
          <a:off x="2188817" y="2654304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LinearRegression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Ridge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Lasso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286.9777116521553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287.28480589239973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286.7039756521729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69C1E0-8513-C7B1-4086-AD58B02B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19221"/>
              </p:ext>
            </p:extLst>
          </p:nvPr>
        </p:nvGraphicFramePr>
        <p:xfrm>
          <a:off x="2207259" y="4303973"/>
          <a:ext cx="8127999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RandomForestRegressor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xgboost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lightgbm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281.1161050625656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284.46070647134155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279.24827721816786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3519AA-2033-BE7C-512F-3CB3FC4330DE}"/>
              </a:ext>
            </a:extLst>
          </p:cNvPr>
          <p:cNvSpPr txBox="1"/>
          <p:nvPr/>
        </p:nvSpPr>
        <p:spPr>
          <a:xfrm>
            <a:off x="5307103" y="2184787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단일 회귀모델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A98AB-4854-CB9E-20BB-2209FB0D19DC}"/>
              </a:ext>
            </a:extLst>
          </p:cNvPr>
          <p:cNvSpPr txBox="1"/>
          <p:nvPr/>
        </p:nvSpPr>
        <p:spPr>
          <a:xfrm>
            <a:off x="5150054" y="3877551"/>
            <a:ext cx="20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/>
                <a:latin typeface="Courier New" panose="02070309020205020404" pitchFamily="49" charset="0"/>
              </a:rPr>
              <a:t>앙상블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1" dirty="0">
                <a:latin typeface="Courier New" panose="02070309020205020404" pitchFamily="49" charset="0"/>
              </a:rPr>
              <a:t>트리기반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)</a:t>
            </a:r>
            <a:endParaRPr lang="ko-KR" altLang="en-US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92F088-5241-6A93-05B5-D96B594D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3" y="1579025"/>
            <a:ext cx="1966534" cy="902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9228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B159F767-6860-579F-C3DC-629087121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36144"/>
              </p:ext>
            </p:extLst>
          </p:nvPr>
        </p:nvGraphicFramePr>
        <p:xfrm>
          <a:off x="819344" y="3523143"/>
          <a:ext cx="5618163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721">
                  <a:extLst>
                    <a:ext uri="{9D8B030D-6E8A-4147-A177-3AD203B41FA5}">
                      <a16:colId xmlns:a16="http://schemas.microsoft.com/office/drawing/2014/main" val="2805122759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66317158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49305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Genre(column)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Free(column)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One-hot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0354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0E4D7C7-825E-4BEF-7EE1-256084F6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86" y="1532176"/>
            <a:ext cx="4964878" cy="49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62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DC9B86-A848-D70B-F719-751554D43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45946"/>
              </p:ext>
            </p:extLst>
          </p:nvPr>
        </p:nvGraphicFramePr>
        <p:xfrm>
          <a:off x="2188817" y="2654304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LinearRegression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Ridge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Lasso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286.0082673065155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288.00444875021554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286.00994219869295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69C1E0-8513-C7B1-4086-AD58B02B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95266"/>
              </p:ext>
            </p:extLst>
          </p:nvPr>
        </p:nvGraphicFramePr>
        <p:xfrm>
          <a:off x="2207259" y="4303973"/>
          <a:ext cx="8127999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RandomForestRegressor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xgboost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lightgbm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280.2568679690038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283.4568894234241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279.77083261768075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3519AA-2033-BE7C-512F-3CB3FC4330DE}"/>
              </a:ext>
            </a:extLst>
          </p:cNvPr>
          <p:cNvSpPr txBox="1"/>
          <p:nvPr/>
        </p:nvSpPr>
        <p:spPr>
          <a:xfrm>
            <a:off x="5307103" y="2184787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단일 회귀모델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A98AB-4854-CB9E-20BB-2209FB0D19DC}"/>
              </a:ext>
            </a:extLst>
          </p:cNvPr>
          <p:cNvSpPr txBox="1"/>
          <p:nvPr/>
        </p:nvSpPr>
        <p:spPr>
          <a:xfrm>
            <a:off x="5150054" y="3877551"/>
            <a:ext cx="20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/>
                <a:latin typeface="Courier New" panose="02070309020205020404" pitchFamily="49" charset="0"/>
              </a:rPr>
              <a:t>앙상블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1" dirty="0">
                <a:latin typeface="Courier New" panose="02070309020205020404" pitchFamily="49" charset="0"/>
              </a:rPr>
              <a:t>트리기반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)</a:t>
            </a:r>
            <a:endParaRPr lang="ko-KR" altLang="en-US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CE5BC8-017E-8B48-D5E4-DC36C44F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3" y="1579025"/>
            <a:ext cx="1966534" cy="902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111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 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52883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Picture 2" descr="파이썬(Python)이 Python이라는 이름으로 불리게 된 이유">
            <a:extLst>
              <a:ext uri="{FF2B5EF4-FFF2-40B4-BE49-F238E27FC236}">
                <a16:creationId xmlns:a16="http://schemas.microsoft.com/office/drawing/2014/main" id="{DC61424A-EFBE-5E49-1D70-0A3158844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44" y="2535313"/>
            <a:ext cx="3047910" cy="288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775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B159F767-6860-579F-C3DC-629087121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97328"/>
              </p:ext>
            </p:extLst>
          </p:nvPr>
        </p:nvGraphicFramePr>
        <p:xfrm>
          <a:off x="819344" y="3523143"/>
          <a:ext cx="5618163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721">
                  <a:extLst>
                    <a:ext uri="{9D8B030D-6E8A-4147-A177-3AD203B41FA5}">
                      <a16:colId xmlns:a16="http://schemas.microsoft.com/office/drawing/2014/main" val="2805122759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66317158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49305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Genre(column)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Free(column)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One-hot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0354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AC21942-44A2-49CA-BA8F-050143A0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03" y="1462946"/>
            <a:ext cx="5064662" cy="50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00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DC9B86-A848-D70B-F719-751554D43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38154"/>
              </p:ext>
            </p:extLst>
          </p:nvPr>
        </p:nvGraphicFramePr>
        <p:xfrm>
          <a:off x="2188817" y="2654304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LinearRegression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Ridge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Lasso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285.84410580752575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287.9065041578813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285.8426065414102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69C1E0-8513-C7B1-4086-AD58B02B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02647"/>
              </p:ext>
            </p:extLst>
          </p:nvPr>
        </p:nvGraphicFramePr>
        <p:xfrm>
          <a:off x="2207259" y="4303973"/>
          <a:ext cx="8127999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RandomForestRegressor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xgboost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lightgbm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279.6993551477604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284.3204493680187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278.7715801184227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3519AA-2033-BE7C-512F-3CB3FC4330DE}"/>
              </a:ext>
            </a:extLst>
          </p:cNvPr>
          <p:cNvSpPr txBox="1"/>
          <p:nvPr/>
        </p:nvSpPr>
        <p:spPr>
          <a:xfrm>
            <a:off x="5307103" y="2184787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단일 회귀모델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A98AB-4854-CB9E-20BB-2209FB0D19DC}"/>
              </a:ext>
            </a:extLst>
          </p:cNvPr>
          <p:cNvSpPr txBox="1"/>
          <p:nvPr/>
        </p:nvSpPr>
        <p:spPr>
          <a:xfrm>
            <a:off x="5150054" y="3877551"/>
            <a:ext cx="20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/>
                <a:latin typeface="Courier New" panose="02070309020205020404" pitchFamily="49" charset="0"/>
              </a:rPr>
              <a:t>앙상블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1" dirty="0">
                <a:latin typeface="Courier New" panose="02070309020205020404" pitchFamily="49" charset="0"/>
              </a:rPr>
              <a:t>트리기반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)</a:t>
            </a:r>
            <a:endParaRPr lang="ko-KR" altLang="en-US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F9B0A8-17D1-0661-A458-EB74BA6F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3" y="1579025"/>
            <a:ext cx="1966534" cy="902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4965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B159F767-6860-579F-C3DC-629087121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04425"/>
              </p:ext>
            </p:extLst>
          </p:nvPr>
        </p:nvGraphicFramePr>
        <p:xfrm>
          <a:off x="819344" y="3523143"/>
          <a:ext cx="5618163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721">
                  <a:extLst>
                    <a:ext uri="{9D8B030D-6E8A-4147-A177-3AD203B41FA5}">
                      <a16:colId xmlns:a16="http://schemas.microsoft.com/office/drawing/2014/main" val="2805122759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66317158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49305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Genre(column)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Free(column)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One-hot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0354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5CDA835-7686-7A53-158E-B9353CA38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562" y="1555434"/>
            <a:ext cx="4840944" cy="48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99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DC9B86-A848-D70B-F719-751554D43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32038"/>
              </p:ext>
            </p:extLst>
          </p:nvPr>
        </p:nvGraphicFramePr>
        <p:xfrm>
          <a:off x="2188817" y="2654304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LinearRegression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Ridge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</a:rPr>
                        <a:t>Lasso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286.97771165215545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287.72698930525087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286.97302958921495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69C1E0-8513-C7B1-4086-AD58B02B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1711"/>
              </p:ext>
            </p:extLst>
          </p:nvPr>
        </p:nvGraphicFramePr>
        <p:xfrm>
          <a:off x="2207259" y="4303973"/>
          <a:ext cx="8127999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7548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95519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04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RandomForestRegressor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xgboost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lightgbm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279.2324590809234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285.61049823557425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279.7468085890878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139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3519AA-2033-BE7C-512F-3CB3FC4330DE}"/>
              </a:ext>
            </a:extLst>
          </p:cNvPr>
          <p:cNvSpPr txBox="1"/>
          <p:nvPr/>
        </p:nvSpPr>
        <p:spPr>
          <a:xfrm>
            <a:off x="5307103" y="2184787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단일 회귀모델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A98AB-4854-CB9E-20BB-2209FB0D19DC}"/>
              </a:ext>
            </a:extLst>
          </p:cNvPr>
          <p:cNvSpPr txBox="1"/>
          <p:nvPr/>
        </p:nvSpPr>
        <p:spPr>
          <a:xfrm>
            <a:off x="5150054" y="3877551"/>
            <a:ext cx="20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/>
                <a:latin typeface="Courier New" panose="02070309020205020404" pitchFamily="49" charset="0"/>
              </a:rPr>
              <a:t>앙상블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1" dirty="0">
                <a:latin typeface="Courier New" panose="02070309020205020404" pitchFamily="49" charset="0"/>
              </a:rPr>
              <a:t>트리기반</a:t>
            </a:r>
            <a:r>
              <a:rPr lang="en-US" altLang="ko-KR" b="1" dirty="0">
                <a:effectLst/>
                <a:latin typeface="Courier New" panose="02070309020205020404" pitchFamily="49" charset="0"/>
              </a:rPr>
              <a:t>)</a:t>
            </a:r>
            <a:endParaRPr lang="ko-KR" altLang="en-US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CB39E6-7380-968E-BD1D-C4E4BF81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3" y="1579025"/>
            <a:ext cx="1966534" cy="902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662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EDA(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탐색적 데이터 분석</a:t>
            </a:r>
            <a:r>
              <a:rPr lang="en-US" altLang="ko-KR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+ </a:t>
            </a: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모델링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RandomForegressor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3C8D4D7-CB41-E290-C172-886881C97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59275"/>
              </p:ext>
            </p:extLst>
          </p:nvPr>
        </p:nvGraphicFramePr>
        <p:xfrm>
          <a:off x="3286917" y="3469782"/>
          <a:ext cx="5618163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721">
                  <a:extLst>
                    <a:ext uri="{9D8B030D-6E8A-4147-A177-3AD203B41FA5}">
                      <a16:colId xmlns:a16="http://schemas.microsoft.com/office/drawing/2014/main" val="2805122759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66317158"/>
                    </a:ext>
                  </a:extLst>
                </a:gridCol>
                <a:gridCol w="1872721">
                  <a:extLst>
                    <a:ext uri="{9D8B030D-6E8A-4147-A177-3AD203B41FA5}">
                      <a16:colId xmlns:a16="http://schemas.microsoft.com/office/drawing/2014/main" val="849305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Genre(column)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Age(column)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Free(column)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035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64BA68-B242-7951-3654-3BD57EC972AC}"/>
              </a:ext>
            </a:extLst>
          </p:cNvPr>
          <p:cNvSpPr txBox="1"/>
          <p:nvPr/>
        </p:nvSpPr>
        <p:spPr>
          <a:xfrm>
            <a:off x="5280208" y="2190139"/>
            <a:ext cx="232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1</a:t>
            </a:r>
            <a:r>
              <a:rPr lang="ko-KR" altLang="en-US" sz="3600" b="1" dirty="0">
                <a:latin typeface="+mj-lt"/>
              </a:rPr>
              <a:t>등 수치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FAECF46-568A-9BE0-9287-B06083FDA6D8}"/>
              </a:ext>
            </a:extLst>
          </p:cNvPr>
          <p:cNvSpPr/>
          <p:nvPr/>
        </p:nvSpPr>
        <p:spPr>
          <a:xfrm>
            <a:off x="3863788" y="4670612"/>
            <a:ext cx="4805082" cy="6723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Randomforest</a:t>
            </a:r>
            <a:r>
              <a:rPr lang="en-US" altLang="ko-KR" b="1" dirty="0">
                <a:solidFill>
                  <a:schemeClr val="tx1"/>
                </a:solidFill>
              </a:rPr>
              <a:t> : </a:t>
            </a:r>
            <a:r>
              <a:rPr lang="en-US" altLang="ko-KR" sz="1800" b="1" i="0" u="none" strike="noStrike" kern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275.42249336975834</a:t>
            </a:r>
            <a:endParaRPr lang="ko-KR" altLang="ko-KR" sz="18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71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소감</a:t>
            </a:r>
            <a:endParaRPr lang="en-US" altLang="ko-KR" sz="24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79777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8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BBCC8-1422-3BF2-05ED-F0A2CE739EE2}"/>
              </a:ext>
            </a:extLst>
          </p:cNvPr>
          <p:cNvSpPr txBox="1"/>
          <p:nvPr/>
        </p:nvSpPr>
        <p:spPr>
          <a:xfrm>
            <a:off x="5325034" y="3429000"/>
            <a:ext cx="1775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kern="0" dirty="0">
                <a:ln w="12700">
                  <a:noFill/>
                </a:ln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소감</a:t>
            </a:r>
            <a:endParaRPr lang="en-US" altLang="ko-KR" sz="6000" b="1" kern="0" dirty="0">
              <a:ln w="12700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30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8669BCC-0D08-4769-A91D-B38C1EF1A55E}"/>
              </a:ext>
            </a:extLst>
          </p:cNvPr>
          <p:cNvGrpSpPr/>
          <p:nvPr/>
        </p:nvGrpSpPr>
        <p:grpSpPr>
          <a:xfrm>
            <a:off x="222847" y="148293"/>
            <a:ext cx="1561499" cy="744572"/>
            <a:chOff x="3575210" y="1303401"/>
            <a:chExt cx="1561499" cy="744572"/>
          </a:xfrm>
        </p:grpSpPr>
        <p:sp>
          <p:nvSpPr>
            <p:cNvPr id="10" name="사각형: 둥근 모서리 6">
              <a:extLst>
                <a:ext uri="{FF2B5EF4-FFF2-40B4-BE49-F238E27FC236}">
                  <a16:creationId xmlns:a16="http://schemas.microsoft.com/office/drawing/2014/main" id="{8648CC7F-9B83-46C4-B4B0-C6DC3D0F619E}"/>
                </a:ext>
              </a:extLst>
            </p:cNvPr>
            <p:cNvSpPr/>
            <p:nvPr/>
          </p:nvSpPr>
          <p:spPr>
            <a:xfrm>
              <a:off x="3639219" y="1398749"/>
              <a:ext cx="1497490" cy="649224"/>
            </a:xfrm>
            <a:prstGeom prst="roundRect">
              <a:avLst>
                <a:gd name="adj" fmla="val 25892"/>
              </a:avLst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348AD8-9336-4694-A7A9-92AB422FB42D}"/>
                </a:ext>
              </a:extLst>
            </p:cNvPr>
            <p:cNvSpPr/>
            <p:nvPr/>
          </p:nvSpPr>
          <p:spPr>
            <a:xfrm>
              <a:off x="3575210" y="1303401"/>
              <a:ext cx="1497490" cy="649224"/>
            </a:xfrm>
            <a:prstGeom prst="roundRect">
              <a:avLst>
                <a:gd name="adj" fmla="val 27256"/>
              </a:avLst>
            </a:prstGeom>
            <a:solidFill>
              <a:srgbClr val="BCF1FA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2359DAE-45D8-4D32-8F9B-E729E7486661}"/>
                </a:ext>
              </a:extLst>
            </p:cNvPr>
            <p:cNvSpPr/>
            <p:nvPr/>
          </p:nvSpPr>
          <p:spPr>
            <a:xfrm>
              <a:off x="3693346" y="1446961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911697-0BE9-4E65-BFF0-14F02CDDB2B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79435" y="1545907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356F21FD-E10F-4A88-AAD9-8407CAE2C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A32BC980-7703-476D-953B-D5A321385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0BB00E0-E83C-4945-8D55-1C413D0ED184}"/>
                </a:ext>
              </a:extLst>
            </p:cNvPr>
            <p:cNvSpPr/>
            <p:nvPr/>
          </p:nvSpPr>
          <p:spPr>
            <a:xfrm>
              <a:off x="4166235" y="14469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5A2AD65-5034-4173-8A37-7D568F59D94D}"/>
                </a:ext>
              </a:extLst>
            </p:cNvPr>
            <p:cNvSpPr/>
            <p:nvPr/>
          </p:nvSpPr>
          <p:spPr>
            <a:xfrm>
              <a:off x="4613878" y="14469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D785BD8-1EB1-4A27-9AFD-212EB53DD94D}"/>
              </a:ext>
            </a:extLst>
          </p:cNvPr>
          <p:cNvSpPr txBox="1"/>
          <p:nvPr/>
        </p:nvSpPr>
        <p:spPr>
          <a:xfrm flipH="1">
            <a:off x="3864914" y="2321004"/>
            <a:ext cx="44621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latin typeface="Algerian" panose="04020705040A02060702" pitchFamily="82" charset="0"/>
              </a:rPr>
              <a:t>Q</a:t>
            </a:r>
            <a:r>
              <a:rPr lang="en-US" altLang="ko-KR" sz="8800" dirty="0">
                <a:latin typeface="Algerian" panose="04020705040A02060702" pitchFamily="82" charset="0"/>
              </a:rPr>
              <a:t>&amp;</a:t>
            </a:r>
            <a:r>
              <a:rPr lang="en-US" altLang="ko-KR" sz="13800" dirty="0">
                <a:latin typeface="Algerian" panose="04020705040A02060702" pitchFamily="82" charset="0"/>
              </a:rPr>
              <a:t>A</a:t>
            </a:r>
            <a:endParaRPr lang="ko-KR" altLang="en-US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0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 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93437" y="1352883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" name="Picture 2" descr="Python] Pandas 파이썬 판다스 생성, 읽기 총 정리 :: 마이자몽">
            <a:extLst>
              <a:ext uri="{FF2B5EF4-FFF2-40B4-BE49-F238E27FC236}">
                <a16:creationId xmlns:a16="http://schemas.microsoft.com/office/drawing/2014/main" id="{98C66F9E-EB46-5FE3-A9D3-F37C2ED4E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866" y="3367718"/>
            <a:ext cx="3027553" cy="122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ython] Numpy가 빠른 이유-2편 (PyObject와 메모리 구조 관점에서)">
            <a:extLst>
              <a:ext uri="{FF2B5EF4-FFF2-40B4-BE49-F238E27FC236}">
                <a16:creationId xmlns:a16="http://schemas.microsoft.com/office/drawing/2014/main" id="{40EEC17C-EE09-250F-2102-C994B4FD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93" y="4423126"/>
            <a:ext cx="1934818" cy="193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utorial de matplotlib | Interactive Chaos">
            <a:extLst>
              <a:ext uri="{FF2B5EF4-FFF2-40B4-BE49-F238E27FC236}">
                <a16:creationId xmlns:a16="http://schemas.microsoft.com/office/drawing/2014/main" id="{C3F71C91-C26C-93F6-02A1-03E60AC8B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23" y="2913888"/>
            <a:ext cx="2199679" cy="219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머신러닝 Scikit-Learn 사용법 요약 - 아무튼 워라밸">
            <a:extLst>
              <a:ext uri="{FF2B5EF4-FFF2-40B4-BE49-F238E27FC236}">
                <a16:creationId xmlns:a16="http://schemas.microsoft.com/office/drawing/2014/main" id="{A49E52AF-B8DE-FD24-35B9-6E8A9B5CA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031" y="3101834"/>
            <a:ext cx="2410239" cy="160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 by horang :: 파이썬 크롤링(crawling) :: 탭 전환하며 동적 크롤링 하기(selenium) - 2">
            <a:extLst>
              <a:ext uri="{FF2B5EF4-FFF2-40B4-BE49-F238E27FC236}">
                <a16:creationId xmlns:a16="http://schemas.microsoft.com/office/drawing/2014/main" id="{FB4A85C9-CC8C-9A87-016A-4E73BB20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13" y="3733533"/>
            <a:ext cx="2143142" cy="223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7BC79C-F668-D01F-1A1A-D9AF68B04F03}"/>
              </a:ext>
            </a:extLst>
          </p:cNvPr>
          <p:cNvSpPr/>
          <p:nvPr/>
        </p:nvSpPr>
        <p:spPr>
          <a:xfrm>
            <a:off x="708531" y="2355320"/>
            <a:ext cx="1993043" cy="914400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수집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32" name="Picture 8" descr="Seaborn Tutorial">
            <a:extLst>
              <a:ext uri="{FF2B5EF4-FFF2-40B4-BE49-F238E27FC236}">
                <a16:creationId xmlns:a16="http://schemas.microsoft.com/office/drawing/2014/main" id="{CB876628-47F9-DC7D-AD08-1752DEF43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934" y="4588831"/>
            <a:ext cx="1743302" cy="17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8229F9-7635-5A10-246D-0AA9894AF5EF}"/>
              </a:ext>
            </a:extLst>
          </p:cNvPr>
          <p:cNvSpPr txBox="1"/>
          <p:nvPr/>
        </p:nvSpPr>
        <p:spPr>
          <a:xfrm>
            <a:off x="2844368" y="2325761"/>
            <a:ext cx="2834286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dirty="0"/>
              <a:t>EDA(</a:t>
            </a:r>
            <a:r>
              <a:rPr lang="ko-KR" altLang="en-US" dirty="0"/>
              <a:t>탐색적 데이터 분석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데이터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8475C7-E315-DFAE-AA51-D488761FBD30}"/>
              </a:ext>
            </a:extLst>
          </p:cNvPr>
          <p:cNvSpPr txBox="1"/>
          <p:nvPr/>
        </p:nvSpPr>
        <p:spPr>
          <a:xfrm>
            <a:off x="5822088" y="2325761"/>
            <a:ext cx="2763668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데이터 핸들링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16DC0-3506-EDA1-BB38-7AB0783111B7}"/>
              </a:ext>
            </a:extLst>
          </p:cNvPr>
          <p:cNvSpPr txBox="1"/>
          <p:nvPr/>
        </p:nvSpPr>
        <p:spPr>
          <a:xfrm>
            <a:off x="8767419" y="2325761"/>
            <a:ext cx="2763668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모델링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통계적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F66CF63-F719-6FBC-3CD2-43B7CEBC00F1}"/>
                  </a:ext>
                </a:extLst>
              </p14:cNvPr>
              <p14:cNvContentPartPr/>
              <p14:nvPr/>
            </p14:nvContentPartPr>
            <p14:xfrm>
              <a:off x="-959894" y="358369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F66CF63-F719-6FBC-3CD2-43B7CEBC00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968534" y="3497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34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80880" y="2273305"/>
            <a:ext cx="8706438" cy="1737360"/>
            <a:chOff x="3575210" y="2273305"/>
            <a:chExt cx="5151399" cy="1737360"/>
          </a:xfrm>
        </p:grpSpPr>
        <p:sp>
          <p:nvSpPr>
            <p:cNvPr id="20" name="사각형: 둥근 모서리 6">
              <a:extLst>
                <a:ext uri="{FF2B5EF4-FFF2-40B4-BE49-F238E27FC236}">
                  <a16:creationId xmlns:a16="http://schemas.microsoft.com/office/drawing/2014/main" id="{36604C71-B0D6-40E2-B0F4-DAC7C9C29B15}"/>
                </a:ext>
              </a:extLst>
            </p:cNvPr>
            <p:cNvSpPr/>
            <p:nvPr/>
          </p:nvSpPr>
          <p:spPr>
            <a:xfrm>
              <a:off x="3675058" y="2401961"/>
              <a:ext cx="5051551" cy="1608704"/>
            </a:xfrm>
            <a:prstGeom prst="roundRect">
              <a:avLst>
                <a:gd name="adj" fmla="val 12688"/>
              </a:avLst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6604C71-B0D6-40E2-B0F4-DAC7C9C29B15}"/>
                </a:ext>
              </a:extLst>
            </p:cNvPr>
            <p:cNvSpPr/>
            <p:nvPr/>
          </p:nvSpPr>
          <p:spPr>
            <a:xfrm>
              <a:off x="3575210" y="2273305"/>
              <a:ext cx="5051551" cy="1608704"/>
            </a:xfrm>
            <a:prstGeom prst="roundRect">
              <a:avLst>
                <a:gd name="adj" fmla="val 12688"/>
              </a:avLst>
            </a:prstGeom>
            <a:gradFill flip="none" rotWithShape="1">
              <a:gsLst>
                <a:gs pos="96000">
                  <a:schemeClr val="bg1"/>
                </a:gs>
                <a:gs pos="96000">
                  <a:srgbClr val="FAE4F1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3600" b="1" kern="0" dirty="0">
                  <a:ln w="12700">
                    <a:noFill/>
                  </a:ln>
                  <a:solidFill>
                    <a:schemeClr val="tx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데이터 수집</a:t>
              </a:r>
              <a:endParaRPr lang="en-US" altLang="ko-KR" sz="3600" b="1" kern="0" dirty="0">
                <a:ln w="12700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56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08596" y="1344910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234B8-AC69-4F96-AA58-DC0E20FD7695}"/>
              </a:ext>
            </a:extLst>
          </p:cNvPr>
          <p:cNvSpPr txBox="1"/>
          <p:nvPr/>
        </p:nvSpPr>
        <p:spPr>
          <a:xfrm>
            <a:off x="1919876" y="2160494"/>
            <a:ext cx="111019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3EA76F-5ED9-0710-8372-B74E1A13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3" y="2510816"/>
            <a:ext cx="10353590" cy="37990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D8710B-6210-5F2A-3A4E-63CF75734E76}"/>
              </a:ext>
            </a:extLst>
          </p:cNvPr>
          <p:cNvSpPr txBox="1"/>
          <p:nvPr/>
        </p:nvSpPr>
        <p:spPr>
          <a:xfrm>
            <a:off x="4746252" y="1689324"/>
            <a:ext cx="269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야놀자 야체 B"/>
              </a:rPr>
              <a:t>초기 데이터</a:t>
            </a:r>
          </a:p>
        </p:txBody>
      </p:sp>
    </p:spTree>
    <p:extLst>
      <p:ext uri="{BB962C8B-B14F-4D97-AF65-F5344CB8AC3E}">
        <p14:creationId xmlns:p14="http://schemas.microsoft.com/office/powerpoint/2010/main" val="279653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08596" y="1344910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234B8-AC69-4F96-AA58-DC0E20FD7695}"/>
              </a:ext>
            </a:extLst>
          </p:cNvPr>
          <p:cNvSpPr txBox="1"/>
          <p:nvPr/>
        </p:nvSpPr>
        <p:spPr>
          <a:xfrm>
            <a:off x="899111" y="2448186"/>
            <a:ext cx="3558379" cy="3746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야놀자 야체 B"/>
              </a:rPr>
              <a:t>Id : </a:t>
            </a:r>
            <a:r>
              <a:rPr lang="ko-KR" altLang="en-US" dirty="0">
                <a:solidFill>
                  <a:srgbClr val="000000"/>
                </a:solidFill>
                <a:latin typeface="야놀자 야체 B"/>
              </a:rPr>
              <a:t>열 번호</a:t>
            </a:r>
            <a:endParaRPr lang="en-US" altLang="ko-KR" b="0" dirty="0">
              <a:solidFill>
                <a:srgbClr val="000000"/>
              </a:solidFill>
              <a:effectLst/>
              <a:latin typeface="야놀자 야체 B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title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웹툰 제목</a:t>
            </a:r>
            <a:endParaRPr lang="en-US" altLang="ko-KR" dirty="0">
              <a:solidFill>
                <a:srgbClr val="000000"/>
              </a:solidFill>
              <a:latin typeface="야놀자 야체 B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author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작가</a:t>
            </a:r>
            <a:endParaRPr lang="en-US" altLang="ko-KR" dirty="0">
              <a:solidFill>
                <a:srgbClr val="000000"/>
              </a:solidFill>
              <a:latin typeface="야놀자 야체 B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genre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장르</a:t>
            </a:r>
            <a:endParaRPr lang="en-US" altLang="ko-KR" b="0" dirty="0">
              <a:solidFill>
                <a:srgbClr val="000000"/>
              </a:solidFill>
              <a:effectLst/>
              <a:latin typeface="야놀자 야체 B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 err="1">
                <a:solidFill>
                  <a:srgbClr val="000000"/>
                </a:solidFill>
                <a:effectLst/>
                <a:latin typeface="야놀자 야체 B"/>
              </a:rPr>
              <a:t>describtion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웹툰 소개</a:t>
            </a:r>
            <a:endParaRPr lang="en-US" altLang="ko-KR" b="0" dirty="0">
              <a:solidFill>
                <a:srgbClr val="000000"/>
              </a:solidFill>
              <a:effectLst/>
              <a:latin typeface="야놀자 야체 B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rating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웹툰 평점</a:t>
            </a:r>
            <a:endParaRPr lang="en-US" altLang="ko-KR" b="0" dirty="0">
              <a:solidFill>
                <a:srgbClr val="000000"/>
              </a:solidFill>
              <a:effectLst/>
              <a:latin typeface="야놀자 야체 B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date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최근 업데이트 날짜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완결 웹툰은 완결 날짜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completed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완결여부</a:t>
            </a:r>
            <a:endParaRPr lang="en-US" altLang="ko-KR" b="0" dirty="0">
              <a:solidFill>
                <a:srgbClr val="000000"/>
              </a:solidFill>
              <a:effectLst/>
              <a:latin typeface="야놀자 야체 B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age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관람 제한 나이</a:t>
            </a:r>
            <a:endParaRPr lang="en-US" altLang="ko-KR" b="0" dirty="0">
              <a:solidFill>
                <a:srgbClr val="000000"/>
              </a:solidFill>
              <a:effectLst/>
              <a:latin typeface="야놀자 야체 B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free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무료 여부</a:t>
            </a:r>
            <a:endParaRPr lang="en-US" altLang="ko-KR" b="0" dirty="0">
              <a:solidFill>
                <a:srgbClr val="000000"/>
              </a:solidFill>
              <a:effectLst/>
              <a:latin typeface="야놀자 야체 B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/>
              </a:rPr>
              <a:t>link 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/>
              </a:rPr>
              <a:t>웹툰 링크</a:t>
            </a:r>
            <a:endParaRPr lang="en-US" altLang="ko-KR" b="0" dirty="0">
              <a:solidFill>
                <a:srgbClr val="000000"/>
              </a:solidFill>
              <a:effectLst/>
              <a:latin typeface="야놀자 야체 B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483D-8490-39EF-EDFC-720AB22E3ED0}"/>
              </a:ext>
            </a:extLst>
          </p:cNvPr>
          <p:cNvSpPr txBox="1"/>
          <p:nvPr/>
        </p:nvSpPr>
        <p:spPr>
          <a:xfrm>
            <a:off x="5850981" y="3093139"/>
            <a:ext cx="5515560" cy="1940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previous: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작가의 전 작품의 개수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해당 작품이 나올 때 기준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episode: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웹툰의 에피소드의 개수</a:t>
            </a:r>
            <a:endParaRPr lang="en-US" altLang="ko-KR" b="0" dirty="0">
              <a:solidFill>
                <a:srgbClr val="000000"/>
              </a:solidFill>
              <a:effectLst/>
              <a:latin typeface="야놀자 야체 B" panose="02020603020101020101"/>
              <a:ea typeface="야놀자 야체 B" panose="02020603020101020101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remake: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원작 유무의 여부</a:t>
            </a:r>
            <a:endParaRPr lang="en-US" altLang="ko-KR" b="0" dirty="0">
              <a:solidFill>
                <a:srgbClr val="000000"/>
              </a:solidFill>
              <a:effectLst/>
              <a:latin typeface="야놀자 야체 B" panose="02020603020101020101"/>
              <a:ea typeface="야놀자 야체 B" panose="02020603020101020101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heart: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웹툰이 받은 하트의 개수</a:t>
            </a:r>
            <a:endParaRPr lang="en-US" altLang="ko-KR" b="0" dirty="0">
              <a:solidFill>
                <a:srgbClr val="000000"/>
              </a:solidFill>
              <a:effectLst/>
              <a:latin typeface="야놀자 야체 B" panose="02020603020101020101"/>
              <a:ea typeface="야놀자 야체 B" panose="02020603020101020101"/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Interest num: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관심 웹툰으로 등록 한 사람의 수</a:t>
            </a:r>
            <a:endParaRPr lang="en-US" altLang="ko-KR" b="0" dirty="0">
              <a:solidFill>
                <a:srgbClr val="000000"/>
              </a:solidFill>
              <a:effectLst/>
              <a:latin typeface="야놀자 야체 B" panose="02020603020101020101"/>
              <a:ea typeface="야놀자 야체 B" panose="02020603020101020101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DB97F-A0F8-E849-1D35-D2226C286134}"/>
              </a:ext>
            </a:extLst>
          </p:cNvPr>
          <p:cNvSpPr txBox="1"/>
          <p:nvPr/>
        </p:nvSpPr>
        <p:spPr>
          <a:xfrm>
            <a:off x="1559876" y="1644966"/>
            <a:ext cx="2087510" cy="5107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야놀자 야체 B" panose="02020603020101020101"/>
              </a:rPr>
              <a:t>초기 </a:t>
            </a:r>
            <a:r>
              <a:rPr lang="en-US" altLang="ko-KR" sz="2400" dirty="0">
                <a:ea typeface="야놀자 야체 B" panose="02020603020101020101"/>
              </a:rPr>
              <a:t>column</a:t>
            </a:r>
            <a:endParaRPr lang="ko-KR" altLang="en-US" sz="2400" dirty="0">
              <a:ea typeface="야놀자 야체 B" panose="02020603020101020101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9B7CB6-C0A5-613F-3986-8CF7E6DE2A0D}"/>
              </a:ext>
            </a:extLst>
          </p:cNvPr>
          <p:cNvSpPr txBox="1"/>
          <p:nvPr/>
        </p:nvSpPr>
        <p:spPr>
          <a:xfrm>
            <a:off x="7530914" y="1704238"/>
            <a:ext cx="2087510" cy="5107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추가 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야놀자 야체 B" panose="02020603020101020101"/>
                <a:ea typeface="야놀자 야체 B" panose="02020603020101020101"/>
              </a:rPr>
              <a:t>column </a:t>
            </a:r>
            <a:endParaRPr lang="ko-KR" altLang="en-US" sz="24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545E2FC-59CC-E430-154C-5099D233BB3F}"/>
              </a:ext>
            </a:extLst>
          </p:cNvPr>
          <p:cNvSpPr/>
          <p:nvPr/>
        </p:nvSpPr>
        <p:spPr>
          <a:xfrm>
            <a:off x="4719753" y="3755772"/>
            <a:ext cx="1018628" cy="42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3437" y="360946"/>
            <a:ext cx="11605125" cy="842211"/>
            <a:chOff x="293437" y="360946"/>
            <a:chExt cx="11605125" cy="8422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B8457B-682C-40BC-942F-03B8E27B165F}"/>
                </a:ext>
              </a:extLst>
            </p:cNvPr>
            <p:cNvSpPr/>
            <p:nvPr/>
          </p:nvSpPr>
          <p:spPr>
            <a:xfrm>
              <a:off x="293437" y="360946"/>
              <a:ext cx="11605125" cy="842211"/>
            </a:xfrm>
            <a:prstGeom prst="roundRect">
              <a:avLst/>
            </a:prstGeom>
            <a:gradFill flip="none" rotWithShape="1">
              <a:gsLst>
                <a:gs pos="96000">
                  <a:srgbClr val="BCF1FA"/>
                </a:gs>
                <a:gs pos="96000">
                  <a:srgbClr val="60D4CC"/>
                </a:gs>
              </a:gsLst>
              <a:path path="shape">
                <a:fillToRect l="50000" t="50000" r="50000" b="50000"/>
              </a:path>
              <a:tileRect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AD9304-74E0-4DB6-8F3C-92B54666BBA4}"/>
                </a:ext>
              </a:extLst>
            </p:cNvPr>
            <p:cNvSpPr/>
            <p:nvPr/>
          </p:nvSpPr>
          <p:spPr>
            <a:xfrm>
              <a:off x="639344" y="618622"/>
              <a:ext cx="360000" cy="360000"/>
            </a:xfrm>
            <a:prstGeom prst="ellipse">
              <a:avLst/>
            </a:prstGeom>
            <a:gradFill flip="none" rotWithShape="1">
              <a:gsLst>
                <a:gs pos="71000">
                  <a:srgbClr val="FA7296"/>
                </a:gs>
                <a:gs pos="73000">
                  <a:srgbClr val="F82C61"/>
                </a:gs>
              </a:gsLst>
              <a:path path="circle">
                <a:fillToRect r="100000" b="100000"/>
              </a:path>
              <a:tileRect l="-100000" t="-100000"/>
            </a:gra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3CCEB6CF-BDAC-42FC-BC45-84EAED3DBF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5433" y="717568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E19326C7-598E-448A-BB4B-EB3536BE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71FB1AD2-DDFF-4D52-B00C-353F96D9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8FE004-2E2A-4D18-ABB3-E66DA598FE1E}"/>
                </a:ext>
              </a:extLst>
            </p:cNvPr>
            <p:cNvSpPr/>
            <p:nvPr/>
          </p:nvSpPr>
          <p:spPr>
            <a:xfrm>
              <a:off x="1112233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◀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E78F5C-5C1C-40F6-A38A-597915BBE186}"/>
                </a:ext>
              </a:extLst>
            </p:cNvPr>
            <p:cNvSpPr/>
            <p:nvPr/>
          </p:nvSpPr>
          <p:spPr>
            <a:xfrm>
              <a:off x="1559876" y="618622"/>
              <a:ext cx="360000" cy="3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144000" bIns="72000"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604C71-B0D6-40E2-B0F4-DAC7C9C29B15}"/>
              </a:ext>
            </a:extLst>
          </p:cNvPr>
          <p:cNvSpPr/>
          <p:nvPr/>
        </p:nvSpPr>
        <p:spPr>
          <a:xfrm>
            <a:off x="2108201" y="485272"/>
            <a:ext cx="9544050" cy="593558"/>
          </a:xfrm>
          <a:prstGeom prst="roundRect">
            <a:avLst/>
          </a:prstGeom>
          <a:gradFill flip="none" rotWithShape="1">
            <a:gsLst>
              <a:gs pos="96000">
                <a:schemeClr val="bg1"/>
              </a:gs>
              <a:gs pos="96000">
                <a:srgbClr val="FAE4F1"/>
              </a:gs>
            </a:gsLst>
            <a:path path="shape">
              <a:fillToRect l="50000" t="50000" r="50000" b="50000"/>
            </a:path>
            <a:tileRect/>
          </a:gra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587A5B-DF54-4DFE-BCCF-5A356EE0ED98}"/>
              </a:ext>
            </a:extLst>
          </p:cNvPr>
          <p:cNvSpPr/>
          <p:nvPr/>
        </p:nvSpPr>
        <p:spPr>
          <a:xfrm>
            <a:off x="208596" y="1344910"/>
            <a:ext cx="11605125" cy="525078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234B8-AC69-4F96-AA58-DC0E20FD7695}"/>
              </a:ext>
            </a:extLst>
          </p:cNvPr>
          <p:cNvSpPr txBox="1"/>
          <p:nvPr/>
        </p:nvSpPr>
        <p:spPr>
          <a:xfrm>
            <a:off x="1919876" y="2160494"/>
            <a:ext cx="111019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F58565-1EE4-43CE-7A52-C3C5FB93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70" y="2746972"/>
            <a:ext cx="10365458" cy="37500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58DCD4-2A55-CA23-AADA-8EFD0C906A03}"/>
              </a:ext>
            </a:extLst>
          </p:cNvPr>
          <p:cNvSpPr txBox="1"/>
          <p:nvPr/>
        </p:nvSpPr>
        <p:spPr>
          <a:xfrm>
            <a:off x="2558158" y="1571651"/>
            <a:ext cx="6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야놀자 야체 B"/>
              </a:rPr>
              <a:t>Previous(</a:t>
            </a:r>
            <a:r>
              <a:rPr lang="ko-KR" altLang="en-US" sz="3600" b="1" dirty="0">
                <a:latin typeface="야놀자 야체 B"/>
              </a:rPr>
              <a:t>이전 작품의 개수</a:t>
            </a:r>
            <a:r>
              <a:rPr lang="en-US" altLang="ko-KR" sz="3600" b="1" dirty="0">
                <a:latin typeface="야놀자 야체 B"/>
              </a:rPr>
              <a:t>) </a:t>
            </a:r>
            <a:r>
              <a:rPr lang="ko-KR" altLang="en-US" sz="3600" b="1" dirty="0">
                <a:latin typeface="야놀자 야체 B"/>
              </a:rPr>
              <a:t>추가</a:t>
            </a:r>
          </a:p>
        </p:txBody>
      </p:sp>
      <p:sp>
        <p:nvSpPr>
          <p:cNvPr id="20" name="正方形/長方形 29">
            <a:extLst>
              <a:ext uri="{FF2B5EF4-FFF2-40B4-BE49-F238E27FC236}">
                <a16:creationId xmlns:a16="http://schemas.microsoft.com/office/drawing/2014/main" id="{9BB1F26D-2B42-4752-A36C-09AAD5743D84}"/>
              </a:ext>
            </a:extLst>
          </p:cNvPr>
          <p:cNvSpPr/>
          <p:nvPr/>
        </p:nvSpPr>
        <p:spPr>
          <a:xfrm>
            <a:off x="10784541" y="2746973"/>
            <a:ext cx="494187" cy="3799402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65747"/>
      </p:ext>
    </p:extLst>
  </p:cSld>
  <p:clrMapOvr>
    <a:masterClrMapping/>
  </p:clrMapOvr>
</p:sld>
</file>

<file path=ppt/theme/theme1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994</Words>
  <Application>Microsoft Office PowerPoint</Application>
  <PresentationFormat>와이드스크린</PresentationFormat>
  <Paragraphs>391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야놀자 야체 B</vt:lpstr>
      <vt:lpstr>Courier New</vt:lpstr>
      <vt:lpstr>Algerian</vt:lpstr>
      <vt:lpstr>Roboto</vt:lpstr>
      <vt:lpstr>야놀자</vt:lpstr>
      <vt:lpstr>Arial</vt:lpstr>
      <vt:lpstr>맑은 고딕</vt:lpstr>
      <vt:lpstr>Apple SD Gothic Neo</vt:lpstr>
      <vt:lpstr>26_Office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gunwoof1234@naver.com</cp:lastModifiedBy>
  <cp:revision>32</cp:revision>
  <dcterms:created xsi:type="dcterms:W3CDTF">2021-01-17T04:51:27Z</dcterms:created>
  <dcterms:modified xsi:type="dcterms:W3CDTF">2022-12-07T05:27:17Z</dcterms:modified>
</cp:coreProperties>
</file>