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8"/>
  </p:notesMasterIdLst>
  <p:sldIdLst>
    <p:sldId id="271" r:id="rId2"/>
    <p:sldId id="270" r:id="rId3"/>
    <p:sldId id="269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4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286" r:id="rId26"/>
    <p:sldId id="280" r:id="rId27"/>
  </p:sldIdLst>
  <p:sldSz cx="12192000" cy="6858000"/>
  <p:notesSz cx="6858000" cy="9144000"/>
  <p:embeddedFontLs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02CF-D37D-42C5-8CB2-617488103048}" v="1071" dt="2020-11-01T01:56:29.286"/>
    <p1510:client id="{347EFE27-D116-4C0E-B5F6-55CB1A661F1D}" v="200" dt="2020-11-01T01:46:49.619"/>
    <p1510:client id="{C3267078-206C-4572-A96C-13BE713A54E6}" v="1927" dt="2020-11-01T01:56:56.154"/>
    <p1510:client id="{CEC6403A-AF8B-4760-AEA5-311421E3C852}" v="835" dt="2020-11-01T01:53:5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54742" autoAdjust="0"/>
  </p:normalViewPr>
  <p:slideViewPr>
    <p:cSldViewPr snapToGrid="0">
      <p:cViewPr varScale="1">
        <p:scale>
          <a:sx n="71" d="100"/>
          <a:sy n="71" d="100"/>
        </p:scale>
        <p:origin x="24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98E2-E316-4E96-990E-23BE4EE0A81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3CDB-C11F-4B3C-8011-4CB70A9F6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3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지금까지 한 부분을 실습을 통해 확인해보도록 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코드는 </a:t>
            </a:r>
            <a:r>
              <a:rPr lang="en-US" altLang="ko-KR"/>
              <a:t>html </a:t>
            </a:r>
            <a:r>
              <a:rPr lang="ko-KR" altLang="en-US"/>
              <a:t>코드를 다음과 같이 작성합니다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별다른 설치 없이 </a:t>
            </a:r>
            <a:r>
              <a:rPr lang="en-US" altLang="ko-KR"/>
              <a:t>Vue </a:t>
            </a:r>
            <a:r>
              <a:rPr lang="ko-KR" altLang="en-US"/>
              <a:t>를 실행할 수 있도록 </a:t>
            </a:r>
            <a:r>
              <a:rPr lang="en-US" altLang="ko-KR"/>
              <a:t>CDN </a:t>
            </a:r>
            <a:r>
              <a:rPr lang="ko-KR" altLang="en-US"/>
              <a:t>방법으로 불러온 후 진행합니다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vm</a:t>
            </a:r>
            <a:r>
              <a:rPr lang="ko-KR" altLang="en-US"/>
              <a:t> 이라는</a:t>
            </a:r>
            <a:r>
              <a:rPr lang="en-US" altLang="ko-KR"/>
              <a:t> </a:t>
            </a:r>
            <a:r>
              <a:rPr lang="ko-KR" altLang="en-US"/>
              <a:t>이름으로 </a:t>
            </a:r>
            <a:r>
              <a:rPr lang="en-US" altLang="ko-KR"/>
              <a:t>Vue </a:t>
            </a:r>
            <a:r>
              <a:rPr lang="ko-KR" altLang="en-US"/>
              <a:t>인스턴스를  생성 한 후 해당 인스턴스의 데이터 속성에는 보시는 것과 같이 </a:t>
            </a:r>
            <a:r>
              <a:rPr lang="en-US" altLang="ko-KR"/>
              <a:t>Hello Vue</a:t>
            </a:r>
            <a:r>
              <a:rPr lang="ko-KR" altLang="en-US"/>
              <a:t> 문자열을 작성한 후 화면에 띄워주는 간단한 예제입니다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여기서 데이터 속성은 변수들이 선언되는 곳이고</a:t>
            </a:r>
            <a:r>
              <a:rPr lang="en-US" altLang="ko-KR"/>
              <a:t>, message</a:t>
            </a:r>
            <a:r>
              <a:rPr lang="ko-KR" altLang="en-US"/>
              <a:t>라는 변수를 중괄호 두쌍에 감싸 렌더링 하는 것을 템플릿 문법이라고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 후로 밑에는 모든 라이프사이클 훅 마다 간단한 출력을 하는 기능을 훅 메소드를 통해 작성했습니다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결과를 보겠습니다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90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웹 실행과 동시에 </a:t>
            </a:r>
            <a:r>
              <a:rPr lang="en-US" altLang="ko-KR"/>
              <a:t>create, mount </a:t>
            </a:r>
            <a:r>
              <a:rPr lang="ko-KR" altLang="en-US"/>
              <a:t>관련 훅은 실행이 되었고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콘솔을 통해 인스턴스 내부 데이터 값을 변경하니 </a:t>
            </a:r>
            <a:r>
              <a:rPr lang="en-US" altLang="ko-KR"/>
              <a:t>update</a:t>
            </a:r>
            <a:r>
              <a:rPr lang="ko-KR" altLang="en-US"/>
              <a:t> 훅들이 호출되고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강제로 인스턴스를 소멸시키니 </a:t>
            </a:r>
            <a:r>
              <a:rPr lang="en-US" altLang="ko-KR"/>
              <a:t>destroy </a:t>
            </a:r>
            <a:r>
              <a:rPr lang="ko-KR" altLang="en-US"/>
              <a:t>관련 훅들이 호출되는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이렇게 라이프사이클 훅을 잘 활용 한다면</a:t>
            </a:r>
            <a:r>
              <a:rPr lang="en-US" altLang="ko-KR"/>
              <a:t>, </a:t>
            </a:r>
            <a:r>
              <a:rPr lang="ko-KR" altLang="en-US"/>
              <a:t>원하는 특정 시점에 로직이 동작하도록 구현할 수 있습니다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46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방금 예제의 코드에서 </a:t>
            </a:r>
            <a:r>
              <a:rPr lang="en-US" altLang="ko-KR"/>
              <a:t>message</a:t>
            </a:r>
            <a:r>
              <a:rPr lang="ko-KR" altLang="en-US"/>
              <a:t>라는 문자열을 담고있는 데이터가 이중 중괄호 사이에 있어 사용자의 화면에 렌더링 되는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이를 보간법이라 하며 템플릿 문법 중 하나입니다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템플릿 문법은 크게 두 가지로 나뉘게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보간법과 디렉티브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보간법은 방금 말씀드린대로 이중 중괄호 사이에는 자바스크립트 문법이나 데이터들이 들어오면 이를 화면에 렌더링할 수 있도록 하는것이고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디렉티브는 </a:t>
            </a:r>
            <a:r>
              <a:rPr lang="en-US" altLang="ko-KR"/>
              <a:t>‘v-’</a:t>
            </a:r>
            <a:r>
              <a:rPr lang="ko-KR" altLang="en-US"/>
              <a:t>이라는 접두사가 붙은 요소의 특수 속성입니다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말로만 설명하면 뭔지 모르니 오늘 직접 실습 예제를 통해 살펴보도록 하겠습니다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977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우선 데이터를 바인딩 할 수 있는 </a:t>
            </a:r>
            <a:r>
              <a:rPr lang="en-US" altLang="ko-KR"/>
              <a:t>v-bind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V-bind </a:t>
            </a:r>
            <a:r>
              <a:rPr lang="ko-KR" altLang="en-US"/>
              <a:t>디렉티브를 다음과 같이 활용해 클래스를 지정할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데이터 속성의 문자열로 </a:t>
            </a:r>
            <a:r>
              <a:rPr lang="en-US" altLang="ko-KR"/>
              <a:t>box</a:t>
            </a:r>
            <a:r>
              <a:rPr lang="ko-KR" altLang="en-US"/>
              <a:t> </a:t>
            </a:r>
            <a:r>
              <a:rPr lang="en-US" altLang="ko-KR"/>
              <a:t>box—red </a:t>
            </a:r>
            <a:r>
              <a:rPr lang="ko-KR" altLang="en-US"/>
              <a:t>라는 문자열을 넣고 위 </a:t>
            </a:r>
            <a:r>
              <a:rPr lang="en-US" altLang="ko-KR"/>
              <a:t>div</a:t>
            </a:r>
            <a:r>
              <a:rPr lang="ko-KR" altLang="en-US"/>
              <a:t>요소 </a:t>
            </a:r>
            <a:r>
              <a:rPr lang="en-US" altLang="ko-KR"/>
              <a:t>class </a:t>
            </a:r>
            <a:r>
              <a:rPr lang="ko-KR" altLang="en-US"/>
              <a:t>속성 앞에 </a:t>
            </a:r>
            <a:r>
              <a:rPr lang="en-US" altLang="ko-KR"/>
              <a:t>v-bind:</a:t>
            </a:r>
            <a:r>
              <a:rPr lang="ko-KR" altLang="en-US"/>
              <a:t>이라는 특수 속성을 붙여 </a:t>
            </a:r>
            <a:r>
              <a:rPr lang="en-US" altLang="ko-KR"/>
              <a:t>redBox</a:t>
            </a:r>
            <a:r>
              <a:rPr lang="ko-KR" altLang="en-US"/>
              <a:t>라는 데이터를 클래스에 바인딩하는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25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결과는 위에서 스타일 태그에서 지정한 대로 클래스에 맞게 빨간 네모 상자가 출력되는 것을 확인할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이를 활용하여 서버로부터 받아온 </a:t>
            </a:r>
            <a:r>
              <a:rPr lang="en-US" altLang="ko-KR"/>
              <a:t>url</a:t>
            </a:r>
            <a:r>
              <a:rPr lang="ko-KR" altLang="en-US"/>
              <a:t>을 앵커에 넣어 활용할 수 있고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인라인 스타일을 데이터바인딩 할 수 있는 등등 여러 분야로 활용이 가능합니다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338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이벤트를 바인딩 할 수 있는 </a:t>
            </a:r>
            <a:r>
              <a:rPr lang="en-US" altLang="ko-KR"/>
              <a:t>v-on </a:t>
            </a:r>
            <a:r>
              <a:rPr lang="ko-KR" altLang="en-US"/>
              <a:t>디렉티브입니다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원리는 데이터 바인딩과 비슷합니다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다만 기존 바닐라에서 </a:t>
            </a:r>
            <a:r>
              <a:rPr lang="en-US" altLang="ko-KR"/>
              <a:t>onClick</a:t>
            </a:r>
            <a:r>
              <a:rPr lang="ko-KR" altLang="en-US"/>
              <a:t>이라고 이벤트 리스너를 지정하는 반면 앞에 </a:t>
            </a:r>
            <a:r>
              <a:rPr lang="en-US" altLang="ko-KR"/>
              <a:t>on</a:t>
            </a:r>
            <a:r>
              <a:rPr lang="ko-KR" altLang="en-US"/>
              <a:t>을 빼고 대신에 </a:t>
            </a:r>
            <a:r>
              <a:rPr lang="en-US" altLang="ko-KR"/>
              <a:t>v-on:</a:t>
            </a:r>
            <a:r>
              <a:rPr lang="ko-KR" altLang="en-US"/>
              <a:t>이라는 특수 속성이 오는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</a:t>
            </a:r>
            <a:r>
              <a:rPr lang="en-US" altLang="ko-KR"/>
              <a:t>methods</a:t>
            </a:r>
            <a:r>
              <a:rPr lang="ko-KR" altLang="en-US"/>
              <a:t>라는 속성은 </a:t>
            </a:r>
            <a:r>
              <a:rPr lang="en-US" altLang="ko-KR"/>
              <a:t>data</a:t>
            </a:r>
            <a:r>
              <a:rPr lang="ko-KR" altLang="en-US"/>
              <a:t>가 변수면 </a:t>
            </a:r>
            <a:r>
              <a:rPr lang="en-US" altLang="ko-KR"/>
              <a:t>methods</a:t>
            </a:r>
            <a:r>
              <a:rPr lang="ko-KR" altLang="en-US"/>
              <a:t>는 함수라고 보시면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+1</a:t>
            </a:r>
            <a:r>
              <a:rPr lang="ko-KR" altLang="en-US"/>
              <a:t>이라고 적힌 버튼에는 </a:t>
            </a:r>
            <a:r>
              <a:rPr lang="en-US" altLang="ko-KR"/>
              <a:t>increament </a:t>
            </a:r>
            <a:r>
              <a:rPr lang="ko-KR" altLang="en-US"/>
              <a:t>함수를 </a:t>
            </a:r>
            <a:r>
              <a:rPr lang="en-US" altLang="ko-KR"/>
              <a:t>-1</a:t>
            </a:r>
            <a:r>
              <a:rPr lang="ko-KR" altLang="en-US"/>
              <a:t>이라고 적힌 버튼에는 </a:t>
            </a:r>
            <a:r>
              <a:rPr lang="en-US" altLang="ko-KR"/>
              <a:t>decreament </a:t>
            </a:r>
            <a:r>
              <a:rPr lang="ko-KR" altLang="en-US"/>
              <a:t>라는 함수를 바인딩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Increament</a:t>
            </a:r>
            <a:r>
              <a:rPr lang="ko-KR" altLang="en-US"/>
              <a:t>는 현재 인스턴스의 </a:t>
            </a:r>
            <a:r>
              <a:rPr lang="en-US" altLang="ko-KR"/>
              <a:t>number</a:t>
            </a:r>
            <a:r>
              <a:rPr lang="ko-KR" altLang="en-US"/>
              <a:t>라는 데이터의 값을 </a:t>
            </a:r>
            <a:r>
              <a:rPr lang="en-US" altLang="ko-KR"/>
              <a:t>1 </a:t>
            </a:r>
            <a:r>
              <a:rPr lang="ko-KR" altLang="en-US"/>
              <a:t>증가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Decreament</a:t>
            </a:r>
            <a:r>
              <a:rPr lang="ko-KR" altLang="en-US"/>
              <a:t>는 반대로 감소하는 기능을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결과를 보도록 하겠습니다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103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보시는 것과 같이 클릭 이벤트가 호출되면 바인딩 된 함수가 실행되는 것을 볼 수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68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</a:t>
            </a:r>
            <a:r>
              <a:rPr lang="en-US" altLang="ko-KR"/>
              <a:t>v-if</a:t>
            </a:r>
            <a:r>
              <a:rPr lang="ko-KR" altLang="en-US"/>
              <a:t> 디렉티브입니다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조건부 렌더링이라고도 부르며 이는 조건에 따라 값이 참이면 화면에 렌더링 하고 거짓이면 렌더링하지 않는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If</a:t>
            </a:r>
            <a:r>
              <a:rPr lang="ko-KR" altLang="en-US"/>
              <a:t>라는 이름에서 알 수 있듯 기존의 컴퓨터 언어들과 마찬가지로 </a:t>
            </a:r>
            <a:r>
              <a:rPr lang="en-US" altLang="ko-KR"/>
              <a:t>else if</a:t>
            </a:r>
            <a:r>
              <a:rPr lang="ko-KR" altLang="en-US"/>
              <a:t>와 </a:t>
            </a:r>
            <a:r>
              <a:rPr lang="en-US" altLang="ko-KR"/>
              <a:t>else </a:t>
            </a:r>
            <a:r>
              <a:rPr lang="ko-KR" altLang="en-US"/>
              <a:t>또한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코드를 보시면 </a:t>
            </a:r>
            <a:r>
              <a:rPr lang="en-US" altLang="ko-KR"/>
              <a:t>if red</a:t>
            </a:r>
            <a:r>
              <a:rPr lang="ko-KR" altLang="en-US"/>
              <a:t>이면 빨간 상자를 렌더링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빨강이 아니고 </a:t>
            </a:r>
            <a:r>
              <a:rPr lang="en-US" altLang="ko-KR"/>
              <a:t>else if blue</a:t>
            </a:r>
            <a:r>
              <a:rPr lang="ko-KR" altLang="en-US"/>
              <a:t> 이면 파란 상자를 렌더링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둘 다 아니고 아무 값이나</a:t>
            </a:r>
            <a:r>
              <a:rPr lang="en-US" altLang="ko-KR"/>
              <a:t> colorState</a:t>
            </a:r>
            <a:r>
              <a:rPr lang="ko-KR" altLang="en-US"/>
              <a:t>에 들어가면 회색 상자를 렌더링 하도록 구현했습니다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결과를 볼까요</a:t>
            </a:r>
            <a:r>
              <a:rPr lang="en-US" altLang="ko-KR"/>
              <a:t>?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23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콘솔을 통해 변경되는 값에 따라 상자의 색이 변하는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Blue</a:t>
            </a:r>
            <a:r>
              <a:rPr lang="ko-KR" altLang="en-US"/>
              <a:t>는 파랑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아무거나는 회색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Red</a:t>
            </a:r>
            <a:r>
              <a:rPr lang="ko-KR" altLang="en-US"/>
              <a:t>는 다시 빨간 색 상자를 렌더링 하는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27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조건부 렌더링에는 </a:t>
            </a:r>
            <a:r>
              <a:rPr lang="en-US" altLang="ko-KR"/>
              <a:t>v-if </a:t>
            </a:r>
            <a:r>
              <a:rPr lang="ko-KR" altLang="en-US"/>
              <a:t>디렉티브만 존재하는 것은 아닙니다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V-show </a:t>
            </a:r>
            <a:r>
              <a:rPr lang="ko-KR" altLang="en-US"/>
              <a:t>라는 디렉티브도 존재하는데요</a:t>
            </a:r>
          </a:p>
          <a:p>
            <a:endParaRPr lang="en-US" altLang="ko-KR"/>
          </a:p>
          <a:p>
            <a:r>
              <a:rPr lang="ko-KR" altLang="en-US"/>
              <a:t>코드를 보시면 </a:t>
            </a:r>
            <a:r>
              <a:rPr lang="en-US" altLang="ko-KR"/>
              <a:t>v-if</a:t>
            </a:r>
            <a:r>
              <a:rPr lang="ko-KR" altLang="en-US"/>
              <a:t>와 </a:t>
            </a:r>
            <a:r>
              <a:rPr lang="en-US" altLang="ko-KR"/>
              <a:t>v-show </a:t>
            </a:r>
            <a:r>
              <a:rPr lang="ko-KR" altLang="en-US"/>
              <a:t>둘 다 </a:t>
            </a:r>
            <a:r>
              <a:rPr lang="en-US" altLang="ko-KR"/>
              <a:t>false</a:t>
            </a:r>
            <a:r>
              <a:rPr lang="ko-KR" altLang="en-US"/>
              <a:t>를 대입해 렌더링되지 않도록 하였습니다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사용법은 똑같습니다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다만 한가지 다른 특성을 가지고 있는데요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15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44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실행결과로 출력된 페이지를 개발자 도구를 통해서 보면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V-if</a:t>
            </a:r>
            <a:r>
              <a:rPr lang="ko-KR" altLang="en-US"/>
              <a:t>의경우 아예 코드상에서 지워지지만 </a:t>
            </a:r>
            <a:r>
              <a:rPr lang="en-US" altLang="ko-KR"/>
              <a:t>v-show</a:t>
            </a:r>
            <a:r>
              <a:rPr lang="ko-KR" altLang="en-US"/>
              <a:t>의 경우 인라인 스타일로 </a:t>
            </a:r>
            <a:r>
              <a:rPr lang="en-US" altLang="ko-KR"/>
              <a:t>display: none </a:t>
            </a:r>
            <a:r>
              <a:rPr lang="ko-KR" altLang="en-US"/>
              <a:t>이라고 보이지 않도록 하는 </a:t>
            </a:r>
            <a:r>
              <a:rPr lang="en-US" altLang="ko-KR"/>
              <a:t>css</a:t>
            </a:r>
            <a:r>
              <a:rPr lang="ko-KR" altLang="en-US"/>
              <a:t>가 추가되었습니다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큰 차이가 있을까요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/>
              <a:t>그렇게 큰 차이는 존재하지 않습니다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다만 초기 렌더링 비용이나 값이 자주 토글될 때 이 차이가 도드라지는데요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V-if</a:t>
            </a:r>
            <a:r>
              <a:rPr lang="ko-KR" altLang="en-US"/>
              <a:t>의 경우에는 보여주지 않아도 될 경우에는 아예 렌더링조차 하지 않아 비용적 측면에서 </a:t>
            </a:r>
            <a:r>
              <a:rPr lang="en-US" altLang="ko-KR"/>
              <a:t>v-show</a:t>
            </a:r>
            <a:r>
              <a:rPr lang="ko-KR" altLang="en-US"/>
              <a:t>에 비해 효율적이라고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V-show</a:t>
            </a:r>
            <a:r>
              <a:rPr lang="ko-KR" altLang="en-US"/>
              <a:t>는 보여주지 않아도 되지만 일단 렌더링은 한 상태니까요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하지만 만약 값이 자주 바뀌게 된다면 즉 값이 </a:t>
            </a:r>
            <a:r>
              <a:rPr lang="en-US" altLang="ko-KR"/>
              <a:t>true</a:t>
            </a:r>
            <a:r>
              <a:rPr lang="ko-KR" altLang="en-US"/>
              <a:t>와 </a:t>
            </a:r>
            <a:r>
              <a:rPr lang="en-US" altLang="ko-KR"/>
              <a:t>false</a:t>
            </a:r>
            <a:r>
              <a:rPr lang="ko-KR" altLang="en-US"/>
              <a:t>가 자주 바뀐다면 계속 렌더링을 하고 없애는 </a:t>
            </a:r>
            <a:r>
              <a:rPr lang="en-US" altLang="ko-KR"/>
              <a:t>v-if</a:t>
            </a:r>
            <a:r>
              <a:rPr lang="ko-KR" altLang="en-US"/>
              <a:t>에 비애 </a:t>
            </a:r>
            <a:r>
              <a:rPr lang="en-US" altLang="ko-KR"/>
              <a:t>v-show</a:t>
            </a:r>
            <a:r>
              <a:rPr lang="ko-KR" altLang="en-US"/>
              <a:t>가 더 효율적이라고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상황에 맞게 사용하면 유용할 것으로 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67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다음으로 설명드릴 디렉티브는 </a:t>
            </a:r>
            <a:r>
              <a:rPr lang="en-US" altLang="ko-KR"/>
              <a:t>v-for </a:t>
            </a:r>
            <a:r>
              <a:rPr lang="ko-KR" altLang="en-US"/>
              <a:t>디렉티브로 리스트 렌더링이라고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배열기반의 리스트를 렌더링하는 기법입니다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V-for</a:t>
            </a:r>
            <a:r>
              <a:rPr lang="ko-KR" altLang="en-US"/>
              <a:t>디렉티브를 해당 특수 속성 값에는 반복할 배열과 그 배열에서 추출한 원소를 넣어줍니다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그리고 그 원소의 고유 키값을 </a:t>
            </a:r>
            <a:r>
              <a:rPr lang="en-US" altLang="ko-KR"/>
              <a:t>key</a:t>
            </a:r>
            <a:r>
              <a:rPr lang="ko-KR" altLang="en-US"/>
              <a:t>라는 속성에 데이터 바인딩을 꼭 해야한다고 합니다</a:t>
            </a:r>
            <a:r>
              <a:rPr lang="en-US" altLang="ko-KR"/>
              <a:t>. </a:t>
            </a:r>
            <a:r>
              <a:rPr lang="ko-KR" altLang="en-US"/>
              <a:t>이는 나중에 데이터가 삽입되거나 도중에 삭제될 때 속도면에서 중요하다고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추가적으로 </a:t>
            </a:r>
            <a:r>
              <a:rPr lang="en-US" altLang="ko-KR"/>
              <a:t>v-bind</a:t>
            </a:r>
            <a:r>
              <a:rPr lang="ko-KR" altLang="en-US"/>
              <a:t>로 데이터를 </a:t>
            </a:r>
            <a:r>
              <a:rPr lang="en-US" altLang="ko-KR"/>
              <a:t>v-on</a:t>
            </a:r>
            <a:r>
              <a:rPr lang="ko-KR" altLang="en-US"/>
              <a:t>으로 이벤트를 바인딩했는데 이는 각각 </a:t>
            </a:r>
            <a:r>
              <a:rPr lang="en-US" altLang="ko-KR"/>
              <a:t>:</a:t>
            </a:r>
            <a:r>
              <a:rPr lang="ko-KR" altLang="en-US"/>
              <a:t>과 </a:t>
            </a:r>
            <a:r>
              <a:rPr lang="en-US" altLang="ko-KR"/>
              <a:t>@</a:t>
            </a:r>
            <a:r>
              <a:rPr lang="ko-KR" altLang="en-US"/>
              <a:t>표시로 간략하게 작성이 가능합니다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코드를 보시면 </a:t>
            </a:r>
            <a:r>
              <a:rPr lang="en-US" altLang="ko-KR"/>
              <a:t>pushTodo</a:t>
            </a:r>
            <a:r>
              <a:rPr lang="ko-KR" altLang="en-US"/>
              <a:t>라는 메소드에서 기존의 </a:t>
            </a:r>
            <a:r>
              <a:rPr lang="en-US" altLang="ko-KR"/>
              <a:t>todos</a:t>
            </a:r>
            <a:r>
              <a:rPr lang="ko-KR" altLang="en-US"/>
              <a:t>라는 배열에 야식 먹기라는 원소를 추가하는 이벤트를 </a:t>
            </a:r>
            <a:r>
              <a:rPr lang="en-US" altLang="ko-KR"/>
              <a:t>Push</a:t>
            </a:r>
            <a:r>
              <a:rPr lang="ko-KR" altLang="en-US"/>
              <a:t>라고 생성한 버튼에 이벤트 바인딩을 했네요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결과를 볼까요</a:t>
            </a:r>
            <a:r>
              <a:rPr lang="en-US" altLang="ko-KR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78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정상적으로 리스트들이 렌더링 되는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추가적으로 </a:t>
            </a:r>
            <a:r>
              <a:rPr lang="en-US" altLang="ko-KR"/>
              <a:t>Push </a:t>
            </a:r>
            <a:r>
              <a:rPr lang="ko-KR" altLang="en-US"/>
              <a:t>버튼을 누르면 자바스크립트 배열 삽입함수가 잘 작동하는 것도 볼 수 있구요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60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마지막으로 알아볼 디렉티브는 </a:t>
            </a:r>
            <a:r>
              <a:rPr lang="en-US" altLang="ko-KR"/>
              <a:t>v-model </a:t>
            </a:r>
            <a:r>
              <a:rPr lang="ko-KR" altLang="en-US"/>
              <a:t>디렉티브입니다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이는 양방향 바인딩이 가능하게 하는 것으로 아까 설명했던 </a:t>
            </a:r>
            <a:r>
              <a:rPr lang="en-US" altLang="ko-KR"/>
              <a:t>AngluarJS</a:t>
            </a:r>
            <a:r>
              <a:rPr lang="ko-KR" altLang="en-US"/>
              <a:t>의 장점으로 뽑아온 것으로 데이터의 변화가 입력에 따라 업데이트 되는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말만 들으면 좀 어려운데 원래라면 제가 입력을 하고 그 데이터가 바인딩 되고 이런 절차를 밟겠지만 양방향 바인딩은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내가 입력을 하자마자 데이터가 반영이 된다고 생각하시면 편합니다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코드를 보시면 </a:t>
            </a:r>
            <a:r>
              <a:rPr lang="en-US" altLang="ko-KR"/>
              <a:t>messag</a:t>
            </a:r>
            <a:r>
              <a:rPr lang="ko-KR" altLang="en-US"/>
              <a:t>라는 문자열을 </a:t>
            </a:r>
            <a:r>
              <a:rPr lang="en-US" altLang="ko-KR"/>
              <a:t>input </a:t>
            </a:r>
            <a:r>
              <a:rPr lang="ko-KR" altLang="en-US"/>
              <a:t>요소에 </a:t>
            </a:r>
            <a:r>
              <a:rPr lang="en-US" altLang="ko-KR"/>
              <a:t>v-model</a:t>
            </a:r>
            <a:r>
              <a:rPr lang="ko-KR" altLang="en-US"/>
              <a:t>로 양방향 바인딩 하고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en-US" altLang="ko-KR"/>
              <a:t>message </a:t>
            </a:r>
            <a:r>
              <a:rPr lang="ko-KR" altLang="en-US"/>
              <a:t>변수를 밑에서 출력하는 데요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실행 화면을 보겠습니다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0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보시는 것과 같이 사용자가 키를 입력해 인풋에 변경이 되자 마자 현 데이터에 반영이 되는 것을 의미합니다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주로 </a:t>
            </a:r>
            <a:r>
              <a:rPr lang="en-US" altLang="ko-KR"/>
              <a:t>INPUT</a:t>
            </a:r>
            <a:r>
              <a:rPr lang="ko-KR" altLang="en-US"/>
              <a:t>등 </a:t>
            </a:r>
            <a:r>
              <a:rPr lang="en-US" altLang="ko-KR"/>
              <a:t>FORM </a:t>
            </a:r>
            <a:r>
              <a:rPr lang="ko-KR" altLang="en-US"/>
              <a:t>형식에서 주로 쓰입니다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72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Vue.js </a:t>
            </a:r>
            <a:r>
              <a:rPr lang="ko-KR" altLang="en-US"/>
              <a:t>는 전에 말씀드렸듯 자바스크립트의 프레임 워크 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Vue</a:t>
            </a:r>
            <a:r>
              <a:rPr lang="ko-KR" altLang="en-US"/>
              <a:t>는 </a:t>
            </a:r>
            <a:r>
              <a:rPr lang="en-US" altLang="ko-KR"/>
              <a:t>Angular js</a:t>
            </a:r>
            <a:r>
              <a:rPr lang="ko-KR" altLang="en-US"/>
              <a:t>를 사용하여 구글 크리에이티브 랩스에서 근무하던 </a:t>
            </a:r>
            <a:r>
              <a:rPr lang="en-US" altLang="ko-KR"/>
              <a:t>Evan You</a:t>
            </a:r>
            <a:r>
              <a:rPr lang="ko-KR" altLang="en-US"/>
              <a:t>라는 개발자에 의해 개발이 되었습니다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그는 </a:t>
            </a:r>
            <a:r>
              <a:rPr lang="en-US" altLang="ko-KR"/>
              <a:t>“AngluarJs</a:t>
            </a:r>
            <a:r>
              <a:rPr lang="ko-KR" altLang="en-US"/>
              <a:t> 에서 내가 좋아하는 특성만 담은 가벼운 라이브러리를 만들 수 있지 않을까</a:t>
            </a:r>
            <a:r>
              <a:rPr lang="en-US" altLang="ko-KR"/>
              <a:t>?” </a:t>
            </a:r>
            <a:r>
              <a:rPr lang="ko-KR" altLang="en-US"/>
              <a:t>라는 점과 좀 더 쉽게 접근할 수 있는 웹 프레임워크를 만들고자 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출시일은 </a:t>
            </a:r>
            <a:r>
              <a:rPr lang="en-US" altLang="ko-KR"/>
              <a:t>2014</a:t>
            </a:r>
            <a:r>
              <a:rPr lang="ko-KR" altLang="en-US"/>
              <a:t>년 </a:t>
            </a:r>
            <a:r>
              <a:rPr lang="en-US" altLang="ko-KR"/>
              <a:t>2</a:t>
            </a:r>
            <a:r>
              <a:rPr lang="ko-KR" altLang="en-US"/>
              <a:t>월에 출시가 되었고 당시 여러 해커 뉴스등 여러 커뮤니티에 올라오며 뜨거운 관심을 받았습니다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현재 이러한 </a:t>
            </a:r>
            <a:r>
              <a:rPr lang="en-US" altLang="ko-KR"/>
              <a:t>Vue</a:t>
            </a:r>
            <a:r>
              <a:rPr lang="ko-KR" altLang="en-US"/>
              <a:t>는 버전 </a:t>
            </a:r>
            <a:r>
              <a:rPr lang="en-US" altLang="ko-KR"/>
              <a:t>3</a:t>
            </a:r>
            <a:r>
              <a:rPr lang="ko-KR" altLang="en-US"/>
              <a:t>까지 나와 개발자들에게 널리 사용되고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3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</a:t>
            </a:r>
            <a:r>
              <a:rPr lang="en-US" altLang="ko-KR"/>
              <a:t>Vue</a:t>
            </a:r>
            <a:r>
              <a:rPr lang="ko-KR" altLang="en-US"/>
              <a:t>는 여러 특징을 가지고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지금부터 그 특징에 대하여 자세히 나열해 보도록 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첫 번째로 가장 먼저 학습 난이도가 낮습니다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Vue</a:t>
            </a:r>
            <a:r>
              <a:rPr lang="ko-KR" altLang="en-US"/>
              <a:t>는 현재 가장 인기있다고 알려진 프레임워크들인 </a:t>
            </a:r>
            <a:r>
              <a:rPr lang="en-US" altLang="ko-KR"/>
              <a:t>React</a:t>
            </a:r>
            <a:r>
              <a:rPr lang="ko-KR" altLang="en-US"/>
              <a:t>나 </a:t>
            </a:r>
            <a:r>
              <a:rPr lang="en-US" altLang="ko-KR"/>
              <a:t>Angular</a:t>
            </a:r>
            <a:r>
              <a:rPr lang="ko-KR" altLang="en-US"/>
              <a:t>에 비해 늦게 출시됐습니다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늦게 출시될 수록 기존에 복잡했던 부분은 더 심플하게 개발되어 문법이 간편하고 작성하기 쉬워 학습 난이도가 다른 프레임워크들에 비해 쉬운 편에 속합니다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96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실제로 </a:t>
            </a:r>
            <a:r>
              <a:rPr lang="en-US" altLang="ko-KR"/>
              <a:t>Angluar</a:t>
            </a:r>
            <a:r>
              <a:rPr lang="ko-KR" altLang="en-US"/>
              <a:t>는 가장 어렵다고 평가되는데 </a:t>
            </a:r>
            <a:r>
              <a:rPr lang="en-US" altLang="ko-KR"/>
              <a:t>ES6</a:t>
            </a:r>
            <a:r>
              <a:rPr lang="ko-KR" altLang="en-US"/>
              <a:t>외에도</a:t>
            </a:r>
            <a:r>
              <a:rPr lang="en-US" altLang="ko-KR"/>
              <a:t> TypeScript</a:t>
            </a:r>
            <a:r>
              <a:rPr lang="ko-KR" altLang="en-US"/>
              <a:t>등 다른 프레임워크에 비해 많은 학습양을 필요로하고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React</a:t>
            </a:r>
            <a:r>
              <a:rPr lang="ko-KR" altLang="en-US"/>
              <a:t>의 경우도 요즘 같이 공부해보고 있는데 </a:t>
            </a:r>
            <a:r>
              <a:rPr lang="en-US" altLang="ko-KR"/>
              <a:t>ES6</a:t>
            </a:r>
            <a:r>
              <a:rPr lang="ko-KR" altLang="en-US"/>
              <a:t>외에도 </a:t>
            </a:r>
            <a:r>
              <a:rPr lang="en-US" altLang="ko-KR"/>
              <a:t>JSX</a:t>
            </a:r>
            <a:r>
              <a:rPr lang="ko-KR" altLang="en-US"/>
              <a:t>도 공부해야해서 </a:t>
            </a:r>
            <a:r>
              <a:rPr lang="en-US" altLang="ko-KR"/>
              <a:t>Vue</a:t>
            </a:r>
            <a:r>
              <a:rPr lang="ko-KR" altLang="en-US"/>
              <a:t>를 배울 때 보다 더 어려움을 겪고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반면의 </a:t>
            </a:r>
            <a:r>
              <a:rPr lang="en-US" altLang="ko-KR"/>
              <a:t>Vue</a:t>
            </a:r>
            <a:r>
              <a:rPr lang="ko-KR" altLang="en-US"/>
              <a:t>는 </a:t>
            </a:r>
            <a:r>
              <a:rPr lang="en-US" altLang="ko-KR"/>
              <a:t>ES6</a:t>
            </a:r>
            <a:r>
              <a:rPr lang="ko-KR" altLang="en-US"/>
              <a:t>만 알면 수월하게 학습을 진행할 수 있어서 학습 난이도가 낮다고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공식 문서도 다른 프레임워크들에 비해 번역도 잘 되어있고 좋다고 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836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두 번째 특징은 바로 성능입니다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Vue</a:t>
            </a:r>
            <a:r>
              <a:rPr lang="ko-KR" altLang="en-US"/>
              <a:t>는 먼저나온 </a:t>
            </a:r>
            <a:r>
              <a:rPr lang="en-US" altLang="ko-KR"/>
              <a:t>React</a:t>
            </a:r>
            <a:r>
              <a:rPr lang="ko-KR" altLang="en-US"/>
              <a:t>와 </a:t>
            </a:r>
            <a:r>
              <a:rPr lang="en-US" altLang="ko-KR"/>
              <a:t>Angluar</a:t>
            </a:r>
            <a:r>
              <a:rPr lang="ko-KR" altLang="en-US"/>
              <a:t>의 장점을 모두 가지고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Angluar</a:t>
            </a:r>
            <a:r>
              <a:rPr lang="ko-KR" altLang="en-US"/>
              <a:t>에서는 양방향 데이터바인딩 특성을 </a:t>
            </a:r>
            <a:r>
              <a:rPr lang="en-US" altLang="ko-KR"/>
              <a:t>React</a:t>
            </a:r>
            <a:r>
              <a:rPr lang="ko-KR" altLang="en-US"/>
              <a:t>에서는 가상 돔 기반의 렌더링 특성을 가지고 짜여진 라이브러리로 성능적으로 앞의 두 프레임워크보다 좋습니다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여기서 양방향 데이터바인딩이란 데이터의 변화가 입력에 따라 업데이트되는 개념이고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가상 돔 기반의 렌더링은 메모리에 돔의 복사본을 올려놓아 가상돔이 수정되면 진짜 </a:t>
            </a:r>
            <a:r>
              <a:rPr lang="en-US" altLang="ko-KR"/>
              <a:t>DOM</a:t>
            </a:r>
            <a:r>
              <a:rPr lang="ko-KR" altLang="en-US"/>
              <a:t>이 수정되는 개념입니다</a:t>
            </a:r>
            <a:r>
              <a:rPr lang="en-US" altLang="ko-KR"/>
              <a:t>. </a:t>
            </a:r>
            <a:r>
              <a:rPr lang="ko-KR" altLang="en-US"/>
              <a:t>한 마디로 필요한 부분만 렌더링하여 빠릅니다</a:t>
            </a:r>
            <a:r>
              <a:rPr lang="en-US" altLang="ko-KR"/>
              <a:t>.)</a:t>
            </a:r>
          </a:p>
          <a:p>
            <a:endParaRPr lang="en-US" altLang="ko-KR"/>
          </a:p>
          <a:p>
            <a:r>
              <a:rPr lang="ko-KR" altLang="en-US"/>
              <a:t>특히나 </a:t>
            </a:r>
            <a:r>
              <a:rPr lang="en-US" altLang="ko-KR"/>
              <a:t>React</a:t>
            </a:r>
            <a:r>
              <a:rPr lang="ko-KR" altLang="en-US"/>
              <a:t>의 가상 돔 기반 렌더링 장점을 가지고 있기 때문에 돔 요소가 많아도 핸들링 하는데 있어 느려지지 않고 여전히 빠른 장점을 가집니다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이러한 와중에 공통점을 가진 </a:t>
            </a:r>
            <a:r>
              <a:rPr lang="en-US" altLang="ko-KR"/>
              <a:t>Vue</a:t>
            </a:r>
            <a:r>
              <a:rPr lang="ko-KR" altLang="en-US"/>
              <a:t>와 </a:t>
            </a:r>
            <a:r>
              <a:rPr lang="en-US" altLang="ko-KR"/>
              <a:t>React</a:t>
            </a:r>
            <a:r>
              <a:rPr lang="ko-KR" altLang="en-US"/>
              <a:t>로 똑같은 테스트케이스에서 렌더링 성능을 비교해보니 </a:t>
            </a:r>
            <a:r>
              <a:rPr lang="en-US" altLang="ko-KR"/>
              <a:t>Vue</a:t>
            </a:r>
            <a:r>
              <a:rPr lang="ko-KR" altLang="en-US"/>
              <a:t>가 더 좋은 결과를 내는 것을 볼 수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18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 번째 특징으로 컴포넌트화 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웹 페이지를 구성하는 데 있어 또는 그에 국한되지 않더라도 여러 기능 및 로직을 구현할 때</a:t>
            </a:r>
            <a:r>
              <a:rPr lang="en-US" altLang="ko-KR"/>
              <a:t>, </a:t>
            </a:r>
            <a:r>
              <a:rPr lang="ko-KR" altLang="en-US"/>
              <a:t>컴포넌트화 할 수 있다는 특징이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컴포넌트화를 하여 재사용성이 가능한 코드가 만들어지고</a:t>
            </a:r>
            <a:r>
              <a:rPr lang="en-US" altLang="ko-KR"/>
              <a:t>, </a:t>
            </a:r>
            <a:r>
              <a:rPr lang="ko-KR" altLang="en-US"/>
              <a:t>유지보수가 수월한 코드가 작성될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각 컴포넌트가 독립적으로 작용하여 이를 개별적으로 관리할 수 있고</a:t>
            </a:r>
            <a:r>
              <a:rPr lang="en-US" altLang="ko-KR"/>
              <a:t>, </a:t>
            </a:r>
            <a:r>
              <a:rPr lang="ko-KR" altLang="en-US"/>
              <a:t>개인적이지만 가독성이 좋은 코드를 구현할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부분 부분 나눌 수 있다는 점에 있어 팀플를 진행하는 팀에게 컴포넌트를 할당하고 이를 개별적으로 관리가 가능하다는 점에 있어 대규모 프로젝트에서 </a:t>
            </a:r>
            <a:r>
              <a:rPr lang="en-US" altLang="ko-KR"/>
              <a:t> </a:t>
            </a:r>
            <a:r>
              <a:rPr lang="ko-KR" altLang="en-US"/>
              <a:t>유용하게 쓰입니다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57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Vue.js</a:t>
            </a:r>
            <a:r>
              <a:rPr lang="ko-KR" altLang="en-US"/>
              <a:t>의 공식문서 페이지 잠시 보겠습니다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헤더 부분은 페이지에 진입 후 항상 띄워져 있어야 하므로 계속 재사용 되어야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따라서 헤더 부분은 컴포넌트로 분리하고 그 안에 있는 리스트 다운 버튼은 메뉴가 늘어날 수도 있고 내부에 들어있는 요소가 변경될 여지가 있기 때문에 컴포넌트로 구분하여 구현하면 재사용이 쉽게 가능합니다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검색바 또한 독립적인 기능으로 분리합니다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왼쪽의 사이드바 또한 항상 띄워져 있고 그 내부의 컨텐츠도 컴포넌트로 관리할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본문은 본문대로 따로 컴포넌트로 존재할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***</a:t>
            </a:r>
          </a:p>
          <a:p>
            <a:endParaRPr lang="en-US" altLang="ko-KR"/>
          </a:p>
          <a:p>
            <a:r>
              <a:rPr lang="ko-KR" altLang="en-US"/>
              <a:t>이렇게 </a:t>
            </a:r>
            <a:r>
              <a:rPr lang="en-US" altLang="ko-KR"/>
              <a:t>Vue</a:t>
            </a:r>
            <a:r>
              <a:rPr lang="ko-KR" altLang="en-US"/>
              <a:t>는 여러 특징을 보유하고 있어 전 세미나 때 말씀드린대로 상당히 인기있고 유망한 웹 프레임워크로 부상하고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지금부터는 본격적으로 </a:t>
            </a:r>
            <a:r>
              <a:rPr lang="en-US" altLang="ko-KR"/>
              <a:t>Vue</a:t>
            </a:r>
            <a:r>
              <a:rPr lang="ko-KR" altLang="en-US"/>
              <a:t>에 대한 사용법이나 웹</a:t>
            </a:r>
            <a:r>
              <a:rPr lang="en-US" altLang="ko-KR"/>
              <a:t>/</a:t>
            </a:r>
            <a:r>
              <a:rPr lang="ko-KR" altLang="en-US"/>
              <a:t>앱 구현시 필요한 기능들에 대하여 간략하게 알아보도록 하겠습니다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32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우선 모든 </a:t>
            </a:r>
            <a:r>
              <a:rPr lang="en-US" altLang="ko-KR"/>
              <a:t>Vue </a:t>
            </a:r>
            <a:r>
              <a:rPr lang="ko-KR" altLang="en-US"/>
              <a:t>앱은 새로운 </a:t>
            </a:r>
            <a:r>
              <a:rPr lang="en-US" altLang="ko-KR"/>
              <a:t>Vue </a:t>
            </a:r>
            <a:r>
              <a:rPr lang="ko-KR" altLang="en-US"/>
              <a:t>인스턴스를 만드는 것부터 시작합니다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</a:t>
            </a:r>
            <a:r>
              <a:rPr lang="en-US" altLang="ko-KR"/>
              <a:t>Vue </a:t>
            </a:r>
            <a:r>
              <a:rPr lang="ko-KR" altLang="en-US"/>
              <a:t>인스턴스에는 내장된 여러가지 속성들이 존재합니다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지금부터 몇가지 유용한 속성들에 대하여 알아보도록 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우선 라이프사이클 훅 이라는 것이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라이프사이클 생명주기 말 그대로 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객체가 생성되고 소멸되기 까지의 일련의 초기화 단계를 말합니다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Vue</a:t>
            </a:r>
            <a:r>
              <a:rPr lang="ko-KR" altLang="en-US"/>
              <a:t> 객체에서는 크게 총 </a:t>
            </a:r>
            <a:r>
              <a:rPr lang="en-US" altLang="ko-KR"/>
              <a:t>4</a:t>
            </a:r>
            <a:r>
              <a:rPr lang="ko-KR" altLang="en-US"/>
              <a:t>단계 세세히는 </a:t>
            </a:r>
            <a:r>
              <a:rPr lang="en-US" altLang="ko-KR"/>
              <a:t>8</a:t>
            </a:r>
            <a:r>
              <a:rPr lang="ko-KR" altLang="en-US"/>
              <a:t>단계로 나뉘게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특정 단계에 원하는 로직을 구현할 수 있도록 </a:t>
            </a:r>
            <a:r>
              <a:rPr lang="en-US" altLang="ko-KR"/>
              <a:t>API </a:t>
            </a:r>
            <a:r>
              <a:rPr lang="ko-KR" altLang="en-US"/>
              <a:t>기능을 하는 것이 바로 라이프사이클 훅이라고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Create mount update destroy</a:t>
            </a:r>
            <a:r>
              <a:rPr lang="ko-KR" altLang="en-US"/>
              <a:t>가 존재합니다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각각 인스턴스 생성시</a:t>
            </a:r>
            <a:r>
              <a:rPr lang="en-US" altLang="ko-KR"/>
              <a:t>, </a:t>
            </a:r>
            <a:r>
              <a:rPr lang="ko-KR" altLang="en-US"/>
              <a:t>렌더링 시</a:t>
            </a:r>
            <a:r>
              <a:rPr lang="en-US" altLang="ko-KR"/>
              <a:t>, </a:t>
            </a:r>
            <a:r>
              <a:rPr lang="ko-KR" altLang="en-US"/>
              <a:t>인스턴스의 내부 데이터 변경 시</a:t>
            </a:r>
            <a:r>
              <a:rPr lang="en-US" altLang="ko-KR"/>
              <a:t>, </a:t>
            </a:r>
            <a:r>
              <a:rPr lang="ko-KR" altLang="en-US"/>
              <a:t>인스턴스 소멸 시로 나뉘고 </a:t>
            </a:r>
            <a:r>
              <a:rPr lang="en-US" altLang="ko-KR"/>
              <a:t>before</a:t>
            </a:r>
            <a:r>
              <a:rPr lang="ko-KR" altLang="en-US"/>
              <a:t>은 그 바로 전 단계</a:t>
            </a:r>
            <a:r>
              <a:rPr lang="en-US" altLang="ko-KR"/>
              <a:t>, ed</a:t>
            </a:r>
            <a:r>
              <a:rPr lang="ko-KR" altLang="en-US"/>
              <a:t>가 붙은 과거형은 한 직후를 의미합니다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이렇게 총 </a:t>
            </a:r>
            <a:r>
              <a:rPr lang="en-US" altLang="ko-KR"/>
              <a:t>8</a:t>
            </a:r>
            <a:r>
              <a:rPr lang="ko-KR" altLang="en-US"/>
              <a:t>단계가 존재하는데 가장 자주 쓰이는 것은 </a:t>
            </a:r>
            <a:r>
              <a:rPr lang="en-US" altLang="ko-KR"/>
              <a:t>create</a:t>
            </a:r>
            <a:r>
              <a:rPr lang="ko-KR" altLang="en-US"/>
              <a:t>와 </a:t>
            </a:r>
            <a:r>
              <a:rPr lang="en-US" altLang="ko-KR"/>
              <a:t>mounted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7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1.svg"/><Relationship Id="rId4" Type="http://schemas.openxmlformats.org/officeDocument/2006/relationships/image" Target="../media/image8.jpe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52148" y="1656899"/>
            <a:ext cx="219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SSL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세미나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213514" y="1875649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EA6958-1A00-4DFE-8177-3C41D2A4FA82}"/>
              </a:ext>
            </a:extLst>
          </p:cNvPr>
          <p:cNvSpPr txBox="1"/>
          <p:nvPr/>
        </p:nvSpPr>
        <p:spPr>
          <a:xfrm>
            <a:off x="3980933" y="2890391"/>
            <a:ext cx="3740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Vue.js 1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12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라이프사이클 훅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8798EE0-582C-4BCB-A7D2-8AB4FC1BF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333" y="0"/>
            <a:ext cx="4457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7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라이프사이클 훅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D14479D-00D5-4359-B75B-85FF35DE2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0" y="1275739"/>
            <a:ext cx="11161059" cy="539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6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템플릿 문법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349DE0-AD2D-4819-BBFA-58EFD180893F}"/>
              </a:ext>
            </a:extLst>
          </p:cNvPr>
          <p:cNvSpPr txBox="1"/>
          <p:nvPr/>
        </p:nvSpPr>
        <p:spPr>
          <a:xfrm>
            <a:off x="4939553" y="2967335"/>
            <a:ext cx="2312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V-?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301571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7D013E6-6569-4FE7-851A-603E07431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2" y="61912"/>
            <a:ext cx="57435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54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51C7A82-F92E-4ABC-B9CE-9EF9D2C16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7848"/>
            <a:ext cx="12192000" cy="22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9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AE0EA8F-4624-4FC2-B381-AD52CE033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66675"/>
            <a:ext cx="57340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93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80CFFFD-3385-44A9-A878-C7783E4BB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1276251"/>
            <a:ext cx="11160000" cy="53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58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E5E15DE-50DB-437B-AA33-344E239A2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970" y="0"/>
            <a:ext cx="5216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1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F4CD06E-DEA8-4005-924D-95667CD9F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1276251"/>
            <a:ext cx="11160000" cy="53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6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3ABB434-C466-4C5F-B183-45F2BCB59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428625"/>
            <a:ext cx="57340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5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952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815475" y="1110782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Vue.js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815475" y="1877393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Vue.js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의 특징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815475" y="4927665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질의응답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180F3-63F7-4BFF-8806-CC69D28F35CE}"/>
              </a:ext>
            </a:extLst>
          </p:cNvPr>
          <p:cNvSpPr txBox="1"/>
          <p:nvPr/>
        </p:nvSpPr>
        <p:spPr>
          <a:xfrm>
            <a:off x="4815474" y="2639961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라이프사이클 훅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881AD-BAED-4729-B061-CB1CFB2073EF}"/>
              </a:ext>
            </a:extLst>
          </p:cNvPr>
          <p:cNvSpPr txBox="1"/>
          <p:nvPr/>
        </p:nvSpPr>
        <p:spPr>
          <a:xfrm>
            <a:off x="4815474" y="4169140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620F1-9298-42A3-8F3B-1C18539A4697}"/>
              </a:ext>
            </a:extLst>
          </p:cNvPr>
          <p:cNvSpPr txBox="1"/>
          <p:nvPr/>
        </p:nvSpPr>
        <p:spPr>
          <a:xfrm>
            <a:off x="4815473" y="3398486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템플릿 문법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34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092811-B1D0-4917-9ED4-C092E7EB5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1466850"/>
            <a:ext cx="57531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45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A575618-A4E3-4268-B6F9-15F58B16B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87" y="57150"/>
            <a:ext cx="57626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54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B8BCD76-4644-4D86-98CD-49A01DF18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1276251"/>
            <a:ext cx="11160000" cy="53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2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9ED7475-EFE1-4752-B457-E4F30B488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1047750"/>
            <a:ext cx="57340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00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디렉티브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645270B-5648-400C-8C87-620DF2B30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1276251"/>
            <a:ext cx="11160000" cy="53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27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5384106" y="3044279"/>
            <a:ext cx="1319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17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403870" y="304427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79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Vue.js</a:t>
              </a:r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란</a:t>
              </a:r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 descr="Evan You - Founder @ Vue.js - Crunchbase Person Profile">
            <a:extLst>
              <a:ext uri="{FF2B5EF4-FFF2-40B4-BE49-F238E27FC236}">
                <a16:creationId xmlns:a16="http://schemas.microsoft.com/office/drawing/2014/main" id="{576E9B17-4B2E-4DCC-A90A-615D17D4F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417974-A7E2-43A4-B579-7DBAB692CD4C}"/>
              </a:ext>
            </a:extLst>
          </p:cNvPr>
          <p:cNvSpPr txBox="1"/>
          <p:nvPr/>
        </p:nvSpPr>
        <p:spPr>
          <a:xfrm>
            <a:off x="5184620" y="4648200"/>
            <a:ext cx="182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Evan You</a:t>
            </a:r>
            <a:endParaRPr lang="ko-KR" altLang="en-US"/>
          </a:p>
        </p:txBody>
      </p:sp>
      <p:pic>
        <p:nvPicPr>
          <p:cNvPr id="4" name="그래픽 3" descr="왕관 단색으로 채워진">
            <a:extLst>
              <a:ext uri="{FF2B5EF4-FFF2-40B4-BE49-F238E27FC236}">
                <a16:creationId xmlns:a16="http://schemas.microsoft.com/office/drawing/2014/main" id="{0633E0CD-0BED-4C3C-9523-A48789DD0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3832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1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Vue.js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의 특징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ECC13C4-E82B-45D1-A3CC-56036EE36D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9" t="24372" r="30542"/>
          <a:stretch/>
        </p:blipFill>
        <p:spPr>
          <a:xfrm>
            <a:off x="893089" y="2512503"/>
            <a:ext cx="1726724" cy="18329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D83F8D-4966-4195-BD51-D9AD0C4D6B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6770" r="1685" b="7043"/>
          <a:stretch/>
        </p:blipFill>
        <p:spPr>
          <a:xfrm>
            <a:off x="5044181" y="2512503"/>
            <a:ext cx="2103638" cy="18329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3FFED5-98C5-452C-A8F2-8BF0E4C3D3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" b="5008"/>
          <a:stretch/>
        </p:blipFill>
        <p:spPr>
          <a:xfrm>
            <a:off x="9264631" y="2512503"/>
            <a:ext cx="2034280" cy="18329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CC44F7-3AC4-4C93-94F0-1D0E526FF81D}"/>
              </a:ext>
            </a:extLst>
          </p:cNvPr>
          <p:cNvSpPr txBox="1"/>
          <p:nvPr/>
        </p:nvSpPr>
        <p:spPr>
          <a:xfrm>
            <a:off x="731692" y="4345497"/>
            <a:ext cx="20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2010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1FB03B-BE62-4A6F-93D8-C94073CA7D27}"/>
              </a:ext>
            </a:extLst>
          </p:cNvPr>
          <p:cNvSpPr txBox="1"/>
          <p:nvPr/>
        </p:nvSpPr>
        <p:spPr>
          <a:xfrm>
            <a:off x="5071241" y="4345497"/>
            <a:ext cx="20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2013</a:t>
            </a:r>
            <a:r>
              <a:rPr lang="ko-KR" altLang="en-US"/>
              <a:t>년 </a:t>
            </a:r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9E1993-53B3-4D98-8D77-3DDC175E26B3}"/>
              </a:ext>
            </a:extLst>
          </p:cNvPr>
          <p:cNvSpPr txBox="1"/>
          <p:nvPr/>
        </p:nvSpPr>
        <p:spPr>
          <a:xfrm>
            <a:off x="9257012" y="4345497"/>
            <a:ext cx="20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2014</a:t>
            </a:r>
            <a:r>
              <a:rPr lang="ko-KR" altLang="en-US"/>
              <a:t>년 </a:t>
            </a:r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79879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Vue.js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의</a:t>
              </a:r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특징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51" name="그룹 2050">
            <a:extLst>
              <a:ext uri="{FF2B5EF4-FFF2-40B4-BE49-F238E27FC236}">
                <a16:creationId xmlns:a16="http://schemas.microsoft.com/office/drawing/2014/main" id="{55301B66-9E4D-43FC-AF39-BE1A9C3EB0F0}"/>
              </a:ext>
            </a:extLst>
          </p:cNvPr>
          <p:cNvGrpSpPr/>
          <p:nvPr/>
        </p:nvGrpSpPr>
        <p:grpSpPr>
          <a:xfrm>
            <a:off x="2415495" y="1150614"/>
            <a:ext cx="7361009" cy="4556772"/>
            <a:chOff x="356944" y="1504374"/>
            <a:chExt cx="7361009" cy="4556772"/>
          </a:xfrm>
        </p:grpSpPr>
        <p:pic>
          <p:nvPicPr>
            <p:cNvPr id="2052" name="Picture 4" descr="Typescript Icon of Flat style - Available in SVG, PNG, EPS, AI &amp; Icon fonts">
              <a:extLst>
                <a:ext uri="{FF2B5EF4-FFF2-40B4-BE49-F238E27FC236}">
                  <a16:creationId xmlns:a16="http://schemas.microsoft.com/office/drawing/2014/main" id="{3D267DC3-5BD8-4DD5-8502-237FCFEB96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8425" y="1511578"/>
              <a:ext cx="1269528" cy="1269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ECMAScript6 / ES6] 아름다운 JavaScript를 위한 ES6">
              <a:extLst>
                <a:ext uri="{FF2B5EF4-FFF2-40B4-BE49-F238E27FC236}">
                  <a16:creationId xmlns:a16="http://schemas.microsoft.com/office/drawing/2014/main" id="{182253BE-C6BF-4890-A7E2-DA52B779B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097" y="3151598"/>
              <a:ext cx="1460151" cy="1262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0B4C181-7410-47D6-BBA3-D8614AEBD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713" y="3151598"/>
              <a:ext cx="1267240" cy="126724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1CE76D0-1A15-426F-BBD1-E3E7CDBB8D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87" b="5008"/>
            <a:stretch/>
          </p:blipFill>
          <p:spPr>
            <a:xfrm>
              <a:off x="380964" y="4791618"/>
              <a:ext cx="1408938" cy="126952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B0C8614-0FF4-4B6A-BB73-53FC12325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7" t="6770" r="1685" b="7043"/>
            <a:stretch/>
          </p:blipFill>
          <p:spPr>
            <a:xfrm>
              <a:off x="356944" y="3054823"/>
              <a:ext cx="1456975" cy="126952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95BFF12-BA72-4649-B653-B9207F2A6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49" t="24372" r="30542"/>
            <a:stretch/>
          </p:blipFill>
          <p:spPr>
            <a:xfrm>
              <a:off x="487470" y="1504374"/>
              <a:ext cx="1195925" cy="1269528"/>
            </a:xfrm>
            <a:prstGeom prst="rect">
              <a:avLst/>
            </a:prstGeom>
          </p:spPr>
        </p:pic>
        <p:pic>
          <p:nvPicPr>
            <p:cNvPr id="23" name="Picture 2" descr="ECMAScript6 / ES6] 아름다운 JavaScript를 위한 ES6">
              <a:extLst>
                <a:ext uri="{FF2B5EF4-FFF2-40B4-BE49-F238E27FC236}">
                  <a16:creationId xmlns:a16="http://schemas.microsoft.com/office/drawing/2014/main" id="{21DFAE62-E074-4F12-A8FC-9A8761704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098" y="4791618"/>
              <a:ext cx="1460151" cy="1262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ECMAScript6 / ES6] 아름다운 JavaScript를 위한 ES6">
              <a:extLst>
                <a:ext uri="{FF2B5EF4-FFF2-40B4-BE49-F238E27FC236}">
                  <a16:creationId xmlns:a16="http://schemas.microsoft.com/office/drawing/2014/main" id="{FA7E9C65-FB6B-4BE7-8EC9-43B59FB1F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097" y="1511578"/>
              <a:ext cx="1460151" cy="1262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" name="그래픽 2048" descr="줄 화살표: 일자형 단색으로 채워진">
              <a:extLst>
                <a:ext uri="{FF2B5EF4-FFF2-40B4-BE49-F238E27FC236}">
                  <a16:creationId xmlns:a16="http://schemas.microsoft.com/office/drawing/2014/main" id="{43B5972A-F825-4A4A-BA05-8D89306CF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29170" y="1504374"/>
              <a:ext cx="1269527" cy="1269527"/>
            </a:xfrm>
            <a:prstGeom prst="rect">
              <a:avLst/>
            </a:prstGeom>
          </p:spPr>
        </p:pic>
        <p:pic>
          <p:nvPicPr>
            <p:cNvPr id="39" name="그래픽 38" descr="추가 단색으로 채워진">
              <a:extLst>
                <a:ext uri="{FF2B5EF4-FFF2-40B4-BE49-F238E27FC236}">
                  <a16:creationId xmlns:a16="http://schemas.microsoft.com/office/drawing/2014/main" id="{0FF7BA78-3168-4A32-B8DE-BE87F4317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357280" y="3232387"/>
              <a:ext cx="914400" cy="914400"/>
            </a:xfrm>
            <a:prstGeom prst="rect">
              <a:avLst/>
            </a:prstGeom>
          </p:spPr>
        </p:pic>
        <p:pic>
          <p:nvPicPr>
            <p:cNvPr id="40" name="그래픽 39" descr="추가 단색으로 채워진">
              <a:extLst>
                <a:ext uri="{FF2B5EF4-FFF2-40B4-BE49-F238E27FC236}">
                  <a16:creationId xmlns:a16="http://schemas.microsoft.com/office/drawing/2014/main" id="{8B8A1C06-267C-4B18-B20C-8109E686E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357280" y="1681937"/>
              <a:ext cx="914400" cy="914400"/>
            </a:xfrm>
            <a:prstGeom prst="rect">
              <a:avLst/>
            </a:prstGeom>
          </p:spPr>
        </p:pic>
        <p:pic>
          <p:nvPicPr>
            <p:cNvPr id="41" name="그래픽 40" descr="줄 화살표: 일자형 단색으로 채워진">
              <a:extLst>
                <a:ext uri="{FF2B5EF4-FFF2-40B4-BE49-F238E27FC236}">
                  <a16:creationId xmlns:a16="http://schemas.microsoft.com/office/drawing/2014/main" id="{0E7B26CE-D382-4D72-9EA1-201FD50E2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19236" y="4784415"/>
              <a:ext cx="1269527" cy="1269527"/>
            </a:xfrm>
            <a:prstGeom prst="rect">
              <a:avLst/>
            </a:prstGeom>
          </p:spPr>
        </p:pic>
        <p:pic>
          <p:nvPicPr>
            <p:cNvPr id="42" name="그래픽 41" descr="줄 화살표: 일자형 단색으로 채워진">
              <a:extLst>
                <a:ext uri="{FF2B5EF4-FFF2-40B4-BE49-F238E27FC236}">
                  <a16:creationId xmlns:a16="http://schemas.microsoft.com/office/drawing/2014/main" id="{999ADBB6-5950-40C5-BD8B-1B54C356D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31244" y="3144395"/>
              <a:ext cx="1269527" cy="1269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688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Vue.js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의</a:t>
              </a:r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특징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EB46AF2-E97B-44DF-AF29-00E1E438C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701" y="1652587"/>
            <a:ext cx="3806598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8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Vue.js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의</a:t>
              </a:r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특징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098" name="Picture 2" descr="컴포넌트 트리">
            <a:extLst>
              <a:ext uri="{FF2B5EF4-FFF2-40B4-BE49-F238E27FC236}">
                <a16:creationId xmlns:a16="http://schemas.microsoft.com/office/drawing/2014/main" id="{9154C0DD-80F2-4912-8FF5-41F3CFC6A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0768"/>
            <a:ext cx="12192000" cy="47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71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Vue.js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의</a:t>
              </a:r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특징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E29FEC0-28A6-4996-A026-B3151EF96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07" r="50000" b="3525"/>
          <a:stretch/>
        </p:blipFill>
        <p:spPr>
          <a:xfrm>
            <a:off x="1204605" y="1302637"/>
            <a:ext cx="9782789" cy="537248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2EA879-AC91-49E6-8A3D-660EF71986DD}"/>
              </a:ext>
            </a:extLst>
          </p:cNvPr>
          <p:cNvSpPr/>
          <p:nvPr/>
        </p:nvSpPr>
        <p:spPr>
          <a:xfrm>
            <a:off x="1168588" y="1251837"/>
            <a:ext cx="9854822" cy="381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AD3D57-DEA8-4CC6-ACEE-8F2DA8AC9F2D}"/>
              </a:ext>
            </a:extLst>
          </p:cNvPr>
          <p:cNvSpPr/>
          <p:nvPr/>
        </p:nvSpPr>
        <p:spPr>
          <a:xfrm>
            <a:off x="7886700" y="1302637"/>
            <a:ext cx="2927350" cy="28486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32E0BB-BC68-4822-B75A-DBF2C1D60776}"/>
              </a:ext>
            </a:extLst>
          </p:cNvPr>
          <p:cNvSpPr/>
          <p:nvPr/>
        </p:nvSpPr>
        <p:spPr>
          <a:xfrm>
            <a:off x="6673850" y="1302637"/>
            <a:ext cx="1176834" cy="28486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7E7ABF-DFAD-4111-8B27-78C0579CC687}"/>
              </a:ext>
            </a:extLst>
          </p:cNvPr>
          <p:cNvSpPr/>
          <p:nvPr/>
        </p:nvSpPr>
        <p:spPr>
          <a:xfrm>
            <a:off x="1168588" y="1695450"/>
            <a:ext cx="1580962" cy="50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D3ABF1-EF3E-4094-ADE1-95CCE9FB9498}"/>
              </a:ext>
            </a:extLst>
          </p:cNvPr>
          <p:cNvSpPr/>
          <p:nvPr/>
        </p:nvSpPr>
        <p:spPr>
          <a:xfrm>
            <a:off x="1270000" y="2324100"/>
            <a:ext cx="1384300" cy="43510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82FC53-B420-4FFA-BDE5-B365441FC3E7}"/>
              </a:ext>
            </a:extLst>
          </p:cNvPr>
          <p:cNvSpPr/>
          <p:nvPr/>
        </p:nvSpPr>
        <p:spPr>
          <a:xfrm>
            <a:off x="2887980" y="1695450"/>
            <a:ext cx="8135430" cy="50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7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0" grpId="0" animBg="1"/>
      <p:bldP spid="16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라이프사이클 훅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8" name="Picture 4" descr="콘솔에서 확인한 인스턴스 내용">
            <a:extLst>
              <a:ext uri="{FF2B5EF4-FFF2-40B4-BE49-F238E27FC236}">
                <a16:creationId xmlns:a16="http://schemas.microsoft.com/office/drawing/2014/main" id="{3F96156E-656C-4D86-B16E-960BFC9D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61" y="624811"/>
            <a:ext cx="7888078" cy="56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29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1675</Words>
  <Application>Microsoft Office PowerPoint</Application>
  <PresentationFormat>와이드스크린</PresentationFormat>
  <Paragraphs>285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박건웅</cp:lastModifiedBy>
  <cp:revision>422</cp:revision>
  <dcterms:created xsi:type="dcterms:W3CDTF">2017-11-16T00:50:54Z</dcterms:created>
  <dcterms:modified xsi:type="dcterms:W3CDTF">2021-01-11T19:45:18Z</dcterms:modified>
</cp:coreProperties>
</file>