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71" r:id="rId2"/>
    <p:sldId id="270" r:id="rId3"/>
    <p:sldId id="269" r:id="rId4"/>
    <p:sldId id="304" r:id="rId5"/>
    <p:sldId id="305" r:id="rId6"/>
    <p:sldId id="306" r:id="rId7"/>
    <p:sldId id="307" r:id="rId8"/>
    <p:sldId id="308" r:id="rId9"/>
    <p:sldId id="281" r:id="rId10"/>
    <p:sldId id="282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8" r:id="rId19"/>
    <p:sldId id="289" r:id="rId20"/>
    <p:sldId id="297" r:id="rId21"/>
    <p:sldId id="302" r:id="rId22"/>
    <p:sldId id="301" r:id="rId23"/>
    <p:sldId id="300" r:id="rId24"/>
    <p:sldId id="303" r:id="rId25"/>
    <p:sldId id="298" r:id="rId26"/>
    <p:sldId id="299" r:id="rId27"/>
    <p:sldId id="286" r:id="rId28"/>
    <p:sldId id="280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6186" autoAdjust="0"/>
  </p:normalViewPr>
  <p:slideViewPr>
    <p:cSldViewPr snapToGrid="0">
      <p:cViewPr>
        <p:scale>
          <a:sx n="125" d="100"/>
          <a:sy n="125" d="100"/>
        </p:scale>
        <p:origin x="35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</a:t>
            </a:r>
            <a:r>
              <a:rPr lang="ko-KR" altLang="en-US"/>
              <a:t>올려놓은 요소들을 조작하고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Calculate</a:t>
            </a:r>
            <a:r>
              <a:rPr lang="ko-KR" altLang="en-US"/>
              <a:t> 함수는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/>
              <a:t>계산을 수행해서</a:t>
            </a:r>
            <a:r>
              <a:rPr lang="en-US" altLang="ko-KR"/>
              <a:t> </a:t>
            </a:r>
            <a:r>
              <a:rPr lang="ko-KR" altLang="en-US"/>
              <a:t>계산 </a:t>
            </a:r>
            <a:r>
              <a:rPr lang="ko-KR" altLang="en-US" dirty="0"/>
              <a:t>내역 상자에 </a:t>
            </a:r>
            <a:r>
              <a:rPr lang="ko-KR" altLang="en-US"/>
              <a:t>계산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</a:t>
            </a:r>
            <a:r>
              <a:rPr lang="ko-KR" altLang="en-US"/>
              <a:t>집어넣습니다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한번 볼까요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</a:t>
            </a:r>
            <a:r>
              <a:rPr lang="ko-KR" altLang="en-US"/>
              <a:t>말했지만 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외에도 </a:t>
            </a:r>
            <a:r>
              <a:rPr lang="en-US" altLang="ko-KR"/>
              <a:t>HTML</a:t>
            </a:r>
            <a:r>
              <a:rPr lang="ko-KR" altLang="en-US"/>
              <a:t>의 요소를 집어와 변경시키고 새로 생성시킬 수도 있죠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</a:t>
            </a:r>
            <a:r>
              <a:rPr lang="ko-KR" altLang="en-US"/>
              <a:t>다룰 분야는 </a:t>
            </a:r>
            <a:r>
              <a:rPr lang="ko-KR" altLang="en-US" dirty="0"/>
              <a:t>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오늘날 자바스크립트를 활용한 </a:t>
            </a:r>
            <a:r>
              <a:rPr lang="ko-KR" altLang="en-US" dirty="0"/>
              <a:t>웹 </a:t>
            </a:r>
            <a:r>
              <a:rPr lang="ko-KR" altLang="en-US"/>
              <a:t>프로그래밍의 동향</a:t>
            </a:r>
            <a:r>
              <a:rPr lang="en-US" altLang="ko-KR"/>
              <a:t>(</a:t>
            </a:r>
            <a:r>
              <a:rPr lang="ko-KR" altLang="en-US"/>
              <a:t>트렌드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뭔가 좀 어색하지 않나요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4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HTML, CSS,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</a:t>
            </a:r>
            <a:r>
              <a:rPr lang="ko-KR" altLang="en-US"/>
              <a:t>프레임워크</a:t>
            </a:r>
            <a:r>
              <a:rPr lang="en-US" altLang="ko-KR"/>
              <a:t>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예를 들자면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우리가 흔히 부르는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2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 </a:t>
            </a:r>
            <a:r>
              <a:rPr lang="ko-KR" altLang="en-US"/>
              <a:t>는 오픈소스로 작성된 웹 인터페이스를 구현하기 위한 프레임워크이고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 는 페이스북에서 관리하고 만들어진 프레임워크라고합니다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Angluar</a:t>
            </a:r>
            <a:r>
              <a:rPr lang="ko-KR" altLang="en-US"/>
              <a:t>는 구글에서 만든 프레임워크구요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전세계 개발자들이 </a:t>
            </a:r>
            <a:r>
              <a:rPr lang="ko-KR" altLang="en-US" dirty="0"/>
              <a:t>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</a:t>
            </a:r>
            <a:r>
              <a:rPr lang="ko-KR" altLang="en-US"/>
              <a:t>제가 앞으로 약 </a:t>
            </a:r>
            <a:r>
              <a:rPr lang="ko-KR" altLang="en-US" dirty="0"/>
              <a:t>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의 경우 학습 난이도가 낮고</a:t>
            </a:r>
            <a:r>
              <a:rPr lang="en-US" altLang="ko-KR"/>
              <a:t>, </a:t>
            </a:r>
            <a:r>
              <a:rPr lang="ko-KR" altLang="en-US"/>
              <a:t>컴포넌트로 구성되어 있고</a:t>
            </a:r>
            <a:r>
              <a:rPr lang="en-US" altLang="ko-KR"/>
              <a:t>, </a:t>
            </a:r>
            <a:r>
              <a:rPr lang="ko-KR" altLang="en-US"/>
              <a:t>최적화가 잘되어 있어 성능이 좋고</a:t>
            </a:r>
            <a:r>
              <a:rPr lang="en-US" altLang="ko-KR"/>
              <a:t>, </a:t>
            </a:r>
            <a:r>
              <a:rPr lang="ko-KR" altLang="en-US"/>
              <a:t>모듈도 많은 다양한 장점과 특징이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/>
              <a:t>, </a:t>
            </a:r>
            <a:r>
              <a:rPr lang="ko-KR" altLang="en-US"/>
              <a:t>요즘은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 </a:t>
            </a:r>
            <a:r>
              <a:rPr lang="ko-KR" altLang="en-US"/>
              <a:t>는 전에 말씀드렸듯 자바스크립트의 프레임 워크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Angular js</a:t>
            </a:r>
            <a:r>
              <a:rPr lang="ko-KR" altLang="en-US"/>
              <a:t>를 사용하여 구글 크리에이티브 랩스에서 근무하던 </a:t>
            </a:r>
            <a:r>
              <a:rPr lang="en-US" altLang="ko-KR"/>
              <a:t>Evan You</a:t>
            </a:r>
            <a:r>
              <a:rPr lang="ko-KR" altLang="en-US"/>
              <a:t>라는 개발자에 의해 개발이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그는 </a:t>
            </a:r>
            <a:r>
              <a:rPr lang="en-US" altLang="ko-KR"/>
              <a:t>“AngluarJs</a:t>
            </a:r>
            <a:r>
              <a:rPr lang="ko-KR" altLang="en-US"/>
              <a:t> 에서 내가 좋아하는 특성만 담은 가벼운 라이브러리를 만들 수 있지 않을까</a:t>
            </a:r>
            <a:r>
              <a:rPr lang="en-US" altLang="ko-KR"/>
              <a:t>?” </a:t>
            </a:r>
            <a:r>
              <a:rPr lang="ko-KR" altLang="en-US"/>
              <a:t>라는 점과 좀 더 쉽게 접근할 수 있는 웹 프레임워크를 만들고자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출시일은 </a:t>
            </a:r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월에 출시가 되었고 당시 여러 해커 뉴스등 여러 커뮤니티에 올라오며 뜨거운 관심을 받았습니다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이러한 </a:t>
            </a:r>
            <a:r>
              <a:rPr lang="en-US" altLang="ko-KR"/>
              <a:t>Vue</a:t>
            </a:r>
            <a:r>
              <a:rPr lang="ko-KR" altLang="en-US"/>
              <a:t>는 버전 </a:t>
            </a:r>
            <a:r>
              <a:rPr lang="en-US" altLang="ko-KR"/>
              <a:t>3</a:t>
            </a:r>
            <a:r>
              <a:rPr lang="ko-KR" altLang="en-US"/>
              <a:t>까지 나와 개발자들에게 널리 사용되고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Vue</a:t>
            </a:r>
            <a:r>
              <a:rPr lang="ko-KR" altLang="en-US"/>
              <a:t>는 여러 특징을 가지고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지금부터 그 특징에 대하여 자세히 나열해 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 번째로 가장 먼저 학습 난이도가 낮습니다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현재 가장 인기있다고 알려진 프레임워크들인 </a:t>
            </a:r>
            <a:r>
              <a:rPr lang="en-US" altLang="ko-KR"/>
              <a:t>React</a:t>
            </a:r>
            <a:r>
              <a:rPr lang="ko-KR" altLang="en-US"/>
              <a:t>나 </a:t>
            </a:r>
            <a:r>
              <a:rPr lang="en-US" altLang="ko-KR"/>
              <a:t>Angular</a:t>
            </a:r>
            <a:r>
              <a:rPr lang="ko-KR" altLang="en-US"/>
              <a:t>에 비해 늦게 출시됐습니다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늦게 출시될 수록 기존에 복잡했던 부분은 더 심플하게 개발되어 문법이 간편하고 작성하기 쉬워 학습 난이도가 다른 프레임워크들에 비해 쉬운 편에 속합니다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실제로 </a:t>
            </a:r>
            <a:r>
              <a:rPr lang="en-US" altLang="ko-KR"/>
              <a:t>Angluar</a:t>
            </a:r>
            <a:r>
              <a:rPr lang="ko-KR" altLang="en-US"/>
              <a:t>는 가장 어렵다고 평가되는데 </a:t>
            </a:r>
            <a:r>
              <a:rPr lang="en-US" altLang="ko-KR"/>
              <a:t>ES6</a:t>
            </a:r>
            <a:r>
              <a:rPr lang="ko-KR" altLang="en-US"/>
              <a:t>외에도</a:t>
            </a:r>
            <a:r>
              <a:rPr lang="en-US" altLang="ko-KR"/>
              <a:t> TypeScript</a:t>
            </a:r>
            <a:r>
              <a:rPr lang="ko-KR" altLang="en-US"/>
              <a:t>등 다른 프레임워크에 비해 많은 학습양을 필요로하고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의 경우도 요즘 같이 공부해보고 있는데 </a:t>
            </a:r>
            <a:r>
              <a:rPr lang="en-US" altLang="ko-KR"/>
              <a:t>ES6</a:t>
            </a:r>
            <a:r>
              <a:rPr lang="ko-KR" altLang="en-US"/>
              <a:t>외에도 </a:t>
            </a:r>
            <a:r>
              <a:rPr lang="en-US" altLang="ko-KR"/>
              <a:t>JSX</a:t>
            </a:r>
            <a:r>
              <a:rPr lang="ko-KR" altLang="en-US"/>
              <a:t>도 공부해야해서 </a:t>
            </a:r>
            <a:r>
              <a:rPr lang="en-US" altLang="ko-KR"/>
              <a:t>Vue</a:t>
            </a:r>
            <a:r>
              <a:rPr lang="ko-KR" altLang="en-US"/>
              <a:t>를 배울 때 보다 더 어려움을 겪고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반면의 </a:t>
            </a:r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ES6</a:t>
            </a:r>
            <a:r>
              <a:rPr lang="ko-KR" altLang="en-US"/>
              <a:t>만 알면 수월하게 학습을 진행할 수 있어서 학습 난이도가 낮다고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공식 문서도 다른 프레임워크들에 비해 번역도 잘 되어있고 좋다고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번째 특징은 바로 성능입니다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먼저나온 </a:t>
            </a:r>
            <a:r>
              <a:rPr lang="en-US" altLang="ko-KR"/>
              <a:t>React</a:t>
            </a:r>
            <a:r>
              <a:rPr lang="ko-KR" altLang="en-US"/>
              <a:t>와 </a:t>
            </a:r>
            <a:r>
              <a:rPr lang="en-US" altLang="ko-KR"/>
              <a:t>Angluar</a:t>
            </a:r>
            <a:r>
              <a:rPr lang="ko-KR" altLang="en-US"/>
              <a:t>의 장점을 모두 가지고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Angluar</a:t>
            </a:r>
            <a:r>
              <a:rPr lang="ko-KR" altLang="en-US"/>
              <a:t>에서는 양방향 데이터바인딩 특성을 </a:t>
            </a:r>
            <a:r>
              <a:rPr lang="en-US" altLang="ko-KR"/>
              <a:t>React</a:t>
            </a:r>
            <a:r>
              <a:rPr lang="ko-KR" altLang="en-US"/>
              <a:t>에서는 가상 돔 기반의 렌더링 특성을 가지고 짜여진 라이브러리로 성능적으로 앞의 두 프레임워크보다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여기서 양방향 데이터바인딩이란 데이터의 변화가 입력에 따라 업데이트되는 개념이고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가상 돔 기반의 렌더링은 메모리에 돔의 복사본을 올려놓아 가상돔이 수정되면 진짜 </a:t>
            </a:r>
            <a:r>
              <a:rPr lang="en-US" altLang="ko-KR"/>
              <a:t>DOM</a:t>
            </a:r>
            <a:r>
              <a:rPr lang="ko-KR" altLang="en-US"/>
              <a:t>이 수정되는 개념입니다</a:t>
            </a:r>
            <a:r>
              <a:rPr lang="en-US" altLang="ko-KR"/>
              <a:t>. </a:t>
            </a:r>
            <a:r>
              <a:rPr lang="ko-KR" altLang="en-US"/>
              <a:t>한 마디로 필요한 부분만 렌더링하여 빠릅니다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ko-KR" altLang="en-US"/>
              <a:t>특히나 </a:t>
            </a:r>
            <a:r>
              <a:rPr lang="en-US" altLang="ko-KR"/>
              <a:t>React</a:t>
            </a:r>
            <a:r>
              <a:rPr lang="ko-KR" altLang="en-US"/>
              <a:t>의 가상 돔 기반 렌더링 장점을 가지고 있기 때문에 돔 요소가 많아도 핸들링 하는데 있어 느려지지 않고 여전히 빠른 장점을 가집니다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와중에 공통점을 가진 </a:t>
            </a:r>
            <a:r>
              <a:rPr lang="en-US" altLang="ko-KR"/>
              <a:t>Vue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 똑같은 테스트케이스에서 렌더링 성능을 비교해보니 </a:t>
            </a:r>
            <a:r>
              <a:rPr lang="en-US" altLang="ko-KR"/>
              <a:t>Vue</a:t>
            </a:r>
            <a:r>
              <a:rPr lang="ko-KR" altLang="en-US"/>
              <a:t>가 더 좋은 결과를 내는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1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 번째 특징으로 컴포넌트화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 페이지를 구성하는 데 있어 또는 그에 국한되지 않더라도 여러 기능 및 로직을 구현할 때</a:t>
            </a:r>
            <a:r>
              <a:rPr lang="en-US" altLang="ko-KR"/>
              <a:t>, </a:t>
            </a:r>
            <a:r>
              <a:rPr lang="ko-KR" altLang="en-US"/>
              <a:t>컴포넌트화 할 수 있다는 특징이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컴포넌트화를 하여 재사용성이 가능한 코드가 만들어지고</a:t>
            </a:r>
            <a:r>
              <a:rPr lang="en-US" altLang="ko-KR"/>
              <a:t>, </a:t>
            </a:r>
            <a:r>
              <a:rPr lang="ko-KR" altLang="en-US"/>
              <a:t>유지보수가 수월한 코드가 작성될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각 컴포넌트가 독립적으로 작용하여 이를 개별적으로 관리할 수 있고</a:t>
            </a:r>
            <a:r>
              <a:rPr lang="en-US" altLang="ko-KR"/>
              <a:t>, </a:t>
            </a:r>
            <a:r>
              <a:rPr lang="ko-KR" altLang="en-US"/>
              <a:t>개인적이지만 가독성이 좋은 코드를 구현할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부분 부분 나눌 수 있다는 점에 있어 팀플를 진행하는 팀에게 컴포넌트를 할당하고 이를 개별적으로 관리가 가능하다는 점에 있어 대규모 프로젝트에서 </a:t>
            </a:r>
            <a:r>
              <a:rPr lang="en-US" altLang="ko-KR"/>
              <a:t> </a:t>
            </a:r>
            <a:r>
              <a:rPr lang="ko-KR" altLang="en-US"/>
              <a:t>유용하게 쓰입니다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5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컴포넌트가 쓰이는 예로는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그렇다면 백엔드란</a:t>
            </a:r>
            <a:r>
              <a:rPr lang="en-US" altLang="ko-KR"/>
              <a:t> </a:t>
            </a:r>
            <a:r>
              <a:rPr lang="ko-KR" altLang="en-US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svg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1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96243-694E-4FD6-BE95-9F2C472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8" y="0"/>
            <a:ext cx="827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4311" y="3136229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229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2" y="3136229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896916" y="2813447"/>
            <a:ext cx="103981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Page Application</a:t>
            </a:r>
            <a:endParaRPr lang="ko-KR" altLang="en-US" sz="7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1285CA-FF18-4F1E-A20A-14DF4A35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3" y="1003860"/>
            <a:ext cx="5214334" cy="48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146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399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3092314" y="407681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5596" y="40768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7894880" y="407681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래픽 21" descr="시계 반대 방향으로 굽은 사선 화살표">
            <a:extLst>
              <a:ext uri="{FF2B5EF4-FFF2-40B4-BE49-F238E27FC236}">
                <a16:creationId xmlns:a16="http://schemas.microsoft.com/office/drawing/2014/main" id="{50790241-B235-467F-9E60-81DDBC6E1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825242" y="2514600"/>
            <a:ext cx="914400" cy="914400"/>
          </a:xfrm>
          <a:prstGeom prst="rect">
            <a:avLst/>
          </a:prstGeom>
        </p:spPr>
      </p:pic>
      <p:pic>
        <p:nvPicPr>
          <p:cNvPr id="24" name="그래픽 23" descr="시계 반대 방향으로 굽은 사선 화살표">
            <a:extLst>
              <a:ext uri="{FF2B5EF4-FFF2-40B4-BE49-F238E27FC236}">
                <a16:creationId xmlns:a16="http://schemas.microsoft.com/office/drawing/2014/main" id="{B3C9362D-2249-4D44-BB3D-73362BC59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882019" y="3162419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BDDFBCEC-C042-4FE1-8F1E-3D3612564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29233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118CC-01B4-4EC9-90A8-9CDB797D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0"/>
          <a:stretch/>
        </p:blipFill>
        <p:spPr>
          <a:xfrm>
            <a:off x="0" y="449287"/>
            <a:ext cx="12192000" cy="5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란</a:t>
              </a:r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Evan You - Founder @ Vue.js - Crunchbase Person Profile">
            <a:extLst>
              <a:ext uri="{FF2B5EF4-FFF2-40B4-BE49-F238E27FC236}">
                <a16:creationId xmlns:a16="http://schemas.microsoft.com/office/drawing/2014/main" id="{576E9B17-4B2E-4DCC-A90A-615D17D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17974-A7E2-43A4-B579-7DBAB692CD4C}"/>
              </a:ext>
            </a:extLst>
          </p:cNvPr>
          <p:cNvSpPr txBox="1"/>
          <p:nvPr/>
        </p:nvSpPr>
        <p:spPr>
          <a:xfrm>
            <a:off x="5184620" y="4648200"/>
            <a:ext cx="18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Evan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 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CC13C4-E82B-45D1-A3CC-56036EE36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893089" y="2512503"/>
            <a:ext cx="1726724" cy="1832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83F8D-4966-4195-BD51-D9AD0C4D6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5044181" y="2512503"/>
            <a:ext cx="2103638" cy="1832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3FFED5-98C5-452C-A8F2-8BF0E4C3D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9264631" y="2512503"/>
            <a:ext cx="2034280" cy="1832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C44F7-3AC4-4C93-94F0-1D0E526FF81D}"/>
              </a:ext>
            </a:extLst>
          </p:cNvPr>
          <p:cNvSpPr txBox="1"/>
          <p:nvPr/>
        </p:nvSpPr>
        <p:spPr>
          <a:xfrm>
            <a:off x="73169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2010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B03B-BE62-4A6F-93D8-C94073CA7D27}"/>
              </a:ext>
            </a:extLst>
          </p:cNvPr>
          <p:cNvSpPr txBox="1"/>
          <p:nvPr/>
        </p:nvSpPr>
        <p:spPr>
          <a:xfrm>
            <a:off x="5071241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E1993-53B3-4D98-8D77-3DDC175E26B3}"/>
              </a:ext>
            </a:extLst>
          </p:cNvPr>
          <p:cNvSpPr txBox="1"/>
          <p:nvPr/>
        </p:nvSpPr>
        <p:spPr>
          <a:xfrm>
            <a:off x="925701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987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55301B66-9E4D-43FC-AF39-BE1A9C3EB0F0}"/>
              </a:ext>
            </a:extLst>
          </p:cNvPr>
          <p:cNvGrpSpPr/>
          <p:nvPr/>
        </p:nvGrpSpPr>
        <p:grpSpPr>
          <a:xfrm>
            <a:off x="2415495" y="1150614"/>
            <a:ext cx="7361009" cy="4556772"/>
            <a:chOff x="356944" y="1504374"/>
            <a:chExt cx="7361009" cy="4556772"/>
          </a:xfrm>
        </p:grpSpPr>
        <p:pic>
          <p:nvPicPr>
            <p:cNvPr id="2052" name="Picture 4" descr="Typescript Icon of Flat style - Available in SVG, PNG, EPS, AI &amp; Icon fonts">
              <a:extLst>
                <a:ext uri="{FF2B5EF4-FFF2-40B4-BE49-F238E27FC236}">
                  <a16:creationId xmlns:a16="http://schemas.microsoft.com/office/drawing/2014/main" id="{3D267DC3-5BD8-4DD5-8502-237FCFEB9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425" y="1511578"/>
              <a:ext cx="1269528" cy="126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182253BE-C6BF-4890-A7E2-DA52B779B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315159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4C181-7410-47D6-BBA3-D8614AEB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713" y="3151598"/>
              <a:ext cx="1267240" cy="12672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1CE76D0-1A15-426F-BBD1-E3E7CDBB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7" b="5008"/>
            <a:stretch/>
          </p:blipFill>
          <p:spPr>
            <a:xfrm>
              <a:off x="380964" y="4791618"/>
              <a:ext cx="1408938" cy="12695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B0C8614-0FF4-4B6A-BB73-53FC12325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7" t="6770" r="1685" b="7043"/>
            <a:stretch/>
          </p:blipFill>
          <p:spPr>
            <a:xfrm>
              <a:off x="356944" y="3054823"/>
              <a:ext cx="1456975" cy="12695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95BFF12-BA72-4649-B653-B9207F2A6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9" t="24372" r="30542"/>
            <a:stretch/>
          </p:blipFill>
          <p:spPr>
            <a:xfrm>
              <a:off x="487470" y="1504374"/>
              <a:ext cx="1195925" cy="1269528"/>
            </a:xfrm>
            <a:prstGeom prst="rect">
              <a:avLst/>
            </a:prstGeom>
          </p:spPr>
        </p:pic>
        <p:pic>
          <p:nvPicPr>
            <p:cNvPr id="23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21DFAE62-E074-4F12-A8FC-9A8761704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8" y="479161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FA7E9C65-FB6B-4BE7-8EC9-43B59FB1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151157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그래픽 2048" descr="줄 화살표: 일자형 단색으로 채워진">
              <a:extLst>
                <a:ext uri="{FF2B5EF4-FFF2-40B4-BE49-F238E27FC236}">
                  <a16:creationId xmlns:a16="http://schemas.microsoft.com/office/drawing/2014/main" id="{43B5972A-F825-4A4A-BA05-8D89306C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9170" y="1504374"/>
              <a:ext cx="1269527" cy="1269527"/>
            </a:xfrm>
            <a:prstGeom prst="rect">
              <a:avLst/>
            </a:prstGeom>
          </p:spPr>
        </p:pic>
        <p:pic>
          <p:nvPicPr>
            <p:cNvPr id="39" name="그래픽 38" descr="추가 단색으로 채워진">
              <a:extLst>
                <a:ext uri="{FF2B5EF4-FFF2-40B4-BE49-F238E27FC236}">
                  <a16:creationId xmlns:a16="http://schemas.microsoft.com/office/drawing/2014/main" id="{0FF7BA78-3168-4A32-B8DE-BE87F431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3232387"/>
              <a:ext cx="914400" cy="914400"/>
            </a:xfrm>
            <a:prstGeom prst="rect">
              <a:avLst/>
            </a:prstGeom>
          </p:spPr>
        </p:pic>
        <p:pic>
          <p:nvPicPr>
            <p:cNvPr id="40" name="그래픽 39" descr="추가 단색으로 채워진">
              <a:extLst>
                <a:ext uri="{FF2B5EF4-FFF2-40B4-BE49-F238E27FC236}">
                  <a16:creationId xmlns:a16="http://schemas.microsoft.com/office/drawing/2014/main" id="{8B8A1C06-267C-4B18-B20C-8109E686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1681937"/>
              <a:ext cx="914400" cy="914400"/>
            </a:xfrm>
            <a:prstGeom prst="rect">
              <a:avLst/>
            </a:prstGeom>
          </p:spPr>
        </p:pic>
        <p:pic>
          <p:nvPicPr>
            <p:cNvPr id="41" name="그래픽 40" descr="줄 화살표: 일자형 단색으로 채워진">
              <a:extLst>
                <a:ext uri="{FF2B5EF4-FFF2-40B4-BE49-F238E27FC236}">
                  <a16:creationId xmlns:a16="http://schemas.microsoft.com/office/drawing/2014/main" id="{0E7B26CE-D382-4D72-9EA1-201FD50E2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19236" y="4784415"/>
              <a:ext cx="1269527" cy="1269527"/>
            </a:xfrm>
            <a:prstGeom prst="rect">
              <a:avLst/>
            </a:prstGeom>
          </p:spPr>
        </p:pic>
        <p:pic>
          <p:nvPicPr>
            <p:cNvPr id="42" name="그래픽 41" descr="줄 화살표: 일자형 단색으로 채워진">
              <a:extLst>
                <a:ext uri="{FF2B5EF4-FFF2-40B4-BE49-F238E27FC236}">
                  <a16:creationId xmlns:a16="http://schemas.microsoft.com/office/drawing/2014/main" id="{999ADBB6-5950-40C5-BD8B-1B54C356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31244" y="3144395"/>
              <a:ext cx="1269527" cy="1269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B46AF2-E97B-44DF-AF29-00E1E438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701" y="1652587"/>
            <a:ext cx="380659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컴포넌트 트리">
            <a:extLst>
              <a:ext uri="{FF2B5EF4-FFF2-40B4-BE49-F238E27FC236}">
                <a16:creationId xmlns:a16="http://schemas.microsoft.com/office/drawing/2014/main" id="{9154C0DD-80F2-4912-8FF5-41F3CFC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768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영역이라 하고 이러한 영역을 그리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1841</Words>
  <Application>Microsoft Office PowerPoint</Application>
  <PresentationFormat>와이드스크린</PresentationFormat>
  <Paragraphs>324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366</cp:revision>
  <dcterms:created xsi:type="dcterms:W3CDTF">2017-11-16T00:50:54Z</dcterms:created>
  <dcterms:modified xsi:type="dcterms:W3CDTF">2021-01-11T13:37:32Z</dcterms:modified>
</cp:coreProperties>
</file>