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96">
          <p15:clr>
            <a:srgbClr val="A4A3A4"/>
          </p15:clr>
        </p15:guide>
        <p15:guide id="4">
          <p15:clr>
            <a:srgbClr val="A4A3A4"/>
          </p15:clr>
        </p15:guide>
        <p15:guide id="5" pos="48">
          <p15:clr>
            <a:srgbClr val="A4A3A4"/>
          </p15:clr>
        </p15:guide>
        <p15:guide id="6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2FDF7"/>
    <a:srgbClr val="800040"/>
    <a:srgbClr val="FF0080"/>
    <a:srgbClr val="4B3025"/>
    <a:srgbClr val="CC66FF"/>
    <a:srgbClr val="6666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1284" y="-138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7B67616-B66F-4534-B7F6-A068379A5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816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6295A5F-0604-498A-B002-0BD58DC09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anose="020B0600070205080204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7B3FC1-15BE-451B-B271-88F646D4978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3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BCB3F1-6453-4AC8-9408-E40325139223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8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BCB3F1-6453-4AC8-9408-E4032513922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83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BCB3F1-6453-4AC8-9408-E40325139223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8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BCB3F1-6453-4AC8-9408-E40325139223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83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BCB3F1-6453-4AC8-9408-E40325139223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83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BCB3F1-6453-4AC8-9408-E4032513922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83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BCB3F1-6453-4AC8-9408-E40325139223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83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1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GB" altLang="en-US" sz="1800" smtClean="0"/>
          </a:p>
        </p:txBody>
      </p:sp>
      <p:pic>
        <p:nvPicPr>
          <p:cNvPr id="5" name="Picture 9" descr="thespik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952A8B-CD7C-427C-83A4-252560E719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07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345F3-884D-417D-81FB-25132C9606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90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39CCF-1F9F-480C-9B38-CAEBED5432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82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A026E-CA67-4E04-A238-438A4ACD37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5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96E6C-60B5-445F-8235-511F3F792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37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4505C-1A38-43AC-A7D5-AE42DC8F4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7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hespik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54AD3D-E392-4F60-81C0-6B2CC21714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24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3AEEC-832E-4033-807F-5DFAEEC76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71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82CBB-6DCD-4294-BC88-6200528DD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59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89426-47BE-4472-90D2-812C93F6E4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F2F48-48F3-48B7-B7EE-E3C54BA597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44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1D40-9931-4A8F-BDFC-A95CD4E69B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21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3AEC-8EC7-4765-882C-F434AE8F37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7B05B-E599-404F-A181-69FE4E0B0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08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hespikes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5F6A9EB-F12E-4995-A871-567E40E6D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93"/>
          <p:cNvSpPr txBox="1">
            <a:spLocks noChangeArrowheads="1"/>
          </p:cNvSpPr>
          <p:nvPr/>
        </p:nvSpPr>
        <p:spPr bwMode="auto">
          <a:xfrm>
            <a:off x="304800" y="2114370"/>
            <a:ext cx="8534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7200" b="1" dirty="0" smtClean="0">
                <a:ln w="19050">
                  <a:solidFill>
                    <a:schemeClr val="tx1"/>
                  </a:solidFill>
                </a:ln>
                <a:solidFill>
                  <a:srgbClr val="E2E2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</a:t>
            </a:r>
            <a:r>
              <a:rPr lang="ko-KR" altLang="en-US" sz="7200" b="1" dirty="0" smtClean="0">
                <a:ln w="19050">
                  <a:solidFill>
                    <a:schemeClr val="tx1"/>
                  </a:solidFill>
                </a:ln>
                <a:solidFill>
                  <a:srgbClr val="E2E2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프로그래밍</a:t>
            </a:r>
            <a:endParaRPr lang="en-US" altLang="en-US" sz="7200" dirty="0">
              <a:ln w="19050">
                <a:solidFill>
                  <a:schemeClr val="tx1"/>
                </a:solidFill>
              </a:ln>
              <a:solidFill>
                <a:srgbClr val="E2E2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Text Box 90"/>
          <p:cNvSpPr txBox="1">
            <a:spLocks noChangeArrowheads="1"/>
          </p:cNvSpPr>
          <p:nvPr/>
        </p:nvSpPr>
        <p:spPr bwMode="auto">
          <a:xfrm rot="-5400000">
            <a:off x="-3047999" y="2798802"/>
            <a:ext cx="6705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6600" b="1" dirty="0">
              <a:solidFill>
                <a:srgbClr val="E2E2E2"/>
              </a:solidFill>
            </a:endParaRP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0" y="3573016"/>
            <a:ext cx="8534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en-US" altLang="ko-KR" sz="6000" b="1" dirty="0" smtClean="0">
                <a:ln w="19050">
                  <a:solidFill>
                    <a:schemeClr val="tx1"/>
                  </a:solidFill>
                </a:ln>
                <a:solidFill>
                  <a:srgbClr val="E2E2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2011182016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6000" b="1" dirty="0" smtClean="0">
                <a:ln w="19050">
                  <a:solidFill>
                    <a:schemeClr val="tx1"/>
                  </a:solidFill>
                </a:ln>
                <a:solidFill>
                  <a:srgbClr val="E2E2E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12" charset="0"/>
                <a:ea typeface="+mn-ea"/>
              </a:rPr>
              <a:t>박건우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chemeClr val="tx1">
                  <a:alpha val="34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12" charset="0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DF7">
              <a:alpha val="70195"/>
            </a:srgbClr>
          </a:solidFill>
          <a:ln w="9525">
            <a:solidFill>
              <a:srgbClr val="32323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 altLang="en-US" sz="1800" smtClean="0">
              <a:solidFill>
                <a:srgbClr val="CCCCCC"/>
              </a:solidFill>
            </a:endParaRPr>
          </a:p>
        </p:txBody>
      </p:sp>
      <p:pic>
        <p:nvPicPr>
          <p:cNvPr id="8195" name="Picture 4" descr="thespike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"/>
          <a:stretch>
            <a:fillRect/>
          </a:stretch>
        </p:blipFill>
        <p:spPr bwMode="auto">
          <a:xfrm>
            <a:off x="533400" y="0"/>
            <a:ext cx="861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thespikes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/>
          <a:stretch>
            <a:fillRect/>
          </a:stretch>
        </p:blipFill>
        <p:spPr bwMode="auto">
          <a:xfrm>
            <a:off x="0" y="0"/>
            <a:ext cx="8474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3875335" y="184493"/>
            <a:ext cx="13933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800" b="1" dirty="0" smtClean="0"/>
              <a:t>목</a:t>
            </a:r>
            <a:r>
              <a:rPr lang="ko-KR" altLang="en-US" sz="4800" b="1" dirty="0"/>
              <a:t>차</a:t>
            </a:r>
            <a:endParaRPr lang="en-US" altLang="en-US" sz="48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1107823"/>
            <a:ext cx="7704856" cy="541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r>
              <a:rPr lang="ko-KR" altLang="en-US" b="1" dirty="0" smtClean="0"/>
              <a:t> 게임 </a:t>
            </a:r>
            <a:r>
              <a:rPr lang="ko-KR" altLang="en-US" b="1" dirty="0" err="1" smtClean="0"/>
              <a:t>컨셉</a:t>
            </a:r>
            <a:endParaRPr lang="en-US" altLang="ko-KR" b="1" dirty="0" smtClean="0"/>
          </a:p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endParaRPr lang="en-US" altLang="en-US" b="1" dirty="0"/>
          </a:p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r>
              <a:rPr lang="ko-KR" altLang="en-US" b="1" dirty="0" smtClean="0"/>
              <a:t> </a:t>
            </a:r>
            <a:r>
              <a:rPr lang="ko-KR" altLang="en-US" b="1" dirty="0"/>
              <a:t>게임 실행 </a:t>
            </a:r>
            <a:r>
              <a:rPr lang="ko-KR" altLang="en-US" b="1" dirty="0" smtClean="0"/>
              <a:t>흐름</a:t>
            </a:r>
            <a:endParaRPr lang="en-US" altLang="ko-KR" b="1" dirty="0" smtClean="0"/>
          </a:p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endParaRPr lang="en-US" altLang="ko-KR" b="1" dirty="0" smtClean="0"/>
          </a:p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r>
              <a:rPr lang="en-US" altLang="ko-KR" b="1" dirty="0"/>
              <a:t> </a:t>
            </a:r>
            <a:r>
              <a:rPr lang="ko-KR" altLang="en-US" b="1" dirty="0" smtClean="0"/>
              <a:t>개발 범위</a:t>
            </a:r>
            <a:endParaRPr lang="en-US" altLang="ko-KR" b="1" dirty="0" smtClean="0"/>
          </a:p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endParaRPr lang="en-US" altLang="ko-KR" b="1" dirty="0" smtClean="0"/>
          </a:p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r>
              <a:rPr lang="en-US" altLang="ko-KR" b="1" dirty="0"/>
              <a:t> </a:t>
            </a:r>
            <a:r>
              <a:rPr lang="ko-KR" altLang="en-US" b="1" dirty="0" smtClean="0"/>
              <a:t>개발 일정</a:t>
            </a:r>
            <a:endParaRPr lang="en-US" altLang="ko-KR" b="1" dirty="0" smtClean="0"/>
          </a:p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endParaRPr lang="en-US" altLang="ko-KR" b="1" dirty="0"/>
          </a:p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자체 평가</a:t>
            </a:r>
            <a:endParaRPr lang="en-US" altLang="ko-KR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82CBB-6DCD-4294-BC88-6200528DDE25}" type="slidenum">
              <a:rPr lang="en-US" altLang="en-US" smtClean="0"/>
              <a:pPr>
                <a:defRPr/>
              </a:pPr>
              <a:t>2</a:t>
            </a:fld>
            <a:r>
              <a:rPr lang="en-US" altLang="en-US" dirty="0" smtClean="0"/>
              <a:t>/9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DF7">
              <a:alpha val="70195"/>
            </a:srgbClr>
          </a:solidFill>
          <a:ln w="9525">
            <a:solidFill>
              <a:srgbClr val="32323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 altLang="en-US" sz="1800" smtClean="0">
              <a:solidFill>
                <a:srgbClr val="CCCCCC"/>
              </a:solidFill>
            </a:endParaRPr>
          </a:p>
        </p:txBody>
      </p:sp>
      <p:pic>
        <p:nvPicPr>
          <p:cNvPr id="8195" name="Picture 4" descr="thespike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"/>
          <a:stretch>
            <a:fillRect/>
          </a:stretch>
        </p:blipFill>
        <p:spPr bwMode="auto">
          <a:xfrm>
            <a:off x="533400" y="0"/>
            <a:ext cx="861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thespikes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/>
          <a:stretch>
            <a:fillRect/>
          </a:stretch>
        </p:blipFill>
        <p:spPr bwMode="auto">
          <a:xfrm>
            <a:off x="0" y="0"/>
            <a:ext cx="8474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3271004" y="184493"/>
            <a:ext cx="26019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800" b="1" dirty="0" err="1" smtClean="0"/>
              <a:t>게임컨셉</a:t>
            </a:r>
            <a:endParaRPr lang="en-US" altLang="en-US" sz="48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19" y="1107823"/>
            <a:ext cx="8640959" cy="500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b="1" dirty="0" smtClean="0"/>
          </a:p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r>
              <a:rPr lang="ko-KR" altLang="en-US" b="1" dirty="0" smtClean="0"/>
              <a:t> 사방에서 쏟아지는 적들에게서 </a:t>
            </a:r>
            <a:endParaRPr lang="en-US" altLang="ko-KR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 나 자신을 지켜라</a:t>
            </a:r>
            <a:r>
              <a:rPr lang="en-US" altLang="ko-KR" b="1" dirty="0" smtClean="0"/>
              <a:t>!!</a:t>
            </a:r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b="1" dirty="0" smtClean="0"/>
          </a:p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r>
              <a:rPr lang="ko-KR" altLang="en-US" b="1" dirty="0"/>
              <a:t> </a:t>
            </a:r>
            <a:r>
              <a:rPr lang="ko-KR" altLang="en-US" b="1" dirty="0" smtClean="0"/>
              <a:t>게임장르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생존 디펜스</a:t>
            </a:r>
            <a:endParaRPr lang="en-US" altLang="ko-KR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ko-KR" altLang="en-US" b="1" dirty="0" smtClean="0"/>
              <a:t> </a:t>
            </a:r>
            <a:endParaRPr lang="en-US" altLang="ko-KR" b="1" dirty="0"/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 smtClean="0"/>
              <a:t>    </a:t>
            </a:r>
            <a:r>
              <a:rPr lang="ko-KR" altLang="en-US" b="1" dirty="0" err="1" smtClean="0"/>
              <a:t>투기장</a:t>
            </a:r>
            <a:r>
              <a:rPr lang="ko-KR" altLang="en-US" b="1" dirty="0" smtClean="0"/>
              <a:t> 안에서 몰려드는  </a:t>
            </a:r>
            <a:r>
              <a:rPr lang="ko-KR" altLang="en-US" b="1" dirty="0" err="1" smtClean="0"/>
              <a:t>몬스터를</a:t>
            </a:r>
            <a:r>
              <a:rPr lang="ko-KR" altLang="en-US" b="1" dirty="0" smtClean="0"/>
              <a:t> 죽여서 </a:t>
            </a:r>
            <a:endParaRPr lang="en-US" altLang="ko-KR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스스로의 생존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목숨을 디펜스 한다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endParaRPr lang="en-US" altLang="ko-KR" b="1" dirty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82CBB-6DCD-4294-BC88-6200528DDE25}" type="slidenum">
              <a:rPr lang="en-US" altLang="en-US" smtClean="0"/>
              <a:pPr>
                <a:defRPr/>
              </a:pPr>
              <a:t>3</a:t>
            </a:fld>
            <a:r>
              <a:rPr lang="en-US" altLang="en-US" dirty="0" smtClean="0"/>
              <a:t>/9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2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DF7">
              <a:alpha val="70195"/>
            </a:srgbClr>
          </a:solidFill>
          <a:ln w="9525">
            <a:solidFill>
              <a:srgbClr val="32323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 altLang="en-US" sz="1800" smtClean="0">
              <a:solidFill>
                <a:srgbClr val="CCCCCC"/>
              </a:solidFill>
            </a:endParaRPr>
          </a:p>
        </p:txBody>
      </p:sp>
      <p:pic>
        <p:nvPicPr>
          <p:cNvPr id="8195" name="Picture 4" descr="thespike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"/>
          <a:stretch>
            <a:fillRect/>
          </a:stretch>
        </p:blipFill>
        <p:spPr bwMode="auto">
          <a:xfrm>
            <a:off x="533400" y="0"/>
            <a:ext cx="861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thespikes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/>
          <a:stretch>
            <a:fillRect/>
          </a:stretch>
        </p:blipFill>
        <p:spPr bwMode="auto">
          <a:xfrm>
            <a:off x="0" y="0"/>
            <a:ext cx="8474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1805062" y="184493"/>
            <a:ext cx="55338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800" b="1" dirty="0" smtClean="0"/>
              <a:t>메인 게임 화면 구성</a:t>
            </a:r>
            <a:endParaRPr lang="en-US" altLang="ko-KR" sz="4800" b="1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5" y="1015490"/>
            <a:ext cx="8784974" cy="510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404040"/>
              </a:buClr>
              <a:buFont typeface="Wingdings" panose="05000000000000000000" pitchFamily="2" charset="2"/>
              <a:buChar char=""/>
            </a:pPr>
            <a:r>
              <a:rPr lang="ko-KR" altLang="en-US" sz="2000" b="1" dirty="0" smtClean="0"/>
              <a:t>유사게임 </a:t>
            </a:r>
            <a:r>
              <a:rPr lang="en-US" altLang="ko-KR" sz="2000" b="1" dirty="0" smtClean="0"/>
              <a:t>: </a:t>
            </a:r>
            <a:r>
              <a:rPr lang="ko-KR" altLang="en-US" sz="2000" b="1" dirty="0" err="1" smtClean="0"/>
              <a:t>로얄가드</a:t>
            </a:r>
            <a:r>
              <a:rPr lang="ko-KR" altLang="en-US" sz="2000" b="1" dirty="0" smtClean="0"/>
              <a:t> 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플래시 게임</a:t>
            </a:r>
            <a:r>
              <a:rPr lang="en-US" altLang="ko-KR" sz="2000" b="1" dirty="0" smtClean="0"/>
              <a:t>)</a:t>
            </a:r>
            <a:endParaRPr lang="ko-KR" altLang="en-US" sz="2000" b="1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1484784"/>
            <a:ext cx="6924675" cy="5153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59632" y="5875286"/>
            <a:ext cx="6408712" cy="72008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550168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&lt;</a:t>
            </a:r>
            <a:r>
              <a:rPr lang="ko-KR" altLang="en-US" b="1" dirty="0" err="1" smtClean="0">
                <a:solidFill>
                  <a:srgbClr val="FFFF00"/>
                </a:solidFill>
              </a:rPr>
              <a:t>스킬창</a:t>
            </a:r>
            <a:r>
              <a:rPr lang="en-US" altLang="ko-KR" b="1" dirty="0" smtClean="0">
                <a:solidFill>
                  <a:srgbClr val="FFFF00"/>
                </a:solidFill>
              </a:rPr>
              <a:t>&gt;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8700" y="3436394"/>
            <a:ext cx="813420" cy="7846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69346" y="30344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&lt;</a:t>
            </a:r>
            <a:r>
              <a:rPr lang="ko-KR" altLang="en-US" b="1" dirty="0" err="1" smtClean="0">
                <a:solidFill>
                  <a:srgbClr val="FFFF00"/>
                </a:solidFill>
              </a:rPr>
              <a:t>몬스터</a:t>
            </a:r>
            <a:r>
              <a:rPr lang="en-US" altLang="ko-KR" b="1" dirty="0" smtClean="0">
                <a:solidFill>
                  <a:srgbClr val="FFFF00"/>
                </a:solidFill>
              </a:rPr>
              <a:t>&gt;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17338" y="3673742"/>
            <a:ext cx="889110" cy="7751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94769" y="3251728"/>
            <a:ext cx="153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&lt;</a:t>
            </a:r>
            <a:r>
              <a:rPr lang="ko-KR" altLang="en-US" b="1" dirty="0" smtClean="0">
                <a:solidFill>
                  <a:srgbClr val="FFFF00"/>
                </a:solidFill>
              </a:rPr>
              <a:t>플레이어</a:t>
            </a:r>
            <a:r>
              <a:rPr lang="en-US" altLang="ko-KR" b="1" dirty="0" smtClean="0">
                <a:solidFill>
                  <a:srgbClr val="FFFF00"/>
                </a:solidFill>
              </a:rPr>
              <a:t>&gt;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1" y="1597612"/>
            <a:ext cx="5472609" cy="4632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19671" y="2092206"/>
            <a:ext cx="175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&lt;HP bar&gt;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2679" y="2092206"/>
            <a:ext cx="1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&lt;MP bar&gt;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82CBB-6DCD-4294-BC88-6200528DDE25}" type="slidenum">
              <a:rPr lang="en-US" altLang="en-US" smtClean="0"/>
              <a:pPr>
                <a:defRPr/>
              </a:pPr>
              <a:t>4</a:t>
            </a:fld>
            <a:r>
              <a:rPr lang="en-US" altLang="en-US" dirty="0" smtClean="0"/>
              <a:t>/9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09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DF7">
              <a:alpha val="70195"/>
            </a:srgbClr>
          </a:solidFill>
          <a:ln w="9525">
            <a:solidFill>
              <a:srgbClr val="32323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 altLang="en-US" sz="1800" smtClean="0">
              <a:solidFill>
                <a:srgbClr val="CCCCCC"/>
              </a:solidFill>
            </a:endParaRPr>
          </a:p>
        </p:txBody>
      </p:sp>
      <p:pic>
        <p:nvPicPr>
          <p:cNvPr id="8195" name="Picture 4" descr="thespike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"/>
          <a:stretch>
            <a:fillRect/>
          </a:stretch>
        </p:blipFill>
        <p:spPr bwMode="auto">
          <a:xfrm>
            <a:off x="533400" y="0"/>
            <a:ext cx="861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thespikes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/>
          <a:stretch>
            <a:fillRect/>
          </a:stretch>
        </p:blipFill>
        <p:spPr bwMode="auto">
          <a:xfrm>
            <a:off x="0" y="0"/>
            <a:ext cx="8474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2495151" y="184493"/>
            <a:ext cx="41537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800" b="1" dirty="0" smtClean="0"/>
              <a:t>게임 실행 흐름</a:t>
            </a:r>
            <a:endParaRPr lang="en-US" altLang="en-US" sz="48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19" y="1107822"/>
            <a:ext cx="8784977" cy="5633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 smtClean="0"/>
              <a:t>                                                             </a:t>
            </a:r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b="1" dirty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b="1" dirty="0"/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sz="1800" b="1" dirty="0" smtClean="0"/>
              <a:t> &lt;</a:t>
            </a:r>
            <a:r>
              <a:rPr lang="ko-KR" altLang="en-US" sz="1800" b="1" dirty="0" smtClean="0"/>
              <a:t>플레이어  </a:t>
            </a:r>
            <a:r>
              <a:rPr lang="en-US" altLang="ko-KR" sz="1800" b="1" dirty="0" smtClean="0"/>
              <a:t>4</a:t>
            </a:r>
            <a:r>
              <a:rPr lang="ko-KR" altLang="en-US" sz="1800" b="1" dirty="0" smtClean="0"/>
              <a:t>방향 이동가능</a:t>
            </a:r>
            <a:r>
              <a:rPr lang="en-US" altLang="ko-KR" sz="1800" b="1" dirty="0" smtClean="0"/>
              <a:t>&gt;                &lt;4</a:t>
            </a:r>
            <a:r>
              <a:rPr lang="ko-KR" altLang="en-US" sz="1800" b="1" dirty="0" smtClean="0"/>
              <a:t>방향에서 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생성</a:t>
            </a:r>
            <a:r>
              <a:rPr lang="en-US" altLang="ko-KR" sz="1800" b="1" dirty="0" smtClean="0"/>
              <a:t>&gt;  </a:t>
            </a:r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sz="1800" b="1" dirty="0" smtClean="0"/>
              <a:t>                                                                                                           </a:t>
            </a:r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sz="1800" b="1" dirty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sz="1800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sz="1800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sz="1800" b="1" dirty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sz="1800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sz="1800" b="1" dirty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sz="1800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sz="1800" b="1" dirty="0" smtClean="0"/>
              <a:t>           &lt;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공격</a:t>
            </a:r>
            <a:r>
              <a:rPr lang="en-US" altLang="ko-KR" sz="1800" b="1" dirty="0" smtClean="0"/>
              <a:t>&gt;                               &lt; </a:t>
            </a:r>
            <a:r>
              <a:rPr lang="ko-KR" altLang="en-US" sz="1800" b="1" dirty="0" smtClean="0"/>
              <a:t>모든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Kill &gt;</a:t>
            </a:r>
            <a:endParaRPr lang="en-US" altLang="ko-KR" sz="1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3" y="1077366"/>
            <a:ext cx="3157341" cy="2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15816" y="2060848"/>
            <a:ext cx="508288" cy="4320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555776" y="2243507"/>
            <a:ext cx="276649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564251" y="2395907"/>
            <a:ext cx="29103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164146" y="1772816"/>
            <a:ext cx="1" cy="28803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164147" y="2492896"/>
            <a:ext cx="1" cy="27964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64" y="1077366"/>
            <a:ext cx="3157016" cy="236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3424104" y="2197643"/>
            <a:ext cx="50316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330636" y="1889731"/>
            <a:ext cx="482724" cy="34223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27264" y="1790622"/>
            <a:ext cx="133379" cy="8420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15938" y="1108195"/>
            <a:ext cx="979668" cy="1440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50901" y="1772816"/>
            <a:ext cx="133379" cy="8420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029382" y="3279551"/>
            <a:ext cx="979668" cy="1440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 flipV="1">
            <a:off x="6469607" y="2197643"/>
            <a:ext cx="481294" cy="963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048114" y="2380686"/>
            <a:ext cx="565043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505772" y="1268760"/>
            <a:ext cx="0" cy="36120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5505772" y="2923703"/>
            <a:ext cx="0" cy="35584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6" y="3858762"/>
            <a:ext cx="3156077" cy="25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직선 연결선 37"/>
          <p:cNvCxnSpPr/>
          <p:nvPr/>
        </p:nvCxnSpPr>
        <p:spPr>
          <a:xfrm flipV="1">
            <a:off x="1547664" y="4276129"/>
            <a:ext cx="184888" cy="220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659191" y="4276129"/>
            <a:ext cx="73361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1659191" y="4420145"/>
            <a:ext cx="271264" cy="15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1491900" y="4295127"/>
            <a:ext cx="46222" cy="241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 flipV="1">
            <a:off x="1538122" y="4276129"/>
            <a:ext cx="19083" cy="219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1761676" y="4420146"/>
            <a:ext cx="168779" cy="232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1761676" y="4562238"/>
            <a:ext cx="168779" cy="803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3404089" y="3351559"/>
            <a:ext cx="644025" cy="493117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08" y="3858762"/>
            <a:ext cx="3157016" cy="25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직선 화살표 연결선 73"/>
          <p:cNvCxnSpPr/>
          <p:nvPr/>
        </p:nvCxnSpPr>
        <p:spPr>
          <a:xfrm>
            <a:off x="3434873" y="5150153"/>
            <a:ext cx="503160" cy="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20544" y="4059326"/>
            <a:ext cx="2255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캐릭터를 조작하여 일정시간 후 생성된 모든 </a:t>
            </a:r>
            <a:r>
              <a:rPr lang="ko-KR" altLang="en-US" sz="1600" b="1" dirty="0" err="1" smtClean="0"/>
              <a:t>몬스터를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격퇴한다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 smtClean="0"/>
              <a:t>모든 </a:t>
            </a:r>
            <a:r>
              <a:rPr lang="ko-KR" altLang="en-US" sz="1600" b="1" dirty="0" err="1" smtClean="0"/>
              <a:t>몬스터를</a:t>
            </a:r>
            <a:r>
              <a:rPr lang="ko-KR" altLang="en-US" sz="1600" b="1" dirty="0" smtClean="0"/>
              <a:t> 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격퇴하여 스스로를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디펜스 한다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sp>
        <p:nvSpPr>
          <p:cNvPr id="65" name="슬라이드 번호 개체 틀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82CBB-6DCD-4294-BC88-6200528DDE25}" type="slidenum">
              <a:rPr lang="en-US" altLang="en-US" smtClean="0"/>
              <a:pPr>
                <a:defRPr/>
              </a:pPr>
              <a:t>5</a:t>
            </a:fld>
            <a:r>
              <a:rPr lang="en-US" altLang="en-US" dirty="0" smtClean="0"/>
              <a:t>/9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99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DF7">
              <a:alpha val="70195"/>
            </a:srgbClr>
          </a:solidFill>
          <a:ln w="9525">
            <a:solidFill>
              <a:srgbClr val="32323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 altLang="en-US" sz="1800" smtClean="0">
              <a:solidFill>
                <a:srgbClr val="CCCCCC"/>
              </a:solidFill>
            </a:endParaRPr>
          </a:p>
        </p:txBody>
      </p:sp>
      <p:pic>
        <p:nvPicPr>
          <p:cNvPr id="8195" name="Picture 4" descr="thespike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"/>
          <a:stretch>
            <a:fillRect/>
          </a:stretch>
        </p:blipFill>
        <p:spPr bwMode="auto">
          <a:xfrm>
            <a:off x="533400" y="0"/>
            <a:ext cx="861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thespikes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/>
          <a:stretch>
            <a:fillRect/>
          </a:stretch>
        </p:blipFill>
        <p:spPr bwMode="auto">
          <a:xfrm>
            <a:off x="0" y="0"/>
            <a:ext cx="8474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3271005" y="184493"/>
            <a:ext cx="26019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800" b="1" dirty="0" smtClean="0"/>
              <a:t>개발범위</a:t>
            </a:r>
            <a:endParaRPr lang="en-US" altLang="en-US" sz="48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19" y="1107823"/>
            <a:ext cx="8640959" cy="500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 smtClean="0"/>
              <a:t>     </a:t>
            </a:r>
            <a:endParaRPr lang="en-US" altLang="ko-KR" b="1" dirty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35505"/>
              </p:ext>
            </p:extLst>
          </p:nvPr>
        </p:nvGraphicFramePr>
        <p:xfrm>
          <a:off x="952490" y="1015490"/>
          <a:ext cx="7239024" cy="507429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10196"/>
                <a:gridCol w="2792524"/>
                <a:gridCol w="2736304"/>
              </a:tblGrid>
              <a:tr h="497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추가범위</a:t>
                      </a:r>
                      <a:endParaRPr lang="ko-KR" altLang="en-US" dirty="0"/>
                    </a:p>
                  </a:txBody>
                  <a:tcPr/>
                </a:tc>
              </a:tr>
              <a:tr h="696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Control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 이동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좌우상하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키보드</a:t>
                      </a:r>
                      <a:r>
                        <a:rPr lang="ko-KR" altLang="en-US" baseline="0" dirty="0" smtClean="0"/>
                        <a:t> 방향키 이용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방향 이동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좌우상하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대각선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9709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캐릭터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키</a:t>
                      </a:r>
                      <a:r>
                        <a:rPr lang="ko-KR" altLang="en-US" baseline="0" dirty="0" smtClean="0"/>
                        <a:t> 입력 시 근접공격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dirty="0" smtClean="0"/>
                        <a:t>스킬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 제작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원거리 </a:t>
                      </a:r>
                      <a:r>
                        <a:rPr lang="en-US" altLang="ko-KR" dirty="0" smtClean="0"/>
                        <a:t>1, </a:t>
                      </a:r>
                      <a:r>
                        <a:rPr lang="ko-KR" altLang="en-US" dirty="0" smtClean="0"/>
                        <a:t>근거리 </a:t>
                      </a:r>
                      <a:r>
                        <a:rPr lang="en-US" altLang="ko-KR" dirty="0" smtClean="0"/>
                        <a:t>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 제작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화려한 </a:t>
                      </a:r>
                      <a:r>
                        <a:rPr lang="ko-KR" altLang="en-US" dirty="0" err="1" smtClean="0"/>
                        <a:t>이펙트</a:t>
                      </a:r>
                      <a:r>
                        <a:rPr lang="ko-KR" altLang="en-US" dirty="0" smtClean="0"/>
                        <a:t> 추가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스킬 피격 시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넉백</a:t>
                      </a:r>
                      <a:r>
                        <a:rPr lang="ko-KR" altLang="en-US" dirty="0" smtClean="0"/>
                        <a:t> 효과</a:t>
                      </a:r>
                      <a:endParaRPr lang="ko-KR" altLang="en-US" dirty="0"/>
                    </a:p>
                  </a:txBody>
                  <a:tcPr/>
                </a:tc>
              </a:tr>
              <a:tr h="49709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스테이지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투기장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사각형 모양의 제한된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크기의 </a:t>
                      </a:r>
                      <a:r>
                        <a:rPr lang="ko-KR" altLang="en-US" dirty="0" err="1" smtClean="0"/>
                        <a:t>맵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스테이지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2~3</a:t>
                      </a:r>
                      <a:r>
                        <a:rPr lang="ko-KR" altLang="en-US" baseline="0" dirty="0" smtClean="0"/>
                        <a:t>개 추가</a:t>
                      </a:r>
                      <a:endParaRPr lang="en-US" altLang="ko-KR" baseline="0" dirty="0" smtClean="0"/>
                    </a:p>
                  </a:txBody>
                  <a:tcPr/>
                </a:tc>
              </a:tr>
              <a:tr h="497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증가 시 체력 및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공격력 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 증가 시 다양한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패턴의 적 추가</a:t>
                      </a:r>
                      <a:endParaRPr lang="ko-KR" altLang="en-US" dirty="0"/>
                    </a:p>
                  </a:txBody>
                  <a:tcPr/>
                </a:tc>
              </a:tr>
              <a:tr h="497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배경 사운드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스킬 사운드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사운드 등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 이상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97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이동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근접공격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모션 등 약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종 이상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82CBB-6DCD-4294-BC88-6200528DDE25}" type="slidenum">
              <a:rPr lang="en-US" altLang="en-US" smtClean="0"/>
              <a:pPr>
                <a:defRPr/>
              </a:pPr>
              <a:t>6</a:t>
            </a:fld>
            <a:r>
              <a:rPr lang="en-US" altLang="en-US" dirty="0" smtClean="0"/>
              <a:t>/9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57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DF7">
              <a:alpha val="70195"/>
            </a:srgbClr>
          </a:solidFill>
          <a:ln w="9525">
            <a:solidFill>
              <a:srgbClr val="32323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 altLang="en-US" sz="1800" smtClean="0">
              <a:solidFill>
                <a:srgbClr val="CCCCCC"/>
              </a:solidFill>
            </a:endParaRPr>
          </a:p>
        </p:txBody>
      </p:sp>
      <p:pic>
        <p:nvPicPr>
          <p:cNvPr id="8195" name="Picture 4" descr="thespike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"/>
          <a:stretch>
            <a:fillRect/>
          </a:stretch>
        </p:blipFill>
        <p:spPr bwMode="auto">
          <a:xfrm>
            <a:off x="533400" y="0"/>
            <a:ext cx="861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thespikes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/>
          <a:stretch>
            <a:fillRect/>
          </a:stretch>
        </p:blipFill>
        <p:spPr bwMode="auto">
          <a:xfrm>
            <a:off x="0" y="0"/>
            <a:ext cx="8474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3271006" y="184493"/>
            <a:ext cx="26019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800" b="1" dirty="0" smtClean="0"/>
              <a:t>개발일정</a:t>
            </a:r>
            <a:endParaRPr lang="en-US" altLang="en-US" sz="48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19" y="1107823"/>
            <a:ext cx="8640959" cy="500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 smtClean="0"/>
              <a:t>     </a:t>
            </a:r>
            <a:endParaRPr lang="en-US" altLang="ko-KR" b="1" dirty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82CBB-6DCD-4294-BC88-6200528DDE25}" type="slidenum">
              <a:rPr lang="en-US" altLang="en-US" smtClean="0"/>
              <a:pPr>
                <a:defRPr/>
              </a:pPr>
              <a:t>7</a:t>
            </a:fld>
            <a:r>
              <a:rPr lang="en-US" altLang="en-US" dirty="0" smtClean="0"/>
              <a:t>/9</a:t>
            </a:r>
            <a:endParaRPr lang="en-US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92057"/>
              </p:ext>
            </p:extLst>
          </p:nvPr>
        </p:nvGraphicFramePr>
        <p:xfrm>
          <a:off x="922561" y="982171"/>
          <a:ext cx="7344816" cy="573930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6221"/>
                <a:gridCol w="5328595"/>
              </a:tblGrid>
              <a:tr h="524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(10</a:t>
                      </a:r>
                      <a:r>
                        <a:rPr lang="ko-KR" altLang="en-US" sz="1400" dirty="0" smtClean="0"/>
                        <a:t>월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일 시작  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핵심요소  </a:t>
                      </a:r>
                      <a:r>
                        <a:rPr lang="en-US" altLang="ko-KR" sz="1400" dirty="0" smtClean="0"/>
                        <a:t>Monster</a:t>
                      </a:r>
                      <a:r>
                        <a:rPr lang="ko-KR" altLang="en-US" sz="1400" dirty="0" smtClean="0"/>
                        <a:t>  </a:t>
                      </a:r>
                      <a:r>
                        <a:rPr lang="en-US" altLang="ko-KR" sz="1400" dirty="0" smtClean="0"/>
                        <a:t>AI </a:t>
                      </a:r>
                      <a:r>
                        <a:rPr lang="ko-KR" altLang="en-US" sz="1400" dirty="0" smtClean="0"/>
                        <a:t>개발</a:t>
                      </a:r>
                      <a:r>
                        <a:rPr lang="en-US" altLang="ko-KR" sz="14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(Monster</a:t>
                      </a:r>
                      <a:r>
                        <a:rPr lang="ko-KR" altLang="en-US" sz="1400" dirty="0" smtClean="0"/>
                        <a:t>의</a:t>
                      </a:r>
                      <a:r>
                        <a:rPr lang="ko-KR" altLang="en-US" sz="1400" baseline="0" dirty="0" smtClean="0"/>
                        <a:t> 다양한 행동패턴 개발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52403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주차</a:t>
                      </a:r>
                      <a:endParaRPr lang="en-US" altLang="ko-KR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Monster</a:t>
                      </a:r>
                      <a:r>
                        <a:rPr lang="en-US" altLang="ko-KR" sz="1400" b="1" baseline="0" dirty="0" smtClean="0"/>
                        <a:t> AI </a:t>
                      </a:r>
                      <a:r>
                        <a:rPr lang="ko-KR" altLang="en-US" sz="1400" b="1" baseline="0" dirty="0" smtClean="0"/>
                        <a:t>개발</a:t>
                      </a:r>
                      <a:r>
                        <a:rPr lang="en-US" altLang="ko-KR" sz="1400" b="1" baseline="0" dirty="0" smtClean="0"/>
                        <a:t>2 (</a:t>
                      </a:r>
                      <a:r>
                        <a:rPr lang="ko-KR" altLang="en-US" sz="1400" b="1" baseline="0" dirty="0" smtClean="0"/>
                        <a:t>기본구현</a:t>
                      </a:r>
                      <a:r>
                        <a:rPr lang="en-US" altLang="ko-KR" sz="1400" b="1" baseline="0" dirty="0" smtClean="0"/>
                        <a:t>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 player </a:t>
                      </a:r>
                      <a:r>
                        <a:rPr lang="ko-KR" altLang="en-US" sz="1400" b="1" baseline="0" dirty="0" smtClean="0"/>
                        <a:t>근접 시 행동패턴</a:t>
                      </a:r>
                      <a:r>
                        <a:rPr lang="en-US" altLang="ko-KR" sz="1400" b="1" baseline="0" dirty="0" smtClean="0"/>
                        <a:t>,  player </a:t>
                      </a:r>
                      <a:r>
                        <a:rPr lang="ko-KR" altLang="en-US" sz="1400" b="1" baseline="0" dirty="0" smtClean="0"/>
                        <a:t>원거리 시  행동패턴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smtClean="0"/>
                        <a:t>다수의 </a:t>
                      </a:r>
                      <a:r>
                        <a:rPr lang="en-US" altLang="ko-KR" sz="1400" b="1" baseline="0" dirty="0" smtClean="0"/>
                        <a:t>Monster</a:t>
                      </a:r>
                      <a:r>
                        <a:rPr lang="ko-KR" altLang="en-US" sz="1400" b="1" baseline="0" dirty="0" smtClean="0"/>
                        <a:t>  집단 행동패턴</a:t>
                      </a:r>
                      <a:r>
                        <a:rPr lang="en-US" altLang="ko-KR" sz="1400" b="1" baseline="0" dirty="0" smtClean="0"/>
                        <a:t>,  Monster </a:t>
                      </a:r>
                      <a:r>
                        <a:rPr lang="ko-KR" altLang="en-US" sz="1400" b="1" baseline="0" dirty="0" smtClean="0"/>
                        <a:t>공격 패턴</a:t>
                      </a:r>
                      <a:endParaRPr lang="en-US" altLang="ko-KR" sz="1400" b="1" baseline="0" dirty="0" smtClean="0"/>
                    </a:p>
                  </a:txBody>
                  <a:tcPr/>
                </a:tc>
              </a:tr>
              <a:tr h="524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Monster AI </a:t>
                      </a:r>
                      <a:r>
                        <a:rPr lang="ko-KR" altLang="en-US" sz="1400" b="1" dirty="0" smtClean="0"/>
                        <a:t>개발 </a:t>
                      </a:r>
                      <a:r>
                        <a:rPr lang="en-US" altLang="ko-KR" sz="1400" b="1" dirty="0" smtClean="0"/>
                        <a:t>3(</a:t>
                      </a:r>
                      <a:r>
                        <a:rPr lang="ko-KR" altLang="en-US" sz="1400" b="1" dirty="0" smtClean="0"/>
                        <a:t>심화구현</a:t>
                      </a:r>
                      <a:r>
                        <a:rPr lang="en-US" altLang="ko-KR" sz="1400" b="1" dirty="0" smtClean="0"/>
                        <a:t>)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Player, Monster, Stage, </a:t>
                      </a:r>
                      <a:r>
                        <a:rPr lang="ko-KR" altLang="en-US" sz="1400" b="1" baseline="0" dirty="0" smtClean="0"/>
                        <a:t>게임 메인 화면 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등 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리소스 수집</a:t>
                      </a:r>
                      <a:r>
                        <a:rPr lang="en-US" altLang="ko-KR" sz="1400" b="1" baseline="0" dirty="0" smtClean="0"/>
                        <a:t>1</a:t>
                      </a:r>
                      <a:endParaRPr lang="ko-KR" altLang="en-US" sz="1400" b="1" dirty="0" smtClean="0"/>
                    </a:p>
                  </a:txBody>
                  <a:tcPr/>
                </a:tc>
              </a:tr>
              <a:tr h="262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smtClean="0"/>
                        <a:t>리소스 수집 </a:t>
                      </a:r>
                      <a:r>
                        <a:rPr lang="en-US" altLang="ko-KR" sz="1400" b="1" baseline="0" dirty="0" smtClean="0"/>
                        <a:t>2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player, Monster </a:t>
                      </a:r>
                      <a:r>
                        <a:rPr lang="ko-KR" altLang="en-US" sz="1400" b="1" baseline="0" dirty="0" smtClean="0"/>
                        <a:t>애니메이션 적용 </a:t>
                      </a:r>
                      <a:r>
                        <a:rPr lang="en-US" altLang="ko-KR" sz="1400" b="1" baseline="0" dirty="0" smtClean="0"/>
                        <a:t>(</a:t>
                      </a:r>
                      <a:r>
                        <a:rPr lang="ko-KR" altLang="en-US" sz="1400" b="1" baseline="0" dirty="0" smtClean="0"/>
                        <a:t>걷기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공격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피격 등</a:t>
                      </a:r>
                      <a:r>
                        <a:rPr lang="en-US" altLang="ko-KR" sz="1400" b="1" baseline="0" dirty="0" smtClean="0"/>
                        <a:t>)</a:t>
                      </a:r>
                      <a:endParaRPr lang="en-US" altLang="ko-KR" sz="1400" b="1" baseline="0" dirty="0" smtClean="0"/>
                    </a:p>
                  </a:txBody>
                  <a:tcPr/>
                </a:tc>
              </a:tr>
              <a:tr h="26201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(10 /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26</a:t>
                      </a:r>
                      <a:r>
                        <a:rPr lang="ko-KR" altLang="en-US" sz="1400" b="1" dirty="0" smtClean="0"/>
                        <a:t>  </a:t>
                      </a:r>
                      <a:r>
                        <a:rPr lang="en-US" altLang="ko-KR" sz="1400" b="1" smtClean="0"/>
                        <a:t>~ 10 / </a:t>
                      </a:r>
                      <a:r>
                        <a:rPr lang="en-US" altLang="ko-KR" sz="1400" b="1" baseline="0" smtClean="0"/>
                        <a:t>30</a:t>
                      </a:r>
                      <a:r>
                        <a:rPr lang="en-US" altLang="ko-KR" sz="1400" b="1" baseline="0" dirty="0" smtClean="0"/>
                        <a:t>)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smtClean="0"/>
                        <a:t>중간고사</a:t>
                      </a:r>
                      <a:endParaRPr lang="en-US" altLang="ko-KR" sz="1400" b="1" baseline="0" dirty="0" smtClean="0"/>
                    </a:p>
                  </a:txBody>
                  <a:tcPr/>
                </a:tc>
              </a:tr>
              <a:tr h="34356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smtClean="0"/>
                        <a:t>중간점검</a:t>
                      </a:r>
                      <a:endParaRPr lang="en-US" altLang="ko-KR" sz="1400" b="1" baseline="0" dirty="0" smtClean="0"/>
                    </a:p>
                    <a:p>
                      <a:pPr algn="l" latinLnBrk="1"/>
                      <a:r>
                        <a:rPr lang="en-US" altLang="ko-KR" sz="1400" b="1" baseline="0" dirty="0" smtClean="0"/>
                        <a:t>Player </a:t>
                      </a:r>
                      <a:r>
                        <a:rPr lang="ko-KR" altLang="en-US" sz="1400" b="1" baseline="0" dirty="0" smtClean="0"/>
                        <a:t>이동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공격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컨트롤</a:t>
                      </a:r>
                      <a:r>
                        <a:rPr lang="en-US" altLang="ko-KR" sz="1400" b="1" baseline="0" dirty="0" smtClean="0"/>
                        <a:t>(</a:t>
                      </a:r>
                      <a:r>
                        <a:rPr lang="ko-KR" altLang="en-US" sz="1400" b="1" baseline="0" dirty="0" smtClean="0"/>
                        <a:t>키보드</a:t>
                      </a:r>
                      <a:r>
                        <a:rPr lang="en-US" altLang="ko-KR" sz="1400" b="1" baseline="0" dirty="0" smtClean="0"/>
                        <a:t>) </a:t>
                      </a:r>
                      <a:r>
                        <a:rPr lang="ko-KR" altLang="en-US" sz="1400" b="1" baseline="0" dirty="0" smtClean="0"/>
                        <a:t>입력 구현</a:t>
                      </a:r>
                      <a:endParaRPr lang="en-US" altLang="ko-KR" sz="1400" b="1" baseline="0" dirty="0" smtClean="0"/>
                    </a:p>
                    <a:p>
                      <a:pPr algn="l" latinLnBrk="1"/>
                      <a:r>
                        <a:rPr lang="ko-KR" altLang="en-US" sz="1400" b="1" baseline="0" dirty="0" smtClean="0"/>
                        <a:t>스테이지 구현</a:t>
                      </a:r>
                      <a:r>
                        <a:rPr lang="en-US" altLang="ko-KR" sz="1400" b="1" baseline="0" dirty="0" smtClean="0"/>
                        <a:t>(</a:t>
                      </a:r>
                      <a:r>
                        <a:rPr lang="ko-KR" altLang="en-US" sz="1400" b="1" dirty="0" err="1" smtClean="0"/>
                        <a:t>투기장</a:t>
                      </a:r>
                      <a:r>
                        <a:rPr lang="ko-KR" altLang="en-US" sz="1400" b="1" baseline="0" dirty="0" smtClean="0"/>
                        <a:t> 형식</a:t>
                      </a:r>
                      <a:r>
                        <a:rPr lang="en-US" altLang="ko-KR" sz="1400" b="1" baseline="0" dirty="0" smtClean="0"/>
                        <a:t>)</a:t>
                      </a:r>
                    </a:p>
                  </a:txBody>
                  <a:tcPr/>
                </a:tc>
              </a:tr>
              <a:tr h="52403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baseline="0" dirty="0" smtClean="0"/>
                        <a:t>게임 메인 화면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메뉴 화면 구현</a:t>
                      </a:r>
                      <a:endParaRPr lang="en-US" altLang="ko-KR" sz="1400" b="1" dirty="0" smtClean="0"/>
                    </a:p>
                    <a:p>
                      <a:pPr algn="l" latinLnBrk="1"/>
                      <a:r>
                        <a:rPr lang="en-US" altLang="ko-KR" sz="1400" b="1" dirty="0" smtClean="0"/>
                        <a:t>Player</a:t>
                      </a:r>
                      <a:r>
                        <a:rPr lang="en-US" altLang="ko-KR" sz="1400" b="1" dirty="0" smtClean="0"/>
                        <a:t>,</a:t>
                      </a:r>
                      <a:r>
                        <a:rPr lang="en-US" altLang="ko-KR" sz="1400" b="1" baseline="0" dirty="0" smtClean="0"/>
                        <a:t> Monster </a:t>
                      </a:r>
                      <a:r>
                        <a:rPr lang="ko-KR" altLang="en-US" sz="1400" b="1" baseline="0" dirty="0" smtClean="0"/>
                        <a:t>등 충돌체크 구현 </a:t>
                      </a:r>
                      <a:endParaRPr lang="en-US" altLang="ko-KR" sz="1400" b="1" baseline="0" dirty="0" smtClean="0"/>
                    </a:p>
                    <a:p>
                      <a:pPr algn="l" latinLnBrk="1"/>
                      <a:r>
                        <a:rPr lang="en-US" altLang="ko-KR" sz="1400" b="1" baseline="0" dirty="0" smtClean="0"/>
                        <a:t>Player </a:t>
                      </a:r>
                      <a:r>
                        <a:rPr lang="ko-KR" altLang="en-US" sz="1400" b="1" baseline="0" dirty="0" smtClean="0"/>
                        <a:t>스킬 구현</a:t>
                      </a:r>
                      <a:endParaRPr lang="en-US" altLang="ko-KR" sz="1400" b="1" baseline="0" dirty="0" smtClean="0"/>
                    </a:p>
                  </a:txBody>
                  <a:tcPr/>
                </a:tc>
              </a:tr>
              <a:tr h="524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게임 </a:t>
                      </a:r>
                      <a:r>
                        <a:rPr lang="en-US" altLang="ko-KR" sz="1400" b="1" baseline="0" dirty="0" smtClean="0"/>
                        <a:t>UI </a:t>
                      </a:r>
                      <a:r>
                        <a:rPr lang="ko-KR" altLang="en-US" sz="1400" b="1" baseline="0" dirty="0" smtClean="0"/>
                        <a:t>구현 </a:t>
                      </a:r>
                      <a:endParaRPr lang="en-US" altLang="ko-KR" sz="1400" b="1" baseline="0" dirty="0" smtClean="0"/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/>
                        <a:t>(</a:t>
                      </a:r>
                      <a:r>
                        <a:rPr lang="en-US" altLang="ko-KR" sz="1400" b="1" dirty="0" smtClean="0"/>
                        <a:t>Player</a:t>
                      </a:r>
                      <a:r>
                        <a:rPr lang="en-US" altLang="ko-KR" sz="1400" b="1" baseline="0" dirty="0" smtClean="0"/>
                        <a:t>  </a:t>
                      </a:r>
                      <a:r>
                        <a:rPr lang="en-US" altLang="ko-KR" sz="1400" b="1" baseline="0" dirty="0" smtClean="0"/>
                        <a:t>HP, MP, </a:t>
                      </a:r>
                      <a:r>
                        <a:rPr lang="ko-KR" altLang="en-US" sz="1400" b="1" baseline="0" dirty="0" smtClean="0"/>
                        <a:t>스킬 </a:t>
                      </a:r>
                      <a:r>
                        <a:rPr lang="ko-KR" altLang="en-US" sz="1400" b="1" baseline="0" dirty="0" smtClean="0"/>
                        <a:t>창 등</a:t>
                      </a:r>
                      <a:r>
                        <a:rPr lang="en-US" altLang="ko-KR" sz="1400" b="1" baseline="0" dirty="0" smtClean="0"/>
                        <a:t>)</a:t>
                      </a:r>
                      <a:endParaRPr lang="ko-KR" altLang="en-US" sz="1400" b="1" dirty="0" smtClean="0"/>
                    </a:p>
                  </a:txBody>
                  <a:tcPr/>
                </a:tc>
              </a:tr>
              <a:tr h="3787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사운드</a:t>
                      </a:r>
                      <a:r>
                        <a:rPr lang="ko-KR" altLang="en-US" sz="1400" b="1" baseline="0" dirty="0" smtClean="0"/>
                        <a:t> 적용</a:t>
                      </a:r>
                      <a:endParaRPr lang="en-US" altLang="ko-KR" sz="1400" b="1" baseline="0" dirty="0" smtClean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9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게임 내 버그 처리 및 밸런스 조절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410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10</a:t>
                      </a:r>
                      <a:r>
                        <a:rPr lang="ko-KR" altLang="en-US" sz="1400" b="1" dirty="0" smtClean="0"/>
                        <a:t>주차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baseline="0" dirty="0" smtClean="0"/>
                        <a:t>최종 점검 및 </a:t>
                      </a:r>
                      <a:r>
                        <a:rPr lang="ko-KR" altLang="en-US" sz="1400" b="1" baseline="0" dirty="0" err="1" smtClean="0"/>
                        <a:t>릴리즈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5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DF7">
              <a:alpha val="70195"/>
            </a:srgbClr>
          </a:solidFill>
          <a:ln w="9525">
            <a:solidFill>
              <a:srgbClr val="323232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 altLang="en-US" sz="1800" smtClean="0">
              <a:solidFill>
                <a:srgbClr val="CCCCCC"/>
              </a:solidFill>
            </a:endParaRPr>
          </a:p>
        </p:txBody>
      </p:sp>
      <p:pic>
        <p:nvPicPr>
          <p:cNvPr id="8195" name="Picture 4" descr="thespike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"/>
          <a:stretch>
            <a:fillRect/>
          </a:stretch>
        </p:blipFill>
        <p:spPr bwMode="auto">
          <a:xfrm>
            <a:off x="533400" y="0"/>
            <a:ext cx="861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5" descr="thespikes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/>
          <a:stretch>
            <a:fillRect/>
          </a:stretch>
        </p:blipFill>
        <p:spPr bwMode="auto">
          <a:xfrm>
            <a:off x="0" y="0"/>
            <a:ext cx="8474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3271007" y="184493"/>
            <a:ext cx="26019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800" b="1" dirty="0" smtClean="0"/>
              <a:t>자체평가</a:t>
            </a:r>
            <a:endParaRPr lang="en-US" altLang="en-US" sz="48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19" y="1107823"/>
            <a:ext cx="8640959" cy="500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 smtClean="0"/>
              <a:t>     </a:t>
            </a:r>
            <a:endParaRPr lang="en-US" altLang="ko-KR" b="1" dirty="0"/>
          </a:p>
          <a:p>
            <a:pPr marL="0" indent="0" eaLnBrk="1" hangingPunct="1">
              <a:buClr>
                <a:srgbClr val="404040"/>
              </a:buClr>
              <a:buNone/>
            </a:pPr>
            <a:endParaRPr lang="en-US" altLang="ko-KR" b="1" dirty="0" smtClean="0"/>
          </a:p>
          <a:p>
            <a:pPr marL="0" indent="0" eaLnBrk="1" hangingPunct="1">
              <a:buClr>
                <a:srgbClr val="404040"/>
              </a:buClr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</a:t>
            </a:r>
            <a:r>
              <a:rPr lang="ko-KR" altLang="en-US" b="1" dirty="0" smtClean="0"/>
              <a:t> </a:t>
            </a:r>
            <a:endParaRPr lang="en-US" altLang="ko-KR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3194"/>
              </p:ext>
            </p:extLst>
          </p:nvPr>
        </p:nvGraphicFramePr>
        <p:xfrm>
          <a:off x="251519" y="1397000"/>
          <a:ext cx="8640959" cy="3881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16425"/>
                <a:gridCol w="482453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 </a:t>
                      </a:r>
                      <a:r>
                        <a:rPr lang="ko-KR" altLang="en-US" sz="1600" dirty="0" smtClean="0"/>
                        <a:t>매우 잘함</a:t>
                      </a:r>
                      <a:r>
                        <a:rPr lang="en-US" altLang="ko-KR" sz="1600" dirty="0" smtClean="0"/>
                        <a:t>, B: 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 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 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 </a:t>
                      </a:r>
                      <a:r>
                        <a:rPr lang="ko-KR" altLang="en-US" sz="1600" dirty="0" smtClean="0"/>
                        <a:t>매우 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발표자료에 포함할 내용을 다 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포함했는가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게임 </a:t>
                      </a:r>
                      <a:r>
                        <a:rPr lang="ko-KR" altLang="en-US" b="1" dirty="0" err="1" smtClean="0"/>
                        <a:t>컨셉이</a:t>
                      </a:r>
                      <a:r>
                        <a:rPr lang="ko-KR" altLang="en-US" b="1" dirty="0" smtClean="0"/>
                        <a:t> 잘 표현되었는가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게임 핵심 </a:t>
                      </a:r>
                      <a:r>
                        <a:rPr lang="ko-KR" altLang="en-US" b="1" dirty="0" err="1" smtClean="0"/>
                        <a:t>메카닉의</a:t>
                      </a:r>
                      <a:r>
                        <a:rPr lang="ko-KR" altLang="en-US" b="1" dirty="0" smtClean="0"/>
                        <a:t> 제시가 잘 </a:t>
                      </a:r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b="1" dirty="0" smtClean="0"/>
                        <a:t>되었는가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게임 실행 흐름이 잘 표현되었는가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B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개발 범위가 구체적이며</a:t>
                      </a:r>
                      <a:r>
                        <a:rPr lang="en-US" altLang="ko-KR" b="1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b="1" dirty="0" smtClean="0"/>
                        <a:t>측정 가능한가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B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개발 계획이 구체적이며</a:t>
                      </a:r>
                      <a:r>
                        <a:rPr lang="en-US" altLang="ko-KR" b="1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b="1" dirty="0" smtClean="0"/>
                        <a:t>실행 가능한가</a:t>
                      </a:r>
                      <a:r>
                        <a:rPr lang="en-US" altLang="ko-KR" b="1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en-US" altLang="ko-KR" b="1" dirty="0" smtClean="0"/>
                        <a:t>C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82CBB-6DCD-4294-BC88-6200528DDE25}" type="slidenum">
              <a:rPr lang="en-US" altLang="en-US" smtClean="0"/>
              <a:pPr>
                <a:defRPr/>
              </a:pPr>
              <a:t>8</a:t>
            </a:fld>
            <a:r>
              <a:rPr lang="en-US" altLang="en-US" dirty="0" smtClean="0"/>
              <a:t>/9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99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ChangeArrowheads="1"/>
          </p:cNvSpPr>
          <p:nvPr/>
        </p:nvSpPr>
        <p:spPr bwMode="auto">
          <a:xfrm>
            <a:off x="539750" y="274638"/>
            <a:ext cx="8208963" cy="6323012"/>
          </a:xfrm>
          <a:prstGeom prst="rect">
            <a:avLst/>
          </a:prstGeom>
          <a:solidFill>
            <a:srgbClr val="F2FDF7">
              <a:alpha val="7411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543559" y="76470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en-US" altLang="en-US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4505C-1A38-43AC-A7D5-AE42DC8F4022}" type="slidenum">
              <a:rPr lang="en-US" altLang="en-US" smtClean="0"/>
              <a:pPr>
                <a:defRPr/>
              </a:pPr>
              <a:t>9</a:t>
            </a:fld>
            <a:r>
              <a:rPr lang="en-US" altLang="en-US" dirty="0" smtClean="0"/>
              <a:t>/9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5">
      <a:dk1>
        <a:srgbClr val="191919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00000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6311</TotalTime>
  <Words>509</Words>
  <Application>Microsoft Office PowerPoint</Application>
  <PresentationFormat>화면 슬라이드 쇼(4:3)</PresentationFormat>
  <Paragraphs>176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Shapes</dc:title>
  <dc:creator>Presentation Magazine</dc:creator>
  <cp:lastModifiedBy>gun</cp:lastModifiedBy>
  <cp:revision>198</cp:revision>
  <dcterms:created xsi:type="dcterms:W3CDTF">2008-05-29T09:49:30Z</dcterms:created>
  <dcterms:modified xsi:type="dcterms:W3CDTF">2015-09-30T12:58:33Z</dcterms:modified>
</cp:coreProperties>
</file>