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3205400"/>
  <p:notesSz cx="29464000" cy="41984613"/>
  <p:defaultTextStyle>
    <a:defPPr>
      <a:defRPr lang="ja-JP"/>
    </a:defPPr>
    <a:lvl1pPr marL="0" algn="l" defTabSz="4320158" rtl="0" eaLnBrk="1" latinLnBrk="0" hangingPunct="1">
      <a:defRPr kumimoji="1" sz="8600" kern="1200">
        <a:solidFill>
          <a:schemeClr val="tx1"/>
        </a:solidFill>
        <a:latin typeface="+mn-lt"/>
        <a:ea typeface="+mn-ea"/>
        <a:cs typeface="+mn-cs"/>
      </a:defRPr>
    </a:lvl1pPr>
    <a:lvl2pPr marL="2160079" algn="l" defTabSz="4320158" rtl="0" eaLnBrk="1" latinLnBrk="0" hangingPunct="1">
      <a:defRPr kumimoji="1" sz="8600" kern="1200">
        <a:solidFill>
          <a:schemeClr val="tx1"/>
        </a:solidFill>
        <a:latin typeface="+mn-lt"/>
        <a:ea typeface="+mn-ea"/>
        <a:cs typeface="+mn-cs"/>
      </a:defRPr>
    </a:lvl2pPr>
    <a:lvl3pPr marL="4320158" algn="l" defTabSz="4320158" rtl="0" eaLnBrk="1" latinLnBrk="0" hangingPunct="1">
      <a:defRPr kumimoji="1" sz="8600" kern="1200">
        <a:solidFill>
          <a:schemeClr val="tx1"/>
        </a:solidFill>
        <a:latin typeface="+mn-lt"/>
        <a:ea typeface="+mn-ea"/>
        <a:cs typeface="+mn-cs"/>
      </a:defRPr>
    </a:lvl3pPr>
    <a:lvl4pPr marL="6480237" algn="l" defTabSz="4320158" rtl="0" eaLnBrk="1" latinLnBrk="0" hangingPunct="1">
      <a:defRPr kumimoji="1" sz="8600" kern="1200">
        <a:solidFill>
          <a:schemeClr val="tx1"/>
        </a:solidFill>
        <a:latin typeface="+mn-lt"/>
        <a:ea typeface="+mn-ea"/>
        <a:cs typeface="+mn-cs"/>
      </a:defRPr>
    </a:lvl4pPr>
    <a:lvl5pPr marL="8640312" algn="l" defTabSz="4320158" rtl="0" eaLnBrk="1" latinLnBrk="0" hangingPunct="1">
      <a:defRPr kumimoji="1" sz="8600" kern="1200">
        <a:solidFill>
          <a:schemeClr val="tx1"/>
        </a:solidFill>
        <a:latin typeface="+mn-lt"/>
        <a:ea typeface="+mn-ea"/>
        <a:cs typeface="+mn-cs"/>
      </a:defRPr>
    </a:lvl5pPr>
    <a:lvl6pPr marL="10800391" algn="l" defTabSz="4320158" rtl="0" eaLnBrk="1" latinLnBrk="0" hangingPunct="1">
      <a:defRPr kumimoji="1" sz="8600" kern="1200">
        <a:solidFill>
          <a:schemeClr val="tx1"/>
        </a:solidFill>
        <a:latin typeface="+mn-lt"/>
        <a:ea typeface="+mn-ea"/>
        <a:cs typeface="+mn-cs"/>
      </a:defRPr>
    </a:lvl6pPr>
    <a:lvl7pPr marL="12960470" algn="l" defTabSz="4320158" rtl="0" eaLnBrk="1" latinLnBrk="0" hangingPunct="1">
      <a:defRPr kumimoji="1" sz="8600" kern="1200">
        <a:solidFill>
          <a:schemeClr val="tx1"/>
        </a:solidFill>
        <a:latin typeface="+mn-lt"/>
        <a:ea typeface="+mn-ea"/>
        <a:cs typeface="+mn-cs"/>
      </a:defRPr>
    </a:lvl7pPr>
    <a:lvl8pPr marL="15120549" algn="l" defTabSz="4320158" rtl="0" eaLnBrk="1" latinLnBrk="0" hangingPunct="1">
      <a:defRPr kumimoji="1" sz="8600" kern="1200">
        <a:solidFill>
          <a:schemeClr val="tx1"/>
        </a:solidFill>
        <a:latin typeface="+mn-lt"/>
        <a:ea typeface="+mn-ea"/>
        <a:cs typeface="+mn-cs"/>
      </a:defRPr>
    </a:lvl8pPr>
    <a:lvl9pPr marL="17280628" algn="l" defTabSz="4320158" rtl="0" eaLnBrk="1" latinLnBrk="0" hangingPunct="1">
      <a:defRPr kumimoji="1"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CC"/>
    <a:srgbClr val="3333CC"/>
    <a:srgbClr val="0000CC"/>
    <a:srgbClr val="0033CC"/>
    <a:srgbClr val="000099"/>
    <a:srgbClr val="3333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24" autoAdjust="0"/>
  </p:normalViewPr>
  <p:slideViewPr>
    <p:cSldViewPr>
      <p:cViewPr>
        <p:scale>
          <a:sx n="30" d="100"/>
          <a:sy n="30" d="100"/>
        </p:scale>
        <p:origin x="-216" y="2496"/>
      </p:cViewPr>
      <p:guideLst>
        <p:guide orient="horz" pos="13608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72"/>
      </p:cViewPr>
      <p:guideLst>
        <p:guide orient="horz" pos="13224"/>
        <p:guide pos="92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7733" cy="2099231"/>
          </a:xfrm>
          <a:prstGeom prst="rect">
            <a:avLst/>
          </a:prstGeom>
        </p:spPr>
        <p:txBody>
          <a:bodyPr vert="horz" lIns="408270" tIns="204135" rIns="408270" bIns="204135" rtlCol="0"/>
          <a:lstStyle>
            <a:lvl1pPr algn="l">
              <a:defRPr sz="5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16689449" y="0"/>
            <a:ext cx="12767733" cy="2099231"/>
          </a:xfrm>
          <a:prstGeom prst="rect">
            <a:avLst/>
          </a:prstGeom>
        </p:spPr>
        <p:txBody>
          <a:bodyPr vert="horz" lIns="408270" tIns="204135" rIns="408270" bIns="204135" rtlCol="0"/>
          <a:lstStyle>
            <a:lvl1pPr algn="r">
              <a:defRPr sz="5400"/>
            </a:lvl1pPr>
          </a:lstStyle>
          <a:p>
            <a:fld id="{7B7C99F4-C1C3-4464-A54C-D0F28931BA11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39878095"/>
            <a:ext cx="12767733" cy="2099231"/>
          </a:xfrm>
          <a:prstGeom prst="rect">
            <a:avLst/>
          </a:prstGeom>
        </p:spPr>
        <p:txBody>
          <a:bodyPr vert="horz" lIns="408270" tIns="204135" rIns="408270" bIns="204135" rtlCol="0" anchor="b"/>
          <a:lstStyle>
            <a:lvl1pPr algn="l">
              <a:defRPr sz="54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16689449" y="39878095"/>
            <a:ext cx="12767733" cy="2099231"/>
          </a:xfrm>
          <a:prstGeom prst="rect">
            <a:avLst/>
          </a:prstGeom>
        </p:spPr>
        <p:txBody>
          <a:bodyPr vert="horz" lIns="408270" tIns="204135" rIns="408270" bIns="204135" rtlCol="0" anchor="b"/>
          <a:lstStyle>
            <a:lvl1pPr algn="r">
              <a:defRPr sz="5400"/>
            </a:lvl1pPr>
          </a:lstStyle>
          <a:p>
            <a:fld id="{DBC77943-B40B-467D-9CD2-4347DABCE0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7733" cy="2099231"/>
          </a:xfrm>
          <a:prstGeom prst="rect">
            <a:avLst/>
          </a:prstGeom>
        </p:spPr>
        <p:txBody>
          <a:bodyPr vert="horz" lIns="408270" tIns="204135" rIns="408270" bIns="204135" rtlCol="0"/>
          <a:lstStyle>
            <a:lvl1pPr algn="l">
              <a:defRPr sz="5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6689449" y="0"/>
            <a:ext cx="12767733" cy="2099231"/>
          </a:xfrm>
          <a:prstGeom prst="rect">
            <a:avLst/>
          </a:prstGeom>
        </p:spPr>
        <p:txBody>
          <a:bodyPr vert="horz" lIns="408270" tIns="204135" rIns="408270" bIns="204135" rtlCol="0"/>
          <a:lstStyle>
            <a:lvl1pPr algn="r">
              <a:defRPr sz="5400"/>
            </a:lvl1pPr>
          </a:lstStyle>
          <a:p>
            <a:fld id="{FB5CC392-06E7-4194-8223-2E672312A54F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15438" y="3149600"/>
            <a:ext cx="11033125" cy="15743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8270" tIns="204135" rIns="408270" bIns="204135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946400" y="19942691"/>
            <a:ext cx="23571200" cy="18893076"/>
          </a:xfrm>
          <a:prstGeom prst="rect">
            <a:avLst/>
          </a:prstGeom>
        </p:spPr>
        <p:txBody>
          <a:bodyPr vert="horz" lIns="408270" tIns="204135" rIns="408270" bIns="204135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39878095"/>
            <a:ext cx="12767733" cy="2099231"/>
          </a:xfrm>
          <a:prstGeom prst="rect">
            <a:avLst/>
          </a:prstGeom>
        </p:spPr>
        <p:txBody>
          <a:bodyPr vert="horz" lIns="408270" tIns="204135" rIns="408270" bIns="204135" rtlCol="0" anchor="b"/>
          <a:lstStyle>
            <a:lvl1pPr algn="l">
              <a:defRPr sz="5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6689449" y="39878095"/>
            <a:ext cx="12767733" cy="2099231"/>
          </a:xfrm>
          <a:prstGeom prst="rect">
            <a:avLst/>
          </a:prstGeom>
        </p:spPr>
        <p:txBody>
          <a:bodyPr vert="horz" lIns="408270" tIns="204135" rIns="408270" bIns="204135" rtlCol="0" anchor="b"/>
          <a:lstStyle>
            <a:lvl1pPr algn="r">
              <a:defRPr sz="5400"/>
            </a:lvl1pPr>
          </a:lstStyle>
          <a:p>
            <a:fld id="{12E61F48-F3B4-47BE-87EC-11142ED05D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91431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91431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828638" algn="l" defTabSz="91431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285796" algn="l" defTabSz="91431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742955" algn="l" defTabSz="91431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200118" algn="l" defTabSz="91431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3657276" algn="l" defTabSz="91431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9215438" y="3149600"/>
            <a:ext cx="11033125" cy="15743238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61F48-F3B4-47BE-87EC-11142ED05D5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1000" y="13421679"/>
            <a:ext cx="25737979" cy="9261160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8" y="24483065"/>
            <a:ext cx="21195983" cy="110413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0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1952982" y="1730225"/>
            <a:ext cx="6812994" cy="3686460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513999" y="1730225"/>
            <a:ext cx="19934317" cy="368646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2" y="27763473"/>
            <a:ext cx="25737979" cy="8581074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912" y="18312300"/>
            <a:ext cx="25737979" cy="9451179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079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2015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480237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4pPr>
            <a:lvl5pPr marL="8640312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5pPr>
            <a:lvl6pPr marL="10800391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6pPr>
            <a:lvl7pPr marL="1296047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7pPr>
            <a:lvl8pPr marL="15120549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8pPr>
            <a:lvl9pPr marL="17280628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514000" y="10081265"/>
            <a:ext cx="13373656" cy="28513566"/>
          </a:xfrm>
        </p:spPr>
        <p:txBody>
          <a:bodyPr/>
          <a:lstStyle>
            <a:lvl1pPr>
              <a:defRPr sz="13100"/>
            </a:lvl1pPr>
            <a:lvl2pPr>
              <a:defRPr sz="11300"/>
            </a:lvl2pPr>
            <a:lvl3pPr>
              <a:defRPr sz="95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392321" y="10081265"/>
            <a:ext cx="13373656" cy="28513566"/>
          </a:xfrm>
        </p:spPr>
        <p:txBody>
          <a:bodyPr/>
          <a:lstStyle>
            <a:lvl1pPr>
              <a:defRPr sz="13100"/>
            </a:lvl1pPr>
            <a:lvl2pPr>
              <a:defRPr sz="11300"/>
            </a:lvl2pPr>
            <a:lvl3pPr>
              <a:defRPr sz="95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1" y="9671212"/>
            <a:ext cx="13378914" cy="403050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079" indent="0">
              <a:buNone/>
              <a:defRPr sz="9500" b="1"/>
            </a:lvl2pPr>
            <a:lvl3pPr marL="4320158" indent="0">
              <a:buNone/>
              <a:defRPr sz="8600" b="1"/>
            </a:lvl3pPr>
            <a:lvl4pPr marL="6480237" indent="0">
              <a:buNone/>
              <a:defRPr sz="7700" b="1"/>
            </a:lvl4pPr>
            <a:lvl5pPr marL="8640312" indent="0">
              <a:buNone/>
              <a:defRPr sz="7700" b="1"/>
            </a:lvl5pPr>
            <a:lvl6pPr marL="10800391" indent="0">
              <a:buNone/>
              <a:defRPr sz="7700" b="1"/>
            </a:lvl6pPr>
            <a:lvl7pPr marL="12960470" indent="0">
              <a:buNone/>
              <a:defRPr sz="7700" b="1"/>
            </a:lvl7pPr>
            <a:lvl8pPr marL="15120549" indent="0">
              <a:buNone/>
              <a:defRPr sz="7700" b="1"/>
            </a:lvl8pPr>
            <a:lvl9pPr marL="17280628" indent="0">
              <a:buNone/>
              <a:defRPr sz="7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4001" y="13701712"/>
            <a:ext cx="13378914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81812" y="9671212"/>
            <a:ext cx="13384168" cy="403050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079" indent="0">
              <a:buNone/>
              <a:defRPr sz="9500" b="1"/>
            </a:lvl2pPr>
            <a:lvl3pPr marL="4320158" indent="0">
              <a:buNone/>
              <a:defRPr sz="8600" b="1"/>
            </a:lvl3pPr>
            <a:lvl4pPr marL="6480237" indent="0">
              <a:buNone/>
              <a:defRPr sz="7700" b="1"/>
            </a:lvl4pPr>
            <a:lvl5pPr marL="8640312" indent="0">
              <a:buNone/>
              <a:defRPr sz="7700" b="1"/>
            </a:lvl5pPr>
            <a:lvl6pPr marL="10800391" indent="0">
              <a:buNone/>
              <a:defRPr sz="7700" b="1"/>
            </a:lvl6pPr>
            <a:lvl7pPr marL="12960470" indent="0">
              <a:buNone/>
              <a:defRPr sz="7700" b="1"/>
            </a:lvl7pPr>
            <a:lvl8pPr marL="15120549" indent="0">
              <a:buNone/>
              <a:defRPr sz="7700" b="1"/>
            </a:lvl8pPr>
            <a:lvl9pPr marL="17280628" indent="0">
              <a:buNone/>
              <a:defRPr sz="7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81812" y="13701712"/>
            <a:ext cx="13384168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1" y="1720219"/>
            <a:ext cx="9961904" cy="7320916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8633" y="1720219"/>
            <a:ext cx="16927345" cy="36874614"/>
          </a:xfrm>
        </p:spPr>
        <p:txBody>
          <a:bodyPr/>
          <a:lstStyle>
            <a:lvl1pPr>
              <a:defRPr sz="14900"/>
            </a:lvl1pPr>
            <a:lvl2pPr>
              <a:defRPr sz="131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4001" y="9041135"/>
            <a:ext cx="9961904" cy="29553697"/>
          </a:xfrm>
        </p:spPr>
        <p:txBody>
          <a:bodyPr/>
          <a:lstStyle>
            <a:lvl1pPr marL="0" indent="0">
              <a:buNone/>
              <a:defRPr sz="6800"/>
            </a:lvl1pPr>
            <a:lvl2pPr marL="2160079" indent="0">
              <a:buNone/>
              <a:defRPr sz="5900"/>
            </a:lvl2pPr>
            <a:lvl3pPr marL="4320158" indent="0">
              <a:buNone/>
              <a:defRPr sz="4500"/>
            </a:lvl3pPr>
            <a:lvl4pPr marL="6480237" indent="0">
              <a:buNone/>
              <a:defRPr sz="4500"/>
            </a:lvl4pPr>
            <a:lvl5pPr marL="8640312" indent="0">
              <a:buNone/>
              <a:defRPr sz="4500"/>
            </a:lvl5pPr>
            <a:lvl6pPr marL="10800391" indent="0">
              <a:buNone/>
              <a:defRPr sz="4500"/>
            </a:lvl6pPr>
            <a:lvl7pPr marL="12960470" indent="0">
              <a:buNone/>
              <a:defRPr sz="4500"/>
            </a:lvl7pPr>
            <a:lvl8pPr marL="15120549" indent="0">
              <a:buNone/>
              <a:defRPr sz="4500"/>
            </a:lvl8pPr>
            <a:lvl9pPr marL="17280628" indent="0">
              <a:buNone/>
              <a:defRPr sz="4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7" y="30243785"/>
            <a:ext cx="18167985" cy="3570447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5087" y="3860485"/>
            <a:ext cx="18167985" cy="25923240"/>
          </a:xfrm>
        </p:spPr>
        <p:txBody>
          <a:bodyPr/>
          <a:lstStyle>
            <a:lvl1pPr marL="0" indent="0">
              <a:buNone/>
              <a:defRPr sz="14900"/>
            </a:lvl1pPr>
            <a:lvl2pPr marL="2160079" indent="0">
              <a:buNone/>
              <a:defRPr sz="13100"/>
            </a:lvl2pPr>
            <a:lvl3pPr marL="4320158" indent="0">
              <a:buNone/>
              <a:defRPr sz="11300"/>
            </a:lvl3pPr>
            <a:lvl4pPr marL="6480237" indent="0">
              <a:buNone/>
              <a:defRPr sz="9500"/>
            </a:lvl4pPr>
            <a:lvl5pPr marL="8640312" indent="0">
              <a:buNone/>
              <a:defRPr sz="9500"/>
            </a:lvl5pPr>
            <a:lvl6pPr marL="10800391" indent="0">
              <a:buNone/>
              <a:defRPr sz="9500"/>
            </a:lvl6pPr>
            <a:lvl7pPr marL="12960470" indent="0">
              <a:buNone/>
              <a:defRPr sz="9500"/>
            </a:lvl7pPr>
            <a:lvl8pPr marL="15120549" indent="0">
              <a:buNone/>
              <a:defRPr sz="9500"/>
            </a:lvl8pPr>
            <a:lvl9pPr marL="17280628" indent="0">
              <a:buNone/>
              <a:defRPr sz="9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5087" y="33814232"/>
            <a:ext cx="18167985" cy="5070633"/>
          </a:xfrm>
        </p:spPr>
        <p:txBody>
          <a:bodyPr/>
          <a:lstStyle>
            <a:lvl1pPr marL="0" indent="0">
              <a:buNone/>
              <a:defRPr sz="6800"/>
            </a:lvl1pPr>
            <a:lvl2pPr marL="2160079" indent="0">
              <a:buNone/>
              <a:defRPr sz="5900"/>
            </a:lvl2pPr>
            <a:lvl3pPr marL="4320158" indent="0">
              <a:buNone/>
              <a:defRPr sz="4500"/>
            </a:lvl3pPr>
            <a:lvl4pPr marL="6480237" indent="0">
              <a:buNone/>
              <a:defRPr sz="4500"/>
            </a:lvl4pPr>
            <a:lvl5pPr marL="8640312" indent="0">
              <a:buNone/>
              <a:defRPr sz="4500"/>
            </a:lvl5pPr>
            <a:lvl6pPr marL="10800391" indent="0">
              <a:buNone/>
              <a:defRPr sz="4500"/>
            </a:lvl6pPr>
            <a:lvl7pPr marL="12960470" indent="0">
              <a:buNone/>
              <a:defRPr sz="4500"/>
            </a:lvl7pPr>
            <a:lvl8pPr marL="15120549" indent="0">
              <a:buNone/>
              <a:defRPr sz="4500"/>
            </a:lvl8pPr>
            <a:lvl9pPr marL="17280628" indent="0">
              <a:buNone/>
              <a:defRPr sz="4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3999" y="1730218"/>
            <a:ext cx="27251978" cy="7200900"/>
          </a:xfrm>
          <a:prstGeom prst="rect">
            <a:avLst/>
          </a:prstGeom>
        </p:spPr>
        <p:txBody>
          <a:bodyPr vert="horz" lIns="432014" tIns="216007" rIns="432014" bIns="21600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3999" y="10081265"/>
            <a:ext cx="27251978" cy="28513566"/>
          </a:xfrm>
          <a:prstGeom prst="rect">
            <a:avLst/>
          </a:prstGeom>
        </p:spPr>
        <p:txBody>
          <a:bodyPr vert="horz" lIns="432014" tIns="216007" rIns="432014" bIns="21600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3998" y="40045010"/>
            <a:ext cx="7065328" cy="2300288"/>
          </a:xfrm>
          <a:prstGeom prst="rect">
            <a:avLst/>
          </a:prstGeom>
        </p:spPr>
        <p:txBody>
          <a:bodyPr vert="horz" lIns="432014" tIns="216007" rIns="432014" bIns="21600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60" y="40045010"/>
            <a:ext cx="9588659" cy="2300288"/>
          </a:xfrm>
          <a:prstGeom prst="rect">
            <a:avLst/>
          </a:prstGeom>
        </p:spPr>
        <p:txBody>
          <a:bodyPr vert="horz" lIns="432014" tIns="216007" rIns="432014" bIns="21600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49" y="40045010"/>
            <a:ext cx="7065328" cy="2300288"/>
          </a:xfrm>
          <a:prstGeom prst="rect">
            <a:avLst/>
          </a:prstGeom>
        </p:spPr>
        <p:txBody>
          <a:bodyPr vert="horz" lIns="432014" tIns="216007" rIns="432014" bIns="21600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158" rtl="0" eaLnBrk="1" latinLnBrk="0" hangingPunct="1">
        <a:spcBef>
          <a:spcPct val="0"/>
        </a:spcBef>
        <a:buNone/>
        <a:defRPr kumimoji="1" sz="20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59" indent="-1620059" algn="l" defTabSz="4320158" rtl="0" eaLnBrk="1" latinLnBrk="0" hangingPunct="1">
        <a:spcBef>
          <a:spcPct val="20000"/>
        </a:spcBef>
        <a:buFont typeface="Arial" pitchFamily="34" charset="0"/>
        <a:buChar char="•"/>
        <a:defRPr kumimoji="1" sz="149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126" indent="-1350047" algn="l" defTabSz="4320158" rtl="0" eaLnBrk="1" latinLnBrk="0" hangingPunct="1">
        <a:spcBef>
          <a:spcPct val="20000"/>
        </a:spcBef>
        <a:buFont typeface="Arial" pitchFamily="34" charset="0"/>
        <a:buChar char="–"/>
        <a:defRPr kumimoji="1" sz="131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198" indent="-1080040" algn="l" defTabSz="4320158" rtl="0" eaLnBrk="1" latinLnBrk="0" hangingPunct="1">
        <a:spcBef>
          <a:spcPct val="20000"/>
        </a:spcBef>
        <a:buFont typeface="Arial" pitchFamily="34" charset="0"/>
        <a:buChar char="•"/>
        <a:defRPr kumimoji="1"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277" indent="-1080040" algn="l" defTabSz="4320158" rtl="0" eaLnBrk="1" latinLnBrk="0" hangingPunct="1">
        <a:spcBef>
          <a:spcPct val="20000"/>
        </a:spcBef>
        <a:buFont typeface="Arial" pitchFamily="34" charset="0"/>
        <a:buChar char="–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351" indent="-1080040" algn="l" defTabSz="4320158" rtl="0" eaLnBrk="1" latinLnBrk="0" hangingPunct="1">
        <a:spcBef>
          <a:spcPct val="20000"/>
        </a:spcBef>
        <a:buFont typeface="Arial" pitchFamily="34" charset="0"/>
        <a:buChar char="»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431" indent="-1080040" algn="l" defTabSz="4320158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510" indent="-1080040" algn="l" defTabSz="4320158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589" indent="-1080040" algn="l" defTabSz="4320158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0668" indent="-1080040" algn="l" defTabSz="4320158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20158" rtl="0" eaLnBrk="1" latinLnBrk="0" hangingPunct="1">
        <a:defRPr kumimoji="1"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79" algn="l" defTabSz="4320158" rtl="0" eaLnBrk="1" latinLnBrk="0" hangingPunct="1">
        <a:defRPr kumimoji="1"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158" algn="l" defTabSz="4320158" rtl="0" eaLnBrk="1" latinLnBrk="0" hangingPunct="1">
        <a:defRPr kumimoji="1"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237" algn="l" defTabSz="4320158" rtl="0" eaLnBrk="1" latinLnBrk="0" hangingPunct="1">
        <a:defRPr kumimoji="1"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312" algn="l" defTabSz="4320158" rtl="0" eaLnBrk="1" latinLnBrk="0" hangingPunct="1">
        <a:defRPr kumimoji="1"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391" algn="l" defTabSz="4320158" rtl="0" eaLnBrk="1" latinLnBrk="0" hangingPunct="1">
        <a:defRPr kumimoji="1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470" algn="l" defTabSz="4320158" rtl="0" eaLnBrk="1" latinLnBrk="0" hangingPunct="1">
        <a:defRPr kumimoji="1"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0549" algn="l" defTabSz="4320158" rtl="0" eaLnBrk="1" latinLnBrk="0" hangingPunct="1">
        <a:defRPr kumimoji="1"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0628" algn="l" defTabSz="4320158" rtl="0" eaLnBrk="1" latinLnBrk="0" hangingPunct="1">
        <a:defRPr kumimoji="1"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unicode.org/charts/unihan.html" TargetMode="External"/><Relationship Id="rId7" Type="http://schemas.openxmlformats.org/officeDocument/2006/relationships/hyperlink" Target="http://www.mandarintools.com/zhcod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anconvit.ta2o.net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://www.wiktionar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15473367" y="22466796"/>
            <a:ext cx="14130000" cy="2001822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kumimoji="1" lang="en-US" altLang="ja-JP" dirty="0" smtClean="0"/>
              <a:t>p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5473137" y="6625036"/>
            <a:ext cx="14130460" cy="1389754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4645" y="22466796"/>
            <a:ext cx="14130459" cy="2001822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54645" y="6625036"/>
            <a:ext cx="14130459" cy="13897544"/>
          </a:xfrm>
          <a:prstGeom prst="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1" tIns="45715" rIns="91431" bIns="45715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5802" y="648372"/>
            <a:ext cx="29001085" cy="3960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US" altLang="ja-JP" sz="6000" b="1" dirty="0" smtClean="0"/>
              <a:t>Chinese Characters Mapping Table of Japanese, Traditional Chinese and Simplified Chinese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en-US" altLang="ja-JP" sz="5400" dirty="0" err="1" smtClean="0"/>
              <a:t>Chenhui</a:t>
            </a:r>
            <a:r>
              <a:rPr lang="en-US" altLang="ja-JP" sz="5400" dirty="0" smtClean="0"/>
              <a:t> Chu, Toshiaki </a:t>
            </a:r>
            <a:r>
              <a:rPr lang="en-US" altLang="ja-JP" sz="5400" dirty="0" err="1" smtClean="0"/>
              <a:t>Nakazawa</a:t>
            </a:r>
            <a:r>
              <a:rPr lang="en-US" altLang="ja-JP" sz="5400" dirty="0" smtClean="0"/>
              <a:t>, </a:t>
            </a:r>
            <a:r>
              <a:rPr lang="en-US" altLang="ja-JP" sz="5400" dirty="0" err="1" smtClean="0"/>
              <a:t>Sadao</a:t>
            </a:r>
            <a:r>
              <a:rPr lang="en-US" altLang="ja-JP" sz="5400" dirty="0" smtClean="0"/>
              <a:t> </a:t>
            </a:r>
            <a:r>
              <a:rPr lang="en-US" altLang="ja-JP" sz="5400" dirty="0" err="1" smtClean="0"/>
              <a:t>Kurohashi</a:t>
            </a:r>
            <a:endParaRPr lang="en-US" altLang="ja-JP" sz="5400" dirty="0" smtClean="0"/>
          </a:p>
          <a:p>
            <a:pPr algn="ctr"/>
            <a:r>
              <a:rPr lang="en-US" altLang="ja-JP" sz="5000" dirty="0" smtClean="0">
                <a:solidFill>
                  <a:schemeClr val="bg1"/>
                </a:solidFill>
              </a:rPr>
              <a:t> (Graduate School of Informatics, Kyoto University)</a:t>
            </a:r>
            <a:endParaRPr lang="ja-JP" altLang="en-US" sz="5000" dirty="0" smtClean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5843273" y="7197042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Unihan Database </a:t>
            </a:r>
            <a:r>
              <a:rPr lang="en-US" altLang="ja-JP" sz="4000" dirty="0" smtClean="0"/>
              <a:t>(</a:t>
            </a:r>
            <a:r>
              <a:rPr lang="en-US" altLang="ja-JP" sz="4000" dirty="0" smtClean="0">
                <a:hlinkClick r:id="rId3"/>
              </a:rPr>
              <a:t>http://unicode.org/charts/unihan.html</a:t>
            </a:r>
            <a:r>
              <a:rPr lang="en-US" altLang="ja-JP" sz="4000" dirty="0" smtClean="0"/>
              <a:t>)</a:t>
            </a:r>
            <a:r>
              <a:rPr lang="en-US" altLang="ja-JP" sz="4800" dirty="0" smtClean="0"/>
              <a:t> </a:t>
            </a:r>
          </a:p>
        </p:txBody>
      </p:sp>
      <p:sp>
        <p:nvSpPr>
          <p:cNvPr id="108" name="片側の 2 つの角を丸めた四角形 107"/>
          <p:cNvSpPr/>
          <p:nvPr/>
        </p:nvSpPr>
        <p:spPr>
          <a:xfrm>
            <a:off x="627874" y="5400900"/>
            <a:ext cx="14184000" cy="126000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6000" b="1" dirty="0" smtClean="0"/>
              <a:t>Kanji &amp; Hanzi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10" name="片側の 2 つの角を丸めた四角形 109"/>
          <p:cNvSpPr/>
          <p:nvPr/>
        </p:nvSpPr>
        <p:spPr>
          <a:xfrm>
            <a:off x="15446367" y="5400900"/>
            <a:ext cx="14184000" cy="126000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6000" b="1" dirty="0" smtClean="0"/>
              <a:t>Freely Available Resources</a:t>
            </a:r>
            <a:endParaRPr lang="ja-JP" altLang="en-US" sz="6000" b="1" dirty="0"/>
          </a:p>
        </p:txBody>
      </p:sp>
      <p:sp>
        <p:nvSpPr>
          <p:cNvPr id="111" name="片側の 2 つの角を丸めた四角形 110"/>
          <p:cNvSpPr/>
          <p:nvPr/>
        </p:nvSpPr>
        <p:spPr>
          <a:xfrm>
            <a:off x="627874" y="21242660"/>
            <a:ext cx="14184000" cy="126000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6000" b="1" dirty="0" smtClean="0"/>
              <a:t>Method &amp; Resource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12" name="片側の 2 つの角を丸めた四角形 111"/>
          <p:cNvSpPr/>
          <p:nvPr/>
        </p:nvSpPr>
        <p:spPr>
          <a:xfrm>
            <a:off x="15446367" y="21242660"/>
            <a:ext cx="14184000" cy="126000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6000" b="1" dirty="0" smtClean="0"/>
              <a:t>Completeness Evaluation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15843273" y="22898844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Wiktionary </a:t>
            </a:r>
            <a:r>
              <a:rPr lang="en-US" altLang="ja-JP" sz="4000" dirty="0" smtClean="0"/>
              <a:t>(</a:t>
            </a:r>
            <a:r>
              <a:rPr lang="en-US" altLang="ja-JP" sz="4000" dirty="0" smtClean="0">
                <a:hlinkClick r:id="rId4"/>
              </a:rPr>
              <a:t>http://www.wiktionary.org/</a:t>
            </a:r>
            <a:r>
              <a:rPr lang="en-US" altLang="ja-JP" sz="4000" dirty="0" smtClean="0"/>
              <a:t>)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/>
        </p:nvGraphicFramePr>
        <p:xfrm>
          <a:off x="1167147" y="10805652"/>
          <a:ext cx="13105454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43741"/>
                <a:gridCol w="1265959"/>
                <a:gridCol w="1265959"/>
                <a:gridCol w="1265959"/>
                <a:gridCol w="1265959"/>
                <a:gridCol w="1265959"/>
                <a:gridCol w="1265959"/>
                <a:gridCol w="1265959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C2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C3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C4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C5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C6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C7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Kanji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雪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愛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国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発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詑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鮃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込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Traditional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4000" dirty="0" smtClean="0"/>
                        <a:t>雪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4000" dirty="0" smtClean="0"/>
                        <a:t>愛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4000" dirty="0" smtClean="0"/>
                        <a:t>國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4000" dirty="0" smtClean="0"/>
                        <a:t>發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詑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N/A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N/A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Simplified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4000" dirty="0" smtClean="0"/>
                        <a:t>雪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4000" dirty="0" smtClean="0"/>
                        <a:t>爱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4000" dirty="0" smtClean="0"/>
                        <a:t>国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4000" dirty="0" smtClean="0"/>
                        <a:t>发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20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/>
                        <a:t>N/A</a:t>
                      </a:r>
                      <a:endParaRPr kumimoji="1" lang="ja-JP" altLang="en-US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鲆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20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/>
                        <a:t>N/A</a:t>
                      </a:r>
                      <a:endParaRPr kumimoji="1" lang="ja-JP" altLang="en-US" sz="4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テキスト ボックス 52"/>
          <p:cNvSpPr txBox="1"/>
          <p:nvPr/>
        </p:nvSpPr>
        <p:spPr>
          <a:xfrm>
            <a:off x="1024780" y="9865396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Complicated relations </a:t>
            </a:r>
            <a:r>
              <a:rPr lang="en-US" altLang="ja-JP" sz="4800" dirty="0" smtClean="0"/>
              <a:t>between Kanji </a:t>
            </a:r>
            <a:r>
              <a:rPr lang="en-US" altLang="ja-JP" sz="4800" dirty="0" smtClean="0"/>
              <a:t>and </a:t>
            </a:r>
            <a:r>
              <a:rPr lang="en-US" altLang="ja-JP" sz="4800" dirty="0" smtClean="0"/>
              <a:t>Hanzi</a:t>
            </a:r>
            <a:endParaRPr lang="en-US" altLang="ja-JP" sz="48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24780" y="14257884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Character sets of Kanji and Hanzi</a:t>
            </a:r>
          </a:p>
        </p:txBody>
      </p:sp>
      <p:graphicFrame>
        <p:nvGraphicFramePr>
          <p:cNvPr id="57" name="表 56"/>
          <p:cNvGraphicFramePr>
            <a:graphicFrameLocks noGrp="1"/>
          </p:cNvGraphicFramePr>
          <p:nvPr/>
        </p:nvGraphicFramePr>
        <p:xfrm>
          <a:off x="1170435" y="15265996"/>
          <a:ext cx="13105454" cy="39319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243741"/>
                <a:gridCol w="886171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Kanji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4000" b="1" dirty="0" smtClean="0">
                          <a:solidFill>
                            <a:srgbClr val="FF0000"/>
                          </a:solidFill>
                        </a:rPr>
                        <a:t>JIS X 0208</a:t>
                      </a:r>
                      <a:r>
                        <a:rPr lang="en-US" altLang="ja-JP" sz="4000" dirty="0" smtClean="0"/>
                        <a:t>: Widely used</a:t>
                      </a:r>
                      <a:r>
                        <a:rPr lang="ja-JP" altLang="en-US" sz="4000" baseline="0" dirty="0" smtClean="0"/>
                        <a:t> </a:t>
                      </a:r>
                      <a:r>
                        <a:rPr lang="en-US" altLang="ja-JP" sz="4000" baseline="0" dirty="0" smtClean="0"/>
                        <a:t>(</a:t>
                      </a:r>
                      <a:r>
                        <a:rPr lang="en-US" altLang="ja-JP" sz="4000" b="1" dirty="0" smtClean="0">
                          <a:solidFill>
                            <a:srgbClr val="FF0000"/>
                          </a:solidFill>
                        </a:rPr>
                        <a:t>6,355 Kanji</a:t>
                      </a:r>
                      <a:r>
                        <a:rPr lang="en-US" altLang="ja-JP" sz="4000" baseline="0" dirty="0" smtClean="0"/>
                        <a:t>)</a:t>
                      </a:r>
                      <a:endParaRPr lang="en-US" altLang="ja-JP" sz="4000" dirty="0" smtClean="0"/>
                    </a:p>
                    <a:p>
                      <a:pPr algn="l"/>
                      <a:r>
                        <a:rPr lang="en-US" altLang="ja-JP" sz="4000" dirty="0" smtClean="0"/>
                        <a:t>JIS X 0213: Includes level 3 &amp; 4 </a:t>
                      </a:r>
                      <a:r>
                        <a:rPr lang="en-US" altLang="ja-JP" sz="4000" dirty="0" smtClean="0"/>
                        <a:t>Kanji</a:t>
                      </a:r>
                      <a:endParaRPr lang="en-US" altLang="ja-JP" sz="4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Traditional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20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4000" b="1" dirty="0" smtClean="0">
                          <a:solidFill>
                            <a:srgbClr val="FF0000"/>
                          </a:solidFill>
                        </a:rPr>
                        <a:t>Big5</a:t>
                      </a:r>
                      <a:r>
                        <a:rPr lang="en-US" altLang="ja-JP" sz="4000" dirty="0" smtClean="0"/>
                        <a:t>: Widely used</a:t>
                      </a:r>
                      <a:r>
                        <a:rPr lang="ja-JP" altLang="en-US" sz="4000" baseline="0" dirty="0" smtClean="0"/>
                        <a:t> </a:t>
                      </a:r>
                      <a:r>
                        <a:rPr lang="en-US" altLang="ja-JP" sz="4000" baseline="0" dirty="0" smtClean="0"/>
                        <a:t>(</a:t>
                      </a:r>
                      <a:r>
                        <a:rPr lang="en-US" altLang="ja-JP" sz="4000" b="1" dirty="0" smtClean="0">
                          <a:solidFill>
                            <a:srgbClr val="FF0000"/>
                          </a:solidFill>
                        </a:rPr>
                        <a:t>13,060</a:t>
                      </a:r>
                      <a:r>
                        <a:rPr lang="en-US" altLang="ja-JP" sz="4000" b="1" baseline="0" dirty="0" smtClean="0">
                          <a:solidFill>
                            <a:srgbClr val="FF0000"/>
                          </a:solidFill>
                        </a:rPr>
                        <a:t> TC</a:t>
                      </a:r>
                      <a:r>
                        <a:rPr lang="en-US" altLang="ja-JP" sz="4000" baseline="0" dirty="0" smtClean="0"/>
                        <a:t>)</a:t>
                      </a:r>
                    </a:p>
                    <a:p>
                      <a:pPr marL="0" marR="0" indent="0" algn="l" defTabSz="4320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4000" dirty="0" smtClean="0"/>
                        <a:t>CNS 11643: Rarely </a:t>
                      </a:r>
                      <a:r>
                        <a:rPr lang="en-US" altLang="ja-JP" sz="4000" dirty="0" smtClean="0"/>
                        <a:t>used</a:t>
                      </a:r>
                      <a:endParaRPr kumimoji="1" lang="en-US" altLang="ja-JP" sz="4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Simplified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4000" b="1" dirty="0" smtClean="0">
                          <a:solidFill>
                            <a:srgbClr val="FF0000"/>
                          </a:solidFill>
                        </a:rPr>
                        <a:t>GB2312</a:t>
                      </a:r>
                      <a:r>
                        <a:rPr lang="en-US" altLang="ja-JP" sz="4000" dirty="0" smtClean="0"/>
                        <a:t>: Widely used</a:t>
                      </a:r>
                      <a:r>
                        <a:rPr lang="ja-JP" altLang="en-US" sz="4000" baseline="0" dirty="0" smtClean="0"/>
                        <a:t> </a:t>
                      </a:r>
                      <a:r>
                        <a:rPr lang="en-US" altLang="ja-JP" sz="4000" baseline="0" dirty="0" smtClean="0"/>
                        <a:t>(</a:t>
                      </a:r>
                      <a:r>
                        <a:rPr lang="en-US" altLang="ja-JP" sz="4000" b="1" dirty="0" smtClean="0">
                          <a:solidFill>
                            <a:srgbClr val="FF0000"/>
                          </a:solidFill>
                        </a:rPr>
                        <a:t>6,763 SC</a:t>
                      </a:r>
                      <a:r>
                        <a:rPr lang="en-US" altLang="ja-JP" sz="4000" baseline="0" dirty="0" smtClean="0"/>
                        <a:t>)</a:t>
                      </a:r>
                    </a:p>
                    <a:p>
                      <a:pPr algn="l"/>
                      <a:r>
                        <a:rPr lang="en-US" altLang="ja-JP" sz="4000" dirty="0" smtClean="0"/>
                        <a:t>GBK: Extension </a:t>
                      </a:r>
                      <a:r>
                        <a:rPr lang="en-US" altLang="ja-JP" sz="4000" baseline="0" dirty="0" smtClean="0"/>
                        <a:t>of </a:t>
                      </a:r>
                      <a:r>
                        <a:rPr lang="en-US" altLang="ja-JP" sz="4000" baseline="0" dirty="0" smtClean="0"/>
                        <a:t>GB2312</a:t>
                      </a:r>
                      <a:endParaRPr kumimoji="1" lang="en-US" altLang="ja-JP" sz="4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09675" y="8137203"/>
            <a:ext cx="12457384" cy="665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テキスト ボックス 60"/>
          <p:cNvSpPr txBox="1"/>
          <p:nvPr/>
        </p:nvSpPr>
        <p:spPr>
          <a:xfrm>
            <a:off x="15843273" y="17605683"/>
            <a:ext cx="13390188" cy="169276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Kanconvit Mapping Table</a:t>
            </a:r>
            <a:r>
              <a:rPr lang="en-US" altLang="ja-JP" sz="6000" dirty="0" smtClean="0"/>
              <a:t> </a:t>
            </a:r>
            <a:r>
              <a:rPr lang="en-US" altLang="ja-JP" sz="4000" dirty="0" smtClean="0"/>
              <a:t>(</a:t>
            </a:r>
            <a:r>
              <a:rPr lang="en-US" altLang="ja-JP" sz="4000" dirty="0" smtClean="0">
                <a:hlinkClick r:id="rId6"/>
              </a:rPr>
              <a:t>http://kanconvit.ta2o.net/</a:t>
            </a:r>
            <a:r>
              <a:rPr lang="en-US" altLang="ja-JP" sz="4000" dirty="0" smtClean="0"/>
              <a:t>)</a:t>
            </a:r>
          </a:p>
          <a:p>
            <a:pPr marL="997111" indent="-457158">
              <a:buFont typeface="Calibri" pitchFamily="34" charset="0"/>
              <a:buChar char="–"/>
            </a:pPr>
            <a:r>
              <a:rPr lang="en-US" altLang="ja-JP" sz="4400" b="1" dirty="0" smtClean="0">
                <a:solidFill>
                  <a:srgbClr val="FF0000"/>
                </a:solidFill>
              </a:rPr>
              <a:t>3,506</a:t>
            </a:r>
            <a:r>
              <a:rPr lang="en-US" altLang="ja-JP" sz="4400" dirty="0" smtClean="0"/>
              <a:t>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one to one</a:t>
            </a:r>
            <a:r>
              <a:rPr lang="en-US" altLang="ja-JP" sz="4400" dirty="0" smtClean="0"/>
              <a:t> mappings of Kanji, TC and SC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5843273" y="15338004"/>
            <a:ext cx="13390188" cy="212364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Hanzi Converter Standard Conversion Table </a:t>
            </a:r>
            <a:r>
              <a:rPr lang="en-US" altLang="ja-JP" sz="4000" dirty="0" smtClean="0"/>
              <a:t>(</a:t>
            </a:r>
            <a:r>
              <a:rPr lang="en-US" altLang="ja-JP" sz="4000" dirty="0" smtClean="0">
                <a:hlinkClick r:id="rId7"/>
              </a:rPr>
              <a:t>http://www.mandarintools.com/zhcode.html</a:t>
            </a:r>
            <a:r>
              <a:rPr lang="en-US" altLang="ja-JP" sz="4000" dirty="0" smtClean="0"/>
              <a:t>)</a:t>
            </a:r>
          </a:p>
          <a:p>
            <a:pPr marL="997111" indent="-457158">
              <a:buFont typeface="Calibri" pitchFamily="34" charset="0"/>
              <a:buChar char="–"/>
            </a:pPr>
            <a:r>
              <a:rPr lang="en-US" altLang="ja-JP" sz="4400" b="1" dirty="0" smtClean="0">
                <a:solidFill>
                  <a:srgbClr val="FF0000"/>
                </a:solidFill>
              </a:rPr>
              <a:t>6,740</a:t>
            </a:r>
            <a:r>
              <a:rPr lang="en-US" altLang="ja-JP" sz="4400" dirty="0" smtClean="0"/>
              <a:t> TC and SC pairs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5843273" y="29508692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Comparison results</a:t>
            </a:r>
            <a:endParaRPr lang="en-US" altLang="ja-JP" sz="4000" dirty="0" smtClean="0"/>
          </a:p>
        </p:txBody>
      </p:sp>
      <p:graphicFrame>
        <p:nvGraphicFramePr>
          <p:cNvPr id="139" name="表 138"/>
          <p:cNvGraphicFramePr>
            <a:graphicFrameLocks noGrp="1"/>
          </p:cNvGraphicFramePr>
          <p:nvPr/>
        </p:nvGraphicFramePr>
        <p:xfrm>
          <a:off x="15945526" y="30598754"/>
          <a:ext cx="13185682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4444"/>
                <a:gridCol w="1413034"/>
                <a:gridCol w="1413034"/>
                <a:gridCol w="1413034"/>
                <a:gridCol w="1413034"/>
                <a:gridCol w="1413034"/>
                <a:gridCol w="1413034"/>
                <a:gridCol w="1413034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C2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C3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C4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C5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C6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C7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Proposed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3,141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1,847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177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550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342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16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282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Wiktionary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3,141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1,781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172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503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  <a:ea typeface="SimSun" pitchFamily="2" charset="-122"/>
                        </a:rPr>
                        <a:t>412</a:t>
                      </a:r>
                      <a:endParaRPr kumimoji="1" lang="ja-JP" altLang="en-US" sz="400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30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316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Combination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3,141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1,867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178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579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20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>
                          <a:latin typeface="+mn-lt"/>
                        </a:rPr>
                        <a:t>325</a:t>
                      </a:r>
                      <a:endParaRPr kumimoji="1" lang="ja-JP" altLang="en-US" sz="40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  <a:ea typeface="SimSun" pitchFamily="2" charset="-122"/>
                        </a:rPr>
                        <a:t>16</a:t>
                      </a:r>
                      <a:endParaRPr kumimoji="1" lang="ja-JP" altLang="en-US" sz="400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20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>
                          <a:latin typeface="+mn-lt"/>
                        </a:rPr>
                        <a:t>249</a:t>
                      </a:r>
                      <a:endParaRPr kumimoji="1" lang="ja-JP" altLang="en-US" sz="4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4" name="テキスト ボックス 143"/>
          <p:cNvSpPr txBox="1"/>
          <p:nvPr/>
        </p:nvSpPr>
        <p:spPr>
          <a:xfrm>
            <a:off x="1024780" y="22898844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The method</a:t>
            </a:r>
            <a:endParaRPr lang="en-US" altLang="ja-JP" sz="4000" dirty="0" smtClean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1024780" y="33733153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Resource statistics</a:t>
            </a:r>
            <a:endParaRPr lang="en-US" altLang="ja-JP" sz="4000" dirty="0" smtClean="0"/>
          </a:p>
        </p:txBody>
      </p:sp>
      <p:graphicFrame>
        <p:nvGraphicFramePr>
          <p:cNvPr id="187" name="表 186"/>
          <p:cNvGraphicFramePr>
            <a:graphicFrameLocks noGrp="1"/>
          </p:cNvGraphicFramePr>
          <p:nvPr/>
        </p:nvGraphicFramePr>
        <p:xfrm>
          <a:off x="1023130" y="34784316"/>
          <a:ext cx="13393488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1590"/>
                <a:gridCol w="1377414"/>
                <a:gridCol w="1377414"/>
                <a:gridCol w="1377414"/>
                <a:gridCol w="1377414"/>
                <a:gridCol w="1377414"/>
                <a:gridCol w="1377414"/>
                <a:gridCol w="1377414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C2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C3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C4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C5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C6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C7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Unihan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3,141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1,815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177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533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384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16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289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4000" dirty="0" smtClean="0"/>
                        <a:t>+Hanzi Converter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3,141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1,843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177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542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  <a:ea typeface="SimSun" pitchFamily="2" charset="-122"/>
                        </a:rPr>
                        <a:t>347</a:t>
                      </a:r>
                      <a:endParaRPr kumimoji="1" lang="ja-JP" altLang="en-US" sz="400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16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289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4000" dirty="0" smtClean="0"/>
                        <a:t>+Kanconvit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3,141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1,847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177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</a:rPr>
                        <a:t>550</a:t>
                      </a:r>
                      <a:endParaRPr kumimoji="1" lang="ja-JP" altLang="en-US" sz="4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20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>
                          <a:latin typeface="+mn-lt"/>
                        </a:rPr>
                        <a:t>342</a:t>
                      </a:r>
                      <a:endParaRPr kumimoji="1" lang="ja-JP" altLang="en-US" sz="40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+mn-lt"/>
                          <a:ea typeface="SimSun" pitchFamily="2" charset="-122"/>
                        </a:rPr>
                        <a:t>16</a:t>
                      </a:r>
                      <a:endParaRPr kumimoji="1" lang="ja-JP" altLang="en-US" sz="400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20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>
                          <a:latin typeface="+mn-lt"/>
                        </a:rPr>
                        <a:t>282</a:t>
                      </a:r>
                      <a:endParaRPr kumimoji="1" lang="ja-JP" altLang="en-US" sz="4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" name="テキスト ボックス 201"/>
          <p:cNvSpPr txBox="1"/>
          <p:nvPr/>
        </p:nvSpPr>
        <p:spPr>
          <a:xfrm>
            <a:off x="1024780" y="38125641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Multiple Hanzi forms</a:t>
            </a:r>
            <a:endParaRPr lang="en-US" altLang="ja-JP" sz="4000" dirty="0" smtClean="0"/>
          </a:p>
        </p:txBody>
      </p:sp>
      <p:graphicFrame>
        <p:nvGraphicFramePr>
          <p:cNvPr id="203" name="表 202"/>
          <p:cNvGraphicFramePr>
            <a:graphicFrameLocks noGrp="1"/>
          </p:cNvGraphicFramePr>
          <p:nvPr/>
        </p:nvGraphicFramePr>
        <p:xfrm>
          <a:off x="855295" y="39157764"/>
          <a:ext cx="13729159" cy="21031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204895"/>
                <a:gridCol w="4585757"/>
                <a:gridCol w="1646169"/>
                <a:gridCol w="1646169"/>
                <a:gridCol w="164616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Kanji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弁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伝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鯰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働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Traditional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弁</a:t>
                      </a:r>
                      <a:r>
                        <a:rPr lang="en-US" altLang="zh-TW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TW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瓣</a:t>
                      </a:r>
                      <a:r>
                        <a:rPr lang="en-US" altLang="zh-TW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TW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辦</a:t>
                      </a:r>
                      <a:r>
                        <a:rPr lang="en-US" altLang="zh-TW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TW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辯</a:t>
                      </a:r>
                      <a:r>
                        <a:rPr lang="en-US" altLang="zh-TW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TW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辮</a:t>
                      </a:r>
                      <a:r>
                        <a:rPr lang="en-US" altLang="zh-TW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TW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辨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傳</a:t>
                      </a:r>
                      <a:r>
                        <a:rPr lang="en-US" altLang="ja-JP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伝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鯰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動</a:t>
                      </a:r>
                      <a:r>
                        <a:rPr lang="en-US" altLang="ja-JP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仂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Simplified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弁</a:t>
                      </a:r>
                      <a:r>
                        <a:rPr lang="en-US" altLang="zh-CN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CN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瓣</a:t>
                      </a:r>
                      <a:r>
                        <a:rPr lang="en-US" altLang="zh-CN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CN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办</a:t>
                      </a:r>
                      <a:r>
                        <a:rPr lang="en-US" altLang="zh-CN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CN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辩</a:t>
                      </a:r>
                      <a:r>
                        <a:rPr lang="en-US" altLang="zh-CN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CN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辫</a:t>
                      </a:r>
                      <a:r>
                        <a:rPr lang="en-US" altLang="zh-CN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zh-CN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辨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传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鲶</a:t>
                      </a:r>
                      <a:r>
                        <a:rPr lang="en-US" altLang="ja-JP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鲇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动</a:t>
                      </a:r>
                      <a:r>
                        <a:rPr lang="en-US" altLang="ja-JP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仂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テキスト ボックス 67"/>
          <p:cNvSpPr txBox="1"/>
          <p:nvPr/>
        </p:nvSpPr>
        <p:spPr>
          <a:xfrm>
            <a:off x="28965523" y="19691593"/>
            <a:ext cx="648072" cy="830987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5" rIns="91431" bIns="45715" rtlCol="0">
            <a:spAutoFit/>
          </a:bodyPr>
          <a:lstStyle/>
          <a:p>
            <a:pPr marL="457158" indent="-457158"/>
            <a:r>
              <a:rPr lang="en-US" altLang="ja-JP" sz="48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4131875" y="19691593"/>
            <a:ext cx="648072" cy="830987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5" rIns="91431" bIns="45715" rtlCol="0">
            <a:spAutoFit/>
          </a:bodyPr>
          <a:lstStyle/>
          <a:p>
            <a:pPr marL="457158" indent="-457158"/>
            <a:r>
              <a:rPr lang="en-US" altLang="ja-JP" sz="48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4059867" y="41582025"/>
            <a:ext cx="648072" cy="830987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5" rIns="91431" bIns="45715" rtlCol="0">
            <a:spAutoFit/>
          </a:bodyPr>
          <a:lstStyle/>
          <a:p>
            <a:pPr marL="457158" indent="-457158"/>
            <a:r>
              <a:rPr lang="en-US" altLang="ja-JP" sz="4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8965523" y="41582025"/>
            <a:ext cx="648072" cy="830987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5" rIns="91431" bIns="45715" rtlCol="0">
            <a:spAutoFit/>
          </a:bodyPr>
          <a:lstStyle/>
          <a:p>
            <a:pPr marL="457158" indent="-457158"/>
            <a:r>
              <a:rPr lang="en-US" altLang="ja-JP" sz="48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76091" y="23978964"/>
            <a:ext cx="1014505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テキスト ボックス 83"/>
          <p:cNvSpPr txBox="1"/>
          <p:nvPr/>
        </p:nvSpPr>
        <p:spPr>
          <a:xfrm>
            <a:off x="1024780" y="7197042"/>
            <a:ext cx="13390188" cy="230831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A mapping table of Chinese </a:t>
            </a:r>
            <a:r>
              <a:rPr lang="en-US" altLang="ja-JP" sz="4800" dirty="0" smtClean="0"/>
              <a:t>characters </a:t>
            </a:r>
            <a:r>
              <a:rPr lang="en-US" altLang="ja-JP" sz="4800" dirty="0" smtClean="0"/>
              <a:t>in Japanese </a:t>
            </a:r>
            <a:r>
              <a:rPr lang="en-US" altLang="ja-JP" sz="4800" dirty="0" smtClean="0"/>
              <a:t>(</a:t>
            </a:r>
            <a:r>
              <a:rPr lang="en-US" altLang="ja-JP" sz="4800" b="1" dirty="0" smtClean="0">
                <a:solidFill>
                  <a:srgbClr val="FF0000"/>
                </a:solidFill>
              </a:rPr>
              <a:t>Kanji</a:t>
            </a:r>
            <a:r>
              <a:rPr lang="en-US" altLang="ja-JP" sz="4800" dirty="0" smtClean="0"/>
              <a:t>) and Chinese (</a:t>
            </a:r>
            <a:r>
              <a:rPr lang="en-US" altLang="ja-JP" sz="4800" b="1" dirty="0" smtClean="0">
                <a:solidFill>
                  <a:srgbClr val="FF0000"/>
                </a:solidFill>
              </a:rPr>
              <a:t>Hanzi</a:t>
            </a:r>
            <a:r>
              <a:rPr lang="en-US" altLang="ja-JP" sz="4800" dirty="0" smtClean="0"/>
              <a:t>) is useful for many Japanese-Chinese bilingual tasks</a:t>
            </a:r>
            <a:endParaRPr lang="en-US" altLang="ja-JP" sz="48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16220107" y="26471515"/>
            <a:ext cx="10081120" cy="10081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949299" y="26560073"/>
            <a:ext cx="2276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solidFill>
                  <a:srgbClr val="FF0000"/>
                </a:solidFill>
              </a:rPr>
              <a:t>Variants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67" name="直線矢印コネクタ 66"/>
          <p:cNvCxnSpPr>
            <a:stCxn id="64" idx="3"/>
            <a:endCxn id="65" idx="1"/>
          </p:cNvCxnSpPr>
          <p:nvPr/>
        </p:nvCxnSpPr>
        <p:spPr>
          <a:xfrm>
            <a:off x="26301227" y="26975571"/>
            <a:ext cx="648072" cy="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15843273" y="34204100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Not found in Wiktionary</a:t>
            </a:r>
            <a:endParaRPr lang="en-US" altLang="ja-JP" sz="4000" dirty="0" smtClean="0"/>
          </a:p>
        </p:txBody>
      </p:sp>
      <p:graphicFrame>
        <p:nvGraphicFramePr>
          <p:cNvPr id="91" name="表 90"/>
          <p:cNvGraphicFramePr>
            <a:graphicFrameLocks noGrp="1"/>
          </p:cNvGraphicFramePr>
          <p:nvPr/>
        </p:nvGraphicFramePr>
        <p:xfrm>
          <a:off x="16273670" y="35212212"/>
          <a:ext cx="12529394" cy="21031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259266"/>
                <a:gridCol w="1600308"/>
                <a:gridCol w="1667455"/>
                <a:gridCol w="1667455"/>
                <a:gridCol w="1667455"/>
                <a:gridCol w="166745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Kanji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尨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茘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値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幇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咲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Traditional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尨</a:t>
                      </a:r>
                      <a:r>
                        <a:rPr lang="en-US" altLang="ja-JP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龍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荔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值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幫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笑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Simplified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龙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荔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值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帮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笑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テキスト ボックス 91"/>
          <p:cNvSpPr txBox="1"/>
          <p:nvPr/>
        </p:nvSpPr>
        <p:spPr>
          <a:xfrm>
            <a:off x="15843273" y="38125641"/>
            <a:ext cx="13390188" cy="83098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457158" indent="-457158">
              <a:buFont typeface="Arial" pitchFamily="34" charset="0"/>
              <a:buChar char="•"/>
            </a:pPr>
            <a:r>
              <a:rPr lang="en-US" altLang="ja-JP" sz="4800" dirty="0" smtClean="0"/>
              <a:t>Not found in proposed method</a:t>
            </a:r>
            <a:endParaRPr lang="en-US" altLang="ja-JP" sz="4000" dirty="0" smtClean="0"/>
          </a:p>
        </p:txBody>
      </p:sp>
      <p:graphicFrame>
        <p:nvGraphicFramePr>
          <p:cNvPr id="94" name="表 93"/>
          <p:cNvGraphicFramePr>
            <a:graphicFrameLocks noGrp="1"/>
          </p:cNvGraphicFramePr>
          <p:nvPr/>
        </p:nvGraphicFramePr>
        <p:xfrm>
          <a:off x="16273670" y="39157764"/>
          <a:ext cx="12529394" cy="21031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259266"/>
                <a:gridCol w="1600308"/>
                <a:gridCol w="1667455"/>
                <a:gridCol w="1667455"/>
                <a:gridCol w="1667455"/>
                <a:gridCol w="166745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Kanji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冴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扨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疂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滝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/>
                        <a:t>愼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Traditional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冱</a:t>
                      </a:r>
                      <a:r>
                        <a:rPr lang="en-US" altLang="ja-JP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沍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扠</a:t>
                      </a:r>
                      <a:r>
                        <a:rPr lang="en-US" altLang="ja-JP" sz="4000" dirty="0" smtClean="0">
                          <a:latin typeface="SimSun" pitchFamily="2" charset="-122"/>
                          <a:ea typeface="SimSun" pitchFamily="2" charset="-122"/>
                        </a:rPr>
                        <a:t>,</a:t>
                      </a:r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叉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疊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瀧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慎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Simplified Chinese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冱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叉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叠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泷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 smtClean="0">
                          <a:latin typeface="SimSun" pitchFamily="2" charset="-122"/>
                          <a:ea typeface="SimSun" pitchFamily="2" charset="-122"/>
                        </a:rPr>
                        <a:t>慎</a:t>
                      </a:r>
                      <a:endParaRPr kumimoji="1" lang="ja-JP" altLang="en-US" sz="4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グループ化 134"/>
          <p:cNvGrpSpPr/>
          <p:nvPr/>
        </p:nvGrpSpPr>
        <p:grpSpPr>
          <a:xfrm>
            <a:off x="882403" y="23834948"/>
            <a:ext cx="13681520" cy="9361040"/>
            <a:chOff x="810395" y="23834948"/>
            <a:chExt cx="13681520" cy="9361040"/>
          </a:xfrm>
        </p:grpSpPr>
        <p:sp>
          <p:nvSpPr>
            <p:cNvPr id="149" name="正方形/長方形 148"/>
            <p:cNvSpPr/>
            <p:nvPr/>
          </p:nvSpPr>
          <p:spPr>
            <a:xfrm>
              <a:off x="1167460" y="24050972"/>
              <a:ext cx="1440628" cy="52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4000" dirty="0" smtClean="0"/>
            </a:p>
            <a:p>
              <a:pPr algn="ctr" fontAlgn="t"/>
              <a:endParaRPr lang="en-US" altLang="ja-JP" sz="4000" b="1" dirty="0" smtClean="0"/>
            </a:p>
            <a:p>
              <a:pPr algn="ctr" fontAlgn="t"/>
              <a:r>
                <a:rPr lang="ja-JP" altLang="ja-JP" sz="4000" b="1" dirty="0" smtClean="0"/>
                <a:t>雪</a:t>
              </a:r>
              <a:endParaRPr lang="ja-JP" altLang="ja-JP" sz="4000" b="1" dirty="0" smtClean="0"/>
            </a:p>
            <a:p>
              <a:pPr algn="ctr" fontAlgn="t"/>
              <a:r>
                <a:rPr lang="ja-JP" altLang="ja-JP" sz="4000" b="1" dirty="0" smtClean="0"/>
                <a:t>愛</a:t>
              </a:r>
            </a:p>
            <a:p>
              <a:pPr algn="ctr" fontAlgn="t"/>
              <a:r>
                <a:rPr lang="ja-JP" altLang="ja-JP" sz="4000" b="1" dirty="0" smtClean="0"/>
                <a:t>国</a:t>
              </a:r>
            </a:p>
            <a:p>
              <a:pPr algn="ctr" fontAlgn="t"/>
              <a:r>
                <a:rPr lang="ja-JP" altLang="ja-JP" sz="4000" b="1" dirty="0" smtClean="0"/>
                <a:t>発</a:t>
              </a:r>
            </a:p>
            <a:p>
              <a:pPr algn="ctr" fontAlgn="t"/>
              <a:r>
                <a:rPr lang="ja-JP" altLang="ja-JP" sz="4000" b="1" dirty="0" smtClean="0"/>
                <a:t>詑</a:t>
              </a:r>
            </a:p>
            <a:p>
              <a:pPr algn="ctr" fontAlgn="t"/>
              <a:r>
                <a:rPr lang="ja-JP" altLang="ja-JP" sz="4000" b="1" dirty="0" smtClean="0"/>
                <a:t>鮃</a:t>
              </a:r>
            </a:p>
            <a:p>
              <a:pPr algn="ctr" fontAlgn="t"/>
              <a:r>
                <a:rPr lang="ja-JP" altLang="ja-JP" sz="4000" b="1" dirty="0" smtClean="0"/>
                <a:t>込</a:t>
              </a:r>
              <a:endParaRPr lang="en-US" altLang="ja-JP" sz="4000" b="1" dirty="0" smtClean="0"/>
            </a:p>
            <a:p>
              <a:pPr algn="ctr" fontAlgn="t"/>
              <a:r>
                <a:rPr lang="ja-JP" altLang="en-US" sz="4000" b="1" dirty="0" smtClean="0"/>
                <a:t>・・・</a:t>
              </a:r>
              <a:endParaRPr lang="ja-JP" altLang="ja-JP" sz="4000" b="1" dirty="0" smtClean="0"/>
            </a:p>
            <a:p>
              <a:pPr algn="ctr"/>
              <a:endParaRPr kumimoji="1" lang="ja-JP" altLang="en-US" sz="4000" dirty="0"/>
            </a:p>
          </p:txBody>
        </p:sp>
        <p:sp>
          <p:nvSpPr>
            <p:cNvPr id="153" name="角丸四角形 152"/>
            <p:cNvSpPr/>
            <p:nvPr/>
          </p:nvSpPr>
          <p:spPr>
            <a:xfrm>
              <a:off x="7039087" y="26427236"/>
              <a:ext cx="3312368" cy="108012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400" dirty="0" smtClean="0"/>
                <a:t>Classification</a:t>
              </a:r>
              <a:endParaRPr kumimoji="1" lang="ja-JP" altLang="en-US" sz="4400" dirty="0"/>
            </a:p>
          </p:txBody>
        </p:sp>
        <p:sp>
          <p:nvSpPr>
            <p:cNvPr id="154" name="メモ 153"/>
            <p:cNvSpPr/>
            <p:nvPr/>
          </p:nvSpPr>
          <p:spPr>
            <a:xfrm>
              <a:off x="10891515" y="24050972"/>
              <a:ext cx="3600400" cy="5832648"/>
            </a:xfrm>
            <a:prstGeom prst="foldedCorne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endParaRPr lang="en-US" altLang="ja-JP" sz="4000" b="1" dirty="0" smtClean="0"/>
            </a:p>
            <a:p>
              <a:pPr fontAlgn="t"/>
              <a:r>
                <a:rPr lang="en-US" altLang="ja-JP" sz="4000" b="1" dirty="0" smtClean="0"/>
                <a:t>C1: </a:t>
              </a:r>
              <a:r>
                <a:rPr lang="ja-JP" altLang="ja-JP" sz="4000" b="1" dirty="0" smtClean="0"/>
                <a:t>雪</a:t>
              </a:r>
              <a:r>
                <a:rPr lang="ja-JP" altLang="en-US" sz="4000" b="1" dirty="0" smtClean="0"/>
                <a:t>　</a:t>
              </a:r>
              <a:r>
                <a:rPr lang="zh-CN" altLang="ja-JP" sz="4000" b="1" dirty="0" smtClean="0"/>
                <a:t>雪</a:t>
              </a:r>
              <a:r>
                <a:rPr lang="ja-JP" altLang="en-US" sz="4000" b="1" dirty="0" smtClean="0"/>
                <a:t>　</a:t>
              </a:r>
              <a:r>
                <a:rPr lang="zh-CN" altLang="ja-JP" sz="4000" b="1" dirty="0" smtClean="0"/>
                <a:t>雪</a:t>
              </a:r>
              <a:endParaRPr lang="ja-JP" altLang="ja-JP" sz="4000" b="1" dirty="0" smtClean="0"/>
            </a:p>
            <a:p>
              <a:pPr fontAlgn="t"/>
              <a:r>
                <a:rPr lang="en-US" altLang="ja-JP" sz="4000" b="1" dirty="0" smtClean="0"/>
                <a:t>C2: </a:t>
              </a:r>
              <a:r>
                <a:rPr lang="ja-JP" altLang="ja-JP" sz="4000" b="1" dirty="0" smtClean="0"/>
                <a:t>愛</a:t>
              </a:r>
              <a:r>
                <a:rPr lang="ja-JP" altLang="en-US" sz="4000" b="1" dirty="0" smtClean="0"/>
                <a:t>　</a:t>
              </a:r>
              <a:r>
                <a:rPr lang="zh-CN" altLang="ja-JP" sz="4000" b="1" dirty="0" smtClean="0"/>
                <a:t>愛</a:t>
              </a:r>
              <a:r>
                <a:rPr lang="ja-JP" altLang="en-US" sz="4000" b="1" dirty="0" smtClean="0"/>
                <a:t>　</a:t>
              </a:r>
              <a:r>
                <a:rPr lang="zh-CN" altLang="ja-JP" sz="4000" b="1" dirty="0" smtClean="0"/>
                <a:t>爱</a:t>
              </a:r>
              <a:endParaRPr lang="ja-JP" altLang="ja-JP" sz="4000" b="1" dirty="0" smtClean="0"/>
            </a:p>
            <a:p>
              <a:pPr fontAlgn="t"/>
              <a:r>
                <a:rPr lang="en-US" altLang="ja-JP" sz="4000" b="1" dirty="0" smtClean="0"/>
                <a:t>C3: </a:t>
              </a:r>
              <a:r>
                <a:rPr lang="ja-JP" altLang="ja-JP" sz="4000" b="1" dirty="0" smtClean="0"/>
                <a:t>国</a:t>
              </a:r>
              <a:r>
                <a:rPr lang="ja-JP" altLang="en-US" sz="4000" b="1" dirty="0" smtClean="0"/>
                <a:t>　</a:t>
              </a:r>
              <a:r>
                <a:rPr lang="zh-CN" altLang="ja-JP" sz="4000" b="1" dirty="0" smtClean="0"/>
                <a:t>國</a:t>
              </a:r>
              <a:r>
                <a:rPr lang="ja-JP" altLang="en-US" sz="4000" b="1" dirty="0" smtClean="0"/>
                <a:t>　</a:t>
              </a:r>
              <a:r>
                <a:rPr lang="zh-CN" altLang="ja-JP" sz="4000" b="1" dirty="0" smtClean="0"/>
                <a:t>国</a:t>
              </a:r>
              <a:endParaRPr lang="ja-JP" altLang="ja-JP" sz="4000" b="1" dirty="0" smtClean="0"/>
            </a:p>
            <a:p>
              <a:pPr fontAlgn="t"/>
              <a:r>
                <a:rPr lang="en-US" altLang="ja-JP" sz="4000" b="1" dirty="0" smtClean="0"/>
                <a:t>C4: </a:t>
              </a:r>
              <a:r>
                <a:rPr lang="ja-JP" altLang="ja-JP" sz="4000" b="1" dirty="0" smtClean="0"/>
                <a:t>発</a:t>
              </a:r>
              <a:r>
                <a:rPr lang="ja-JP" altLang="en-US" sz="4000" b="1" dirty="0" smtClean="0"/>
                <a:t>　</a:t>
              </a:r>
              <a:r>
                <a:rPr lang="zh-CN" altLang="ja-JP" sz="4000" b="1" dirty="0" smtClean="0"/>
                <a:t>發</a:t>
              </a:r>
              <a:r>
                <a:rPr lang="ja-JP" altLang="en-US" sz="4000" b="1" dirty="0" smtClean="0"/>
                <a:t>　</a:t>
              </a:r>
              <a:r>
                <a:rPr lang="zh-CN" altLang="ja-JP" sz="4000" b="1" dirty="0" smtClean="0"/>
                <a:t>发</a:t>
              </a:r>
              <a:endParaRPr lang="ja-JP" altLang="ja-JP" sz="4000" b="1" dirty="0" smtClean="0"/>
            </a:p>
            <a:p>
              <a:pPr fontAlgn="t"/>
              <a:r>
                <a:rPr lang="en-US" altLang="ja-JP" sz="4000" b="1" dirty="0" smtClean="0"/>
                <a:t>C5: </a:t>
              </a:r>
              <a:r>
                <a:rPr lang="ja-JP" altLang="ja-JP" sz="4000" b="1" dirty="0" smtClean="0"/>
                <a:t>詑</a:t>
              </a:r>
              <a:r>
                <a:rPr lang="ja-JP" altLang="en-US" sz="4000" b="1" dirty="0" smtClean="0"/>
                <a:t>　</a:t>
              </a:r>
              <a:r>
                <a:rPr lang="ja-JP" altLang="ja-JP" sz="4000" b="1" dirty="0" smtClean="0">
                  <a:latin typeface="SimSun" pitchFamily="2" charset="-122"/>
                  <a:ea typeface="SimSun" pitchFamily="2" charset="-122"/>
                </a:rPr>
                <a:t>詑</a:t>
              </a:r>
              <a:r>
                <a:rPr lang="ja-JP" altLang="en-US" sz="4000" b="1" dirty="0" smtClean="0"/>
                <a:t>　</a:t>
              </a:r>
              <a:r>
                <a:rPr lang="en-US" altLang="ja-JP" sz="4000" b="1" dirty="0" smtClean="0"/>
                <a:t>N/A</a:t>
              </a:r>
              <a:endParaRPr lang="ja-JP" altLang="ja-JP" sz="4000" b="1" dirty="0" smtClean="0"/>
            </a:p>
            <a:p>
              <a:pPr fontAlgn="t"/>
              <a:r>
                <a:rPr lang="en-US" altLang="ja-JP" sz="4000" b="1" dirty="0" smtClean="0"/>
                <a:t>C6: </a:t>
              </a:r>
              <a:r>
                <a:rPr lang="ja-JP" altLang="ja-JP" sz="4000" b="1" dirty="0" smtClean="0"/>
                <a:t>鮃</a:t>
              </a:r>
              <a:r>
                <a:rPr lang="ja-JP" altLang="en-US" sz="4000" b="1" dirty="0" smtClean="0"/>
                <a:t>  </a:t>
              </a:r>
              <a:r>
                <a:rPr lang="en-US" altLang="ja-JP" sz="4000" b="1" dirty="0" smtClean="0"/>
                <a:t>N/A</a:t>
              </a:r>
              <a:r>
                <a:rPr lang="ja-JP" altLang="en-US" sz="4000" b="1" dirty="0" smtClean="0"/>
                <a:t> </a:t>
              </a:r>
              <a:r>
                <a:rPr lang="ja-JP" altLang="ja-JP" sz="4000" b="1" dirty="0" smtClean="0">
                  <a:latin typeface="SimSun" pitchFamily="2" charset="-122"/>
                  <a:ea typeface="SimSun" pitchFamily="2" charset="-122"/>
                </a:rPr>
                <a:t>鲆</a:t>
              </a:r>
              <a:endParaRPr lang="ja-JP" altLang="ja-JP" sz="4000" b="1" dirty="0" smtClean="0">
                <a:latin typeface="SimSun" pitchFamily="2" charset="-122"/>
                <a:ea typeface="SimSun" pitchFamily="2" charset="-122"/>
              </a:endParaRPr>
            </a:p>
            <a:p>
              <a:pPr fontAlgn="t"/>
              <a:r>
                <a:rPr lang="en-US" altLang="ja-JP" sz="4000" b="1" dirty="0" smtClean="0"/>
                <a:t>C7: </a:t>
              </a:r>
              <a:r>
                <a:rPr lang="ja-JP" altLang="ja-JP" sz="4000" b="1" dirty="0" smtClean="0"/>
                <a:t>込</a:t>
              </a:r>
              <a:r>
                <a:rPr lang="ja-JP" altLang="en-US" sz="4000" b="1" dirty="0" smtClean="0"/>
                <a:t>  </a:t>
              </a:r>
              <a:r>
                <a:rPr lang="en-US" altLang="ja-JP" sz="4000" b="1" dirty="0" smtClean="0"/>
                <a:t>N/A </a:t>
              </a:r>
              <a:r>
                <a:rPr lang="en-US" altLang="ja-JP" sz="4000" b="1" dirty="0" err="1" smtClean="0"/>
                <a:t>N/A</a:t>
              </a:r>
              <a:endParaRPr lang="en-US" altLang="ja-JP" sz="4000" b="1" dirty="0" smtClean="0"/>
            </a:p>
            <a:p>
              <a:pPr fontAlgn="t"/>
              <a:r>
                <a:rPr lang="ja-JP" altLang="en-US" sz="4000" b="1" dirty="0" smtClean="0"/>
                <a:t>・・・</a:t>
              </a:r>
              <a:endParaRPr kumimoji="1" lang="ja-JP" altLang="en-US" sz="4000" dirty="0"/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810395" y="23834948"/>
              <a:ext cx="5688632" cy="62646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400"/>
            </a:p>
          </p:txBody>
        </p:sp>
        <p:grpSp>
          <p:nvGrpSpPr>
            <p:cNvPr id="124" name="グループ化 123"/>
            <p:cNvGrpSpPr/>
            <p:nvPr/>
          </p:nvGrpSpPr>
          <p:grpSpPr>
            <a:xfrm>
              <a:off x="4482803" y="30459684"/>
              <a:ext cx="8424936" cy="2736304"/>
              <a:chOff x="4266779" y="30459684"/>
              <a:chExt cx="8424936" cy="2736304"/>
            </a:xfrm>
          </p:grpSpPr>
          <p:sp>
            <p:nvSpPr>
              <p:cNvPr id="146" name="フローチャート : 磁気ディスク 145"/>
              <p:cNvSpPr/>
              <p:nvPr/>
            </p:nvSpPr>
            <p:spPr>
              <a:xfrm>
                <a:off x="4410795" y="30747716"/>
                <a:ext cx="2592288" cy="2160000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400" dirty="0" smtClean="0"/>
                  <a:t>Unihan</a:t>
                </a:r>
                <a:endParaRPr kumimoji="1" lang="ja-JP" altLang="en-US" sz="4400" dirty="0"/>
              </a:p>
            </p:txBody>
          </p:sp>
          <p:sp>
            <p:nvSpPr>
              <p:cNvPr id="147" name="フローチャート : 磁気ディスク 146"/>
              <p:cNvSpPr/>
              <p:nvPr/>
            </p:nvSpPr>
            <p:spPr>
              <a:xfrm>
                <a:off x="7147099" y="30747716"/>
                <a:ext cx="2592288" cy="2160000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400" dirty="0" smtClean="0"/>
                  <a:t>Hanzi Converter</a:t>
                </a:r>
                <a:endParaRPr kumimoji="1" lang="ja-JP" altLang="en-US" sz="4400" dirty="0"/>
              </a:p>
            </p:txBody>
          </p:sp>
          <p:sp>
            <p:nvSpPr>
              <p:cNvPr id="148" name="フローチャート : 磁気ディスク 147"/>
              <p:cNvSpPr/>
              <p:nvPr/>
            </p:nvSpPr>
            <p:spPr>
              <a:xfrm>
                <a:off x="9883403" y="30747716"/>
                <a:ext cx="2592288" cy="2160000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400" dirty="0" smtClean="0"/>
                  <a:t>Kanconvit</a:t>
                </a:r>
                <a:endParaRPr kumimoji="1" lang="ja-JP" altLang="en-US" sz="4400" dirty="0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4266779" y="30459684"/>
                <a:ext cx="8424936" cy="2736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400"/>
              </a:p>
            </p:txBody>
          </p:sp>
        </p:grpSp>
        <p:sp>
          <p:nvSpPr>
            <p:cNvPr id="95" name="正方形/長方形 94"/>
            <p:cNvSpPr/>
            <p:nvPr/>
          </p:nvSpPr>
          <p:spPr>
            <a:xfrm>
              <a:off x="882403" y="29235548"/>
              <a:ext cx="201074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dirty="0" smtClean="0"/>
                <a:t>JIS Kanji</a:t>
              </a:r>
              <a:endParaRPr lang="ja-JP" altLang="en-US" sz="4400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898159" y="24050972"/>
              <a:ext cx="1440628" cy="52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4000" dirty="0" smtClean="0"/>
            </a:p>
            <a:p>
              <a:pPr algn="ctr" fontAlgn="t"/>
              <a:endParaRPr lang="en-US" altLang="zh-CN" sz="4000" b="1" dirty="0" smtClean="0"/>
            </a:p>
            <a:p>
              <a:pPr algn="ctr" fontAlgn="t"/>
              <a:r>
                <a:rPr lang="zh-CN" altLang="ja-JP" sz="4000" b="1" dirty="0" smtClean="0"/>
                <a:t>雪</a:t>
              </a:r>
              <a:endParaRPr lang="ja-JP" altLang="ja-JP" sz="4000" b="1" dirty="0" smtClean="0"/>
            </a:p>
            <a:p>
              <a:pPr algn="ctr" fontAlgn="t"/>
              <a:r>
                <a:rPr lang="zh-CN" altLang="ja-JP" sz="4000" b="1" dirty="0" smtClean="0"/>
                <a:t>愛</a:t>
              </a:r>
              <a:endParaRPr lang="ja-JP" altLang="ja-JP" sz="4000" b="1" dirty="0" smtClean="0"/>
            </a:p>
            <a:p>
              <a:pPr algn="ctr" fontAlgn="t"/>
              <a:r>
                <a:rPr lang="zh-CN" altLang="ja-JP" sz="4000" b="1" dirty="0" smtClean="0"/>
                <a:t>國</a:t>
              </a:r>
              <a:endParaRPr lang="ja-JP" altLang="ja-JP" sz="4000" b="1" dirty="0" smtClean="0"/>
            </a:p>
            <a:p>
              <a:pPr algn="ctr" fontAlgn="t"/>
              <a:r>
                <a:rPr lang="zh-CN" altLang="ja-JP" sz="4000" b="1" dirty="0" smtClean="0"/>
                <a:t>發</a:t>
              </a:r>
              <a:endParaRPr lang="ja-JP" altLang="ja-JP" sz="4000" b="1" dirty="0" smtClean="0"/>
            </a:p>
            <a:p>
              <a:pPr algn="ctr" fontAlgn="t"/>
              <a:r>
                <a:rPr lang="ja-JP" altLang="ja-JP" sz="4000" b="1" dirty="0" smtClean="0">
                  <a:latin typeface="SimSun" pitchFamily="2" charset="-122"/>
                  <a:ea typeface="SimSun" pitchFamily="2" charset="-122"/>
                </a:rPr>
                <a:t>詑</a:t>
              </a:r>
              <a:endParaRPr lang="en-US" altLang="ja-JP" sz="4000" b="1" dirty="0" smtClean="0">
                <a:latin typeface="SimSun" pitchFamily="2" charset="-122"/>
                <a:ea typeface="SimSun" pitchFamily="2" charset="-122"/>
              </a:endParaRPr>
            </a:p>
            <a:p>
              <a:pPr algn="ctr" fontAlgn="t"/>
              <a:r>
                <a:rPr lang="ja-JP" altLang="en-US" sz="4000" b="1" dirty="0" smtClean="0"/>
                <a:t>・・・</a:t>
              </a:r>
              <a:endParaRPr lang="ja-JP" altLang="ja-JP" sz="4000" b="1" dirty="0" smtClean="0"/>
            </a:p>
            <a:p>
              <a:pPr algn="ctr" fontAlgn="t"/>
              <a:endParaRPr lang="ja-JP" altLang="ja-JP" sz="4000" b="1" dirty="0" smtClean="0"/>
            </a:p>
            <a:p>
              <a:pPr algn="ctr" fontAlgn="t"/>
              <a:endParaRPr lang="ja-JP" altLang="ja-JP" sz="4000" b="1" dirty="0" smtClean="0"/>
            </a:p>
            <a:p>
              <a:pPr algn="ctr"/>
              <a:endParaRPr kumimoji="1" lang="ja-JP" altLang="en-US" sz="4000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4684503" y="24050972"/>
              <a:ext cx="1440628" cy="52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4000" dirty="0" smtClean="0"/>
            </a:p>
            <a:p>
              <a:pPr algn="ctr" fontAlgn="t"/>
              <a:endParaRPr lang="en-US" altLang="zh-CN" sz="4000" b="1" dirty="0" smtClean="0"/>
            </a:p>
            <a:p>
              <a:pPr algn="ctr" fontAlgn="t"/>
              <a:endParaRPr lang="en-US" altLang="zh-CN" sz="4000" b="1" dirty="0" smtClean="0"/>
            </a:p>
            <a:p>
              <a:pPr algn="ctr" fontAlgn="t"/>
              <a:r>
                <a:rPr lang="zh-CN" altLang="ja-JP" sz="4000" b="1" dirty="0" smtClean="0"/>
                <a:t>雪</a:t>
              </a:r>
              <a:endParaRPr lang="ja-JP" altLang="ja-JP" sz="4000" b="1" dirty="0" smtClean="0"/>
            </a:p>
            <a:p>
              <a:pPr algn="ctr" fontAlgn="t"/>
              <a:r>
                <a:rPr lang="zh-CN" altLang="ja-JP" sz="4000" b="1" dirty="0" smtClean="0"/>
                <a:t>爱</a:t>
              </a:r>
              <a:endParaRPr lang="ja-JP" altLang="ja-JP" sz="4000" b="1" dirty="0" smtClean="0"/>
            </a:p>
            <a:p>
              <a:pPr algn="ctr" fontAlgn="t"/>
              <a:r>
                <a:rPr lang="zh-CN" altLang="ja-JP" sz="4000" b="1" dirty="0" smtClean="0"/>
                <a:t>国</a:t>
              </a:r>
              <a:endParaRPr lang="ja-JP" altLang="ja-JP" sz="4000" b="1" dirty="0" smtClean="0"/>
            </a:p>
            <a:p>
              <a:pPr algn="ctr" fontAlgn="t"/>
              <a:r>
                <a:rPr lang="zh-CN" altLang="ja-JP" sz="4000" b="1" dirty="0" smtClean="0"/>
                <a:t>发</a:t>
              </a:r>
              <a:endParaRPr lang="ja-JP" altLang="ja-JP" sz="4000" b="1" dirty="0" smtClean="0"/>
            </a:p>
            <a:p>
              <a:pPr algn="ctr" fontAlgn="t"/>
              <a:r>
                <a:rPr lang="ja-JP" altLang="ja-JP" sz="4000" b="1" dirty="0" smtClean="0">
                  <a:latin typeface="SimSun" pitchFamily="2" charset="-122"/>
                  <a:ea typeface="SimSun" pitchFamily="2" charset="-122"/>
                </a:rPr>
                <a:t>鲆</a:t>
              </a:r>
              <a:endParaRPr lang="en-US" altLang="ja-JP" sz="4000" b="1" dirty="0" smtClean="0">
                <a:latin typeface="SimSun" pitchFamily="2" charset="-122"/>
                <a:ea typeface="SimSun" pitchFamily="2" charset="-122"/>
              </a:endParaRPr>
            </a:p>
            <a:p>
              <a:pPr algn="ctr" fontAlgn="t"/>
              <a:r>
                <a:rPr lang="ja-JP" altLang="en-US" sz="4000" b="1" dirty="0" smtClean="0"/>
                <a:t>・・・</a:t>
              </a:r>
              <a:endParaRPr lang="ja-JP" altLang="ja-JP" sz="4000" b="1" dirty="0" smtClean="0"/>
            </a:p>
            <a:p>
              <a:pPr algn="ctr" fontAlgn="t"/>
              <a:endParaRPr lang="ja-JP" altLang="ja-JP" sz="4000" b="1" dirty="0" smtClean="0"/>
            </a:p>
            <a:p>
              <a:pPr algn="ctr" fontAlgn="t"/>
              <a:endParaRPr lang="ja-JP" altLang="ja-JP" sz="4000" b="1" dirty="0" smtClean="0"/>
            </a:p>
            <a:p>
              <a:pPr algn="ctr" fontAlgn="t"/>
              <a:endParaRPr lang="ja-JP" altLang="ja-JP" sz="4000" b="1" dirty="0" smtClean="0"/>
            </a:p>
            <a:p>
              <a:pPr algn="ctr"/>
              <a:endParaRPr kumimoji="1" lang="ja-JP" altLang="en-US" sz="4000" dirty="0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981119" y="29235548"/>
              <a:ext cx="127470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dirty="0" smtClean="0"/>
                <a:t>BIG5</a:t>
              </a:r>
              <a:endParaRPr lang="ja-JP" altLang="en-US" sz="4400" dirty="0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4410795" y="29235548"/>
              <a:ext cx="198804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dirty="0" smtClean="0"/>
                <a:t>GB2312</a:t>
              </a:r>
              <a:endParaRPr lang="ja-JP" altLang="en-US" sz="4400" dirty="0"/>
            </a:p>
          </p:txBody>
        </p:sp>
        <p:cxnSp>
          <p:nvCxnSpPr>
            <p:cNvPr id="104" name="直線矢印コネクタ 103"/>
            <p:cNvCxnSpPr>
              <a:stCxn id="155" idx="3"/>
              <a:endCxn id="153" idx="1"/>
            </p:cNvCxnSpPr>
            <p:nvPr/>
          </p:nvCxnSpPr>
          <p:spPr>
            <a:xfrm>
              <a:off x="6499027" y="26967296"/>
              <a:ext cx="5400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>
              <a:stCxn id="153" idx="3"/>
              <a:endCxn id="154" idx="1"/>
            </p:cNvCxnSpPr>
            <p:nvPr/>
          </p:nvCxnSpPr>
          <p:spPr>
            <a:xfrm>
              <a:off x="10351455" y="26967296"/>
              <a:ext cx="5400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56" idx="0"/>
              <a:endCxn id="153" idx="2"/>
            </p:cNvCxnSpPr>
            <p:nvPr/>
          </p:nvCxnSpPr>
          <p:spPr>
            <a:xfrm flipV="1">
              <a:off x="8695271" y="27507356"/>
              <a:ext cx="0" cy="2952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408</Words>
  <Application>Microsoft Office PowerPoint</Application>
  <PresentationFormat>ユーザー設定</PresentationFormat>
  <Paragraphs>227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chu</dc:creator>
  <cp:lastModifiedBy>admin</cp:lastModifiedBy>
  <cp:revision>209</cp:revision>
  <dcterms:created xsi:type="dcterms:W3CDTF">2011-09-07T05:10:22Z</dcterms:created>
  <dcterms:modified xsi:type="dcterms:W3CDTF">2012-05-17T01:54:37Z</dcterms:modified>
</cp:coreProperties>
</file>