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3" r:id="rId4"/>
  </p:sldIdLst>
  <p:sldSz cx="9144000" cy="5761038"/>
  <p:notesSz cx="6858000" cy="9144000"/>
  <p:embeddedFontLst>
    <p:embeddedFont>
      <p:font typeface="迷你简粗倩" charset="-122"/>
      <p:regular r:id="rId6"/>
    </p:embeddedFont>
    <p:embeddedFont>
      <p:font typeface="微软雅黑" pitchFamily="34" charset="-122"/>
      <p:regular r:id="rId7"/>
      <p:bold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迷你简雪君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15">
          <p15:clr>
            <a:srgbClr val="A4A3A4"/>
          </p15:clr>
        </p15:guide>
        <p15:guide id="2" pos="2880">
          <p15:clr>
            <a:srgbClr val="A4A3A4"/>
          </p15:clr>
        </p15:guide>
        <p15:guide id="3" pos="431" userDrawn="1">
          <p15:clr>
            <a:srgbClr val="A4A3A4"/>
          </p15:clr>
        </p15:guide>
        <p15:guide id="4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2FC9FF"/>
    <a:srgbClr val="79DCFF"/>
    <a:srgbClr val="65D7FF"/>
    <a:srgbClr val="47CFFF"/>
    <a:srgbClr val="00AFF0"/>
    <a:srgbClr val="0097CC"/>
    <a:srgbClr val="0094C8"/>
    <a:srgbClr val="00A4DE"/>
    <a:srgbClr val="D9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16" y="132"/>
      </p:cViewPr>
      <p:guideLst>
        <p:guide orient="horz" pos="1815"/>
        <p:guide pos="2880"/>
        <p:guide pos="431"/>
        <p:guide pos="5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E61F-60A7-4072-9D62-C58B697799C2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14C2-67DE-4756-A9DB-420545C7C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05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0298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6444208" y="1224929"/>
            <a:ext cx="936104" cy="93610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7374272" y="3457377"/>
            <a:ext cx="792088" cy="79208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5756808" y="2519367"/>
            <a:ext cx="1152128" cy="1152128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701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32727"/>
            <a:ext cx="548640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4760"/>
            <a:ext cx="548640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08813"/>
            <a:ext cx="5486400" cy="676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84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581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0709"/>
            <a:ext cx="2057400" cy="49155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0709"/>
            <a:ext cx="6019800" cy="49155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84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100831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5040760"/>
            <a:ext cx="9144000" cy="7202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6215564" y="141283"/>
            <a:ext cx="648072" cy="648072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8087264" y="623328"/>
            <a:ext cx="648072" cy="6480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7079406" y="843279"/>
            <a:ext cx="792089" cy="792089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187842" y="5112767"/>
            <a:ext cx="28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迷你简雪君" panose="02010604000101010101" pitchFamily="2" charset="-122"/>
                <a:ea typeface="迷你简雪君" panose="02010604000101010101" pitchFamily="2" charset="-122"/>
              </a:rPr>
              <a:t>雪原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迷你简雪君" panose="02010604000101010101" pitchFamily="2" charset="-122"/>
                <a:ea typeface="迷你简雪君" panose="02010604000101010101" pitchFamily="2" charset="-122"/>
              </a:rPr>
              <a:t>PPT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迷你简雪君" panose="02010604000101010101" pitchFamily="2" charset="-122"/>
                <a:ea typeface="迷你简雪君" panose="02010604000101010101" pitchFamily="2" charset="-122"/>
              </a:rPr>
              <a:t>工作室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迷你简雪君" panose="02010604000101010101" pitchFamily="2" charset="-122"/>
              <a:ea typeface="迷你简雪君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44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9710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02001"/>
            <a:ext cx="7772400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41775"/>
            <a:ext cx="7772400" cy="12602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10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24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9566"/>
            <a:ext cx="404018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6996"/>
            <a:ext cx="404018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89566"/>
            <a:ext cx="404177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26996"/>
            <a:ext cx="404177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55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256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04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9375"/>
            <a:ext cx="3008313" cy="976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9376"/>
            <a:ext cx="5111750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205552"/>
            <a:ext cx="300831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551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0709"/>
            <a:ext cx="8229600" cy="960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4243"/>
            <a:ext cx="822960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772FA5C-6493-4FCA-85D7-CAD389EB4A63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39629"/>
            <a:ext cx="2895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7CFEB8A-8F77-4E85-85B4-D81BB32921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7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8231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交通预警系统</a:t>
            </a:r>
            <a:r>
              <a:rPr lang="en-US" altLang="zh-CN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V1.0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（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软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件功能）</a:t>
            </a:r>
            <a:endParaRPr lang="zh-CN" altLang="en-US" sz="3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粗倩" pitchFamily="65" charset="-122"/>
              <a:ea typeface="迷你简粗倩" pitchFamily="65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411760" y="1152327"/>
            <a:ext cx="4248471" cy="792024"/>
          </a:xfrm>
          <a:custGeom>
            <a:avLst/>
            <a:gdLst>
              <a:gd name="connsiteX0" fmla="*/ 0 w 4232129"/>
              <a:gd name="connsiteY0" fmla="*/ 65091 h 650911"/>
              <a:gd name="connsiteX1" fmla="*/ 65091 w 4232129"/>
              <a:gd name="connsiteY1" fmla="*/ 0 h 650911"/>
              <a:gd name="connsiteX2" fmla="*/ 4167038 w 4232129"/>
              <a:gd name="connsiteY2" fmla="*/ 0 h 650911"/>
              <a:gd name="connsiteX3" fmla="*/ 4232129 w 4232129"/>
              <a:gd name="connsiteY3" fmla="*/ 65091 h 650911"/>
              <a:gd name="connsiteX4" fmla="*/ 4232129 w 4232129"/>
              <a:gd name="connsiteY4" fmla="*/ 585820 h 650911"/>
              <a:gd name="connsiteX5" fmla="*/ 4167038 w 4232129"/>
              <a:gd name="connsiteY5" fmla="*/ 650911 h 650911"/>
              <a:gd name="connsiteX6" fmla="*/ 65091 w 4232129"/>
              <a:gd name="connsiteY6" fmla="*/ 650911 h 650911"/>
              <a:gd name="connsiteX7" fmla="*/ 0 w 4232129"/>
              <a:gd name="connsiteY7" fmla="*/ 585820 h 650911"/>
              <a:gd name="connsiteX8" fmla="*/ 0 w 4232129"/>
              <a:gd name="connsiteY8" fmla="*/ 65091 h 65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129" h="650911">
                <a:moveTo>
                  <a:pt x="0" y="65091"/>
                </a:moveTo>
                <a:cubicBezTo>
                  <a:pt x="0" y="29142"/>
                  <a:pt x="29142" y="0"/>
                  <a:pt x="65091" y="0"/>
                </a:cubicBezTo>
                <a:lnTo>
                  <a:pt x="4167038" y="0"/>
                </a:lnTo>
                <a:cubicBezTo>
                  <a:pt x="4202987" y="0"/>
                  <a:pt x="4232129" y="29142"/>
                  <a:pt x="4232129" y="65091"/>
                </a:cubicBezTo>
                <a:lnTo>
                  <a:pt x="4232129" y="585820"/>
                </a:lnTo>
                <a:cubicBezTo>
                  <a:pt x="4232129" y="621769"/>
                  <a:pt x="4202987" y="650911"/>
                  <a:pt x="4167038" y="650911"/>
                </a:cubicBezTo>
                <a:lnTo>
                  <a:pt x="65091" y="650911"/>
                </a:lnTo>
                <a:cubicBezTo>
                  <a:pt x="29142" y="650911"/>
                  <a:pt x="0" y="621769"/>
                  <a:pt x="0" y="585820"/>
                </a:cubicBezTo>
                <a:lnTo>
                  <a:pt x="0" y="65091"/>
                </a:lnTo>
                <a:close/>
              </a:path>
            </a:pathLst>
          </a:custGeom>
          <a:ln>
            <a:solidFill>
              <a:srgbClr val="0097CC"/>
            </a:solidFill>
          </a:ln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35" tIns="121935" rIns="862347" bIns="121935" numCol="1" spcCol="1270" anchor="ctr" anchorCtr="0">
            <a:noAutofit/>
          </a:bodyPr>
          <a:lstStyle/>
          <a:p>
            <a:pPr algn="just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能够同时显示多个接入摄像头的监控界面，并且能够关闭和开启单个摄像头的界面显示。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771800" y="2088431"/>
            <a:ext cx="4232129" cy="648072"/>
          </a:xfrm>
          <a:custGeom>
            <a:avLst/>
            <a:gdLst>
              <a:gd name="connsiteX0" fmla="*/ 0 w 4232129"/>
              <a:gd name="connsiteY0" fmla="*/ 65091 h 650911"/>
              <a:gd name="connsiteX1" fmla="*/ 65091 w 4232129"/>
              <a:gd name="connsiteY1" fmla="*/ 0 h 650911"/>
              <a:gd name="connsiteX2" fmla="*/ 4167038 w 4232129"/>
              <a:gd name="connsiteY2" fmla="*/ 0 h 650911"/>
              <a:gd name="connsiteX3" fmla="*/ 4232129 w 4232129"/>
              <a:gd name="connsiteY3" fmla="*/ 65091 h 650911"/>
              <a:gd name="connsiteX4" fmla="*/ 4232129 w 4232129"/>
              <a:gd name="connsiteY4" fmla="*/ 585820 h 650911"/>
              <a:gd name="connsiteX5" fmla="*/ 4167038 w 4232129"/>
              <a:gd name="connsiteY5" fmla="*/ 650911 h 650911"/>
              <a:gd name="connsiteX6" fmla="*/ 65091 w 4232129"/>
              <a:gd name="connsiteY6" fmla="*/ 650911 h 650911"/>
              <a:gd name="connsiteX7" fmla="*/ 0 w 4232129"/>
              <a:gd name="connsiteY7" fmla="*/ 585820 h 650911"/>
              <a:gd name="connsiteX8" fmla="*/ 0 w 4232129"/>
              <a:gd name="connsiteY8" fmla="*/ 65091 h 65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129" h="650911">
                <a:moveTo>
                  <a:pt x="0" y="65091"/>
                </a:moveTo>
                <a:cubicBezTo>
                  <a:pt x="0" y="29142"/>
                  <a:pt x="29142" y="0"/>
                  <a:pt x="65091" y="0"/>
                </a:cubicBezTo>
                <a:lnTo>
                  <a:pt x="4167038" y="0"/>
                </a:lnTo>
                <a:cubicBezTo>
                  <a:pt x="4202987" y="0"/>
                  <a:pt x="4232129" y="29142"/>
                  <a:pt x="4232129" y="65091"/>
                </a:cubicBezTo>
                <a:lnTo>
                  <a:pt x="4232129" y="585820"/>
                </a:lnTo>
                <a:cubicBezTo>
                  <a:pt x="4232129" y="621769"/>
                  <a:pt x="4202987" y="650911"/>
                  <a:pt x="4167038" y="650911"/>
                </a:cubicBezTo>
                <a:lnTo>
                  <a:pt x="65091" y="650911"/>
                </a:lnTo>
                <a:cubicBezTo>
                  <a:pt x="29142" y="650911"/>
                  <a:pt x="0" y="621769"/>
                  <a:pt x="0" y="585820"/>
                </a:cubicBezTo>
                <a:lnTo>
                  <a:pt x="0" y="65091"/>
                </a:lnTo>
                <a:close/>
              </a:path>
            </a:pathLst>
          </a:custGeom>
          <a:ln>
            <a:solidFill>
              <a:srgbClr val="00AFF0"/>
            </a:solidFill>
          </a:ln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35" tIns="121935" rIns="861063" bIns="121935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具备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地图功能，可以在地图中显示车辆的位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7864" y="2880519"/>
            <a:ext cx="4232129" cy="677608"/>
          </a:xfrm>
          <a:custGeom>
            <a:avLst/>
            <a:gdLst>
              <a:gd name="connsiteX0" fmla="*/ 0 w 4232129"/>
              <a:gd name="connsiteY0" fmla="*/ 65091 h 650911"/>
              <a:gd name="connsiteX1" fmla="*/ 65091 w 4232129"/>
              <a:gd name="connsiteY1" fmla="*/ 0 h 650911"/>
              <a:gd name="connsiteX2" fmla="*/ 4167038 w 4232129"/>
              <a:gd name="connsiteY2" fmla="*/ 0 h 650911"/>
              <a:gd name="connsiteX3" fmla="*/ 4232129 w 4232129"/>
              <a:gd name="connsiteY3" fmla="*/ 65091 h 650911"/>
              <a:gd name="connsiteX4" fmla="*/ 4232129 w 4232129"/>
              <a:gd name="connsiteY4" fmla="*/ 585820 h 650911"/>
              <a:gd name="connsiteX5" fmla="*/ 4167038 w 4232129"/>
              <a:gd name="connsiteY5" fmla="*/ 650911 h 650911"/>
              <a:gd name="connsiteX6" fmla="*/ 65091 w 4232129"/>
              <a:gd name="connsiteY6" fmla="*/ 650911 h 650911"/>
              <a:gd name="connsiteX7" fmla="*/ 0 w 4232129"/>
              <a:gd name="connsiteY7" fmla="*/ 585820 h 650911"/>
              <a:gd name="connsiteX8" fmla="*/ 0 w 4232129"/>
              <a:gd name="connsiteY8" fmla="*/ 65091 h 65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129" h="650911">
                <a:moveTo>
                  <a:pt x="0" y="65091"/>
                </a:moveTo>
                <a:cubicBezTo>
                  <a:pt x="0" y="29142"/>
                  <a:pt x="29142" y="0"/>
                  <a:pt x="65091" y="0"/>
                </a:cubicBezTo>
                <a:lnTo>
                  <a:pt x="4167038" y="0"/>
                </a:lnTo>
                <a:cubicBezTo>
                  <a:pt x="4202987" y="0"/>
                  <a:pt x="4232129" y="29142"/>
                  <a:pt x="4232129" y="65091"/>
                </a:cubicBezTo>
                <a:lnTo>
                  <a:pt x="4232129" y="585820"/>
                </a:lnTo>
                <a:cubicBezTo>
                  <a:pt x="4232129" y="621769"/>
                  <a:pt x="4202987" y="650911"/>
                  <a:pt x="4167038" y="650911"/>
                </a:cubicBezTo>
                <a:lnTo>
                  <a:pt x="65091" y="650911"/>
                </a:lnTo>
                <a:cubicBezTo>
                  <a:pt x="29142" y="650911"/>
                  <a:pt x="0" y="621769"/>
                  <a:pt x="0" y="585820"/>
                </a:cubicBezTo>
                <a:lnTo>
                  <a:pt x="0" y="65091"/>
                </a:lnTo>
                <a:close/>
              </a:path>
            </a:pathLst>
          </a:custGeom>
          <a:ln>
            <a:solidFill>
              <a:srgbClr val="47CFFF"/>
            </a:solidFill>
          </a:ln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35" tIns="121935" rIns="861063" bIns="121935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能够发送报警指令，触发硬件报警时同时界面会有窗口闪动提示。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2699792" y="3744615"/>
            <a:ext cx="5472608" cy="1080120"/>
          </a:xfrm>
          <a:custGeom>
            <a:avLst/>
            <a:gdLst>
              <a:gd name="connsiteX0" fmla="*/ 0 w 4232129"/>
              <a:gd name="connsiteY0" fmla="*/ 65091 h 650911"/>
              <a:gd name="connsiteX1" fmla="*/ 65091 w 4232129"/>
              <a:gd name="connsiteY1" fmla="*/ 0 h 650911"/>
              <a:gd name="connsiteX2" fmla="*/ 4167038 w 4232129"/>
              <a:gd name="connsiteY2" fmla="*/ 0 h 650911"/>
              <a:gd name="connsiteX3" fmla="*/ 4232129 w 4232129"/>
              <a:gd name="connsiteY3" fmla="*/ 65091 h 650911"/>
              <a:gd name="connsiteX4" fmla="*/ 4232129 w 4232129"/>
              <a:gd name="connsiteY4" fmla="*/ 585820 h 650911"/>
              <a:gd name="connsiteX5" fmla="*/ 4167038 w 4232129"/>
              <a:gd name="connsiteY5" fmla="*/ 650911 h 650911"/>
              <a:gd name="connsiteX6" fmla="*/ 65091 w 4232129"/>
              <a:gd name="connsiteY6" fmla="*/ 650911 h 650911"/>
              <a:gd name="connsiteX7" fmla="*/ 0 w 4232129"/>
              <a:gd name="connsiteY7" fmla="*/ 585820 h 650911"/>
              <a:gd name="connsiteX8" fmla="*/ 0 w 4232129"/>
              <a:gd name="connsiteY8" fmla="*/ 65091 h 65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129" h="650911">
                <a:moveTo>
                  <a:pt x="0" y="65091"/>
                </a:moveTo>
                <a:cubicBezTo>
                  <a:pt x="0" y="29142"/>
                  <a:pt x="29142" y="0"/>
                  <a:pt x="65091" y="0"/>
                </a:cubicBezTo>
                <a:lnTo>
                  <a:pt x="4167038" y="0"/>
                </a:lnTo>
                <a:cubicBezTo>
                  <a:pt x="4202987" y="0"/>
                  <a:pt x="4232129" y="29142"/>
                  <a:pt x="4232129" y="65091"/>
                </a:cubicBezTo>
                <a:lnTo>
                  <a:pt x="4232129" y="585820"/>
                </a:lnTo>
                <a:cubicBezTo>
                  <a:pt x="4232129" y="621769"/>
                  <a:pt x="4202987" y="650911"/>
                  <a:pt x="4167038" y="650911"/>
                </a:cubicBezTo>
                <a:lnTo>
                  <a:pt x="65091" y="650911"/>
                </a:lnTo>
                <a:cubicBezTo>
                  <a:pt x="29142" y="650911"/>
                  <a:pt x="0" y="621769"/>
                  <a:pt x="0" y="585820"/>
                </a:cubicBezTo>
                <a:lnTo>
                  <a:pt x="0" y="65091"/>
                </a:lnTo>
                <a:close/>
              </a:path>
            </a:pathLst>
          </a:custGeom>
          <a:ln>
            <a:solidFill>
              <a:srgbClr val="79DCFF"/>
            </a:solidFill>
          </a:ln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35" tIns="121935" rIns="861063" bIns="121935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利用百度地图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地图应用接口，获得丰富的地图数据，数据更加动态、实时更新，确保了数据收集的时效性，将注意力转向应用创新，节约了开发的时间和成本。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156176" y="1800399"/>
            <a:ext cx="423092" cy="423092"/>
          </a:xfrm>
          <a:custGeom>
            <a:avLst/>
            <a:gdLst>
              <a:gd name="connsiteX0" fmla="*/ 0 w 423092"/>
              <a:gd name="connsiteY0" fmla="*/ 232701 h 423092"/>
              <a:gd name="connsiteX1" fmla="*/ 95196 w 423092"/>
              <a:gd name="connsiteY1" fmla="*/ 232701 h 423092"/>
              <a:gd name="connsiteX2" fmla="*/ 95196 w 423092"/>
              <a:gd name="connsiteY2" fmla="*/ 0 h 423092"/>
              <a:gd name="connsiteX3" fmla="*/ 327896 w 423092"/>
              <a:gd name="connsiteY3" fmla="*/ 0 h 423092"/>
              <a:gd name="connsiteX4" fmla="*/ 327896 w 423092"/>
              <a:gd name="connsiteY4" fmla="*/ 232701 h 423092"/>
              <a:gd name="connsiteX5" fmla="*/ 423092 w 423092"/>
              <a:gd name="connsiteY5" fmla="*/ 232701 h 423092"/>
              <a:gd name="connsiteX6" fmla="*/ 211546 w 423092"/>
              <a:gd name="connsiteY6" fmla="*/ 423092 h 423092"/>
              <a:gd name="connsiteX7" fmla="*/ 0 w 423092"/>
              <a:gd name="connsiteY7" fmla="*/ 232701 h 42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92" h="423092">
                <a:moveTo>
                  <a:pt x="0" y="232701"/>
                </a:moveTo>
                <a:lnTo>
                  <a:pt x="95196" y="232701"/>
                </a:lnTo>
                <a:lnTo>
                  <a:pt x="95196" y="0"/>
                </a:lnTo>
                <a:lnTo>
                  <a:pt x="327896" y="0"/>
                </a:lnTo>
                <a:lnTo>
                  <a:pt x="327896" y="232701"/>
                </a:lnTo>
                <a:lnTo>
                  <a:pt x="423092" y="232701"/>
                </a:lnTo>
                <a:lnTo>
                  <a:pt x="211546" y="423092"/>
                </a:lnTo>
                <a:lnTo>
                  <a:pt x="0" y="232701"/>
                </a:lnTo>
                <a:close/>
              </a:path>
            </a:pathLst>
          </a:custGeom>
          <a:solidFill>
            <a:srgbClr val="2FC9FF">
              <a:alpha val="90000"/>
            </a:srgbClr>
          </a:solidFill>
          <a:ln>
            <a:noFill/>
          </a:ln>
        </p:spPr>
        <p:style>
          <a:lnRef idx="2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326" tIns="24130" rIns="119326" bIns="12884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1" name="任意多边形 10"/>
          <p:cNvSpPr/>
          <p:nvPr/>
        </p:nvSpPr>
        <p:spPr>
          <a:xfrm>
            <a:off x="6516216" y="2592487"/>
            <a:ext cx="423092" cy="423092"/>
          </a:xfrm>
          <a:custGeom>
            <a:avLst/>
            <a:gdLst>
              <a:gd name="connsiteX0" fmla="*/ 0 w 423092"/>
              <a:gd name="connsiteY0" fmla="*/ 232701 h 423092"/>
              <a:gd name="connsiteX1" fmla="*/ 95196 w 423092"/>
              <a:gd name="connsiteY1" fmla="*/ 232701 h 423092"/>
              <a:gd name="connsiteX2" fmla="*/ 95196 w 423092"/>
              <a:gd name="connsiteY2" fmla="*/ 0 h 423092"/>
              <a:gd name="connsiteX3" fmla="*/ 327896 w 423092"/>
              <a:gd name="connsiteY3" fmla="*/ 0 h 423092"/>
              <a:gd name="connsiteX4" fmla="*/ 327896 w 423092"/>
              <a:gd name="connsiteY4" fmla="*/ 232701 h 423092"/>
              <a:gd name="connsiteX5" fmla="*/ 423092 w 423092"/>
              <a:gd name="connsiteY5" fmla="*/ 232701 h 423092"/>
              <a:gd name="connsiteX6" fmla="*/ 211546 w 423092"/>
              <a:gd name="connsiteY6" fmla="*/ 423092 h 423092"/>
              <a:gd name="connsiteX7" fmla="*/ 0 w 423092"/>
              <a:gd name="connsiteY7" fmla="*/ 232701 h 42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92" h="423092">
                <a:moveTo>
                  <a:pt x="0" y="232701"/>
                </a:moveTo>
                <a:lnTo>
                  <a:pt x="95196" y="232701"/>
                </a:lnTo>
                <a:lnTo>
                  <a:pt x="95196" y="0"/>
                </a:lnTo>
                <a:lnTo>
                  <a:pt x="327896" y="0"/>
                </a:lnTo>
                <a:lnTo>
                  <a:pt x="327896" y="232701"/>
                </a:lnTo>
                <a:lnTo>
                  <a:pt x="423092" y="232701"/>
                </a:lnTo>
                <a:lnTo>
                  <a:pt x="211546" y="423092"/>
                </a:lnTo>
                <a:lnTo>
                  <a:pt x="0" y="232701"/>
                </a:lnTo>
                <a:close/>
              </a:path>
            </a:pathLst>
          </a:custGeom>
          <a:solidFill>
            <a:srgbClr val="2FC9FF">
              <a:alpha val="90000"/>
            </a:srgbClr>
          </a:solidFill>
          <a:ln>
            <a:noFill/>
          </a:ln>
        </p:spPr>
        <p:style>
          <a:lnRef idx="2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326" tIns="24130" rIns="119326" bIns="12884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/>
          </a:p>
        </p:txBody>
      </p:sp>
      <p:sp>
        <p:nvSpPr>
          <p:cNvPr id="12" name="任意多边形 11"/>
          <p:cNvSpPr/>
          <p:nvPr/>
        </p:nvSpPr>
        <p:spPr>
          <a:xfrm>
            <a:off x="7092280" y="3456583"/>
            <a:ext cx="423092" cy="423092"/>
          </a:xfrm>
          <a:custGeom>
            <a:avLst/>
            <a:gdLst>
              <a:gd name="connsiteX0" fmla="*/ 0 w 423092"/>
              <a:gd name="connsiteY0" fmla="*/ 232701 h 423092"/>
              <a:gd name="connsiteX1" fmla="*/ 95196 w 423092"/>
              <a:gd name="connsiteY1" fmla="*/ 232701 h 423092"/>
              <a:gd name="connsiteX2" fmla="*/ 95196 w 423092"/>
              <a:gd name="connsiteY2" fmla="*/ 0 h 423092"/>
              <a:gd name="connsiteX3" fmla="*/ 327896 w 423092"/>
              <a:gd name="connsiteY3" fmla="*/ 0 h 423092"/>
              <a:gd name="connsiteX4" fmla="*/ 327896 w 423092"/>
              <a:gd name="connsiteY4" fmla="*/ 232701 h 423092"/>
              <a:gd name="connsiteX5" fmla="*/ 423092 w 423092"/>
              <a:gd name="connsiteY5" fmla="*/ 232701 h 423092"/>
              <a:gd name="connsiteX6" fmla="*/ 211546 w 423092"/>
              <a:gd name="connsiteY6" fmla="*/ 423092 h 423092"/>
              <a:gd name="connsiteX7" fmla="*/ 0 w 423092"/>
              <a:gd name="connsiteY7" fmla="*/ 232701 h 42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92" h="423092">
                <a:moveTo>
                  <a:pt x="0" y="232701"/>
                </a:moveTo>
                <a:lnTo>
                  <a:pt x="95196" y="232701"/>
                </a:lnTo>
                <a:lnTo>
                  <a:pt x="95196" y="0"/>
                </a:lnTo>
                <a:lnTo>
                  <a:pt x="327896" y="0"/>
                </a:lnTo>
                <a:lnTo>
                  <a:pt x="327896" y="232701"/>
                </a:lnTo>
                <a:lnTo>
                  <a:pt x="423092" y="232701"/>
                </a:lnTo>
                <a:lnTo>
                  <a:pt x="211546" y="423092"/>
                </a:lnTo>
                <a:lnTo>
                  <a:pt x="0" y="232701"/>
                </a:lnTo>
                <a:close/>
              </a:path>
            </a:pathLst>
          </a:custGeom>
          <a:solidFill>
            <a:srgbClr val="2FC9FF">
              <a:alpha val="90000"/>
            </a:srgbClr>
          </a:solidFill>
          <a:ln>
            <a:noFill/>
          </a:ln>
        </p:spPr>
        <p:style>
          <a:lnRef idx="2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326" tIns="24130" rIns="119326" bIns="12884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2232447"/>
            <a:ext cx="1800000" cy="1800000"/>
          </a:xfrm>
          <a:prstGeom prst="rect">
            <a:avLst/>
          </a:prstGeom>
        </p:spPr>
      </p:pic>
      <p:grpSp>
        <p:nvGrpSpPr>
          <p:cNvPr id="4" name="组合 14"/>
          <p:cNvGrpSpPr/>
          <p:nvPr/>
        </p:nvGrpSpPr>
        <p:grpSpPr>
          <a:xfrm>
            <a:off x="6084168" y="5112767"/>
            <a:ext cx="3024336" cy="576065"/>
            <a:chOff x="6084168" y="5112767"/>
            <a:chExt cx="3024336" cy="576065"/>
          </a:xfrm>
        </p:grpSpPr>
        <p:sp>
          <p:nvSpPr>
            <p:cNvPr id="16" name="矩形 15"/>
            <p:cNvSpPr/>
            <p:nvPr/>
          </p:nvSpPr>
          <p:spPr>
            <a:xfrm>
              <a:off x="6084168" y="5112767"/>
              <a:ext cx="3024336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5132508"/>
              <a:ext cx="3024336" cy="556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0208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288231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交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通预警系统</a:t>
            </a:r>
            <a:r>
              <a:rPr lang="en-US" altLang="zh-CN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V1.0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（操作流程）</a:t>
            </a:r>
            <a:endParaRPr lang="zh-CN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粗倩" pitchFamily="65" charset="-122"/>
              <a:ea typeface="迷你简粗倩" pitchFamily="65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971600" y="1368351"/>
            <a:ext cx="3544168" cy="3544168"/>
          </a:xfrm>
          <a:custGeom>
            <a:avLst/>
            <a:gdLst>
              <a:gd name="connsiteX0" fmla="*/ 0 w 3544168"/>
              <a:gd name="connsiteY0" fmla="*/ 1772084 h 3544168"/>
              <a:gd name="connsiteX1" fmla="*/ 1772084 w 3544168"/>
              <a:gd name="connsiteY1" fmla="*/ 0 h 3544168"/>
              <a:gd name="connsiteX2" fmla="*/ 3544168 w 3544168"/>
              <a:gd name="connsiteY2" fmla="*/ 1772084 h 3544168"/>
              <a:gd name="connsiteX3" fmla="*/ 1772084 w 3544168"/>
              <a:gd name="connsiteY3" fmla="*/ 3544168 h 3544168"/>
              <a:gd name="connsiteX4" fmla="*/ 0 w 3544168"/>
              <a:gd name="connsiteY4" fmla="*/ 1772084 h 35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168" h="3544168">
                <a:moveTo>
                  <a:pt x="0" y="1772084"/>
                </a:moveTo>
                <a:cubicBezTo>
                  <a:pt x="0" y="793389"/>
                  <a:pt x="793389" y="0"/>
                  <a:pt x="1772084" y="0"/>
                </a:cubicBezTo>
                <a:cubicBezTo>
                  <a:pt x="2750779" y="0"/>
                  <a:pt x="3544168" y="793389"/>
                  <a:pt x="3544168" y="1772084"/>
                </a:cubicBezTo>
                <a:cubicBezTo>
                  <a:pt x="3544168" y="2750779"/>
                  <a:pt x="2750779" y="3544168"/>
                  <a:pt x="1772084" y="3544168"/>
                </a:cubicBezTo>
                <a:cubicBezTo>
                  <a:pt x="793389" y="3544168"/>
                  <a:pt x="0" y="2750779"/>
                  <a:pt x="0" y="1772084"/>
                </a:cubicBezTo>
                <a:close/>
              </a:path>
            </a:pathLst>
          </a:custGeom>
          <a:solidFill>
            <a:srgbClr val="0094C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188" tIns="517993" rIns="371189" bIns="517993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器连接</a:t>
            </a:r>
            <a:endParaRPr lang="en-US" altLang="zh-CN" sz="2300" dirty="0">
              <a:latin typeface="微软雅黑" pitchFamily="34" charset="-122"/>
              <a:ea typeface="微软雅黑" pitchFamily="34" charset="-122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/>
          </a:p>
        </p:txBody>
      </p:sp>
      <p:sp>
        <p:nvSpPr>
          <p:cNvPr id="6" name="任意多边形 5"/>
          <p:cNvSpPr/>
          <p:nvPr/>
        </p:nvSpPr>
        <p:spPr>
          <a:xfrm>
            <a:off x="1326016" y="2077184"/>
            <a:ext cx="2835334" cy="2835334"/>
          </a:xfrm>
          <a:custGeom>
            <a:avLst/>
            <a:gdLst>
              <a:gd name="connsiteX0" fmla="*/ 0 w 2835334"/>
              <a:gd name="connsiteY0" fmla="*/ 1417667 h 2835334"/>
              <a:gd name="connsiteX1" fmla="*/ 1417667 w 2835334"/>
              <a:gd name="connsiteY1" fmla="*/ 0 h 2835334"/>
              <a:gd name="connsiteX2" fmla="*/ 2835334 w 2835334"/>
              <a:gd name="connsiteY2" fmla="*/ 1417667 h 2835334"/>
              <a:gd name="connsiteX3" fmla="*/ 1417667 w 2835334"/>
              <a:gd name="connsiteY3" fmla="*/ 2835334 h 2835334"/>
              <a:gd name="connsiteX4" fmla="*/ 0 w 2835334"/>
              <a:gd name="connsiteY4" fmla="*/ 1417667 h 283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334" h="2835334">
                <a:moveTo>
                  <a:pt x="0" y="1417667"/>
                </a:moveTo>
                <a:cubicBezTo>
                  <a:pt x="0" y="634711"/>
                  <a:pt x="634711" y="0"/>
                  <a:pt x="1417667" y="0"/>
                </a:cubicBezTo>
                <a:cubicBezTo>
                  <a:pt x="2200623" y="0"/>
                  <a:pt x="2835334" y="634711"/>
                  <a:pt x="2835334" y="1417667"/>
                </a:cubicBezTo>
                <a:cubicBezTo>
                  <a:pt x="2835334" y="2200623"/>
                  <a:pt x="2200623" y="2835334"/>
                  <a:pt x="1417667" y="2835334"/>
                </a:cubicBezTo>
                <a:cubicBezTo>
                  <a:pt x="634711" y="2835334"/>
                  <a:pt x="0" y="2200623"/>
                  <a:pt x="0" y="1417667"/>
                </a:cubicBezTo>
                <a:close/>
              </a:path>
            </a:pathLst>
          </a:custGeom>
          <a:solidFill>
            <a:srgbClr val="00AF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188" tIns="517993" rIns="371189" bIns="517993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件连接</a:t>
            </a:r>
            <a:endParaRPr lang="en-US" altLang="zh-CN" sz="2300" dirty="0">
              <a:latin typeface="微软雅黑" pitchFamily="34" charset="-122"/>
              <a:ea typeface="微软雅黑" pitchFamily="34" charset="-122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/>
          </a:p>
        </p:txBody>
      </p:sp>
      <p:sp>
        <p:nvSpPr>
          <p:cNvPr id="7" name="任意多边形 6"/>
          <p:cNvSpPr/>
          <p:nvPr/>
        </p:nvSpPr>
        <p:spPr>
          <a:xfrm>
            <a:off x="1680433" y="2786018"/>
            <a:ext cx="2126500" cy="2126500"/>
          </a:xfrm>
          <a:custGeom>
            <a:avLst/>
            <a:gdLst>
              <a:gd name="connsiteX0" fmla="*/ 0 w 2126500"/>
              <a:gd name="connsiteY0" fmla="*/ 1063250 h 2126500"/>
              <a:gd name="connsiteX1" fmla="*/ 1063250 w 2126500"/>
              <a:gd name="connsiteY1" fmla="*/ 0 h 2126500"/>
              <a:gd name="connsiteX2" fmla="*/ 2126500 w 2126500"/>
              <a:gd name="connsiteY2" fmla="*/ 1063250 h 2126500"/>
              <a:gd name="connsiteX3" fmla="*/ 1063250 w 2126500"/>
              <a:gd name="connsiteY3" fmla="*/ 2126500 h 2126500"/>
              <a:gd name="connsiteX4" fmla="*/ 0 w 2126500"/>
              <a:gd name="connsiteY4" fmla="*/ 1063250 h 21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6500" h="2126500">
                <a:moveTo>
                  <a:pt x="0" y="1063250"/>
                </a:moveTo>
                <a:cubicBezTo>
                  <a:pt x="0" y="476033"/>
                  <a:pt x="476033" y="0"/>
                  <a:pt x="1063250" y="0"/>
                </a:cubicBezTo>
                <a:cubicBezTo>
                  <a:pt x="1650467" y="0"/>
                  <a:pt x="2126500" y="476033"/>
                  <a:pt x="2126500" y="1063250"/>
                </a:cubicBezTo>
                <a:cubicBezTo>
                  <a:pt x="2126500" y="1650467"/>
                  <a:pt x="1650467" y="2126500"/>
                  <a:pt x="1063250" y="2126500"/>
                </a:cubicBezTo>
                <a:cubicBezTo>
                  <a:pt x="476033" y="2126500"/>
                  <a:pt x="0" y="1650467"/>
                  <a:pt x="0" y="1063250"/>
                </a:cubicBezTo>
                <a:close/>
              </a:path>
            </a:pathLst>
          </a:custGeom>
          <a:solidFill>
            <a:srgbClr val="2FC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188" tIns="517993" rIns="371189" bIns="517993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件配置</a:t>
            </a:r>
            <a:endParaRPr lang="en-US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/>
          </a:p>
          <a:p>
            <a:pPr algn="just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/>
          </a:p>
          <a:p>
            <a:pPr algn="just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/>
          </a:p>
        </p:txBody>
      </p:sp>
      <p:sp>
        <p:nvSpPr>
          <p:cNvPr id="8" name="任意多边形 7"/>
          <p:cNvSpPr/>
          <p:nvPr/>
        </p:nvSpPr>
        <p:spPr>
          <a:xfrm>
            <a:off x="2034850" y="3494851"/>
            <a:ext cx="1417667" cy="1417667"/>
          </a:xfrm>
          <a:custGeom>
            <a:avLst/>
            <a:gdLst>
              <a:gd name="connsiteX0" fmla="*/ 0 w 1417667"/>
              <a:gd name="connsiteY0" fmla="*/ 708834 h 1417667"/>
              <a:gd name="connsiteX1" fmla="*/ 708834 w 1417667"/>
              <a:gd name="connsiteY1" fmla="*/ 0 h 1417667"/>
              <a:gd name="connsiteX2" fmla="*/ 1417668 w 1417667"/>
              <a:gd name="connsiteY2" fmla="*/ 708834 h 1417667"/>
              <a:gd name="connsiteX3" fmla="*/ 708834 w 1417667"/>
              <a:gd name="connsiteY3" fmla="*/ 1417668 h 1417667"/>
              <a:gd name="connsiteX4" fmla="*/ 0 w 1417667"/>
              <a:gd name="connsiteY4" fmla="*/ 708834 h 141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7667" h="1417667">
                <a:moveTo>
                  <a:pt x="0" y="708834"/>
                </a:moveTo>
                <a:cubicBezTo>
                  <a:pt x="0" y="317356"/>
                  <a:pt x="317356" y="0"/>
                  <a:pt x="708834" y="0"/>
                </a:cubicBezTo>
                <a:cubicBezTo>
                  <a:pt x="1100312" y="0"/>
                  <a:pt x="1417668" y="317356"/>
                  <a:pt x="1417668" y="708834"/>
                </a:cubicBezTo>
                <a:cubicBezTo>
                  <a:pt x="1417668" y="1100312"/>
                  <a:pt x="1100312" y="1417668"/>
                  <a:pt x="708834" y="1417668"/>
                </a:cubicBezTo>
                <a:cubicBezTo>
                  <a:pt x="317356" y="1417668"/>
                  <a:pt x="0" y="1100312"/>
                  <a:pt x="0" y="708834"/>
                </a:cubicBezTo>
                <a:close/>
              </a:path>
            </a:pathLst>
          </a:custGeom>
          <a:solidFill>
            <a:srgbClr val="65D7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188" tIns="517993" rIns="371189" bIns="517993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启功能</a:t>
            </a: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0032" y="1584375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①</a:t>
            </a:r>
            <a:r>
              <a:rPr lang="zh-CN" altLang="zh-CN" sz="1600" dirty="0" smtClean="0"/>
              <a:t>系</a:t>
            </a:r>
            <a:r>
              <a:rPr lang="zh-CN" altLang="zh-CN" sz="1600" dirty="0" smtClean="0"/>
              <a:t>统通过对应的</a:t>
            </a:r>
            <a:r>
              <a:rPr lang="en-US" altLang="zh-CN" sz="1600" dirty="0" smtClean="0"/>
              <a:t>ID</a:t>
            </a:r>
            <a:r>
              <a:rPr lang="zh-CN" altLang="zh-CN" sz="1600" dirty="0" smtClean="0"/>
              <a:t>与</a:t>
            </a:r>
            <a:r>
              <a:rPr lang="en-US" altLang="zh-CN" sz="1600" dirty="0" smtClean="0"/>
              <a:t>KEY</a:t>
            </a:r>
            <a:r>
              <a:rPr lang="zh-CN" altLang="zh-CN" sz="1600" dirty="0" smtClean="0"/>
              <a:t>连接到智云服务器，依托云服务器实现各项功</a:t>
            </a:r>
            <a:r>
              <a:rPr lang="zh-CN" altLang="zh-CN" sz="1600" dirty="0" smtClean="0"/>
              <a:t>能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/>
              <a:t>②</a:t>
            </a:r>
            <a:r>
              <a:rPr lang="zh-CN" altLang="zh-CN" sz="1600" dirty="0" smtClean="0"/>
              <a:t>本</a:t>
            </a:r>
            <a:r>
              <a:rPr lang="zh-CN" altLang="zh-CN" sz="1600" dirty="0" smtClean="0"/>
              <a:t>软件通过设置</a:t>
            </a:r>
            <a:r>
              <a:rPr lang="en-US" altLang="zh-CN" sz="1600" dirty="0" smtClean="0"/>
              <a:t>MAC</a:t>
            </a:r>
            <a:r>
              <a:rPr lang="zh-CN" altLang="zh-CN" sz="1600" dirty="0" smtClean="0"/>
              <a:t>地址，与外部</a:t>
            </a:r>
            <a:r>
              <a:rPr lang="en-US" altLang="zh-CN" sz="1600" dirty="0" smtClean="0"/>
              <a:t>Zigbee</a:t>
            </a:r>
            <a:r>
              <a:rPr lang="zh-CN" altLang="zh-CN" sz="1600" dirty="0" smtClean="0"/>
              <a:t>节点通过云服务器实现网络连接，接收与地址相对应的</a:t>
            </a:r>
            <a:r>
              <a:rPr lang="en-US" altLang="zh-CN" sz="1600" dirty="0" smtClean="0"/>
              <a:t>Zigbee</a:t>
            </a:r>
            <a:r>
              <a:rPr lang="zh-CN" altLang="zh-CN" sz="1600" dirty="0" smtClean="0"/>
              <a:t>节点传送过来的</a:t>
            </a:r>
            <a:r>
              <a:rPr lang="en-US" altLang="zh-CN" sz="1600" dirty="0" smtClean="0"/>
              <a:t>GPS</a:t>
            </a:r>
            <a:r>
              <a:rPr lang="zh-CN" altLang="zh-CN" sz="1600" dirty="0" smtClean="0"/>
              <a:t>信息，并可以发送指令到相对应的</a:t>
            </a:r>
            <a:r>
              <a:rPr lang="en-US" altLang="zh-CN" sz="1600" dirty="0" smtClean="0"/>
              <a:t>Zigbee</a:t>
            </a:r>
            <a:r>
              <a:rPr lang="zh-CN" altLang="zh-CN" sz="1600" dirty="0" smtClean="0"/>
              <a:t>节点</a:t>
            </a:r>
            <a:r>
              <a:rPr lang="zh-CN" altLang="zh-CN" sz="1600" dirty="0" smtClean="0"/>
              <a:t>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③</a:t>
            </a:r>
            <a:r>
              <a:rPr lang="zh-CN" altLang="zh-CN" sz="1600" dirty="0" smtClean="0"/>
              <a:t>通</a:t>
            </a:r>
            <a:r>
              <a:rPr lang="zh-CN" altLang="zh-CN" sz="1600" dirty="0" smtClean="0"/>
              <a:t>过输入摄像头所在的</a:t>
            </a:r>
            <a:r>
              <a:rPr lang="en-US" altLang="zh-CN" sz="1600" dirty="0" smtClean="0"/>
              <a:t>IP</a:t>
            </a:r>
            <a:r>
              <a:rPr lang="zh-CN" altLang="zh-CN" sz="1600" dirty="0" smtClean="0"/>
              <a:t>地址，摄像头类型，摄像头的用户名及密码，实现摄像头在云服务器上的匹配连接，并通过网络向云服务器上传视频信息，最终在本软件上显示。</a:t>
            </a:r>
            <a:endParaRPr lang="en-US" altLang="zh-CN" sz="1600" dirty="0" smtClean="0"/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9"/>
          <p:cNvGrpSpPr/>
          <p:nvPr/>
        </p:nvGrpSpPr>
        <p:grpSpPr>
          <a:xfrm>
            <a:off x="6084168" y="5112767"/>
            <a:ext cx="3024336" cy="576065"/>
            <a:chOff x="6084168" y="5112767"/>
            <a:chExt cx="3024336" cy="576065"/>
          </a:xfrm>
        </p:grpSpPr>
        <p:sp>
          <p:nvSpPr>
            <p:cNvPr id="11" name="矩形 10"/>
            <p:cNvSpPr/>
            <p:nvPr/>
          </p:nvSpPr>
          <p:spPr>
            <a:xfrm>
              <a:off x="6084168" y="5112767"/>
              <a:ext cx="3024336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5132508"/>
              <a:ext cx="3024336" cy="556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39450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28823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交通预警系统</a:t>
            </a:r>
            <a:r>
              <a:rPr lang="en-US" altLang="zh-CN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V1.0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（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效</a:t>
            </a:r>
            <a:r>
              <a:rPr lang="zh-CN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粗倩" pitchFamily="65" charset="-122"/>
                <a:ea typeface="迷你简粗倩" pitchFamily="65" charset="-122"/>
              </a:rPr>
              <a:t>果演示）</a:t>
            </a:r>
            <a:endParaRPr lang="zh-CN" altLang="en-US" sz="3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粗倩" pitchFamily="65" charset="-122"/>
              <a:ea typeface="迷你简粗倩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84168" y="5112767"/>
            <a:ext cx="3024336" cy="576065"/>
            <a:chOff x="6084168" y="5112767"/>
            <a:chExt cx="3024336" cy="576065"/>
          </a:xfrm>
        </p:grpSpPr>
        <p:sp>
          <p:nvSpPr>
            <p:cNvPr id="11" name="矩形 10"/>
            <p:cNvSpPr/>
            <p:nvPr/>
          </p:nvSpPr>
          <p:spPr>
            <a:xfrm>
              <a:off x="6084168" y="5112767"/>
              <a:ext cx="3024336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5132508"/>
              <a:ext cx="3024336" cy="556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008311"/>
            <a:ext cx="410445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728391"/>
            <a:ext cx="466505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24535"/>
            <a:ext cx="4104456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020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396</Words>
  <Application>Microsoft Office PowerPoint</Application>
  <PresentationFormat>自定义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迷你简粗倩</vt:lpstr>
      <vt:lpstr>微软雅黑</vt:lpstr>
      <vt:lpstr>Calibri</vt:lpstr>
      <vt:lpstr>迷你简雪君</vt:lpstr>
      <vt:lpstr>Office 主题​​</vt:lpstr>
      <vt:lpstr>幻灯片 1</vt:lpstr>
      <vt:lpstr>幻灯片 2</vt:lpstr>
      <vt:lpstr>幻灯片 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点击此处添加标题</dc:title>
  <dc:creator>Administrator</dc:creator>
  <cp:lastModifiedBy>Administrator</cp:lastModifiedBy>
  <cp:revision>90</cp:revision>
  <dcterms:created xsi:type="dcterms:W3CDTF">2013-03-20T07:44:39Z</dcterms:created>
  <dcterms:modified xsi:type="dcterms:W3CDTF">2018-12-10T11:34:21Z</dcterms:modified>
</cp:coreProperties>
</file>