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23"/>
  </p:notesMasterIdLst>
  <p:handoutMasterIdLst>
    <p:handoutMasterId r:id="rId24"/>
  </p:handoutMasterIdLst>
  <p:sldIdLst>
    <p:sldId id="259" r:id="rId5"/>
    <p:sldId id="263" r:id="rId6"/>
    <p:sldId id="270" r:id="rId7"/>
    <p:sldId id="271" r:id="rId8"/>
    <p:sldId id="282" r:id="rId9"/>
    <p:sldId id="283" r:id="rId10"/>
    <p:sldId id="272" r:id="rId11"/>
    <p:sldId id="273" r:id="rId12"/>
    <p:sldId id="274" r:id="rId13"/>
    <p:sldId id="280" r:id="rId14"/>
    <p:sldId id="277" r:id="rId15"/>
    <p:sldId id="275" r:id="rId16"/>
    <p:sldId id="281" r:id="rId17"/>
    <p:sldId id="276" r:id="rId18"/>
    <p:sldId id="278" r:id="rId19"/>
    <p:sldId id="279" r:id="rId20"/>
    <p:sldId id="257" r:id="rId21"/>
    <p:sldId id="284" r:id="rId22"/>
  </p:sldIdLst>
  <p:sldSz cx="9144000" cy="6858000" type="screen4x3"/>
  <p:notesSz cx="7099300" cy="10234613"/>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a:srgbClr val="455960"/>
    <a:srgbClr val="4A5B60"/>
    <a:srgbClr val="FAA500"/>
    <a:srgbClr val="697378"/>
    <a:srgbClr val="E78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70" autoAdjust="0"/>
    <p:restoredTop sz="62479" autoAdjust="0"/>
  </p:normalViewPr>
  <p:slideViewPr>
    <p:cSldViewPr snapToGrid="0" snapToObjects="1" showGuides="1">
      <p:cViewPr>
        <p:scale>
          <a:sx n="66" d="100"/>
          <a:sy n="66" d="100"/>
        </p:scale>
        <p:origin x="948"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3076363" cy="511730"/>
          </a:xfrm>
          <a:prstGeom prst="rect">
            <a:avLst/>
          </a:prstGeom>
        </p:spPr>
        <p:txBody>
          <a:bodyPr vert="horz" lIns="95067" tIns="47534" rIns="95067" bIns="47534" rtlCol="0"/>
          <a:lstStyle>
            <a:lvl1pPr algn="l">
              <a:defRPr sz="1200"/>
            </a:lvl1pPr>
          </a:lstStyle>
          <a:p>
            <a:endParaRPr lang="de-CH"/>
          </a:p>
        </p:txBody>
      </p:sp>
      <p:sp>
        <p:nvSpPr>
          <p:cNvPr id="3" name="Datumsplatzhalter 2"/>
          <p:cNvSpPr>
            <a:spLocks noGrp="1"/>
          </p:cNvSpPr>
          <p:nvPr>
            <p:ph type="dt" sz="quarter" idx="1"/>
          </p:nvPr>
        </p:nvSpPr>
        <p:spPr>
          <a:xfrm>
            <a:off x="4021295" y="2"/>
            <a:ext cx="3076363" cy="511730"/>
          </a:xfrm>
          <a:prstGeom prst="rect">
            <a:avLst/>
          </a:prstGeom>
        </p:spPr>
        <p:txBody>
          <a:bodyPr vert="horz" lIns="95067" tIns="47534" rIns="95067" bIns="47534" rtlCol="0"/>
          <a:lstStyle>
            <a:lvl1pPr algn="r">
              <a:defRPr sz="1200"/>
            </a:lvl1pPr>
          </a:lstStyle>
          <a:p>
            <a:fld id="{EFA0D184-D464-48E9-9CA0-A94E873F6C2C}" type="datetimeFigureOut">
              <a:rPr lang="de-CH" smtClean="0"/>
              <a:t>15.01.2015</a:t>
            </a:fld>
            <a:endParaRPr lang="de-CH"/>
          </a:p>
        </p:txBody>
      </p:sp>
      <p:sp>
        <p:nvSpPr>
          <p:cNvPr id="4" name="Fußzeilenplatzhalter 3"/>
          <p:cNvSpPr>
            <a:spLocks noGrp="1"/>
          </p:cNvSpPr>
          <p:nvPr>
            <p:ph type="ftr" sz="quarter" idx="2"/>
          </p:nvPr>
        </p:nvSpPr>
        <p:spPr>
          <a:xfrm>
            <a:off x="1" y="9721107"/>
            <a:ext cx="3076363" cy="511730"/>
          </a:xfrm>
          <a:prstGeom prst="rect">
            <a:avLst/>
          </a:prstGeom>
        </p:spPr>
        <p:txBody>
          <a:bodyPr vert="horz" lIns="95067" tIns="47534" rIns="95067" bIns="47534" rtlCol="0" anchor="b"/>
          <a:lstStyle>
            <a:lvl1pPr algn="l">
              <a:defRPr sz="1200"/>
            </a:lvl1pPr>
          </a:lstStyle>
          <a:p>
            <a:endParaRPr lang="de-CH"/>
          </a:p>
        </p:txBody>
      </p:sp>
      <p:sp>
        <p:nvSpPr>
          <p:cNvPr id="5" name="Foliennummernplatzhalter 4"/>
          <p:cNvSpPr>
            <a:spLocks noGrp="1"/>
          </p:cNvSpPr>
          <p:nvPr>
            <p:ph type="sldNum" sz="quarter" idx="3"/>
          </p:nvPr>
        </p:nvSpPr>
        <p:spPr>
          <a:xfrm>
            <a:off x="4021295" y="9721107"/>
            <a:ext cx="3076363" cy="511730"/>
          </a:xfrm>
          <a:prstGeom prst="rect">
            <a:avLst/>
          </a:prstGeom>
        </p:spPr>
        <p:txBody>
          <a:bodyPr vert="horz" lIns="95067" tIns="47534" rIns="95067" bIns="47534" rtlCol="0" anchor="b"/>
          <a:lstStyle>
            <a:lvl1pPr algn="r">
              <a:defRPr sz="1200"/>
            </a:lvl1pPr>
          </a:lstStyle>
          <a:p>
            <a:fld id="{5F377753-DB7C-4FA7-98FC-17681D88797A}" type="slidenum">
              <a:rPr lang="de-CH" smtClean="0"/>
              <a:t>‹Nr.›</a:t>
            </a:fld>
            <a:endParaRPr lang="de-CH"/>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3076363" cy="511730"/>
          </a:xfrm>
          <a:prstGeom prst="rect">
            <a:avLst/>
          </a:prstGeom>
        </p:spPr>
        <p:txBody>
          <a:bodyPr vert="horz" lIns="95067" tIns="47534" rIns="95067" bIns="47534" rtlCol="0"/>
          <a:lstStyle>
            <a:lvl1pPr algn="l">
              <a:defRPr sz="1200"/>
            </a:lvl1pPr>
          </a:lstStyle>
          <a:p>
            <a:endParaRPr lang="de-CH"/>
          </a:p>
        </p:txBody>
      </p:sp>
      <p:sp>
        <p:nvSpPr>
          <p:cNvPr id="3" name="Datumsplatzhalter 2"/>
          <p:cNvSpPr>
            <a:spLocks noGrp="1"/>
          </p:cNvSpPr>
          <p:nvPr>
            <p:ph type="dt" idx="1"/>
          </p:nvPr>
        </p:nvSpPr>
        <p:spPr>
          <a:xfrm>
            <a:off x="4021295" y="2"/>
            <a:ext cx="3076363" cy="511730"/>
          </a:xfrm>
          <a:prstGeom prst="rect">
            <a:avLst/>
          </a:prstGeom>
        </p:spPr>
        <p:txBody>
          <a:bodyPr vert="horz" lIns="95067" tIns="47534" rIns="95067" bIns="47534" rtlCol="0"/>
          <a:lstStyle>
            <a:lvl1pPr algn="r">
              <a:defRPr sz="1200"/>
            </a:lvl1pPr>
          </a:lstStyle>
          <a:p>
            <a:fld id="{5AF2B663-2BA9-4D7E-8201-5DE4109E1EDD}" type="datetimeFigureOut">
              <a:rPr lang="de-CH" smtClean="0"/>
              <a:t>15.01.2015</a:t>
            </a:fld>
            <a:endParaRPr lang="de-CH"/>
          </a:p>
        </p:txBody>
      </p:sp>
      <p:sp>
        <p:nvSpPr>
          <p:cNvPr id="4" name="Folienbildplatzhalter 3"/>
          <p:cNvSpPr>
            <a:spLocks noGrp="1" noRot="1" noChangeAspect="1"/>
          </p:cNvSpPr>
          <p:nvPr>
            <p:ph type="sldImg" idx="2"/>
          </p:nvPr>
        </p:nvSpPr>
        <p:spPr>
          <a:xfrm>
            <a:off x="989013" y="766763"/>
            <a:ext cx="5121275" cy="3840162"/>
          </a:xfrm>
          <a:prstGeom prst="rect">
            <a:avLst/>
          </a:prstGeom>
          <a:noFill/>
          <a:ln w="12700">
            <a:solidFill>
              <a:prstClr val="black"/>
            </a:solidFill>
          </a:ln>
        </p:spPr>
        <p:txBody>
          <a:bodyPr vert="horz" lIns="95067" tIns="47534" rIns="95067" bIns="47534" rtlCol="0" anchor="ctr"/>
          <a:lstStyle/>
          <a:p>
            <a:endParaRPr lang="de-CH"/>
          </a:p>
        </p:txBody>
      </p:sp>
      <p:sp>
        <p:nvSpPr>
          <p:cNvPr id="5" name="Notizenplatzhalter 4"/>
          <p:cNvSpPr>
            <a:spLocks noGrp="1"/>
          </p:cNvSpPr>
          <p:nvPr>
            <p:ph type="body" sz="quarter" idx="3"/>
          </p:nvPr>
        </p:nvSpPr>
        <p:spPr>
          <a:xfrm>
            <a:off x="709931" y="4861441"/>
            <a:ext cx="5679440" cy="4605575"/>
          </a:xfrm>
          <a:prstGeom prst="rect">
            <a:avLst/>
          </a:prstGeom>
        </p:spPr>
        <p:txBody>
          <a:bodyPr vert="horz" lIns="95067" tIns="47534" rIns="95067" bIns="47534"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1" y="9721107"/>
            <a:ext cx="3076363" cy="511730"/>
          </a:xfrm>
          <a:prstGeom prst="rect">
            <a:avLst/>
          </a:prstGeom>
        </p:spPr>
        <p:txBody>
          <a:bodyPr vert="horz" lIns="95067" tIns="47534" rIns="95067" bIns="47534" rtlCol="0" anchor="b"/>
          <a:lstStyle>
            <a:lvl1pPr algn="l">
              <a:defRPr sz="1200"/>
            </a:lvl1pPr>
          </a:lstStyle>
          <a:p>
            <a:endParaRPr lang="de-CH"/>
          </a:p>
        </p:txBody>
      </p:sp>
      <p:sp>
        <p:nvSpPr>
          <p:cNvPr id="7" name="Foliennummernplatzhalter 6"/>
          <p:cNvSpPr>
            <a:spLocks noGrp="1"/>
          </p:cNvSpPr>
          <p:nvPr>
            <p:ph type="sldNum" sz="quarter" idx="5"/>
          </p:nvPr>
        </p:nvSpPr>
        <p:spPr>
          <a:xfrm>
            <a:off x="4021295" y="9721107"/>
            <a:ext cx="3076363" cy="511730"/>
          </a:xfrm>
          <a:prstGeom prst="rect">
            <a:avLst/>
          </a:prstGeom>
        </p:spPr>
        <p:txBody>
          <a:bodyPr vert="horz" lIns="95067" tIns="47534" rIns="95067" bIns="47534" rtlCol="0" anchor="b"/>
          <a:lstStyle>
            <a:lvl1pPr algn="r">
              <a:defRPr sz="1200"/>
            </a:lvl1pPr>
          </a:lstStyle>
          <a:p>
            <a:fld id="{37E44704-8E6D-4CF2-8CFA-A0F7BC751896}" type="slidenum">
              <a:rPr lang="de-CH" smtClean="0"/>
              <a:t>‹Nr.›</a:t>
            </a:fld>
            <a:endParaRPr lang="de-CH"/>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Herzlich Willkommen</a:t>
            </a:r>
            <a:r>
              <a:rPr lang="de-CH" baseline="0" dirty="0" smtClean="0"/>
              <a:t> zu der Abschlusspräsentation unserer Bachelor Thesis. Das Thema der Thesis sind Semantische Datenbanken.</a:t>
            </a:r>
          </a:p>
          <a:p>
            <a:r>
              <a:rPr lang="de-CH" baseline="0" dirty="0" smtClean="0"/>
              <a:t>Den Schwerpunkt haben wir dabei </a:t>
            </a:r>
            <a:r>
              <a:rPr lang="de-CH" baseline="0" dirty="0" err="1" smtClean="0"/>
              <a:t>einerseitz</a:t>
            </a:r>
            <a:r>
              <a:rPr lang="de-CH" baseline="0" dirty="0" smtClean="0"/>
              <a:t> auf die Analyse der theoretischen Grundlagen und </a:t>
            </a:r>
            <a:r>
              <a:rPr lang="de-CH" baseline="0" dirty="0" err="1" smtClean="0"/>
              <a:t>andereseits</a:t>
            </a:r>
            <a:r>
              <a:rPr lang="de-CH" baseline="0" dirty="0" smtClean="0"/>
              <a:t> auf den </a:t>
            </a:r>
            <a:r>
              <a:rPr lang="de-CH" baseline="0" dirty="0" err="1" smtClean="0"/>
              <a:t>aufbau</a:t>
            </a:r>
            <a:r>
              <a:rPr lang="de-CH" baseline="0" dirty="0" smtClean="0"/>
              <a:t> und die </a:t>
            </a:r>
            <a:r>
              <a:rPr lang="de-CH" baseline="0" dirty="0" err="1" smtClean="0"/>
              <a:t>nutzung</a:t>
            </a:r>
            <a:r>
              <a:rPr lang="de-CH" baseline="0" dirty="0" smtClean="0"/>
              <a:t> einer solchen semantischen Datenbank gelegt.</a:t>
            </a:r>
          </a:p>
          <a:p>
            <a:r>
              <a:rPr lang="de-CH" baseline="0" dirty="0" smtClean="0"/>
              <a:t>Wir haben uns ganz bewusst entschieden in dieser Präsentation auf die technischen Aspekte unsere Arbeit zu verzichten. Uns ist es wichtig Ihnen in der folgenden </a:t>
            </a:r>
            <a:r>
              <a:rPr lang="de-CH" baseline="0" dirty="0" err="1" smtClean="0"/>
              <a:t>viertelstunde</a:t>
            </a:r>
            <a:r>
              <a:rPr lang="de-CH" baseline="0" dirty="0" smtClean="0"/>
              <a:t> einen Überblick über die Arbeit zu verschaffen. Und Ihnen nicht mit Theorien und Techniken zu überschütten. Da es in dieser kurzen Zeit nicht möglich sein wird, diese ausführlich zu erklären. Bei Interesse für die Details sind wir ja am </a:t>
            </a:r>
            <a:r>
              <a:rPr lang="de-CH" baseline="0" dirty="0" err="1" smtClean="0"/>
              <a:t>nachmittag</a:t>
            </a:r>
            <a:r>
              <a:rPr lang="de-CH" baseline="0" dirty="0" smtClean="0"/>
              <a:t> an der </a:t>
            </a:r>
            <a:r>
              <a:rPr lang="de-CH" baseline="0" dirty="0" err="1" smtClean="0"/>
              <a:t>Austellung</a:t>
            </a:r>
            <a:r>
              <a:rPr lang="de-CH" baseline="0" dirty="0" smtClean="0"/>
              <a:t> für euch da.</a:t>
            </a:r>
            <a:endParaRPr lang="de-CH"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a:t>
            </a:fld>
            <a:endParaRPr lang="de-CH"/>
          </a:p>
        </p:txBody>
      </p:sp>
    </p:spTree>
    <p:extLst>
      <p:ext uri="{BB962C8B-B14F-4D97-AF65-F5344CB8AC3E}">
        <p14:creationId xmlns:p14="http://schemas.microsoft.com/office/powerpoint/2010/main" val="508848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aseline="0" dirty="0" smtClean="0"/>
              <a:t>Jetzt haben wir euch erklärt weshalb wir die Domäne Reiseplaner gewählt haben und welche </a:t>
            </a:r>
            <a:r>
              <a:rPr lang="de-CH" baseline="0" dirty="0" err="1" smtClean="0"/>
              <a:t>werkzeuge</a:t>
            </a:r>
            <a:r>
              <a:rPr lang="de-CH" baseline="0" dirty="0" smtClean="0"/>
              <a:t> wir dabei verwendet haben. Aber was heisst es denn </a:t>
            </a:r>
            <a:r>
              <a:rPr lang="de-CH" baseline="0" dirty="0" err="1" smtClean="0"/>
              <a:t>eigendlich</a:t>
            </a:r>
            <a:r>
              <a:rPr lang="de-CH" baseline="0" dirty="0" smtClean="0"/>
              <a:t> «eine Ontologie zu Modellieren»? Eine Ontologie hat immer die Form von Tripeln. Diese beinhalten Subjekt, Prädikat und Objekt. Was ja sehr an einen simplen deutschen Satz erinnert und auch so verstanden werden kann.</a:t>
            </a:r>
          </a:p>
          <a:p>
            <a:endParaRPr lang="de-CH" baseline="0" dirty="0" smtClean="0"/>
          </a:p>
          <a:p>
            <a:endParaRPr lang="de-CH" baseline="0" dirty="0" smtClean="0"/>
          </a:p>
          <a:p>
            <a:r>
              <a:rPr lang="de-CH" baseline="0" dirty="0" smtClean="0"/>
              <a:t>Solche </a:t>
            </a:r>
            <a:r>
              <a:rPr lang="de-CH" baseline="0" dirty="0" err="1" smtClean="0"/>
              <a:t>Ontolgien</a:t>
            </a:r>
            <a:r>
              <a:rPr lang="de-CH" baseline="0" dirty="0" smtClean="0"/>
              <a:t> werden in </a:t>
            </a:r>
            <a:r>
              <a:rPr lang="de-CH" baseline="0" dirty="0" err="1" smtClean="0"/>
              <a:t>Owl</a:t>
            </a:r>
            <a:r>
              <a:rPr lang="de-CH" baseline="0" dirty="0" smtClean="0"/>
              <a:t> einer Ontologie </a:t>
            </a:r>
            <a:r>
              <a:rPr lang="de-CH" baseline="0" dirty="0" err="1" smtClean="0"/>
              <a:t>abbildungssprache</a:t>
            </a:r>
            <a:r>
              <a:rPr lang="de-CH" baseline="0" dirty="0" smtClean="0"/>
              <a:t> abgebildet, diese hat eine XML </a:t>
            </a:r>
            <a:r>
              <a:rPr lang="de-CH" baseline="0" dirty="0" err="1" smtClean="0"/>
              <a:t>ähnilche</a:t>
            </a:r>
            <a:r>
              <a:rPr lang="de-CH" baseline="0" dirty="0" smtClean="0"/>
              <a:t> </a:t>
            </a:r>
            <a:r>
              <a:rPr lang="de-CH" baseline="0" dirty="0" err="1" smtClean="0"/>
              <a:t>schreibweise</a:t>
            </a:r>
            <a:r>
              <a:rPr lang="de-CH" baseline="0" dirty="0" smtClean="0"/>
              <a:t> und kann so </a:t>
            </a:r>
            <a:r>
              <a:rPr lang="de-CH" baseline="0" dirty="0" err="1" smtClean="0"/>
              <a:t>Hierarchies</a:t>
            </a:r>
            <a:r>
              <a:rPr lang="de-CH" baseline="0" dirty="0" smtClean="0"/>
              <a:t> </a:t>
            </a:r>
            <a:r>
              <a:rPr lang="de-CH" baseline="0" dirty="0" err="1" smtClean="0"/>
              <a:t>strukturen</a:t>
            </a:r>
            <a:r>
              <a:rPr lang="de-CH" baseline="0" dirty="0" smtClean="0"/>
              <a:t> sehr gut abbilden (es gibt </a:t>
            </a:r>
            <a:r>
              <a:rPr lang="de-CH" baseline="0" dirty="0" err="1" smtClean="0"/>
              <a:t>klassen</a:t>
            </a:r>
            <a:r>
              <a:rPr lang="de-CH" baseline="0" dirty="0" smtClean="0"/>
              <a:t>, </a:t>
            </a:r>
            <a:r>
              <a:rPr lang="de-CH" baseline="0" dirty="0" err="1" smtClean="0"/>
              <a:t>supklassen</a:t>
            </a:r>
            <a:r>
              <a:rPr lang="de-CH" baseline="0" dirty="0" smtClean="0"/>
              <a:t>, </a:t>
            </a:r>
            <a:r>
              <a:rPr lang="de-CH" baseline="0" dirty="0" err="1" smtClean="0"/>
              <a:t>Propertys</a:t>
            </a:r>
            <a:r>
              <a:rPr lang="de-CH" baseline="0" dirty="0" smtClean="0"/>
              <a:t> und </a:t>
            </a:r>
            <a:r>
              <a:rPr lang="de-CH" baseline="0" dirty="0" err="1" smtClean="0"/>
              <a:t>supprobertys</a:t>
            </a:r>
            <a:r>
              <a:rPr lang="de-CH" baseline="0" dirty="0" smtClean="0"/>
              <a:t>…)</a:t>
            </a:r>
          </a:p>
          <a:p>
            <a:r>
              <a:rPr lang="de-CH" baseline="0" dirty="0" smtClean="0"/>
              <a:t>Speicherung als RDF/XML in OWL Dateien</a:t>
            </a:r>
          </a:p>
          <a:p>
            <a:endParaRPr lang="de-CH" baseline="0" dirty="0" smtClean="0"/>
          </a:p>
          <a:p>
            <a:r>
              <a:rPr lang="de-CH" baseline="0" dirty="0" smtClean="0"/>
              <a:t>Mira</a:t>
            </a:r>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10</a:t>
            </a:fld>
            <a:endParaRPr lang="de-CH"/>
          </a:p>
        </p:txBody>
      </p:sp>
    </p:spTree>
    <p:extLst>
      <p:ext uri="{BB962C8B-B14F-4D97-AF65-F5344CB8AC3E}">
        <p14:creationId xmlns:p14="http://schemas.microsoft.com/office/powerpoint/2010/main" val="304994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Wie</a:t>
            </a:r>
            <a:r>
              <a:rPr lang="de-CH" baseline="0" dirty="0" smtClean="0"/>
              <a:t> Herr Osterwalder bereits erwähnt hat, haben wir zur </a:t>
            </a:r>
            <a:r>
              <a:rPr lang="de-CH" baseline="0" dirty="0" err="1" smtClean="0"/>
              <a:t>modelierung</a:t>
            </a:r>
            <a:r>
              <a:rPr lang="de-CH" baseline="0" dirty="0" smtClean="0"/>
              <a:t> </a:t>
            </a:r>
            <a:r>
              <a:rPr lang="de-CH" baseline="0" dirty="0" err="1" smtClean="0"/>
              <a:t>Protege</a:t>
            </a:r>
            <a:r>
              <a:rPr lang="de-CH" baseline="0" dirty="0" smtClean="0"/>
              <a:t> verwendet. (</a:t>
            </a:r>
            <a:r>
              <a:rPr lang="de-CH" baseline="0" dirty="0" err="1" smtClean="0"/>
              <a:t>unpratkisch</a:t>
            </a:r>
            <a:r>
              <a:rPr lang="de-CH" baseline="0" dirty="0" smtClean="0"/>
              <a:t> </a:t>
            </a:r>
            <a:r>
              <a:rPr lang="de-CH" baseline="0" dirty="0" err="1" smtClean="0"/>
              <a:t>owl</a:t>
            </a:r>
            <a:r>
              <a:rPr lang="de-CH" baseline="0" dirty="0" smtClean="0"/>
              <a:t> zu schreiben). Auf diesem Bild seht Ihr ein Ausschnitt unsere Modellierung mit den Klassen und Subklassen, gewiesen (in diesem Fall ermittelten Individuen) und Einem Teil der </a:t>
            </a:r>
            <a:r>
              <a:rPr lang="de-CH" baseline="0" dirty="0" err="1" smtClean="0"/>
              <a:t>Propertys</a:t>
            </a:r>
            <a:endParaRPr lang="de-CH"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11</a:t>
            </a:fld>
            <a:endParaRPr lang="de-CH"/>
          </a:p>
        </p:txBody>
      </p:sp>
    </p:spTree>
    <p:extLst>
      <p:ext uri="{BB962C8B-B14F-4D97-AF65-F5344CB8AC3E}">
        <p14:creationId xmlns:p14="http://schemas.microsoft.com/office/powerpoint/2010/main" val="482512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Wir die </a:t>
            </a:r>
            <a:r>
              <a:rPr lang="de-CH" dirty="0" err="1" smtClean="0"/>
              <a:t>Gestalltung</a:t>
            </a:r>
            <a:r>
              <a:rPr lang="de-CH" dirty="0" smtClean="0"/>
              <a:t> und die </a:t>
            </a:r>
            <a:r>
              <a:rPr lang="de-CH" dirty="0" err="1" smtClean="0"/>
              <a:t>Modellerung</a:t>
            </a:r>
            <a:r>
              <a:rPr lang="de-CH" baseline="0" dirty="0" smtClean="0"/>
              <a:t> war es für uns aber einfacher in semantischen netzten zu arbeiten. Oder besser gesagt einer </a:t>
            </a:r>
            <a:r>
              <a:rPr lang="de-CH" baseline="0" dirty="0" err="1" smtClean="0"/>
              <a:t>Abgewandeltetn</a:t>
            </a:r>
            <a:r>
              <a:rPr lang="de-CH" baseline="0" dirty="0" smtClean="0"/>
              <a:t> Form davon. Dies ist eine Graphische Darstellung von wissen</a:t>
            </a:r>
            <a:endParaRPr lang="de-CH" dirty="0" smtClean="0"/>
          </a:p>
          <a:p>
            <a:r>
              <a:rPr lang="de-CH" dirty="0" smtClean="0"/>
              <a:t>Speicherung Ontologie</a:t>
            </a:r>
            <a:r>
              <a:rPr lang="de-CH" baseline="0" dirty="0" smtClean="0"/>
              <a:t> als semantisches Netz (bzw. so ähnlich)</a:t>
            </a:r>
          </a:p>
          <a:p>
            <a:endParaRPr lang="de-CH" baseline="0" dirty="0" smtClean="0"/>
          </a:p>
          <a:p>
            <a:r>
              <a:rPr lang="de-CH" baseline="0"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12</a:t>
            </a:fld>
            <a:endParaRPr lang="de-CH"/>
          </a:p>
        </p:txBody>
      </p:sp>
    </p:spTree>
    <p:extLst>
      <p:ext uri="{BB962C8B-B14F-4D97-AF65-F5344CB8AC3E}">
        <p14:creationId xmlns:p14="http://schemas.microsoft.com/office/powerpoint/2010/main" val="3998500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Hier noch einen kurzen</a:t>
            </a:r>
            <a:r>
              <a:rPr lang="de-CH" baseline="0" dirty="0" smtClean="0"/>
              <a:t> Blick auf einen </a:t>
            </a:r>
            <a:r>
              <a:rPr lang="de-CH" baseline="0" dirty="0" err="1" smtClean="0"/>
              <a:t>auschnitt</a:t>
            </a:r>
            <a:r>
              <a:rPr lang="de-CH" baseline="0" dirty="0" smtClean="0"/>
              <a:t> des </a:t>
            </a:r>
            <a:r>
              <a:rPr lang="de-CH" baseline="0" dirty="0" err="1" smtClean="0"/>
              <a:t>Netztes</a:t>
            </a:r>
            <a:r>
              <a:rPr lang="de-CH" baseline="0" dirty="0" smtClean="0"/>
              <a:t>, wo man das vorherige Beispiel grad abgebildet sieht…</a:t>
            </a:r>
          </a:p>
          <a:p>
            <a:endParaRPr lang="de-CH" baseline="0"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13</a:t>
            </a:fld>
            <a:endParaRPr lang="de-CH"/>
          </a:p>
        </p:txBody>
      </p:sp>
    </p:spTree>
    <p:extLst>
      <p:ext uri="{BB962C8B-B14F-4D97-AF65-F5344CB8AC3E}">
        <p14:creationId xmlns:p14="http://schemas.microsoft.com/office/powerpoint/2010/main" val="859085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Sven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14</a:t>
            </a:fld>
            <a:endParaRPr lang="de-CH"/>
          </a:p>
        </p:txBody>
      </p:sp>
    </p:spTree>
    <p:extLst>
      <p:ext uri="{BB962C8B-B14F-4D97-AF65-F5344CB8AC3E}">
        <p14:creationId xmlns:p14="http://schemas.microsoft.com/office/powerpoint/2010/main" val="2146561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15</a:t>
            </a:fld>
            <a:endParaRPr lang="de-CH"/>
          </a:p>
        </p:txBody>
      </p:sp>
    </p:spTree>
    <p:extLst>
      <p:ext uri="{BB962C8B-B14F-4D97-AF65-F5344CB8AC3E}">
        <p14:creationId xmlns:p14="http://schemas.microsoft.com/office/powerpoint/2010/main" val="1232363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Beschränkt Intelligent: nur mit</a:t>
            </a:r>
            <a:r>
              <a:rPr lang="de-CH" baseline="0" dirty="0" smtClean="0"/>
              <a:t> unseren Regeln  intelligent; Nur simple Inferenz vorgegeben</a:t>
            </a:r>
            <a:endParaRPr lang="de-CH" dirty="0" smtClean="0"/>
          </a:p>
          <a:p>
            <a:r>
              <a:rPr lang="de-CH" dirty="0" smtClean="0"/>
              <a:t>Werkzeuge:</a:t>
            </a:r>
            <a:r>
              <a:rPr lang="de-CH" baseline="0" dirty="0" smtClean="0"/>
              <a:t> Fehler/ </a:t>
            </a:r>
            <a:r>
              <a:rPr lang="de-CH" baseline="0" dirty="0" err="1" smtClean="0"/>
              <a:t>Bastlig</a:t>
            </a:r>
            <a:r>
              <a:rPr lang="de-CH" baseline="0" dirty="0" smtClean="0"/>
              <a:t>  -&gt; nur mit Kombination von zwei Werkzeugen nutzbar</a:t>
            </a:r>
            <a:endParaRPr lang="de-CH" dirty="0" smtClean="0"/>
          </a:p>
          <a:p>
            <a:endParaRPr lang="de-CH" dirty="0" smtClean="0"/>
          </a:p>
          <a:p>
            <a:r>
              <a:rPr lang="de-CH" dirty="0" smtClean="0"/>
              <a:t>SVEN</a:t>
            </a:r>
          </a:p>
          <a:p>
            <a:endParaRPr lang="de-CH" dirty="0" smtClean="0"/>
          </a:p>
          <a:p>
            <a:r>
              <a:rPr lang="de-CH" dirty="0" smtClean="0"/>
              <a:t>-&gt; Fazit über unsere Arbeit ist auch noch wichtig.</a:t>
            </a:r>
          </a:p>
          <a:p>
            <a:endParaRPr lang="de-CH" dirty="0" smtClean="0"/>
          </a:p>
          <a:p>
            <a:r>
              <a:rPr lang="de-CH" dirty="0" smtClean="0"/>
              <a:t>Was haben wir</a:t>
            </a:r>
            <a:r>
              <a:rPr lang="de-CH" baseline="0" dirty="0" smtClean="0"/>
              <a:t> für </a:t>
            </a:r>
            <a:r>
              <a:rPr lang="de-CH" baseline="0" dirty="0" err="1" smtClean="0"/>
              <a:t>erfahrungen</a:t>
            </a:r>
            <a:r>
              <a:rPr lang="de-CH" baseline="0" dirty="0" smtClean="0"/>
              <a:t> gemacht oder so</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16</a:t>
            </a:fld>
            <a:endParaRPr lang="de-CH"/>
          </a:p>
        </p:txBody>
      </p:sp>
    </p:spTree>
    <p:extLst>
      <p:ext uri="{BB962C8B-B14F-4D97-AF65-F5344CB8AC3E}">
        <p14:creationId xmlns:p14="http://schemas.microsoft.com/office/powerpoint/2010/main" val="194382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17</a:t>
            </a:fld>
            <a:endParaRPr lang="de-CH"/>
          </a:p>
        </p:txBody>
      </p:sp>
    </p:spTree>
    <p:extLst>
      <p:ext uri="{BB962C8B-B14F-4D97-AF65-F5344CB8AC3E}">
        <p14:creationId xmlns:p14="http://schemas.microsoft.com/office/powerpoint/2010/main" val="35148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18</a:t>
            </a:fld>
            <a:endParaRPr lang="de-CH"/>
          </a:p>
        </p:txBody>
      </p:sp>
    </p:spTree>
    <p:extLst>
      <p:ext uri="{BB962C8B-B14F-4D97-AF65-F5344CB8AC3E}">
        <p14:creationId xmlns:p14="http://schemas.microsoft.com/office/powerpoint/2010/main" val="1543961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Nun</a:t>
            </a:r>
            <a:r>
              <a:rPr lang="de-CH" baseline="0" dirty="0" smtClean="0"/>
              <a:t> einen kurzen überblick was euch in unserer Präsentation erwartet</a:t>
            </a:r>
          </a:p>
          <a:p>
            <a:r>
              <a:rPr lang="de-CH" baseline="0" dirty="0" smtClean="0"/>
              <a:t> - </a:t>
            </a:r>
            <a:r>
              <a:rPr lang="de-CH" baseline="0" dirty="0" err="1" smtClean="0"/>
              <a:t>Motiviation</a:t>
            </a:r>
            <a:r>
              <a:rPr lang="de-CH" baseline="0" dirty="0" smtClean="0"/>
              <a:t>; also weshalb haben wir das Thema gewählt</a:t>
            </a:r>
          </a:p>
          <a:p>
            <a:r>
              <a:rPr lang="de-CH" baseline="0" dirty="0" smtClean="0"/>
              <a:t> - Wissensabbildung; wie ihr ja wisst gibt es verschiedene Arten der Wissensabbildung, uns ist es wichtig den unterschied </a:t>
            </a:r>
            <a:r>
              <a:rPr lang="de-CH" baseline="0" dirty="0" err="1" smtClean="0"/>
              <a:t>hervorzuhebne</a:t>
            </a:r>
            <a:r>
              <a:rPr lang="de-CH" baseline="0" dirty="0" smtClean="0"/>
              <a:t>. Der Schwerpunkt liegt wie nicht </a:t>
            </a:r>
            <a:r>
              <a:rPr lang="de-CH" baseline="0" dirty="0" err="1" smtClean="0"/>
              <a:t>anderst</a:t>
            </a:r>
            <a:r>
              <a:rPr lang="de-CH" baseline="0" dirty="0" smtClean="0"/>
              <a:t> zu erwarten auf den semantischen Datenbanken </a:t>
            </a:r>
          </a:p>
          <a:p>
            <a:pPr marL="171450" indent="-171450">
              <a:buFontTx/>
              <a:buChar char="-"/>
            </a:pPr>
            <a:r>
              <a:rPr lang="de-CH" baseline="0" dirty="0" smtClean="0"/>
              <a:t>Ziele: dann kommen wir schon konkret zu unserer Arbeit; wir möchten euch </a:t>
            </a:r>
            <a:r>
              <a:rPr lang="de-CH" baseline="0" dirty="0" err="1" smtClean="0"/>
              <a:t>erklähren</a:t>
            </a:r>
            <a:r>
              <a:rPr lang="de-CH" baseline="0" dirty="0" smtClean="0"/>
              <a:t> was unsere Ziele waren, und auch konkret wie haben wir sie umgesetzt</a:t>
            </a:r>
          </a:p>
          <a:p>
            <a:pPr marL="171450" indent="-171450">
              <a:buFontTx/>
              <a:buChar char="-"/>
            </a:pPr>
            <a:r>
              <a:rPr lang="de-CH" baseline="0" dirty="0" smtClean="0"/>
              <a:t>Fazit: zum </a:t>
            </a:r>
            <a:r>
              <a:rPr lang="de-CH" baseline="0" dirty="0" err="1" smtClean="0"/>
              <a:t>schluss</a:t>
            </a:r>
            <a:r>
              <a:rPr lang="de-CH" baseline="0" dirty="0" smtClean="0"/>
              <a:t> kommen wir schon zum Fazit, bei dem wir euch unsere wichtigsten Erfahrung </a:t>
            </a:r>
            <a:r>
              <a:rPr lang="de-CH" baseline="0" dirty="0" err="1" smtClean="0"/>
              <a:t>mittelen</a:t>
            </a:r>
            <a:r>
              <a:rPr lang="de-CH" baseline="0" dirty="0" smtClean="0"/>
              <a:t> werden</a:t>
            </a:r>
            <a:endParaRPr lang="de-CH"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a:t>
            </a:fld>
            <a:endParaRPr lang="de-CH"/>
          </a:p>
        </p:txBody>
      </p:sp>
    </p:spTree>
    <p:extLst>
      <p:ext uri="{BB962C8B-B14F-4D97-AF65-F5344CB8AC3E}">
        <p14:creationId xmlns:p14="http://schemas.microsoft.com/office/powerpoint/2010/main" val="2282969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Internet-Suchmaschinen sind heutzutage ein gängiges Mittel um an Wissen im Internet zu gelangen. Deren stetige</a:t>
            </a:r>
          </a:p>
          <a:p>
            <a:r>
              <a:rPr lang="de-CH" dirty="0"/>
              <a:t>Weiterentwicklung über das letzte Jahrzehnt macht sie zu einem mächtigen Instrument. Sie werden von vielen</a:t>
            </a:r>
          </a:p>
          <a:p>
            <a:r>
              <a:rPr lang="de-CH" dirty="0"/>
              <a:t>Personen zur täglichen Arbeit verwendet.</a:t>
            </a:r>
          </a:p>
          <a:p>
            <a:r>
              <a:rPr lang="de-CH" dirty="0"/>
              <a:t>Suchmaschinen sind heute meist so gehalten, dass in ein Suchfeld Begrifflichkeiten eingegeben werden. Suchmaschinen</a:t>
            </a:r>
          </a:p>
          <a:p>
            <a:r>
              <a:rPr lang="de-CH" dirty="0"/>
              <a:t>indexieren Inhalte mittels Stich- und Schlagworten. Deshalb muss der Suchende bereits eine mehr oder</a:t>
            </a:r>
          </a:p>
          <a:p>
            <a:r>
              <a:rPr lang="de-CH" dirty="0"/>
              <a:t>minder konkrete Vorstellung von den erwarteten Suchergebnissen haben.</a:t>
            </a:r>
          </a:p>
          <a:p>
            <a:r>
              <a:rPr lang="de-CH" dirty="0"/>
              <a:t>Sven</a:t>
            </a:r>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a:t>
            </a:fld>
            <a:endParaRPr lang="de-CH"/>
          </a:p>
        </p:txBody>
      </p:sp>
    </p:spTree>
    <p:extLst>
      <p:ext uri="{BB962C8B-B14F-4D97-AF65-F5344CB8AC3E}">
        <p14:creationId xmlns:p14="http://schemas.microsoft.com/office/powerpoint/2010/main" val="3447367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Der klassische Ansatz der Wissensabbildung, zum Beispiel in Form von UML, welchem die relationale Datenspeicherung</a:t>
            </a:r>
          </a:p>
          <a:p>
            <a:r>
              <a:rPr lang="de-CH" dirty="0"/>
              <a:t>zugrunde liegt, wird in der heutigen Informatik weitläufig eingesetzt und ist de facto Standard. Häufig</a:t>
            </a:r>
          </a:p>
          <a:p>
            <a:r>
              <a:rPr lang="de-CH" dirty="0"/>
              <a:t>geschieht dies in enger Verbindung mit der objektorientierten Programmierung. Experten aus einer Fachrichtung</a:t>
            </a:r>
          </a:p>
          <a:p>
            <a:r>
              <a:rPr lang="de-CH" dirty="0"/>
              <a:t>sind fähig diese Daten zu interpretieren und daraus Schlüsse zu ziehen. Es ist aber nicht möglich automatisch</a:t>
            </a:r>
          </a:p>
          <a:p>
            <a:r>
              <a:rPr lang="de-CH" dirty="0"/>
              <a:t>Fragestellungen zu beantworten, welche über reine Relationsverknüpfungen hinausgehen. Mit dieser Technik sind</a:t>
            </a:r>
          </a:p>
          <a:p>
            <a:r>
              <a:rPr lang="de-CH" dirty="0"/>
              <a:t>Objekteigenschaften und -Verhalten also eher schwer abbildbar. Eine andere Art Wissen zu repräsentieren sind</a:t>
            </a:r>
          </a:p>
          <a:p>
            <a:r>
              <a:rPr lang="de-CH" dirty="0"/>
              <a:t>semantische Datenbanken. Diese ermöglichen das Abbilden des Objektverhaltens und können mithilfe von Schlussfolgerungen</a:t>
            </a:r>
          </a:p>
          <a:p>
            <a:r>
              <a:rPr lang="de-CH" dirty="0"/>
              <a:t>die Rolle des Experten einnehmen</a:t>
            </a:r>
            <a:r>
              <a:rPr lang="de-CH" dirty="0" smtClean="0"/>
              <a:t>.</a:t>
            </a:r>
          </a:p>
          <a:p>
            <a:endParaRPr lang="de-CH" dirty="0" smtClean="0"/>
          </a:p>
          <a:p>
            <a:r>
              <a:rPr lang="de-CH" dirty="0" err="1" smtClean="0"/>
              <a:t>Ontologien</a:t>
            </a:r>
            <a:r>
              <a:rPr lang="de-CH" dirty="0" smtClean="0"/>
              <a:t>: </a:t>
            </a:r>
            <a:r>
              <a:rPr lang="de-CH" sz="1200" b="0" i="0" u="none" strike="noStrike" kern="1200" baseline="0" dirty="0" smtClean="0">
                <a:solidFill>
                  <a:schemeClr val="tx1"/>
                </a:solidFill>
                <a:latin typeface="+mn-lt"/>
                <a:ea typeface="+mn-ea"/>
                <a:cs typeface="+mn-cs"/>
              </a:rPr>
              <a:t>eine formale Beschreibung des Wissens in einer Domäne in der Form von</a:t>
            </a:r>
          </a:p>
          <a:p>
            <a:r>
              <a:rPr lang="de-CH" sz="1200" b="0" i="0" u="none" strike="noStrike" kern="1200" baseline="0" dirty="0" smtClean="0">
                <a:solidFill>
                  <a:schemeClr val="tx1"/>
                </a:solidFill>
                <a:latin typeface="+mn-lt"/>
                <a:ea typeface="+mn-ea"/>
                <a:cs typeface="+mn-cs"/>
              </a:rPr>
              <a:t>Konzepten der Domäne, deren Beziehung untereinander und der Eigenschaft dieser Konzepte und Beziehungen,</a:t>
            </a:r>
          </a:p>
          <a:p>
            <a:r>
              <a:rPr lang="de-CH" sz="1200" b="0" i="0" u="none" strike="noStrike" kern="1200" baseline="0" dirty="0" smtClean="0">
                <a:solidFill>
                  <a:schemeClr val="tx1"/>
                </a:solidFill>
                <a:latin typeface="+mn-lt"/>
                <a:ea typeface="+mn-ea"/>
                <a:cs typeface="+mn-cs"/>
              </a:rPr>
              <a:t>sowie der in der Domäne gültigen Axiome und Prinzipien</a:t>
            </a:r>
          </a:p>
          <a:p>
            <a:endParaRPr lang="de-CH" sz="1200" b="0" i="0" u="none" strike="noStrike" kern="1200" baseline="0" dirty="0" smtClean="0">
              <a:solidFill>
                <a:schemeClr val="tx1"/>
              </a:solidFill>
              <a:latin typeface="+mn-lt"/>
              <a:ea typeface="+mn-ea"/>
              <a:cs typeface="+mn-cs"/>
            </a:endParaRPr>
          </a:p>
          <a:p>
            <a:r>
              <a:rPr lang="de-CH" sz="1200" b="0" i="0" u="none" strike="noStrike" kern="1200" baseline="0" dirty="0" smtClean="0">
                <a:solidFill>
                  <a:schemeClr val="tx1"/>
                </a:solidFill>
                <a:latin typeface="+mn-lt"/>
                <a:ea typeface="+mn-ea"/>
                <a:cs typeface="+mn-cs"/>
              </a:rPr>
              <a:t>Einleitung aus </a:t>
            </a:r>
            <a:r>
              <a:rPr lang="de-CH" sz="1200" b="0" i="0" u="none" strike="noStrike" kern="1200" baseline="0" dirty="0" err="1" smtClean="0">
                <a:solidFill>
                  <a:schemeClr val="tx1"/>
                </a:solidFill>
                <a:latin typeface="+mn-lt"/>
                <a:ea typeface="+mn-ea"/>
                <a:cs typeface="+mn-cs"/>
              </a:rPr>
              <a:t>book</a:t>
            </a:r>
            <a:r>
              <a:rPr lang="de-CH" sz="1200" b="0" i="0" u="none" strike="noStrike" kern="1200" baseline="0" dirty="0" smtClean="0">
                <a:solidFill>
                  <a:schemeClr val="tx1"/>
                </a:solidFill>
                <a:latin typeface="+mn-lt"/>
                <a:ea typeface="+mn-ea"/>
                <a:cs typeface="+mn-cs"/>
              </a:rPr>
              <a:t>: Semantische Datenbanken werden auf der Basis von</a:t>
            </a:r>
          </a:p>
          <a:p>
            <a:r>
              <a:rPr lang="de-CH" sz="1200" b="0" i="0" u="none" strike="noStrike" kern="1200" baseline="0" dirty="0" err="1" smtClean="0">
                <a:solidFill>
                  <a:schemeClr val="tx1"/>
                </a:solidFill>
                <a:latin typeface="+mn-lt"/>
                <a:ea typeface="+mn-ea"/>
                <a:cs typeface="+mn-cs"/>
              </a:rPr>
              <a:t>Ontologien</a:t>
            </a:r>
            <a:r>
              <a:rPr lang="de-CH" sz="1200" b="0" i="0" u="none" strike="noStrike" kern="1200" baseline="0" dirty="0" smtClean="0">
                <a:solidFill>
                  <a:schemeClr val="tx1"/>
                </a:solidFill>
                <a:latin typeface="+mn-lt"/>
                <a:ea typeface="+mn-ea"/>
                <a:cs typeface="+mn-cs"/>
              </a:rPr>
              <a:t> erstellt. Eine Ontologie beschreibt Sachwissen</a:t>
            </a:r>
          </a:p>
          <a:p>
            <a:r>
              <a:rPr lang="de-CH" sz="1200" b="0" i="0" u="none" strike="noStrike" kern="1200" baseline="0" dirty="0" smtClean="0">
                <a:solidFill>
                  <a:schemeClr val="tx1"/>
                </a:solidFill>
                <a:latin typeface="+mn-lt"/>
                <a:ea typeface="+mn-ea"/>
                <a:cs typeface="+mn-cs"/>
              </a:rPr>
              <a:t>einer Wissens- bzw. Problem-Domäne. Sie</a:t>
            </a:r>
          </a:p>
          <a:p>
            <a:r>
              <a:rPr lang="de-CH" sz="1200" b="0" i="0" u="none" strike="noStrike" kern="1200" baseline="0" dirty="0" smtClean="0">
                <a:solidFill>
                  <a:schemeClr val="tx1"/>
                </a:solidFill>
                <a:latin typeface="+mn-lt"/>
                <a:ea typeface="+mn-ea"/>
                <a:cs typeface="+mn-cs"/>
              </a:rPr>
              <a:t>wird überall dort verwendet, wo Semantik zur Formulierung</a:t>
            </a:r>
          </a:p>
          <a:p>
            <a:r>
              <a:rPr lang="de-CH" sz="1200" b="0" i="0" u="none" strike="noStrike" kern="1200" baseline="0" dirty="0" smtClean="0">
                <a:solidFill>
                  <a:schemeClr val="tx1"/>
                </a:solidFill>
                <a:latin typeface="+mn-lt"/>
                <a:ea typeface="+mn-ea"/>
                <a:cs typeface="+mn-cs"/>
              </a:rPr>
              <a:t>von Informationen benutzt wird.</a:t>
            </a:r>
            <a:endParaRPr lang="de-CH" dirty="0"/>
          </a:p>
          <a:p>
            <a:r>
              <a:rPr lang="de-CH" dirty="0"/>
              <a:t>Sven</a:t>
            </a:r>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4</a:t>
            </a:fld>
            <a:endParaRPr lang="de-CH"/>
          </a:p>
        </p:txBody>
      </p:sp>
    </p:spTree>
    <p:extLst>
      <p:ext uri="{BB962C8B-B14F-4D97-AF65-F5344CB8AC3E}">
        <p14:creationId xmlns:p14="http://schemas.microsoft.com/office/powerpoint/2010/main" val="3261965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5</a:t>
            </a:fld>
            <a:endParaRPr lang="de-CH"/>
          </a:p>
        </p:txBody>
      </p:sp>
    </p:spTree>
    <p:extLst>
      <p:ext uri="{BB962C8B-B14F-4D97-AF65-F5344CB8AC3E}">
        <p14:creationId xmlns:p14="http://schemas.microsoft.com/office/powerpoint/2010/main" val="21277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6</a:t>
            </a:fld>
            <a:endParaRPr lang="de-CH"/>
          </a:p>
        </p:txBody>
      </p:sp>
    </p:spTree>
    <p:extLst>
      <p:ext uri="{BB962C8B-B14F-4D97-AF65-F5344CB8AC3E}">
        <p14:creationId xmlns:p14="http://schemas.microsoft.com/office/powerpoint/2010/main" val="3727243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In dieser Bachelorthesis soll eine solche semantische Datenbank aufgebaut und angewendet werden. Die Arbeit</a:t>
            </a:r>
          </a:p>
          <a:p>
            <a:r>
              <a:rPr lang="de-CH" dirty="0"/>
              <a:t>wurde in zwei Teilen umgesetzt: Einem theoretischen und einem praktischen Teil. Der theoretische Teil zeigt</a:t>
            </a:r>
          </a:p>
          <a:p>
            <a:r>
              <a:rPr lang="de-CH" dirty="0"/>
              <a:t>in Form eines Tutorials auf, wie ein </a:t>
            </a:r>
            <a:r>
              <a:rPr lang="de-CH" dirty="0" err="1"/>
              <a:t>knowledge</a:t>
            </a:r>
            <a:r>
              <a:rPr lang="de-CH" dirty="0"/>
              <a:t> </a:t>
            </a:r>
            <a:r>
              <a:rPr lang="de-CH" dirty="0" err="1"/>
              <a:t>engineer</a:t>
            </a:r>
            <a:r>
              <a:rPr lang="de-CH" dirty="0"/>
              <a:t> bei der Wissensmodellierung vorgehen kann. Er nutzt dabei</a:t>
            </a:r>
          </a:p>
          <a:p>
            <a:r>
              <a:rPr lang="de-CH" dirty="0" err="1"/>
              <a:t>Ontologien</a:t>
            </a:r>
            <a:r>
              <a:rPr lang="de-CH" dirty="0"/>
              <a:t> als Basis, um eine semantische Datenbank aufzubauen. Im praktischen Teil soll eine solche Ontologie</a:t>
            </a:r>
          </a:p>
          <a:p>
            <a:r>
              <a:rPr lang="de-CH" dirty="0"/>
              <a:t>aufgebaut und per Benutzerschnittstelle zugänglich gemacht werden.</a:t>
            </a:r>
          </a:p>
          <a:p>
            <a:r>
              <a:rPr lang="de-CH" dirty="0" smtClean="0"/>
              <a:t>Mira</a:t>
            </a:r>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7</a:t>
            </a:fld>
            <a:endParaRPr lang="de-CH"/>
          </a:p>
        </p:txBody>
      </p:sp>
    </p:spTree>
    <p:extLst>
      <p:ext uri="{BB962C8B-B14F-4D97-AF65-F5344CB8AC3E}">
        <p14:creationId xmlns:p14="http://schemas.microsoft.com/office/powerpoint/2010/main" val="300894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Wie vorhin erwähnt, haben wir uns entschieden die theoretischen Grundlagen, welche wir erarbeiten mussten so abzubilden</a:t>
            </a:r>
            <a:r>
              <a:rPr lang="de-CH" baseline="0" dirty="0" smtClean="0"/>
              <a:t> (</a:t>
            </a:r>
            <a:r>
              <a:rPr lang="de-CH" baseline="0" dirty="0" err="1" smtClean="0"/>
              <a:t>niderzuschreiben</a:t>
            </a:r>
            <a:r>
              <a:rPr lang="de-CH" baseline="0" dirty="0" smtClean="0"/>
              <a:t>) das sie auch für andere gut nutzbar sind. Aus diesem Grund haben wir uns für ein Dokument mit </a:t>
            </a:r>
            <a:r>
              <a:rPr lang="de-CH" baseline="0" dirty="0" err="1" smtClean="0"/>
              <a:t>Tutorialcharakter</a:t>
            </a:r>
            <a:r>
              <a:rPr lang="de-CH" baseline="0" dirty="0" smtClean="0"/>
              <a:t> entschieden. Im Tutorial zeigen wir auf wie wir eine Problemdomäne systematisch modellieren und formalisieren um eine Ontologie zu erhalten, welche danach in Form einer semantischen Datenbank abgespeichert wird.</a:t>
            </a:r>
          </a:p>
          <a:p>
            <a:r>
              <a:rPr lang="de-CH" baseline="0" dirty="0" smtClean="0"/>
              <a:t>Dabei war der Schwierigste Teil, die </a:t>
            </a:r>
            <a:r>
              <a:rPr lang="de-CH" baseline="0" dirty="0" err="1" smtClean="0"/>
              <a:t>überlegung</a:t>
            </a:r>
            <a:r>
              <a:rPr lang="de-CH" baseline="0" dirty="0" smtClean="0"/>
              <a:t> wie wir den Aufbau vornehmen wollen. Ihr kennt sicher alle Tutorials, und wisst das dort das theoretische Hintergrundwissen eher spärliche vorhanden ist. Der Benutzer eines Tutorials will ja nur wissen, wie er vorgehen muss um sein Ziel zu erreichen.  Da dies aber kein normales Tutorial ist, sondern in erster Linie eine Bachelor-Thesis betrachten wir die Wissensmodellierung aus drei </a:t>
            </a:r>
            <a:r>
              <a:rPr lang="de-CH" baseline="0" dirty="0" err="1" smtClean="0"/>
              <a:t>Aspketen</a:t>
            </a:r>
            <a:r>
              <a:rPr lang="de-CH" baseline="0" dirty="0" smtClean="0"/>
              <a:t>. </a:t>
            </a:r>
          </a:p>
          <a:p>
            <a:r>
              <a:rPr lang="de-CH" baseline="0" dirty="0" err="1" smtClean="0"/>
              <a:t>Einerseitz</a:t>
            </a:r>
            <a:r>
              <a:rPr lang="de-CH" baseline="0" dirty="0" smtClean="0"/>
              <a:t> erhalt der Benutzer fundamentales </a:t>
            </a:r>
            <a:r>
              <a:rPr lang="de-CH" baseline="0" dirty="0" err="1" smtClean="0"/>
              <a:t>Hintegrundwissen</a:t>
            </a:r>
            <a:r>
              <a:rPr lang="de-CH" baseline="0" dirty="0" smtClean="0"/>
              <a:t> (welches aber für die </a:t>
            </a:r>
            <a:r>
              <a:rPr lang="de-CH" baseline="0" dirty="0" err="1" smtClean="0"/>
              <a:t>Umsetztung</a:t>
            </a:r>
            <a:r>
              <a:rPr lang="de-CH" baseline="0" dirty="0" smtClean="0"/>
              <a:t> nur bedingt </a:t>
            </a:r>
            <a:r>
              <a:rPr lang="de-CH" baseline="0" dirty="0" err="1" smtClean="0"/>
              <a:t>notwändigt</a:t>
            </a:r>
            <a:r>
              <a:rPr lang="de-CH" baseline="0" dirty="0" smtClean="0"/>
              <a:t> ist)</a:t>
            </a:r>
          </a:p>
          <a:p>
            <a:r>
              <a:rPr lang="de-CH" baseline="0" dirty="0" smtClean="0"/>
              <a:t>Anderseits </a:t>
            </a:r>
            <a:r>
              <a:rPr lang="de-CH" baseline="0" dirty="0" err="1" smtClean="0"/>
              <a:t>erklärhen</a:t>
            </a:r>
            <a:r>
              <a:rPr lang="de-CH" baseline="0" dirty="0" smtClean="0"/>
              <a:t> wir anhand eines praktischen Beispiels das konkret vorgehen. Dem </a:t>
            </a:r>
            <a:r>
              <a:rPr lang="de-CH" baseline="0" dirty="0" err="1" smtClean="0"/>
              <a:t>benutzer</a:t>
            </a:r>
            <a:r>
              <a:rPr lang="de-CH" baseline="0" dirty="0" smtClean="0"/>
              <a:t> ist es also möglich, diesem speziell </a:t>
            </a:r>
            <a:r>
              <a:rPr lang="de-CH" baseline="0" dirty="0" err="1" smtClean="0"/>
              <a:t>gekenzeichneten</a:t>
            </a:r>
            <a:r>
              <a:rPr lang="de-CH" baseline="0" dirty="0" smtClean="0"/>
              <a:t> Teil zu folgen, und ist so fähig eine semantische Datenbank aufzubauen und zu nutzen. Als dritten </a:t>
            </a:r>
            <a:r>
              <a:rPr lang="de-CH" baseline="0" dirty="0" err="1" smtClean="0"/>
              <a:t>aspekt</a:t>
            </a:r>
            <a:r>
              <a:rPr lang="de-CH" baseline="0" dirty="0" smtClean="0"/>
              <a:t> haben wir uns entschieden unsere praktischen Erfahrungen in Form von </a:t>
            </a:r>
            <a:r>
              <a:rPr lang="de-CH" baseline="0" dirty="0" err="1" smtClean="0"/>
              <a:t>Tips</a:t>
            </a:r>
            <a:r>
              <a:rPr lang="de-CH" baseline="0" dirty="0" smtClean="0"/>
              <a:t> </a:t>
            </a:r>
            <a:r>
              <a:rPr lang="de-CH" baseline="0" dirty="0" err="1" smtClean="0"/>
              <a:t>einfliesen</a:t>
            </a:r>
            <a:r>
              <a:rPr lang="de-CH" baseline="0" dirty="0" smtClean="0"/>
              <a:t> zu lassen.</a:t>
            </a:r>
            <a:endParaRPr lang="de-CH" dirty="0" smtClean="0"/>
          </a:p>
          <a:p>
            <a:r>
              <a:rPr lang="de-CH" dirty="0" smtClean="0"/>
              <a:t>Mira</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8</a:t>
            </a:fld>
            <a:endParaRPr lang="de-CH"/>
          </a:p>
        </p:txBody>
      </p:sp>
    </p:spTree>
    <p:extLst>
      <p:ext uri="{BB962C8B-B14F-4D97-AF65-F5344CB8AC3E}">
        <p14:creationId xmlns:p14="http://schemas.microsoft.com/office/powerpoint/2010/main" val="2781595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Wie Herr</a:t>
            </a:r>
            <a:r>
              <a:rPr lang="de-CH" baseline="0" dirty="0" smtClean="0"/>
              <a:t> Osterwalder bereits erwähnt hat, werden semantischen Datenbanken auf der Basis von </a:t>
            </a:r>
            <a:r>
              <a:rPr lang="de-CH" baseline="0" dirty="0" err="1" smtClean="0"/>
              <a:t>Ontolgoien</a:t>
            </a:r>
            <a:r>
              <a:rPr lang="de-CH" baseline="0" dirty="0" smtClean="0"/>
              <a:t> erstellt. Eine Ontologie beschreibt </a:t>
            </a:r>
            <a:r>
              <a:rPr lang="de-CH" baseline="0" dirty="0" err="1" smtClean="0"/>
              <a:t>sachwissen</a:t>
            </a:r>
            <a:r>
              <a:rPr lang="de-CH" baseline="0" dirty="0" smtClean="0"/>
              <a:t> einer </a:t>
            </a:r>
            <a:r>
              <a:rPr lang="de-CH" baseline="0" dirty="0" err="1" smtClean="0"/>
              <a:t>Probelemdomäne</a:t>
            </a:r>
            <a:r>
              <a:rPr lang="de-CH" baseline="0" dirty="0" smtClean="0"/>
              <a:t>, also eines klar definierten Ausschnitt der Welt. </a:t>
            </a:r>
          </a:p>
          <a:p>
            <a:r>
              <a:rPr lang="de-CH" baseline="0" dirty="0" smtClean="0"/>
              <a:t>Beim wählen der Problemdomäne sind wir schon auf die ersten </a:t>
            </a:r>
            <a:r>
              <a:rPr lang="de-CH" baseline="0" dirty="0" err="1" smtClean="0"/>
              <a:t>Schweierigkeiten</a:t>
            </a:r>
            <a:r>
              <a:rPr lang="de-CH" baseline="0" dirty="0" smtClean="0"/>
              <a:t> gestossen. Unsere </a:t>
            </a:r>
            <a:r>
              <a:rPr lang="de-CH" baseline="0" dirty="0" err="1" smtClean="0"/>
              <a:t>Ursprünliche</a:t>
            </a:r>
            <a:r>
              <a:rPr lang="de-CH" baseline="0" dirty="0" smtClean="0"/>
              <a:t> Gewählte Domäne, «das Erlernen der Programmierung am Beispiel von Prolog» hat uns vor grosse Probleme gestellt. Während der Modellierung haben wir es nicht </a:t>
            </a:r>
            <a:r>
              <a:rPr lang="de-CH" baseline="0" dirty="0" err="1" smtClean="0"/>
              <a:t>geschaften</a:t>
            </a:r>
            <a:r>
              <a:rPr lang="de-CH" baseline="0" dirty="0" smtClean="0"/>
              <a:t>, den erwarteten Mehrwert von der </a:t>
            </a:r>
            <a:r>
              <a:rPr lang="de-CH" baseline="0" dirty="0" err="1" smtClean="0"/>
              <a:t>Wissensmodelleriung</a:t>
            </a:r>
            <a:r>
              <a:rPr lang="de-CH" baseline="0" dirty="0" smtClean="0"/>
              <a:t> mittels </a:t>
            </a:r>
            <a:r>
              <a:rPr lang="de-CH" baseline="0" dirty="0" err="1" smtClean="0"/>
              <a:t>Ontologien</a:t>
            </a:r>
            <a:r>
              <a:rPr lang="de-CH" baseline="0" dirty="0" smtClean="0"/>
              <a:t> zu </a:t>
            </a:r>
            <a:r>
              <a:rPr lang="de-CH" baseline="0" dirty="0" err="1" smtClean="0"/>
              <a:t>generien</a:t>
            </a:r>
            <a:r>
              <a:rPr lang="de-CH" baseline="0" dirty="0" smtClean="0"/>
              <a:t>. Nach vielen gescheiterten Versuchen wurde uns bewusst, dass es wichtig ist eine </a:t>
            </a:r>
            <a:r>
              <a:rPr lang="de-CH" baseline="0" dirty="0" err="1" smtClean="0"/>
              <a:t>Domäen</a:t>
            </a:r>
            <a:r>
              <a:rPr lang="de-CH" baseline="0" dirty="0" smtClean="0"/>
              <a:t> zu wählen ,welche </a:t>
            </a:r>
            <a:r>
              <a:rPr lang="de-CH" baseline="0" dirty="0" err="1" smtClean="0"/>
              <a:t>schlussfolgerungen</a:t>
            </a:r>
            <a:r>
              <a:rPr lang="de-CH" baseline="0" dirty="0" smtClean="0"/>
              <a:t> mittels Inferenz erlaubt. Da dies ja ein wichtiger Teil ist um wissen mit </a:t>
            </a:r>
            <a:r>
              <a:rPr lang="de-CH" baseline="0" dirty="0" err="1" smtClean="0"/>
              <a:t>semantik</a:t>
            </a:r>
            <a:r>
              <a:rPr lang="de-CH" baseline="0" dirty="0" smtClean="0"/>
              <a:t> (also Bedeutung) zu versehen. Die </a:t>
            </a:r>
            <a:r>
              <a:rPr lang="de-CH" baseline="0" dirty="0" err="1" smtClean="0"/>
              <a:t>Ursprünlich</a:t>
            </a:r>
            <a:r>
              <a:rPr lang="de-CH" baseline="0" dirty="0" smtClean="0"/>
              <a:t> gewählte Problemdomäne hatten wir auf einer zu hohen Abstraktionsebene angesetzt.</a:t>
            </a:r>
          </a:p>
          <a:p>
            <a:endParaRPr lang="de-CH" baseline="0" dirty="0" smtClean="0"/>
          </a:p>
          <a:p>
            <a:r>
              <a:rPr lang="de-CH" baseline="0" dirty="0" smtClean="0"/>
              <a:t>-&gt; </a:t>
            </a:r>
            <a:r>
              <a:rPr lang="de-CH" baseline="0" dirty="0" err="1" smtClean="0"/>
              <a:t>Ontologien</a:t>
            </a:r>
            <a:r>
              <a:rPr lang="de-CH" baseline="0" dirty="0" smtClean="0"/>
              <a:t> und Expertensysteme machen überall dort sin, wo ein Experte benötigt wird um das wissen zu Interpretieren. So </a:t>
            </a:r>
            <a:r>
              <a:rPr lang="de-CH" baseline="0" dirty="0" err="1" smtClean="0"/>
              <a:t>kammen</a:t>
            </a:r>
            <a:r>
              <a:rPr lang="de-CH" baseline="0" dirty="0" smtClean="0"/>
              <a:t> wir auf die </a:t>
            </a:r>
            <a:r>
              <a:rPr lang="de-CH" baseline="0" dirty="0" err="1" smtClean="0"/>
              <a:t>idee</a:t>
            </a:r>
            <a:r>
              <a:rPr lang="de-CH" baseline="0" dirty="0" smtClean="0"/>
              <a:t> der </a:t>
            </a:r>
            <a:r>
              <a:rPr lang="de-CH" baseline="0" dirty="0" err="1" smtClean="0"/>
              <a:t>Domäen</a:t>
            </a:r>
            <a:r>
              <a:rPr lang="de-CH" baseline="0" dirty="0" smtClean="0"/>
              <a:t> der Reiseplanung</a:t>
            </a:r>
          </a:p>
          <a:p>
            <a:endParaRPr lang="de-CH" baseline="0" dirty="0" smtClean="0"/>
          </a:p>
          <a:p>
            <a:r>
              <a:rPr lang="de-CH" baseline="0" dirty="0" smtClean="0"/>
              <a:t>Sven (oh sorry, jetzt </a:t>
            </a:r>
            <a:r>
              <a:rPr lang="de-CH" baseline="0" dirty="0" err="1" smtClean="0"/>
              <a:t>hani</a:t>
            </a:r>
            <a:r>
              <a:rPr lang="de-CH" baseline="0" dirty="0" smtClean="0"/>
              <a:t> das alles </a:t>
            </a:r>
            <a:r>
              <a:rPr lang="de-CH" baseline="0" dirty="0" err="1" smtClean="0"/>
              <a:t>ufgschriebe</a:t>
            </a:r>
            <a:r>
              <a:rPr lang="de-CH" baseline="0" dirty="0" smtClean="0"/>
              <a:t> und den </a:t>
            </a:r>
            <a:r>
              <a:rPr lang="de-CH" baseline="0" dirty="0" err="1" smtClean="0"/>
              <a:t>gseh</a:t>
            </a:r>
            <a:r>
              <a:rPr lang="de-CH" baseline="0" dirty="0" smtClean="0"/>
              <a:t>, dass das </a:t>
            </a:r>
            <a:r>
              <a:rPr lang="de-CH" baseline="0" dirty="0" err="1" smtClean="0"/>
              <a:t>eigendli</a:t>
            </a:r>
            <a:r>
              <a:rPr lang="de-CH" baseline="0" dirty="0" smtClean="0"/>
              <a:t> </a:t>
            </a:r>
            <a:r>
              <a:rPr lang="de-CH" baseline="0" dirty="0" err="1" smtClean="0"/>
              <a:t>dini</a:t>
            </a:r>
            <a:r>
              <a:rPr lang="de-CH" baseline="0" dirty="0" smtClean="0"/>
              <a:t> Folie </a:t>
            </a:r>
            <a:r>
              <a:rPr lang="de-CH" baseline="0" dirty="0" err="1" smtClean="0"/>
              <a:t>isch</a:t>
            </a:r>
            <a:r>
              <a:rPr lang="de-CH" baseline="0" dirty="0" smtClean="0"/>
              <a:t>!  ;-) ) i los jetzt </a:t>
            </a:r>
            <a:r>
              <a:rPr lang="de-CH" baseline="0" dirty="0" err="1" smtClean="0"/>
              <a:t>dine</a:t>
            </a:r>
            <a:r>
              <a:rPr lang="de-CH" baseline="0" dirty="0" smtClean="0"/>
              <a:t>, </a:t>
            </a:r>
            <a:r>
              <a:rPr lang="de-CH" baseline="0" dirty="0" err="1" smtClean="0"/>
              <a:t>vlicht</a:t>
            </a:r>
            <a:r>
              <a:rPr lang="de-CH" baseline="0" dirty="0" smtClean="0"/>
              <a:t> kasch </a:t>
            </a:r>
            <a:r>
              <a:rPr lang="de-CH" baseline="0" dirty="0" err="1" smtClean="0"/>
              <a:t>jo</a:t>
            </a:r>
            <a:r>
              <a:rPr lang="de-CH" baseline="0" dirty="0" smtClean="0"/>
              <a:t> </a:t>
            </a:r>
            <a:r>
              <a:rPr lang="de-CH" baseline="0" dirty="0" err="1" smtClean="0"/>
              <a:t>öpis</a:t>
            </a:r>
            <a:r>
              <a:rPr lang="de-CH" baseline="0" dirty="0" smtClean="0"/>
              <a:t> </a:t>
            </a:r>
            <a:r>
              <a:rPr lang="de-CH" baseline="0" dirty="0" err="1" smtClean="0"/>
              <a:t>demit</a:t>
            </a:r>
            <a:r>
              <a:rPr lang="de-CH" baseline="0" dirty="0" smtClean="0"/>
              <a:t> </a:t>
            </a:r>
            <a:r>
              <a:rPr lang="de-CH" baseline="0" dirty="0" err="1" smtClean="0"/>
              <a:t>avo</a:t>
            </a:r>
            <a:r>
              <a:rPr lang="de-CH" baseline="0" dirty="0" smtClean="0"/>
              <a:t>… ;)</a:t>
            </a:r>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9</a:t>
            </a:fld>
            <a:endParaRPr lang="de-CH"/>
          </a:p>
        </p:txBody>
      </p:sp>
    </p:spTree>
    <p:extLst>
      <p:ext uri="{BB962C8B-B14F-4D97-AF65-F5344CB8AC3E}">
        <p14:creationId xmlns:p14="http://schemas.microsoft.com/office/powerpoint/2010/main" val="33777367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err="1"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1"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Organisationseinheit oder Leistungsbereich</a:t>
            </a:r>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51382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11" name="Rechteck 10"/>
          <p:cNvSpPr/>
          <p:nvPr userDrawn="1"/>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7"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Organisationseinheit oder Leistungsbereich</a:t>
            </a:r>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2" name="Foliennummernplatzhalter 1"/>
          <p:cNvSpPr>
            <a:spLocks noGrp="1"/>
          </p:cNvSpPr>
          <p:nvPr>
            <p:ph type="sldNum" sz="quarter" idx="16"/>
          </p:nvPr>
        </p:nvSpPr>
        <p:spPr>
          <a:xfrm>
            <a:off x="6765342" y="6241256"/>
            <a:ext cx="1793442" cy="365125"/>
          </a:xfrm>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rgbClr val="697D91"/>
                </a:solidFill>
                <a:latin typeface="Lucida Sans" pitchFamily="34" charset="0"/>
              </a:rPr>
              <a:t>Berner Fachhochschule | Haute </a:t>
            </a:r>
            <a:r>
              <a:rPr lang="de-DE" sz="1000" dirty="0" err="1" smtClean="0">
                <a:solidFill>
                  <a:srgbClr val="697D91"/>
                </a:solidFill>
                <a:latin typeface="Lucida Sans" pitchFamily="34" charset="0"/>
              </a:rPr>
              <a:t>école</a:t>
            </a:r>
            <a:r>
              <a:rPr lang="de-DE" sz="1000" dirty="0" smtClean="0">
                <a:solidFill>
                  <a:srgbClr val="697D91"/>
                </a:solidFill>
                <a:latin typeface="Lucida Sans" pitchFamily="34" charset="0"/>
              </a:rPr>
              <a:t> </a:t>
            </a:r>
            <a:r>
              <a:rPr lang="de-DE" sz="1000" dirty="0" err="1" smtClean="0">
                <a:solidFill>
                  <a:srgbClr val="697D91"/>
                </a:solidFill>
                <a:latin typeface="Lucida Sans" pitchFamily="34" charset="0"/>
              </a:rPr>
              <a:t>spécialisée</a:t>
            </a:r>
            <a:r>
              <a:rPr lang="de-DE" sz="1000" dirty="0" smtClean="0">
                <a:solidFill>
                  <a:srgbClr val="697D91"/>
                </a:solidFill>
                <a:latin typeface="Lucida Sans" pitchFamily="34" charset="0"/>
              </a:rPr>
              <a:t> </a:t>
            </a:r>
            <a:r>
              <a:rPr lang="de-DE" sz="1000" dirty="0" err="1" smtClean="0">
                <a:solidFill>
                  <a:srgbClr val="697D91"/>
                </a:solidFill>
                <a:latin typeface="Lucida Sans" pitchFamily="34" charset="0"/>
              </a:rPr>
              <a:t>bernoise</a:t>
            </a:r>
            <a:r>
              <a:rPr lang="de-DE" sz="1000" dirty="0" smtClean="0">
                <a:solidFill>
                  <a:srgbClr val="697D91"/>
                </a:solidFill>
                <a:latin typeface="Lucida Sans" pitchFamily="34" charset="0"/>
              </a:rPr>
              <a:t> | Bern University </a:t>
            </a:r>
            <a:r>
              <a:rPr lang="de-DE" sz="1000" dirty="0" err="1" smtClean="0">
                <a:solidFill>
                  <a:srgbClr val="697D91"/>
                </a:solidFill>
                <a:latin typeface="Lucida Sans" pitchFamily="34" charset="0"/>
              </a:rPr>
              <a:t>of</a:t>
            </a:r>
            <a:r>
              <a:rPr lang="de-DE" sz="1000" dirty="0" smtClean="0">
                <a:solidFill>
                  <a:srgbClr val="697D91"/>
                </a:solidFill>
                <a:latin typeface="Lucida Sans" pitchFamily="34" charset="0"/>
              </a:rPr>
              <a:t> Applied </a:t>
            </a:r>
            <a:r>
              <a:rPr lang="de-DE" sz="1000" dirty="0" err="1" smtClean="0">
                <a:solidFill>
                  <a:srgbClr val="697D91"/>
                </a:solidFill>
                <a:latin typeface="Lucida Sans" pitchFamily="34" charset="0"/>
              </a:rPr>
              <a:t>Sciences</a:t>
            </a:r>
            <a:endParaRPr lang="de-DE" sz="1000" dirty="0" smtClean="0">
              <a:solidFill>
                <a:srgbClr val="697D91"/>
              </a:solidFill>
              <a:latin typeface="Lucida Sans" pitchFamily="34" charset="0"/>
            </a:endParaRP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Lst>
  <p:timing>
    <p:tnLst>
      <p:par>
        <p:cTn id="1" dur="indefinite" restart="never" nodeType="tmRoot"/>
      </p:par>
    </p:tnLst>
  </p:timing>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Semantische Datenbanken </a:t>
            </a:r>
            <a:endParaRPr lang="de-CH" dirty="0"/>
          </a:p>
        </p:txBody>
      </p:sp>
      <p:sp>
        <p:nvSpPr>
          <p:cNvPr id="3" name="Untertitel 2"/>
          <p:cNvSpPr>
            <a:spLocks noGrp="1"/>
          </p:cNvSpPr>
          <p:nvPr>
            <p:ph type="subTitle" idx="1"/>
          </p:nvPr>
        </p:nvSpPr>
        <p:spPr>
          <a:xfrm>
            <a:off x="468000" y="2372912"/>
            <a:ext cx="6513884" cy="903687"/>
          </a:xfrm>
        </p:spPr>
        <p:txBody>
          <a:bodyPr/>
          <a:lstStyle/>
          <a:p>
            <a:r>
              <a:rPr lang="de-CH" dirty="0" smtClean="0"/>
              <a:t>Abschlusspräsentation </a:t>
            </a:r>
            <a:r>
              <a:rPr lang="de-CH" dirty="0" smtClean="0"/>
              <a:t>Bachelor-Thesis</a:t>
            </a:r>
            <a:endParaRPr lang="de-CH" dirty="0" smtClean="0"/>
          </a:p>
          <a:p>
            <a:endParaRPr lang="de-CH" dirty="0"/>
          </a:p>
          <a:p>
            <a:r>
              <a:rPr lang="de-CH" dirty="0" smtClean="0"/>
              <a:t>Theoretische Grundlagen; Aufbau und Nutzung einer semantischen Datenbank</a:t>
            </a:r>
          </a:p>
          <a:p>
            <a:endParaRPr lang="de-CH" dirty="0"/>
          </a:p>
        </p:txBody>
      </p:sp>
      <p:sp>
        <p:nvSpPr>
          <p:cNvPr id="4" name="Textplatzhalter 3"/>
          <p:cNvSpPr>
            <a:spLocks noGrp="1"/>
          </p:cNvSpPr>
          <p:nvPr>
            <p:ph type="body" sz="quarter" idx="13"/>
          </p:nvPr>
        </p:nvSpPr>
        <p:spPr>
          <a:xfrm>
            <a:off x="462006" y="5754914"/>
            <a:ext cx="6790384" cy="1014186"/>
          </a:xfrm>
        </p:spPr>
        <p:txBody>
          <a:bodyPr/>
          <a:lstStyle/>
          <a:p>
            <a:pPr>
              <a:tabLst>
                <a:tab pos="1074738" algn="l"/>
                <a:tab pos="2151063" algn="l"/>
              </a:tabLst>
            </a:pPr>
            <a:r>
              <a:rPr lang="de-CH" dirty="0" smtClean="0"/>
              <a:t>Autoren:	Mira </a:t>
            </a:r>
            <a:r>
              <a:rPr lang="de-CH" dirty="0" err="1" smtClean="0"/>
              <a:t>Günzburger</a:t>
            </a:r>
            <a:endParaRPr lang="de-CH" dirty="0" smtClean="0"/>
          </a:p>
          <a:p>
            <a:pPr marL="0" lvl="1" indent="0">
              <a:buNone/>
              <a:tabLst>
                <a:tab pos="1074738" algn="l"/>
                <a:tab pos="2151063" algn="l"/>
              </a:tabLst>
            </a:pPr>
            <a:r>
              <a:rPr lang="de-CH" dirty="0" smtClean="0"/>
              <a:t>	Sven Osterwalder</a:t>
            </a:r>
          </a:p>
          <a:p>
            <a:pPr lvl="1">
              <a:tabLst>
                <a:tab pos="1074738" algn="l"/>
                <a:tab pos="2151063" algn="l"/>
              </a:tabLst>
            </a:pPr>
            <a:r>
              <a:rPr lang="de-CH" dirty="0" smtClean="0"/>
              <a:t>Betreuer:	Prof. Dr. Jürgen </a:t>
            </a:r>
            <a:r>
              <a:rPr lang="de-CH" dirty="0" err="1" smtClean="0"/>
              <a:t>Eckerle</a:t>
            </a:r>
            <a:endParaRPr lang="de-CH" dirty="0" smtClean="0"/>
          </a:p>
          <a:p>
            <a:pPr lvl="1">
              <a:tabLst>
                <a:tab pos="1074738" algn="l"/>
                <a:tab pos="2151063" algn="l"/>
              </a:tabLst>
            </a:pPr>
            <a:r>
              <a:rPr lang="de-CH" dirty="0" smtClean="0"/>
              <a:t>Experte:	Jean-Marie Leclerc</a:t>
            </a:r>
          </a:p>
          <a:p>
            <a:pPr lvl="1">
              <a:tabLst>
                <a:tab pos="1074738" algn="l"/>
                <a:tab pos="2151063" algn="l"/>
              </a:tabLst>
            </a:pPr>
            <a:r>
              <a:rPr lang="de-CH" dirty="0" smtClean="0"/>
              <a:t>Datum:	16.01.2015</a:t>
            </a:r>
          </a:p>
          <a:p>
            <a:pPr lvl="5">
              <a:tabLst>
                <a:tab pos="1074738" algn="l"/>
                <a:tab pos="2151063" algn="l"/>
              </a:tabLst>
            </a:pPr>
            <a:endParaRPr lang="de-CH" dirty="0"/>
          </a:p>
        </p:txBody>
      </p:sp>
    </p:spTree>
    <p:extLst>
      <p:ext uri="{BB962C8B-B14F-4D97-AF65-F5344CB8AC3E}">
        <p14:creationId xmlns:p14="http://schemas.microsoft.com/office/powerpoint/2010/main" val="1801327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a:t>Aufbau Ontologie</a:t>
            </a:r>
          </a:p>
        </p:txBody>
      </p:sp>
      <p:sp>
        <p:nvSpPr>
          <p:cNvPr id="4" name="Textplatzhalter 3"/>
          <p:cNvSpPr>
            <a:spLocks noGrp="1"/>
          </p:cNvSpPr>
          <p:nvPr>
            <p:ph type="body" idx="1"/>
          </p:nvPr>
        </p:nvSpPr>
        <p:spPr/>
        <p:txBody>
          <a:bodyPr/>
          <a:lstStyle/>
          <a:p>
            <a:endParaRPr lang="de-CH"/>
          </a:p>
        </p:txBody>
      </p:sp>
      <p:sp>
        <p:nvSpPr>
          <p:cNvPr id="6" name="Textplatzhalter 5"/>
          <p:cNvSpPr>
            <a:spLocks noGrp="1"/>
          </p:cNvSpPr>
          <p:nvPr>
            <p:ph type="body" idx="18"/>
          </p:nvPr>
        </p:nvSpPr>
        <p:spPr/>
        <p:txBody>
          <a:bodyPr/>
          <a:lstStyle/>
          <a:p>
            <a:endParaRPr lang="de-CH"/>
          </a:p>
        </p:txBody>
      </p:sp>
      <p:sp>
        <p:nvSpPr>
          <p:cNvPr id="2" name="Inhaltsplatzhalter 1"/>
          <p:cNvSpPr>
            <a:spLocks noGrp="1"/>
          </p:cNvSpPr>
          <p:nvPr>
            <p:ph sz="half" idx="13"/>
          </p:nvPr>
        </p:nvSpPr>
        <p:spPr/>
        <p:txBody>
          <a:bodyPr/>
          <a:lstStyle/>
          <a:p>
            <a:r>
              <a:rPr lang="de-CH" dirty="0" smtClean="0"/>
              <a:t>Tripel</a:t>
            </a:r>
          </a:p>
          <a:p>
            <a:pPr lvl="1"/>
            <a:r>
              <a:rPr lang="de-CH" dirty="0" smtClean="0"/>
              <a:t>Subjekt</a:t>
            </a:r>
          </a:p>
          <a:p>
            <a:pPr lvl="1"/>
            <a:r>
              <a:rPr lang="de-CH" dirty="0" smtClean="0"/>
              <a:t>Prädikat</a:t>
            </a:r>
          </a:p>
          <a:p>
            <a:pPr lvl="1"/>
            <a:r>
              <a:rPr lang="de-CH" dirty="0" smtClean="0"/>
              <a:t>Objekt</a:t>
            </a:r>
          </a:p>
          <a:p>
            <a:pPr lvl="1"/>
            <a:endParaRPr lang="de-CH" dirty="0"/>
          </a:p>
          <a:p>
            <a:endParaRPr lang="de-CH" dirty="0"/>
          </a:p>
          <a:p>
            <a:endParaRPr lang="de-CH" dirty="0" smtClean="0"/>
          </a:p>
          <a:p>
            <a:pPr marL="457200" lvl="1" indent="0">
              <a:buNone/>
            </a:pPr>
            <a:endParaRPr lang="de-CH" dirty="0">
              <a:sym typeface="Wingdings" panose="05000000000000000000" pitchFamily="2" charset="2"/>
            </a:endParaRPr>
          </a:p>
          <a:p>
            <a:pPr marL="0" indent="0">
              <a:buNone/>
            </a:pPr>
            <a:endParaRPr lang="de-CH" dirty="0"/>
          </a:p>
        </p:txBody>
      </p:sp>
      <p:sp>
        <p:nvSpPr>
          <p:cNvPr id="5" name="Inhaltsplatzhalter 4"/>
          <p:cNvSpPr>
            <a:spLocks noGrp="1"/>
          </p:cNvSpPr>
          <p:nvPr>
            <p:ph sz="half" idx="15"/>
          </p:nvPr>
        </p:nvSpPr>
        <p:spPr/>
        <p:txBody>
          <a:bodyPr/>
          <a:lstStyle/>
          <a:p>
            <a:r>
              <a:rPr lang="de-CH" dirty="0"/>
              <a:t>Bestandteile</a:t>
            </a:r>
          </a:p>
          <a:p>
            <a:pPr lvl="1"/>
            <a:r>
              <a:rPr lang="de-CH" dirty="0"/>
              <a:t>Klassen</a:t>
            </a:r>
          </a:p>
          <a:p>
            <a:pPr lvl="1"/>
            <a:r>
              <a:rPr lang="de-CH" dirty="0"/>
              <a:t>Individuen</a:t>
            </a:r>
          </a:p>
          <a:p>
            <a:pPr lvl="1"/>
            <a:r>
              <a:rPr lang="de-CH" dirty="0"/>
              <a:t>Eigenschaften </a:t>
            </a:r>
          </a:p>
          <a:p>
            <a:pPr lvl="1"/>
            <a:r>
              <a:rPr lang="de-CH" dirty="0"/>
              <a:t>Beziehungen</a:t>
            </a:r>
          </a:p>
          <a:p>
            <a:pPr lvl="1"/>
            <a:r>
              <a:rPr lang="de-CH" dirty="0"/>
              <a:t>Regeln</a:t>
            </a:r>
          </a:p>
          <a:p>
            <a:endParaRPr lang="de-CH" dirty="0"/>
          </a:p>
        </p:txBody>
      </p:sp>
    </p:spTree>
    <p:extLst>
      <p:ext uri="{BB962C8B-B14F-4D97-AF65-F5344CB8AC3E}">
        <p14:creationId xmlns:p14="http://schemas.microsoft.com/office/powerpoint/2010/main" val="2926770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Ontologie abbilden</a:t>
            </a:r>
            <a:endParaRPr lang="de-CH" dirty="0"/>
          </a:p>
        </p:txBody>
      </p:sp>
      <p:sp>
        <p:nvSpPr>
          <p:cNvPr id="2" name="Inhaltsplatzhalter 1"/>
          <p:cNvSpPr>
            <a:spLocks noGrp="1"/>
          </p:cNvSpPr>
          <p:nvPr>
            <p:ph sz="half" idx="1"/>
          </p:nvPr>
        </p:nvSpPr>
        <p:spPr/>
        <p:txBody>
          <a:bodyPr/>
          <a:lstStyle/>
          <a:p>
            <a:endParaRPr lang="de-CH" dirty="0"/>
          </a:p>
        </p:txBody>
      </p:sp>
      <p:pic>
        <p:nvPicPr>
          <p:cNvPr id="4" name="Grafik 3"/>
          <p:cNvPicPr>
            <a:picLocks noChangeAspect="1"/>
          </p:cNvPicPr>
          <p:nvPr/>
        </p:nvPicPr>
        <p:blipFill>
          <a:blip r:embed="rId3"/>
          <a:stretch>
            <a:fillRect/>
          </a:stretch>
        </p:blipFill>
        <p:spPr>
          <a:xfrm>
            <a:off x="468000" y="1439999"/>
            <a:ext cx="8019112" cy="3226891"/>
          </a:xfrm>
          <a:prstGeom prst="rect">
            <a:avLst/>
          </a:prstGeom>
        </p:spPr>
      </p:pic>
    </p:spTree>
    <p:extLst>
      <p:ext uri="{BB962C8B-B14F-4D97-AF65-F5344CB8AC3E}">
        <p14:creationId xmlns:p14="http://schemas.microsoft.com/office/powerpoint/2010/main" val="493163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Semantisches Netz</a:t>
            </a:r>
            <a:endParaRPr lang="de-CH" dirty="0"/>
          </a:p>
        </p:txBody>
      </p:sp>
      <p:pic>
        <p:nvPicPr>
          <p:cNvPr id="4" name="Inhaltsplatzhalt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20419" y="1439863"/>
            <a:ext cx="7995212" cy="4679950"/>
          </a:xfrm>
          <a:prstGeom prst="rect">
            <a:avLst/>
          </a:prstGeom>
        </p:spPr>
      </p:pic>
    </p:spTree>
    <p:extLst>
      <p:ext uri="{BB962C8B-B14F-4D97-AF65-F5344CB8AC3E}">
        <p14:creationId xmlns:p14="http://schemas.microsoft.com/office/powerpoint/2010/main" val="403061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CH" dirty="0" smtClean="0"/>
              <a:t>Semantisches Netz Ausschnitt</a:t>
            </a:r>
            <a:endParaRPr lang="de-CH" dirty="0"/>
          </a:p>
        </p:txBody>
      </p:sp>
      <p:pic>
        <p:nvPicPr>
          <p:cNvPr id="4" name="Grafik 3"/>
          <p:cNvPicPr>
            <a:picLocks noChangeAspect="1"/>
          </p:cNvPicPr>
          <p:nvPr/>
        </p:nvPicPr>
        <p:blipFill>
          <a:blip r:embed="rId3"/>
          <a:stretch>
            <a:fillRect/>
          </a:stretch>
        </p:blipFill>
        <p:spPr>
          <a:xfrm>
            <a:off x="726315" y="1439999"/>
            <a:ext cx="7493077" cy="4528457"/>
          </a:xfrm>
          <a:prstGeom prst="rect">
            <a:avLst/>
          </a:prstGeom>
        </p:spPr>
      </p:pic>
    </p:spTree>
    <p:extLst>
      <p:ext uri="{BB962C8B-B14F-4D97-AF65-F5344CB8AC3E}">
        <p14:creationId xmlns:p14="http://schemas.microsoft.com/office/powerpoint/2010/main" val="353329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Technische Umsetzung</a:t>
            </a:r>
          </a:p>
          <a:p>
            <a:pPr lvl="1"/>
            <a:r>
              <a:rPr lang="de-CH" dirty="0"/>
              <a:t>Backend</a:t>
            </a:r>
          </a:p>
          <a:p>
            <a:pPr lvl="2"/>
            <a:r>
              <a:rPr lang="de-CH" dirty="0" err="1"/>
              <a:t>Graphdatenbank</a:t>
            </a:r>
            <a:r>
              <a:rPr lang="de-CH" dirty="0"/>
              <a:t> (</a:t>
            </a:r>
            <a:r>
              <a:rPr lang="de-CH" dirty="0" err="1"/>
              <a:t>Stardog</a:t>
            </a:r>
            <a:r>
              <a:rPr lang="de-CH" dirty="0"/>
              <a:t>)</a:t>
            </a:r>
          </a:p>
          <a:p>
            <a:pPr lvl="2"/>
            <a:r>
              <a:rPr lang="de-CH" dirty="0" err="1"/>
              <a:t>Reasoner</a:t>
            </a:r>
            <a:endParaRPr lang="de-CH" dirty="0"/>
          </a:p>
          <a:p>
            <a:pPr lvl="2"/>
            <a:r>
              <a:rPr lang="de-CH" dirty="0"/>
              <a:t>REST-Schnittstelle</a:t>
            </a:r>
          </a:p>
          <a:p>
            <a:pPr lvl="1"/>
            <a:r>
              <a:rPr lang="de-CH" dirty="0"/>
              <a:t>Frontend</a:t>
            </a:r>
          </a:p>
          <a:p>
            <a:pPr lvl="2"/>
            <a:r>
              <a:rPr lang="de-CH" dirty="0"/>
              <a:t>Schritt-für-Schritt Assistent</a:t>
            </a:r>
          </a:p>
          <a:p>
            <a:endParaRPr lang="de-CH" dirty="0"/>
          </a:p>
        </p:txBody>
      </p:sp>
      <p:sp>
        <p:nvSpPr>
          <p:cNvPr id="3" name="Titel 2"/>
          <p:cNvSpPr>
            <a:spLocks noGrp="1"/>
          </p:cNvSpPr>
          <p:nvPr>
            <p:ph type="ctrTitle"/>
          </p:nvPr>
        </p:nvSpPr>
        <p:spPr/>
        <p:txBody>
          <a:bodyPr/>
          <a:lstStyle/>
          <a:p>
            <a:r>
              <a:rPr lang="de-CH" dirty="0"/>
              <a:t>Benutzerschnittstelle</a:t>
            </a:r>
          </a:p>
        </p:txBody>
      </p:sp>
    </p:spTree>
    <p:extLst>
      <p:ext uri="{BB962C8B-B14F-4D97-AF65-F5344CB8AC3E}">
        <p14:creationId xmlns:p14="http://schemas.microsoft.com/office/powerpoint/2010/main" val="434120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CH" dirty="0"/>
              <a:t>Assistent</a:t>
            </a:r>
          </a:p>
        </p:txBody>
      </p:sp>
      <p:pic>
        <p:nvPicPr>
          <p:cNvPr id="4" name="Grafik 3"/>
          <p:cNvPicPr>
            <a:picLocks noChangeAspect="1"/>
          </p:cNvPicPr>
          <p:nvPr/>
        </p:nvPicPr>
        <p:blipFill>
          <a:blip r:embed="rId3"/>
          <a:stretch>
            <a:fillRect/>
          </a:stretch>
        </p:blipFill>
        <p:spPr>
          <a:xfrm>
            <a:off x="1312837" y="1439999"/>
            <a:ext cx="6410325" cy="4019550"/>
          </a:xfrm>
          <a:prstGeom prst="rect">
            <a:avLst/>
          </a:prstGeom>
        </p:spPr>
      </p:pic>
    </p:spTree>
    <p:extLst>
      <p:ext uri="{BB962C8B-B14F-4D97-AF65-F5344CB8AC3E}">
        <p14:creationId xmlns:p14="http://schemas.microsoft.com/office/powerpoint/2010/main" val="38526919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smtClean="0"/>
              <a:t>Fokus auf Prozess</a:t>
            </a:r>
          </a:p>
          <a:p>
            <a:r>
              <a:rPr lang="de-CH" dirty="0" smtClean="0"/>
              <a:t>Wechsel </a:t>
            </a:r>
            <a:r>
              <a:rPr lang="de-CH" dirty="0"/>
              <a:t>Problemdomäne</a:t>
            </a:r>
          </a:p>
          <a:p>
            <a:r>
              <a:rPr lang="de-CH" dirty="0"/>
              <a:t>Mächtig aber doch mit gewissen Einschränkungen</a:t>
            </a:r>
          </a:p>
          <a:p>
            <a:pPr lvl="1"/>
            <a:r>
              <a:rPr lang="de-CH" dirty="0"/>
              <a:t>Beschränkt intelligent</a:t>
            </a:r>
          </a:p>
          <a:p>
            <a:pPr lvl="1"/>
            <a:r>
              <a:rPr lang="de-CH" dirty="0" smtClean="0"/>
              <a:t>Werkzeuge</a:t>
            </a:r>
          </a:p>
          <a:p>
            <a:pPr lvl="1"/>
            <a:endParaRPr lang="de-CH" dirty="0"/>
          </a:p>
          <a:p>
            <a:r>
              <a:rPr lang="de-CH" dirty="0" smtClean="0"/>
              <a:t>Persönliches Fazit</a:t>
            </a:r>
          </a:p>
          <a:p>
            <a:pPr lvl="1"/>
            <a:r>
              <a:rPr lang="de-CH" dirty="0" smtClean="0"/>
              <a:t>Forschen und Experimentieren</a:t>
            </a:r>
          </a:p>
          <a:p>
            <a:pPr lvl="1"/>
            <a:r>
              <a:rPr lang="de-CH" dirty="0" smtClean="0"/>
              <a:t>Umdenken</a:t>
            </a:r>
          </a:p>
          <a:p>
            <a:pPr lvl="1"/>
            <a:r>
              <a:rPr lang="de-CH" dirty="0"/>
              <a:t>Viele neue Lerninhalte</a:t>
            </a:r>
          </a:p>
          <a:p>
            <a:pPr lvl="1"/>
            <a:endParaRPr lang="de-CH" dirty="0"/>
          </a:p>
          <a:p>
            <a:pPr lvl="1"/>
            <a:endParaRPr lang="de-CH" dirty="0"/>
          </a:p>
          <a:p>
            <a:endParaRPr lang="de-CH" dirty="0"/>
          </a:p>
        </p:txBody>
      </p:sp>
      <p:sp>
        <p:nvSpPr>
          <p:cNvPr id="3" name="Titel 2"/>
          <p:cNvSpPr>
            <a:spLocks noGrp="1"/>
          </p:cNvSpPr>
          <p:nvPr>
            <p:ph type="ctrTitle"/>
          </p:nvPr>
        </p:nvSpPr>
        <p:spPr/>
        <p:txBody>
          <a:bodyPr/>
          <a:lstStyle/>
          <a:p>
            <a:r>
              <a:rPr lang="de-CH" dirty="0"/>
              <a:t>Fazit</a:t>
            </a:r>
          </a:p>
        </p:txBody>
      </p:sp>
    </p:spTree>
    <p:extLst>
      <p:ext uri="{BB962C8B-B14F-4D97-AF65-F5344CB8AC3E}">
        <p14:creationId xmlns:p14="http://schemas.microsoft.com/office/powerpoint/2010/main" val="3670523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endParaRPr lang="de-CH" dirty="0"/>
          </a:p>
        </p:txBody>
      </p:sp>
      <p:sp>
        <p:nvSpPr>
          <p:cNvPr id="6" name="Untertitel 5"/>
          <p:cNvSpPr>
            <a:spLocks noGrp="1"/>
          </p:cNvSpPr>
          <p:nvPr>
            <p:ph type="subTitle" idx="1"/>
          </p:nvPr>
        </p:nvSpPr>
        <p:spPr>
          <a:xfrm>
            <a:off x="3392885" y="2220513"/>
            <a:ext cx="664114" cy="1466116"/>
          </a:xfrm>
        </p:spPr>
        <p:txBody>
          <a:bodyPr/>
          <a:lstStyle/>
          <a:p>
            <a:r>
              <a:rPr lang="de-CH" sz="9600" dirty="0" smtClean="0"/>
              <a:t>?</a:t>
            </a:r>
            <a:endParaRPr lang="de-CH" sz="96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5827" y="3105971"/>
            <a:ext cx="1807058" cy="1770916"/>
          </a:xfrm>
          <a:prstGeom prst="rect">
            <a:avLst/>
          </a:prstGeom>
        </p:spPr>
      </p:pic>
    </p:spTree>
    <p:extLst>
      <p:ext uri="{BB962C8B-B14F-4D97-AF65-F5344CB8AC3E}">
        <p14:creationId xmlns:p14="http://schemas.microsoft.com/office/powerpoint/2010/main" val="3399875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CH" dirty="0" smtClean="0"/>
              <a:t>Danke für Ihre Aufmerksamkeit</a:t>
            </a:r>
            <a:endParaRPr lang="de-CH" dirty="0"/>
          </a:p>
        </p:txBody>
      </p:sp>
      <p:sp>
        <p:nvSpPr>
          <p:cNvPr id="6" name="Untertitel 5"/>
          <p:cNvSpPr>
            <a:spLocks noGrp="1"/>
          </p:cNvSpPr>
          <p:nvPr>
            <p:ph type="subTitle" idx="1"/>
          </p:nvPr>
        </p:nvSpPr>
        <p:spPr>
          <a:xfrm>
            <a:off x="3392885" y="2220513"/>
            <a:ext cx="664114" cy="1466116"/>
          </a:xfrm>
        </p:spPr>
        <p:txBody>
          <a:bodyPr/>
          <a:lstStyle/>
          <a:p>
            <a:r>
              <a:rPr lang="de-CH" sz="9600" dirty="0" smtClean="0"/>
              <a:t>!</a:t>
            </a:r>
            <a:endParaRPr lang="de-CH" sz="9600" dirty="0"/>
          </a:p>
        </p:txBody>
      </p:sp>
      <p:pic>
        <p:nvPicPr>
          <p:cNvPr id="3" name="Grafik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6561" y="3018971"/>
            <a:ext cx="1920855" cy="1831215"/>
          </a:xfrm>
          <a:prstGeom prst="rect">
            <a:avLst/>
          </a:prstGeom>
        </p:spPr>
      </p:pic>
    </p:spTree>
    <p:extLst>
      <p:ext uri="{BB962C8B-B14F-4D97-AF65-F5344CB8AC3E}">
        <p14:creationId xmlns:p14="http://schemas.microsoft.com/office/powerpoint/2010/main" val="21191421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Motivation</a:t>
            </a:r>
          </a:p>
          <a:p>
            <a:r>
              <a:rPr lang="de-CH" dirty="0"/>
              <a:t>Wissensabbildung</a:t>
            </a:r>
          </a:p>
          <a:p>
            <a:r>
              <a:rPr lang="de-CH" dirty="0"/>
              <a:t>Ziel</a:t>
            </a:r>
          </a:p>
          <a:p>
            <a:pPr lvl="1"/>
            <a:r>
              <a:rPr lang="de-CH" dirty="0"/>
              <a:t>Tutorial</a:t>
            </a:r>
          </a:p>
          <a:p>
            <a:pPr lvl="1"/>
            <a:r>
              <a:rPr lang="de-CH" dirty="0" smtClean="0"/>
              <a:t>Ontologie</a:t>
            </a:r>
            <a:endParaRPr lang="de-CH" dirty="0"/>
          </a:p>
          <a:p>
            <a:pPr lvl="1"/>
            <a:r>
              <a:rPr lang="de-CH" dirty="0"/>
              <a:t>Benutzerschnittstelle</a:t>
            </a:r>
          </a:p>
          <a:p>
            <a:r>
              <a:rPr lang="de-CH" dirty="0"/>
              <a:t>Fazit</a:t>
            </a:r>
          </a:p>
          <a:p>
            <a:endParaRPr lang="de-CH" dirty="0"/>
          </a:p>
        </p:txBody>
      </p:sp>
      <p:sp>
        <p:nvSpPr>
          <p:cNvPr id="3" name="Titel 2"/>
          <p:cNvSpPr>
            <a:spLocks noGrp="1"/>
          </p:cNvSpPr>
          <p:nvPr>
            <p:ph type="ctrTitle"/>
          </p:nvPr>
        </p:nvSpPr>
        <p:spPr/>
        <p:txBody>
          <a:bodyPr/>
          <a:lstStyle/>
          <a:p>
            <a:r>
              <a:rPr lang="de-CH" dirty="0"/>
              <a:t>Ablauf</a:t>
            </a:r>
          </a:p>
        </p:txBody>
      </p:sp>
    </p:spTree>
    <p:extLst>
      <p:ext uri="{BB962C8B-B14F-4D97-AF65-F5344CB8AC3E}">
        <p14:creationId xmlns:p14="http://schemas.microsoft.com/office/powerpoint/2010/main" val="3741675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Beantworten von Fragen</a:t>
            </a:r>
          </a:p>
          <a:p>
            <a:pPr lvl="1"/>
            <a:r>
              <a:rPr lang="de-CH" dirty="0"/>
              <a:t>Klassische Suchmaschine </a:t>
            </a:r>
          </a:p>
          <a:p>
            <a:pPr lvl="1"/>
            <a:r>
              <a:rPr lang="de-CH" dirty="0"/>
              <a:t>Konzepte und Zusammenhänge </a:t>
            </a:r>
            <a:r>
              <a:rPr lang="de-CH" dirty="0">
                <a:sym typeface="Wingdings" panose="05000000000000000000" pitchFamily="2" charset="2"/>
              </a:rPr>
              <a:t> Semantisches Wissen</a:t>
            </a:r>
          </a:p>
          <a:p>
            <a:endParaRPr lang="de-CH" dirty="0"/>
          </a:p>
        </p:txBody>
      </p:sp>
      <p:sp>
        <p:nvSpPr>
          <p:cNvPr id="3" name="Titel 2"/>
          <p:cNvSpPr>
            <a:spLocks noGrp="1"/>
          </p:cNvSpPr>
          <p:nvPr>
            <p:ph type="ctrTitle"/>
          </p:nvPr>
        </p:nvSpPr>
        <p:spPr/>
        <p:txBody>
          <a:bodyPr/>
          <a:lstStyle/>
          <a:p>
            <a:r>
              <a:rPr lang="de-CH" dirty="0"/>
              <a:t>Motivation</a:t>
            </a:r>
          </a:p>
        </p:txBody>
      </p:sp>
    </p:spTree>
    <p:extLst>
      <p:ext uri="{BB962C8B-B14F-4D97-AF65-F5344CB8AC3E}">
        <p14:creationId xmlns:p14="http://schemas.microsoft.com/office/powerpoint/2010/main" val="2384258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sym typeface="Wingdings" panose="05000000000000000000" pitchFamily="2" charset="2"/>
              </a:rPr>
              <a:t>Relationale </a:t>
            </a:r>
            <a:r>
              <a:rPr lang="de-CH" dirty="0" smtClean="0">
                <a:sym typeface="Wingdings" panose="05000000000000000000" pitchFamily="2" charset="2"/>
              </a:rPr>
              <a:t>Datenspeicherung</a:t>
            </a:r>
          </a:p>
          <a:p>
            <a:pPr lvl="1"/>
            <a:r>
              <a:rPr lang="de-CH" dirty="0"/>
              <a:t>Objekteigenschaften und </a:t>
            </a:r>
            <a:r>
              <a:rPr lang="de-CH" dirty="0" smtClean="0"/>
              <a:t>-verhalten eher </a:t>
            </a:r>
            <a:r>
              <a:rPr lang="de-CH" dirty="0"/>
              <a:t>schwer </a:t>
            </a:r>
            <a:r>
              <a:rPr lang="de-CH" dirty="0" smtClean="0"/>
              <a:t>abbildbar</a:t>
            </a:r>
          </a:p>
          <a:p>
            <a:pPr marL="457200" lvl="1" indent="0">
              <a:buNone/>
            </a:pPr>
            <a:endParaRPr lang="de-CH" dirty="0">
              <a:sym typeface="Wingdings" panose="05000000000000000000" pitchFamily="2" charset="2"/>
            </a:endParaRPr>
          </a:p>
          <a:p>
            <a:r>
              <a:rPr lang="de-CH" dirty="0">
                <a:sym typeface="Wingdings" panose="05000000000000000000" pitchFamily="2" charset="2"/>
              </a:rPr>
              <a:t>Semantische Datenbanken</a:t>
            </a:r>
          </a:p>
          <a:p>
            <a:pPr lvl="1"/>
            <a:r>
              <a:rPr lang="de-CH" dirty="0">
                <a:sym typeface="Wingdings" panose="05000000000000000000" pitchFamily="2" charset="2"/>
              </a:rPr>
              <a:t>Wissensmodellierung auf Basis von </a:t>
            </a:r>
            <a:r>
              <a:rPr lang="de-CH" dirty="0" err="1" smtClean="0">
                <a:sym typeface="Wingdings" panose="05000000000000000000" pitchFamily="2" charset="2"/>
              </a:rPr>
              <a:t>Ontologien</a:t>
            </a:r>
            <a:endParaRPr lang="de-CH" dirty="0" smtClean="0">
              <a:sym typeface="Wingdings" panose="05000000000000000000" pitchFamily="2" charset="2"/>
            </a:endParaRPr>
          </a:p>
          <a:p>
            <a:pPr lvl="1"/>
            <a:endParaRPr lang="de-CH" dirty="0">
              <a:sym typeface="Wingdings" panose="05000000000000000000" pitchFamily="2" charset="2"/>
            </a:endParaRPr>
          </a:p>
          <a:p>
            <a:pPr marL="457200" lvl="1" indent="0">
              <a:buNone/>
            </a:pPr>
            <a:endParaRPr lang="de-CH" dirty="0" smtClean="0">
              <a:sym typeface="Wingdings" panose="05000000000000000000" pitchFamily="2" charset="2"/>
            </a:endParaRPr>
          </a:p>
          <a:p>
            <a:pPr lvl="1"/>
            <a:endParaRPr lang="de-CH" dirty="0">
              <a:sym typeface="Wingdings" panose="05000000000000000000" pitchFamily="2" charset="2"/>
            </a:endParaRPr>
          </a:p>
          <a:p>
            <a:pPr lvl="2"/>
            <a:endParaRPr lang="de-CH" dirty="0">
              <a:sym typeface="Wingdings" panose="05000000000000000000" pitchFamily="2" charset="2"/>
            </a:endParaRPr>
          </a:p>
          <a:p>
            <a:endParaRPr lang="de-CH" dirty="0"/>
          </a:p>
        </p:txBody>
      </p:sp>
      <p:sp>
        <p:nvSpPr>
          <p:cNvPr id="3" name="Titel 2"/>
          <p:cNvSpPr>
            <a:spLocks noGrp="1"/>
          </p:cNvSpPr>
          <p:nvPr>
            <p:ph type="ctrTitle"/>
          </p:nvPr>
        </p:nvSpPr>
        <p:spPr/>
        <p:txBody>
          <a:bodyPr/>
          <a:lstStyle/>
          <a:p>
            <a:r>
              <a:rPr lang="de-CH" dirty="0"/>
              <a:t>Wissensabbildung</a:t>
            </a:r>
          </a:p>
        </p:txBody>
      </p:sp>
    </p:spTree>
    <p:extLst>
      <p:ext uri="{BB962C8B-B14F-4D97-AF65-F5344CB8AC3E}">
        <p14:creationId xmlns:p14="http://schemas.microsoft.com/office/powerpoint/2010/main" val="4113748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p:cNvPicPr>
            <a:picLocks noGrp="1" noChangeAspect="1"/>
          </p:cNvPicPr>
          <p:nvPr>
            <p:ph sz="half" idx="1"/>
          </p:nvPr>
        </p:nvPicPr>
        <p:blipFill>
          <a:blip r:embed="rId3"/>
          <a:stretch>
            <a:fillRect/>
          </a:stretch>
        </p:blipFill>
        <p:spPr>
          <a:xfrm>
            <a:off x="1293813" y="900000"/>
            <a:ext cx="6143625" cy="4010025"/>
          </a:xfrm>
          <a:prstGeom prst="rect">
            <a:avLst/>
          </a:prstGeom>
        </p:spPr>
      </p:pic>
      <p:sp>
        <p:nvSpPr>
          <p:cNvPr id="3" name="Titel 2"/>
          <p:cNvSpPr>
            <a:spLocks noGrp="1"/>
          </p:cNvSpPr>
          <p:nvPr>
            <p:ph type="ctrTitle"/>
          </p:nvPr>
        </p:nvSpPr>
        <p:spPr/>
        <p:txBody>
          <a:bodyPr/>
          <a:lstStyle/>
          <a:p>
            <a:endParaRPr lang="de-CH"/>
          </a:p>
        </p:txBody>
      </p:sp>
    </p:spTree>
    <p:extLst>
      <p:ext uri="{BB962C8B-B14F-4D97-AF65-F5344CB8AC3E}">
        <p14:creationId xmlns:p14="http://schemas.microsoft.com/office/powerpoint/2010/main" val="2089243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lvl="1"/>
            <a:r>
              <a:rPr lang="de-CH" dirty="0">
                <a:sym typeface="Wingdings" panose="05000000000000000000" pitchFamily="2" charset="2"/>
              </a:rPr>
              <a:t>Expertensystem</a:t>
            </a:r>
          </a:p>
          <a:p>
            <a:pPr lvl="2"/>
            <a:r>
              <a:rPr lang="de-CH" dirty="0">
                <a:sym typeface="Wingdings" panose="05000000000000000000" pitchFamily="2" charset="2"/>
              </a:rPr>
              <a:t>Semantische Datenbank</a:t>
            </a:r>
          </a:p>
          <a:p>
            <a:pPr lvl="2"/>
            <a:r>
              <a:rPr lang="de-CH" dirty="0">
                <a:sym typeface="Wingdings" panose="05000000000000000000" pitchFamily="2" charset="2"/>
              </a:rPr>
              <a:t>Inferenzmaschine (</a:t>
            </a:r>
            <a:r>
              <a:rPr lang="de-CH" dirty="0" err="1">
                <a:sym typeface="Wingdings" panose="05000000000000000000" pitchFamily="2" charset="2"/>
              </a:rPr>
              <a:t>Reasoner</a:t>
            </a:r>
            <a:r>
              <a:rPr lang="de-CH" dirty="0">
                <a:sym typeface="Wingdings" panose="05000000000000000000" pitchFamily="2" charset="2"/>
              </a:rPr>
              <a:t>)</a:t>
            </a:r>
          </a:p>
          <a:p>
            <a:endParaRPr lang="de-CH" dirty="0"/>
          </a:p>
        </p:txBody>
      </p:sp>
      <p:sp>
        <p:nvSpPr>
          <p:cNvPr id="3" name="Titel 2"/>
          <p:cNvSpPr>
            <a:spLocks noGrp="1"/>
          </p:cNvSpPr>
          <p:nvPr>
            <p:ph type="ctrTitle"/>
          </p:nvPr>
        </p:nvSpPr>
        <p:spPr/>
        <p:txBody>
          <a:bodyPr/>
          <a:lstStyle/>
          <a:p>
            <a:r>
              <a:rPr lang="de-CH" dirty="0" smtClean="0"/>
              <a:t>Wissensabbildung</a:t>
            </a:r>
            <a:endParaRPr lang="de-CH" dirty="0"/>
          </a:p>
        </p:txBody>
      </p:sp>
      <p:pic>
        <p:nvPicPr>
          <p:cNvPr id="4" name="Grafik 3"/>
          <p:cNvPicPr>
            <a:picLocks noChangeAspect="1"/>
          </p:cNvPicPr>
          <p:nvPr/>
        </p:nvPicPr>
        <p:blipFill>
          <a:blip r:embed="rId3"/>
          <a:stretch>
            <a:fillRect/>
          </a:stretch>
        </p:blipFill>
        <p:spPr>
          <a:xfrm>
            <a:off x="5091375" y="1343025"/>
            <a:ext cx="3476625" cy="4476750"/>
          </a:xfrm>
          <a:prstGeom prst="rect">
            <a:avLst/>
          </a:prstGeom>
        </p:spPr>
      </p:pic>
    </p:spTree>
    <p:extLst>
      <p:ext uri="{BB962C8B-B14F-4D97-AF65-F5344CB8AC3E}">
        <p14:creationId xmlns:p14="http://schemas.microsoft.com/office/powerpoint/2010/main" val="2985660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Aufbau und Anwendung einer </a:t>
            </a:r>
            <a:r>
              <a:rPr lang="de-CH" dirty="0" smtClean="0"/>
              <a:t>semantischen </a:t>
            </a:r>
            <a:r>
              <a:rPr lang="de-CH" dirty="0"/>
              <a:t>Datenbank</a:t>
            </a:r>
          </a:p>
          <a:p>
            <a:pPr lvl="1"/>
            <a:r>
              <a:rPr lang="de-CH" dirty="0"/>
              <a:t>Theoretischer Teil</a:t>
            </a:r>
          </a:p>
          <a:p>
            <a:pPr lvl="2"/>
            <a:r>
              <a:rPr lang="de-CH" dirty="0"/>
              <a:t>Tutorial</a:t>
            </a:r>
          </a:p>
          <a:p>
            <a:pPr lvl="1"/>
            <a:r>
              <a:rPr lang="de-CH" dirty="0"/>
              <a:t>Praktischer Teil</a:t>
            </a:r>
          </a:p>
          <a:p>
            <a:pPr lvl="2"/>
            <a:r>
              <a:rPr lang="de-CH" dirty="0"/>
              <a:t>Aufbau Ontologie</a:t>
            </a:r>
          </a:p>
          <a:p>
            <a:pPr lvl="2"/>
            <a:r>
              <a:rPr lang="de-CH" dirty="0"/>
              <a:t>Benutzerschnittstelle</a:t>
            </a:r>
          </a:p>
          <a:p>
            <a:endParaRPr lang="de-CH" dirty="0"/>
          </a:p>
        </p:txBody>
      </p:sp>
      <p:sp>
        <p:nvSpPr>
          <p:cNvPr id="3" name="Titel 2"/>
          <p:cNvSpPr>
            <a:spLocks noGrp="1"/>
          </p:cNvSpPr>
          <p:nvPr>
            <p:ph type="ctrTitle"/>
          </p:nvPr>
        </p:nvSpPr>
        <p:spPr/>
        <p:txBody>
          <a:bodyPr/>
          <a:lstStyle/>
          <a:p>
            <a:r>
              <a:rPr lang="de-CH" dirty="0"/>
              <a:t>Ziel</a:t>
            </a:r>
          </a:p>
        </p:txBody>
      </p:sp>
    </p:spTree>
    <p:extLst>
      <p:ext uri="{BB962C8B-B14F-4D97-AF65-F5344CB8AC3E}">
        <p14:creationId xmlns:p14="http://schemas.microsoft.com/office/powerpoint/2010/main" val="19398192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Vorgehen </a:t>
            </a:r>
            <a:r>
              <a:rPr lang="de-CH" dirty="0" smtClean="0"/>
              <a:t>Knowledge-Engineer</a:t>
            </a:r>
            <a:endParaRPr lang="de-CH" dirty="0"/>
          </a:p>
          <a:p>
            <a:pPr lvl="1"/>
            <a:r>
              <a:rPr lang="de-CH" dirty="0"/>
              <a:t>Problemdomäne systematisch modellieren und formalisieren</a:t>
            </a:r>
          </a:p>
          <a:p>
            <a:pPr lvl="2"/>
            <a:endParaRPr lang="de-CH" dirty="0"/>
          </a:p>
          <a:p>
            <a:pPr lvl="2"/>
            <a:endParaRPr lang="de-CH" dirty="0"/>
          </a:p>
          <a:p>
            <a:r>
              <a:rPr lang="de-CH" dirty="0"/>
              <a:t>Aufbau </a:t>
            </a:r>
          </a:p>
          <a:p>
            <a:pPr lvl="1"/>
            <a:r>
              <a:rPr lang="de-CH" dirty="0"/>
              <a:t>Theoretisches Hintergrundwissen zur Wissensmodellierung</a:t>
            </a:r>
          </a:p>
          <a:p>
            <a:pPr lvl="1"/>
            <a:r>
              <a:rPr lang="de-CH" dirty="0"/>
              <a:t>Praktisches Beispiel </a:t>
            </a:r>
            <a:r>
              <a:rPr lang="de-CH" dirty="0" smtClean="0"/>
              <a:t>Expertensystem</a:t>
            </a:r>
          </a:p>
          <a:p>
            <a:pPr lvl="1"/>
            <a:r>
              <a:rPr lang="de-CH" dirty="0" smtClean="0"/>
              <a:t>Gesammelte </a:t>
            </a:r>
            <a:r>
              <a:rPr lang="de-CH" dirty="0"/>
              <a:t>Erfahrungen</a:t>
            </a:r>
          </a:p>
          <a:p>
            <a:endParaRPr lang="de-CH" dirty="0"/>
          </a:p>
        </p:txBody>
      </p:sp>
      <p:sp>
        <p:nvSpPr>
          <p:cNvPr id="3" name="Titel 2"/>
          <p:cNvSpPr>
            <a:spLocks noGrp="1"/>
          </p:cNvSpPr>
          <p:nvPr>
            <p:ph type="ctrTitle"/>
          </p:nvPr>
        </p:nvSpPr>
        <p:spPr/>
        <p:txBody>
          <a:bodyPr/>
          <a:lstStyle/>
          <a:p>
            <a:r>
              <a:rPr lang="de-CH" dirty="0"/>
              <a:t>Tutorial</a:t>
            </a:r>
          </a:p>
        </p:txBody>
      </p:sp>
      <p:pic>
        <p:nvPicPr>
          <p:cNvPr id="4" name="Grafik 3"/>
          <p:cNvPicPr>
            <a:picLocks noChangeAspect="1"/>
          </p:cNvPicPr>
          <p:nvPr/>
        </p:nvPicPr>
        <p:blipFill>
          <a:blip r:embed="rId3"/>
          <a:stretch>
            <a:fillRect/>
          </a:stretch>
        </p:blipFill>
        <p:spPr>
          <a:xfrm>
            <a:off x="2797813" y="4403906"/>
            <a:ext cx="1484312" cy="1449793"/>
          </a:xfrm>
          <a:prstGeom prst="rect">
            <a:avLst/>
          </a:prstGeom>
        </p:spPr>
      </p:pic>
      <p:pic>
        <p:nvPicPr>
          <p:cNvPr id="5" name="Grafik 4"/>
          <p:cNvPicPr>
            <a:picLocks noChangeAspect="1"/>
          </p:cNvPicPr>
          <p:nvPr/>
        </p:nvPicPr>
        <p:blipFill>
          <a:blip r:embed="rId4"/>
          <a:stretch>
            <a:fillRect/>
          </a:stretch>
        </p:blipFill>
        <p:spPr>
          <a:xfrm>
            <a:off x="790433" y="4403907"/>
            <a:ext cx="1495099" cy="1449793"/>
          </a:xfrm>
          <a:prstGeom prst="rect">
            <a:avLst/>
          </a:prstGeom>
        </p:spPr>
      </p:pic>
    </p:spTree>
    <p:extLst>
      <p:ext uri="{BB962C8B-B14F-4D97-AF65-F5344CB8AC3E}">
        <p14:creationId xmlns:p14="http://schemas.microsoft.com/office/powerpoint/2010/main" val="2960236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Ontologie</a:t>
            </a:r>
            <a:endParaRPr lang="de-CH" dirty="0"/>
          </a:p>
        </p:txBody>
      </p:sp>
      <p:sp>
        <p:nvSpPr>
          <p:cNvPr id="4" name="Textplatzhalter 3"/>
          <p:cNvSpPr>
            <a:spLocks noGrp="1"/>
          </p:cNvSpPr>
          <p:nvPr>
            <p:ph type="body" idx="1"/>
          </p:nvPr>
        </p:nvSpPr>
        <p:spPr/>
        <p:txBody>
          <a:bodyPr/>
          <a:lstStyle/>
          <a:p>
            <a:endParaRPr lang="de-CH"/>
          </a:p>
        </p:txBody>
      </p:sp>
      <p:sp>
        <p:nvSpPr>
          <p:cNvPr id="6" name="Textplatzhalter 5"/>
          <p:cNvSpPr>
            <a:spLocks noGrp="1"/>
          </p:cNvSpPr>
          <p:nvPr>
            <p:ph type="body" idx="18"/>
          </p:nvPr>
        </p:nvSpPr>
        <p:spPr/>
        <p:txBody>
          <a:bodyPr/>
          <a:lstStyle/>
          <a:p>
            <a:endParaRPr lang="de-CH"/>
          </a:p>
        </p:txBody>
      </p:sp>
      <p:sp>
        <p:nvSpPr>
          <p:cNvPr id="2" name="Inhaltsplatzhalter 1"/>
          <p:cNvSpPr>
            <a:spLocks noGrp="1"/>
          </p:cNvSpPr>
          <p:nvPr>
            <p:ph sz="half" idx="13"/>
          </p:nvPr>
        </p:nvSpPr>
        <p:spPr/>
        <p:txBody>
          <a:bodyPr/>
          <a:lstStyle/>
          <a:p>
            <a:r>
              <a:rPr lang="de-CH" dirty="0" smtClean="0"/>
              <a:t>Problemdomäne</a:t>
            </a:r>
            <a:endParaRPr lang="de-CH" dirty="0"/>
          </a:p>
          <a:p>
            <a:pPr lvl="1"/>
            <a:r>
              <a:rPr lang="de-CH" dirty="0"/>
              <a:t>Ursprünglich </a:t>
            </a:r>
            <a:r>
              <a:rPr lang="de-CH" dirty="0" smtClean="0"/>
              <a:t>Prolog</a:t>
            </a:r>
            <a:endParaRPr lang="de-CH" dirty="0"/>
          </a:p>
          <a:p>
            <a:pPr lvl="1"/>
            <a:r>
              <a:rPr lang="de-CH" dirty="0"/>
              <a:t>Klarer </a:t>
            </a:r>
            <a:r>
              <a:rPr lang="de-CH" dirty="0" smtClean="0"/>
              <a:t>Rahmen</a:t>
            </a:r>
            <a:br>
              <a:rPr lang="de-CH" dirty="0" smtClean="0"/>
            </a:br>
            <a:r>
              <a:rPr lang="de-CH" dirty="0" smtClean="0"/>
              <a:t/>
            </a:r>
            <a:br>
              <a:rPr lang="de-CH" dirty="0" smtClean="0"/>
            </a:br>
            <a:r>
              <a:rPr lang="de-CH" dirty="0" smtClean="0">
                <a:sym typeface="Wingdings" panose="05000000000000000000" pitchFamily="2" charset="2"/>
              </a:rPr>
              <a:t> Reiseplanung</a:t>
            </a:r>
            <a:endParaRPr lang="de-CH" dirty="0"/>
          </a:p>
          <a:p>
            <a:endParaRPr lang="de-CH" dirty="0"/>
          </a:p>
        </p:txBody>
      </p:sp>
      <p:sp>
        <p:nvSpPr>
          <p:cNvPr id="5" name="Inhaltsplatzhalter 4"/>
          <p:cNvSpPr>
            <a:spLocks noGrp="1"/>
          </p:cNvSpPr>
          <p:nvPr>
            <p:ph sz="half" idx="15"/>
          </p:nvPr>
        </p:nvSpPr>
        <p:spPr/>
        <p:txBody>
          <a:bodyPr/>
          <a:lstStyle/>
          <a:p>
            <a:r>
              <a:rPr lang="de-CH" dirty="0"/>
              <a:t>Werkzeuge </a:t>
            </a:r>
          </a:p>
          <a:p>
            <a:pPr lvl="1"/>
            <a:r>
              <a:rPr lang="de-CH" dirty="0" err="1"/>
              <a:t>yEd</a:t>
            </a:r>
            <a:endParaRPr lang="de-CH" dirty="0"/>
          </a:p>
          <a:p>
            <a:pPr lvl="1"/>
            <a:r>
              <a:rPr lang="de-CH" dirty="0" err="1"/>
              <a:t>Protégé</a:t>
            </a:r>
            <a:endParaRPr lang="de-CH" dirty="0"/>
          </a:p>
          <a:p>
            <a:pPr lvl="1"/>
            <a:r>
              <a:rPr lang="de-CH" dirty="0" err="1"/>
              <a:t>Stardog</a:t>
            </a:r>
            <a:endParaRPr lang="de-CH" dirty="0"/>
          </a:p>
          <a:p>
            <a:endParaRPr lang="de-CH" dirty="0"/>
          </a:p>
        </p:txBody>
      </p:sp>
    </p:spTree>
    <p:extLst>
      <p:ext uri="{BB962C8B-B14F-4D97-AF65-F5344CB8AC3E}">
        <p14:creationId xmlns:p14="http://schemas.microsoft.com/office/powerpoint/2010/main" val="1258177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BFH_PPT_Vorlage_v2">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551ef7e-3b29-44d1-a8ad-ef34c26bfc60">
      <Value>241</Value>
    </TaxCatchAll>
    <BfhIntranetDepartmentText xmlns="63c724b1-652e-424f-8d99-4ee509067280">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documentManagement>
</p:properties>
</file>

<file path=customXml/item2.xml><?xml version="1.0" encoding="utf-8"?>
<ct:contentTypeSchema xmlns:ct="http://schemas.microsoft.com/office/2006/metadata/contentType" xmlns:ma="http://schemas.microsoft.com/office/2006/metadata/properties/metaAttributes" ct:_="" ma:_="" ma:contentTypeName="BFH Document" ma:contentTypeID="0x0101009127C3B567804923A8661E062BBD8EF500562C9D82744B284A86093F1D9B579BDC" ma:contentTypeVersion="2" ma:contentTypeDescription="Ein neues Dokument erstellen." ma:contentTypeScope="" ma:versionID="e866695b966e69ef43438c10bc79f8a6">
  <xsd:schema xmlns:xsd="http://www.w3.org/2001/XMLSchema" xmlns:xs="http://www.w3.org/2001/XMLSchema" xmlns:p="http://schemas.microsoft.com/office/2006/metadata/properties" xmlns:ns2="63c724b1-652e-424f-8d99-4ee509067280" xmlns:ns3="2551ef7e-3b29-44d1-a8ad-ef34c26bfc60" targetNamespace="http://schemas.microsoft.com/office/2006/metadata/properties" ma:root="true" ma:fieldsID="c072872fd8ee316cc15c8304f905cced" ns2:_="" ns3:_="">
    <xsd:import namespace="63c724b1-652e-424f-8d99-4ee509067280"/>
    <xsd:import namespace="2551ef7e-3b29-44d1-a8ad-ef34c26bfc60"/>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724b1-652e-424f-8d99-4ee509067280"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égorie"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74e92fac-6607-49d4-87f2-706e70d1a0b0}" ma:internalName="TaxCatchAll" ma:showField="CatchAllData" ma:web="2551ef7e-3b29-44d1-a8ad-ef34c26bfc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591048-6F15-48C6-9650-9BFF3E56974F}">
  <ds:schemaRefs>
    <ds:schemaRef ds:uri="http://schemas.microsoft.com/office/infopath/2007/PartnerControls"/>
    <ds:schemaRef ds:uri="http://schemas.openxmlformats.org/package/2006/metadata/core-properties"/>
    <ds:schemaRef ds:uri="http://purl.org/dc/terms/"/>
    <ds:schemaRef ds:uri="http://purl.org/dc/elements/1.1/"/>
    <ds:schemaRef ds:uri="2551ef7e-3b29-44d1-a8ad-ef34c26bfc60"/>
    <ds:schemaRef ds:uri="http://schemas.microsoft.com/office/2006/metadata/properties"/>
    <ds:schemaRef ds:uri="http://purl.org/dc/dcmitype/"/>
    <ds:schemaRef ds:uri="http://schemas.microsoft.com/office/2006/documentManagement/types"/>
    <ds:schemaRef ds:uri="http://www.w3.org/XML/1998/namespace"/>
    <ds:schemaRef ds:uri="63c724b1-652e-424f-8d99-4ee509067280"/>
  </ds:schemaRefs>
</ds:datastoreItem>
</file>

<file path=customXml/itemProps2.xml><?xml version="1.0" encoding="utf-8"?>
<ds:datastoreItem xmlns:ds="http://schemas.openxmlformats.org/officeDocument/2006/customXml" ds:itemID="{04F8A592-2C63-40C9-B5BB-550C7FE378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724b1-652e-424f-8d99-4ee509067280"/>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CF5E5E7-7F77-47A8-99A9-B4D5839292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Semantische_Datenbank_bfh</Template>
  <TotalTime>0</TotalTime>
  <Words>1453</Words>
  <Application>Microsoft Office PowerPoint</Application>
  <PresentationFormat>Bildschirmpräsentation (4:3)</PresentationFormat>
  <Paragraphs>193</Paragraphs>
  <Slides>18</Slides>
  <Notes>18</Notes>
  <HiddenSlides>1</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18</vt:i4>
      </vt:variant>
    </vt:vector>
  </HeadingPairs>
  <TitlesOfParts>
    <vt:vector size="27" baseType="lpstr">
      <vt:lpstr>ＭＳ Ｐゴシック</vt:lpstr>
      <vt:lpstr>ＭＳ Ｐゴシック</vt:lpstr>
      <vt:lpstr>Arial</vt:lpstr>
      <vt:lpstr>Calibri</vt:lpstr>
      <vt:lpstr>Lucida Grande</vt:lpstr>
      <vt:lpstr>Lucida Sans</vt:lpstr>
      <vt:lpstr>Lucida Sans Unicode</vt:lpstr>
      <vt:lpstr>Wingdings</vt:lpstr>
      <vt:lpstr>BFH_PPT_Vorlage_v2</vt:lpstr>
      <vt:lpstr>Semantische Datenbanken </vt:lpstr>
      <vt:lpstr>Ablauf</vt:lpstr>
      <vt:lpstr>Motivation</vt:lpstr>
      <vt:lpstr>Wissensabbildung</vt:lpstr>
      <vt:lpstr>PowerPoint-Präsentation</vt:lpstr>
      <vt:lpstr>Wissensabbildung</vt:lpstr>
      <vt:lpstr>Ziel</vt:lpstr>
      <vt:lpstr>Tutorial</vt:lpstr>
      <vt:lpstr>Ontologie</vt:lpstr>
      <vt:lpstr>Aufbau Ontologie</vt:lpstr>
      <vt:lpstr>Ontologie abbilden</vt:lpstr>
      <vt:lpstr>Semantisches Netz</vt:lpstr>
      <vt:lpstr>Semantisches Netz Ausschnitt</vt:lpstr>
      <vt:lpstr>Benutzerschnittstelle</vt:lpstr>
      <vt:lpstr>Assistent</vt:lpstr>
      <vt:lpstr>Fazit</vt:lpstr>
      <vt:lpstr>PowerPoint-Präsentation</vt:lpstr>
      <vt:lpstr>Danke für Ihre Aufmerksamkeit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Semantische Datenbanken</dc:title>
  <dc:creator>Mira</dc:creator>
  <cp:lastModifiedBy>Mira</cp:lastModifiedBy>
  <cp:revision>26</cp:revision>
  <cp:lastPrinted>2015-01-15T19:55:38Z</cp:lastPrinted>
  <dcterms:created xsi:type="dcterms:W3CDTF">2014-12-30T13:16:49Z</dcterms:created>
  <dcterms:modified xsi:type="dcterms:W3CDTF">2015-01-15T21:15:37Z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0x0101009127C3B567804923A8661E062BBD8EF500562C9D82744B284A86093F1D9B579BDC</vt:lpwstr>
  </property>
  <property fmtid="{D5CDD505-2E9C-101B-9397-08002B2CF9AE}" pid="3" name="BfhIntranetDocumentType">
    <vt:lpwstr>241;#Vorlage|de1a6d3c-ac6a-4b34-8edd-308eb81066db</vt:lpwstr>
  </property>
</Properties>
</file>