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58"/>
  </p:notesMasterIdLst>
  <p:handoutMasterIdLst>
    <p:handoutMasterId r:id="rId59"/>
  </p:handoutMasterIdLst>
  <p:sldIdLst>
    <p:sldId id="256" r:id="rId5"/>
    <p:sldId id="263" r:id="rId6"/>
    <p:sldId id="291" r:id="rId7"/>
    <p:sldId id="271" r:id="rId8"/>
    <p:sldId id="301" r:id="rId9"/>
    <p:sldId id="292" r:id="rId10"/>
    <p:sldId id="273" r:id="rId11"/>
    <p:sldId id="257" r:id="rId12"/>
    <p:sldId id="311" r:id="rId13"/>
    <p:sldId id="312" r:id="rId14"/>
    <p:sldId id="258" r:id="rId15"/>
    <p:sldId id="274" r:id="rId16"/>
    <p:sldId id="275" r:id="rId17"/>
    <p:sldId id="277" r:id="rId18"/>
    <p:sldId id="280" r:id="rId19"/>
    <p:sldId id="281" r:id="rId20"/>
    <p:sldId id="313" r:id="rId21"/>
    <p:sldId id="314" r:id="rId22"/>
    <p:sldId id="282" r:id="rId23"/>
    <p:sldId id="315" r:id="rId24"/>
    <p:sldId id="283" r:id="rId25"/>
    <p:sldId id="284" r:id="rId26"/>
    <p:sldId id="285" r:id="rId27"/>
    <p:sldId id="286" r:id="rId28"/>
    <p:sldId id="287" r:id="rId29"/>
    <p:sldId id="288" r:id="rId30"/>
    <p:sldId id="289" r:id="rId31"/>
    <p:sldId id="316" r:id="rId32"/>
    <p:sldId id="317" r:id="rId33"/>
    <p:sldId id="290" r:id="rId34"/>
    <p:sldId id="293" r:id="rId35"/>
    <p:sldId id="294" r:id="rId36"/>
    <p:sldId id="297" r:id="rId37"/>
    <p:sldId id="295" r:id="rId38"/>
    <p:sldId id="298" r:id="rId39"/>
    <p:sldId id="318" r:id="rId40"/>
    <p:sldId id="319" r:id="rId41"/>
    <p:sldId id="320" r:id="rId42"/>
    <p:sldId id="321" r:id="rId43"/>
    <p:sldId id="323" r:id="rId44"/>
    <p:sldId id="322" r:id="rId45"/>
    <p:sldId id="324" r:id="rId46"/>
    <p:sldId id="299" r:id="rId47"/>
    <p:sldId id="300" r:id="rId48"/>
    <p:sldId id="302" r:id="rId49"/>
    <p:sldId id="303" r:id="rId50"/>
    <p:sldId id="304" r:id="rId51"/>
    <p:sldId id="306" r:id="rId52"/>
    <p:sldId id="305" r:id="rId53"/>
    <p:sldId id="308" r:id="rId54"/>
    <p:sldId id="307" r:id="rId55"/>
    <p:sldId id="309" r:id="rId56"/>
    <p:sldId id="310" r:id="rId57"/>
  </p:sldIdLst>
  <p:sldSz cx="9144000" cy="6858000" type="screen4x3"/>
  <p:notesSz cx="7099300" cy="102346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78608" autoAdjust="0"/>
  </p:normalViewPr>
  <p:slideViewPr>
    <p:cSldViewPr snapToGrid="0" snapToObjects="1" showGuides="1">
      <p:cViewPr varScale="1">
        <p:scale>
          <a:sx n="58" d="100"/>
          <a:sy n="58" d="100"/>
        </p:scale>
        <p:origin x="142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0"/>
          </a:xfrm>
          <a:prstGeom prst="rect">
            <a:avLst/>
          </a:prstGeom>
        </p:spPr>
        <p:txBody>
          <a:bodyPr vert="horz" lIns="95079" tIns="47540" rIns="95079" bIns="47540" rtlCol="0"/>
          <a:lstStyle>
            <a:lvl1pPr algn="l">
              <a:defRPr sz="1200"/>
            </a:lvl1pPr>
          </a:lstStyle>
          <a:p>
            <a:endParaRPr lang="de-CH"/>
          </a:p>
        </p:txBody>
      </p:sp>
      <p:sp>
        <p:nvSpPr>
          <p:cNvPr id="3" name="Datumsplatzhalter 2"/>
          <p:cNvSpPr>
            <a:spLocks noGrp="1"/>
          </p:cNvSpPr>
          <p:nvPr>
            <p:ph type="dt" sz="quarter" idx="1"/>
          </p:nvPr>
        </p:nvSpPr>
        <p:spPr>
          <a:xfrm>
            <a:off x="4021295" y="1"/>
            <a:ext cx="3076363" cy="511730"/>
          </a:xfrm>
          <a:prstGeom prst="rect">
            <a:avLst/>
          </a:prstGeom>
        </p:spPr>
        <p:txBody>
          <a:bodyPr vert="horz" lIns="95079" tIns="47540" rIns="95079" bIns="47540" rtlCol="0"/>
          <a:lstStyle>
            <a:lvl1pPr algn="r">
              <a:defRPr sz="1200"/>
            </a:lvl1pPr>
          </a:lstStyle>
          <a:p>
            <a:fld id="{EFA0D184-D464-48E9-9CA0-A94E873F6C2C}" type="datetimeFigureOut">
              <a:rPr lang="de-CH" smtClean="0"/>
              <a:t>29.01.2015</a:t>
            </a:fld>
            <a:endParaRPr lang="de-CH"/>
          </a:p>
        </p:txBody>
      </p:sp>
      <p:sp>
        <p:nvSpPr>
          <p:cNvPr id="4" name="Fußzeilenplatzhalter 3"/>
          <p:cNvSpPr>
            <a:spLocks noGrp="1"/>
          </p:cNvSpPr>
          <p:nvPr>
            <p:ph type="ftr" sz="quarter" idx="2"/>
          </p:nvPr>
        </p:nvSpPr>
        <p:spPr>
          <a:xfrm>
            <a:off x="1" y="9721106"/>
            <a:ext cx="3076363" cy="511730"/>
          </a:xfrm>
          <a:prstGeom prst="rect">
            <a:avLst/>
          </a:prstGeom>
        </p:spPr>
        <p:txBody>
          <a:bodyPr vert="horz" lIns="95079" tIns="47540" rIns="95079" bIns="47540" rtlCol="0" anchor="b"/>
          <a:lstStyle>
            <a:lvl1pPr algn="l">
              <a:defRPr sz="1200"/>
            </a:lvl1pPr>
          </a:lstStyle>
          <a:p>
            <a:endParaRPr lang="de-CH"/>
          </a:p>
        </p:txBody>
      </p:sp>
      <p:sp>
        <p:nvSpPr>
          <p:cNvPr id="5" name="Foliennummernplatzhalter 4"/>
          <p:cNvSpPr>
            <a:spLocks noGrp="1"/>
          </p:cNvSpPr>
          <p:nvPr>
            <p:ph type="sldNum" sz="quarter" idx="3"/>
          </p:nvPr>
        </p:nvSpPr>
        <p:spPr>
          <a:xfrm>
            <a:off x="4021295" y="9721106"/>
            <a:ext cx="3076363" cy="511730"/>
          </a:xfrm>
          <a:prstGeom prst="rect">
            <a:avLst/>
          </a:prstGeom>
        </p:spPr>
        <p:txBody>
          <a:bodyPr vert="horz" lIns="95079" tIns="47540" rIns="95079" bIns="4754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0"/>
          </a:xfrm>
          <a:prstGeom prst="rect">
            <a:avLst/>
          </a:prstGeom>
        </p:spPr>
        <p:txBody>
          <a:bodyPr vert="horz" lIns="95079" tIns="47540" rIns="95079" bIns="47540" rtlCol="0"/>
          <a:lstStyle>
            <a:lvl1pPr algn="l">
              <a:defRPr sz="1200"/>
            </a:lvl1pPr>
          </a:lstStyle>
          <a:p>
            <a:endParaRPr lang="de-CH"/>
          </a:p>
        </p:txBody>
      </p:sp>
      <p:sp>
        <p:nvSpPr>
          <p:cNvPr id="3" name="Datumsplatzhalter 2"/>
          <p:cNvSpPr>
            <a:spLocks noGrp="1"/>
          </p:cNvSpPr>
          <p:nvPr>
            <p:ph type="dt" idx="1"/>
          </p:nvPr>
        </p:nvSpPr>
        <p:spPr>
          <a:xfrm>
            <a:off x="4021295" y="1"/>
            <a:ext cx="3076363" cy="511730"/>
          </a:xfrm>
          <a:prstGeom prst="rect">
            <a:avLst/>
          </a:prstGeom>
        </p:spPr>
        <p:txBody>
          <a:bodyPr vert="horz" lIns="95079" tIns="47540" rIns="95079" bIns="47540" rtlCol="0"/>
          <a:lstStyle>
            <a:lvl1pPr algn="r">
              <a:defRPr sz="1200"/>
            </a:lvl1pPr>
          </a:lstStyle>
          <a:p>
            <a:fld id="{5AF2B663-2BA9-4D7E-8201-5DE4109E1EDD}" type="datetimeFigureOut">
              <a:rPr lang="de-CH" smtClean="0"/>
              <a:t>29.01.2015</a:t>
            </a:fld>
            <a:endParaRPr lang="de-CH"/>
          </a:p>
        </p:txBody>
      </p:sp>
      <p:sp>
        <p:nvSpPr>
          <p:cNvPr id="4" name="Folienbildplatzhalter 3"/>
          <p:cNvSpPr>
            <a:spLocks noGrp="1" noRot="1" noChangeAspect="1"/>
          </p:cNvSpPr>
          <p:nvPr>
            <p:ph type="sldImg" idx="2"/>
          </p:nvPr>
        </p:nvSpPr>
        <p:spPr>
          <a:xfrm>
            <a:off x="989013" y="766763"/>
            <a:ext cx="5121275" cy="3840162"/>
          </a:xfrm>
          <a:prstGeom prst="rect">
            <a:avLst/>
          </a:prstGeom>
          <a:noFill/>
          <a:ln w="12700">
            <a:solidFill>
              <a:prstClr val="black"/>
            </a:solidFill>
          </a:ln>
        </p:spPr>
        <p:txBody>
          <a:bodyPr vert="horz" lIns="95079" tIns="47540" rIns="95079" bIns="47540" rtlCol="0" anchor="ctr"/>
          <a:lstStyle/>
          <a:p>
            <a:endParaRPr lang="de-CH"/>
          </a:p>
        </p:txBody>
      </p:sp>
      <p:sp>
        <p:nvSpPr>
          <p:cNvPr id="5" name="Notizenplatzhalter 4"/>
          <p:cNvSpPr>
            <a:spLocks noGrp="1"/>
          </p:cNvSpPr>
          <p:nvPr>
            <p:ph type="body" sz="quarter" idx="3"/>
          </p:nvPr>
        </p:nvSpPr>
        <p:spPr>
          <a:xfrm>
            <a:off x="709931" y="4861441"/>
            <a:ext cx="5679440" cy="4605575"/>
          </a:xfrm>
          <a:prstGeom prst="rect">
            <a:avLst/>
          </a:prstGeom>
        </p:spPr>
        <p:txBody>
          <a:bodyPr vert="horz" lIns="95079" tIns="47540" rIns="95079" bIns="4754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721106"/>
            <a:ext cx="3076363" cy="511730"/>
          </a:xfrm>
          <a:prstGeom prst="rect">
            <a:avLst/>
          </a:prstGeom>
        </p:spPr>
        <p:txBody>
          <a:bodyPr vert="horz" lIns="95079" tIns="47540" rIns="95079" bIns="47540" rtlCol="0" anchor="b"/>
          <a:lstStyle>
            <a:lvl1pPr algn="l">
              <a:defRPr sz="1200"/>
            </a:lvl1pPr>
          </a:lstStyle>
          <a:p>
            <a:endParaRPr lang="de-CH"/>
          </a:p>
        </p:txBody>
      </p:sp>
      <p:sp>
        <p:nvSpPr>
          <p:cNvPr id="7" name="Foliennummernplatzhalter 6"/>
          <p:cNvSpPr>
            <a:spLocks noGrp="1"/>
          </p:cNvSpPr>
          <p:nvPr>
            <p:ph type="sldNum" sz="quarter" idx="5"/>
          </p:nvPr>
        </p:nvSpPr>
        <p:spPr>
          <a:xfrm>
            <a:off x="4021295" y="9721106"/>
            <a:ext cx="3076363" cy="511730"/>
          </a:xfrm>
          <a:prstGeom prst="rect">
            <a:avLst/>
          </a:prstGeom>
        </p:spPr>
        <p:txBody>
          <a:bodyPr vert="horz" lIns="95079" tIns="47540" rIns="95079" bIns="4754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Umsetzung: </a:t>
            </a:r>
          </a:p>
          <a:p>
            <a:r>
              <a:rPr lang="de-CH" dirty="0" smtClean="0"/>
              <a:t>Bogen zu Sprachen RDF OWL SWRL</a:t>
            </a:r>
          </a:p>
          <a:p>
            <a:r>
              <a:rPr lang="de-CH" dirty="0" smtClean="0"/>
              <a:t> -&gt; Abfrage in SPARQL</a:t>
            </a:r>
          </a:p>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33704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Ontologien</a:t>
            </a:r>
            <a:r>
              <a:rPr lang="de-CH" dirty="0" smtClean="0"/>
              <a:t> können unterschiedlich abgebildet werden, zum</a:t>
            </a:r>
            <a:r>
              <a:rPr lang="de-CH" baseline="0" dirty="0" smtClean="0"/>
              <a:t> Beispiel Graphisch mittels:</a:t>
            </a:r>
          </a:p>
          <a:p>
            <a:endParaRPr lang="de-CH" baseline="0" dirty="0" smtClean="0"/>
          </a:p>
          <a:p>
            <a:r>
              <a:rPr lang="de-CH" baseline="0" dirty="0" smtClean="0"/>
              <a:t>Semantische Netze: Darstellung als Graph</a:t>
            </a:r>
          </a:p>
          <a:p>
            <a:r>
              <a:rPr lang="de-CH" baseline="0" dirty="0" smtClean="0"/>
              <a:t>Frame: Darstellung als Objekt (objektorientiert)</a:t>
            </a:r>
          </a:p>
          <a:p>
            <a:r>
              <a:rPr lang="de-CH" baseline="0" dirty="0" smtClean="0"/>
              <a:t>Wissensnetz: Basis </a:t>
            </a:r>
            <a:r>
              <a:rPr lang="de-CH" baseline="0" dirty="0" err="1" smtClean="0"/>
              <a:t>sem</a:t>
            </a:r>
            <a:r>
              <a:rPr lang="de-CH" baseline="0" dirty="0" smtClean="0"/>
              <a:t>. Netz, Kombination mit Frames</a:t>
            </a:r>
          </a:p>
          <a:p>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1105286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Semantische Netze und Frames versuchen das menschliche Gedächtnis abzubilden. Sie wurden hauptsächlich zur</a:t>
            </a:r>
          </a:p>
          <a:p>
            <a:r>
              <a:rPr lang="de-CH" dirty="0"/>
              <a:t>Analyse von Wörtern und Sätzen verwendet. Ein weiterer Aspekt ist die verständliche Darstellung von Klassen</a:t>
            </a:r>
          </a:p>
          <a:p>
            <a:r>
              <a:rPr lang="de-CH" dirty="0"/>
              <a:t>und ihren Beziehungen. </a:t>
            </a:r>
          </a:p>
          <a:p>
            <a:endParaRPr lang="de-CH" dirty="0"/>
          </a:p>
          <a:p>
            <a:r>
              <a:rPr lang="de-CH" dirty="0"/>
              <a:t>Die Konzepte der semantischen Netze und Frames haben die Entwicklung der objektorientierten</a:t>
            </a:r>
          </a:p>
          <a:p>
            <a:r>
              <a:rPr lang="de-CH" dirty="0"/>
              <a:t>Programmierung </a:t>
            </a:r>
            <a:r>
              <a:rPr lang="de-CH" dirty="0" err="1"/>
              <a:t>beeinusst</a:t>
            </a:r>
            <a:endParaRPr lang="de-CH" dirty="0"/>
          </a:p>
          <a:p>
            <a:endParaRPr lang="de-CH" dirty="0" smtClean="0"/>
          </a:p>
          <a:p>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62152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Klassen: Kapitelgesellschaft</a:t>
            </a:r>
          </a:p>
          <a:p>
            <a:r>
              <a:rPr lang="de-CH" dirty="0" smtClean="0"/>
              <a:t>Suklassen: GmbH</a:t>
            </a:r>
          </a:p>
          <a:p>
            <a:r>
              <a:rPr lang="de-CH" baseline="0" dirty="0" smtClean="0"/>
              <a:t> -&gt; Beziehung ist ein</a:t>
            </a:r>
            <a:endParaRPr lang="de-CH" dirty="0" smtClean="0"/>
          </a:p>
          <a:p>
            <a:r>
              <a:rPr lang="de-CH" dirty="0" smtClean="0"/>
              <a:t>Individuum: </a:t>
            </a:r>
            <a:r>
              <a:rPr lang="de-CH" dirty="0" err="1" smtClean="0"/>
              <a:t>Aker</a:t>
            </a:r>
            <a:r>
              <a:rPr lang="de-CH" dirty="0" smtClean="0"/>
              <a:t> MTW -&gt;Beziehung: Instanz von</a:t>
            </a:r>
          </a:p>
          <a:p>
            <a:r>
              <a:rPr lang="de-CH" dirty="0" smtClean="0"/>
              <a:t>Eigenschaft : wird</a:t>
            </a:r>
            <a:r>
              <a:rPr lang="de-CH" baseline="0" dirty="0" smtClean="0"/>
              <a:t> besteuert</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549713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Abgewandelte Form</a:t>
            </a:r>
            <a:r>
              <a:rPr lang="de-CH" baseline="0" dirty="0" smtClean="0"/>
              <a:t> von einem Semantischen Netz wurde verwendet</a:t>
            </a:r>
          </a:p>
          <a:p>
            <a:endParaRPr lang="de-CH" baseline="0"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49460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	</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420915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16</a:t>
            </a:fld>
            <a:endParaRPr lang="de-CH"/>
          </a:p>
        </p:txBody>
      </p:sp>
    </p:spTree>
    <p:extLst>
      <p:ext uri="{BB962C8B-B14F-4D97-AF65-F5344CB8AC3E}">
        <p14:creationId xmlns:p14="http://schemas.microsoft.com/office/powerpoint/2010/main" val="1033494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17</a:t>
            </a:fld>
            <a:endParaRPr lang="de-CH"/>
          </a:p>
        </p:txBody>
      </p:sp>
    </p:spTree>
    <p:extLst>
      <p:ext uri="{BB962C8B-B14F-4D97-AF65-F5344CB8AC3E}">
        <p14:creationId xmlns:p14="http://schemas.microsoft.com/office/powerpoint/2010/main" val="620369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18</a:t>
            </a:fld>
            <a:endParaRPr lang="de-CH"/>
          </a:p>
        </p:txBody>
      </p:sp>
    </p:spTree>
    <p:extLst>
      <p:ext uri="{BB962C8B-B14F-4D97-AF65-F5344CB8AC3E}">
        <p14:creationId xmlns:p14="http://schemas.microsoft.com/office/powerpoint/2010/main" val="3583753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19</a:t>
            </a:fld>
            <a:endParaRPr lang="de-CH"/>
          </a:p>
        </p:txBody>
      </p:sp>
    </p:spTree>
    <p:extLst>
      <p:ext uri="{BB962C8B-B14F-4D97-AF65-F5344CB8AC3E}">
        <p14:creationId xmlns:p14="http://schemas.microsoft.com/office/powerpoint/2010/main" val="79127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769835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20</a:t>
            </a:fld>
            <a:endParaRPr lang="de-CH"/>
          </a:p>
        </p:txBody>
      </p:sp>
    </p:spTree>
    <p:extLst>
      <p:ext uri="{BB962C8B-B14F-4D97-AF65-F5344CB8AC3E}">
        <p14:creationId xmlns:p14="http://schemas.microsoft.com/office/powerpoint/2010/main" val="3797348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21</a:t>
            </a:fld>
            <a:endParaRPr lang="de-CH"/>
          </a:p>
        </p:txBody>
      </p:sp>
    </p:spTree>
    <p:extLst>
      <p:ext uri="{BB962C8B-B14F-4D97-AF65-F5344CB8AC3E}">
        <p14:creationId xmlns:p14="http://schemas.microsoft.com/office/powerpoint/2010/main" val="3658897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22</a:t>
            </a:fld>
            <a:endParaRPr lang="de-CH"/>
          </a:p>
        </p:txBody>
      </p:sp>
    </p:spTree>
    <p:extLst>
      <p:ext uri="{BB962C8B-B14F-4D97-AF65-F5344CB8AC3E}">
        <p14:creationId xmlns:p14="http://schemas.microsoft.com/office/powerpoint/2010/main" val="1981815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Modus </a:t>
            </a:r>
            <a:r>
              <a:rPr lang="de-CH" dirty="0" err="1" smtClean="0"/>
              <a:t>Ponens</a:t>
            </a:r>
            <a:r>
              <a:rPr lang="de-CH" dirty="0" smtClean="0"/>
              <a:t>:</a:t>
            </a:r>
          </a:p>
          <a:p>
            <a:r>
              <a:rPr lang="de-CH" dirty="0"/>
              <a:t>Der Modus </a:t>
            </a:r>
            <a:r>
              <a:rPr lang="de-CH" dirty="0" err="1"/>
              <a:t>Ponens</a:t>
            </a:r>
            <a:r>
              <a:rPr lang="de-CH" dirty="0"/>
              <a:t> . . . stellt eine universelle Schlussregel dar, die unabhängig vom jeweiligen Problem</a:t>
            </a:r>
          </a:p>
          <a:p>
            <a:r>
              <a:rPr lang="de-CH" dirty="0"/>
              <a:t>angewandt werden kann. [</a:t>
            </a:r>
            <a:r>
              <a:rPr lang="de-CH" dirty="0" err="1"/>
              <a:t>Lämmel</a:t>
            </a:r>
            <a:r>
              <a:rPr lang="de-CH" dirty="0"/>
              <a:t> </a:t>
            </a:r>
            <a:r>
              <a:rPr lang="de-CH" dirty="0" err="1"/>
              <a:t>and</a:t>
            </a:r>
            <a:r>
              <a:rPr lang="de-CH" dirty="0"/>
              <a:t> </a:t>
            </a:r>
            <a:r>
              <a:rPr lang="de-CH" dirty="0" err="1"/>
              <a:t>Cleve</a:t>
            </a:r>
            <a:r>
              <a:rPr lang="de-CH" dirty="0"/>
              <a:t>, 2012, S. 41] Beispiel: Regen = nasse Strasse. Regen gegeben,</a:t>
            </a:r>
          </a:p>
          <a:p>
            <a:r>
              <a:rPr lang="de-CH" dirty="0"/>
              <a:t>also muss die Strasse nass sein.</a:t>
            </a:r>
            <a:endParaRPr lang="de-CH" dirty="0" smtClean="0"/>
          </a:p>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23</a:t>
            </a:fld>
            <a:endParaRPr lang="de-CH"/>
          </a:p>
        </p:txBody>
      </p:sp>
    </p:spTree>
    <p:extLst>
      <p:ext uri="{BB962C8B-B14F-4D97-AF65-F5344CB8AC3E}">
        <p14:creationId xmlns:p14="http://schemas.microsoft.com/office/powerpoint/2010/main" val="1592743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24</a:t>
            </a:fld>
            <a:endParaRPr lang="de-CH"/>
          </a:p>
        </p:txBody>
      </p:sp>
    </p:spTree>
    <p:extLst>
      <p:ext uri="{BB962C8B-B14F-4D97-AF65-F5344CB8AC3E}">
        <p14:creationId xmlns:p14="http://schemas.microsoft.com/office/powerpoint/2010/main" val="546025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25</a:t>
            </a:fld>
            <a:endParaRPr lang="de-CH"/>
          </a:p>
        </p:txBody>
      </p:sp>
    </p:spTree>
    <p:extLst>
      <p:ext uri="{BB962C8B-B14F-4D97-AF65-F5344CB8AC3E}">
        <p14:creationId xmlns:p14="http://schemas.microsoft.com/office/powerpoint/2010/main" val="1957185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Man bezeichnet die Zuordnung von Ereignissen aus einer realen Welt zu aussagenlogischen Variablen als Interpretation</a:t>
            </a:r>
          </a:p>
          <a:p>
            <a:endParaRPr lang="de-CH" dirty="0" smtClean="0"/>
          </a:p>
          <a:p>
            <a:r>
              <a:rPr lang="de-CH" dirty="0" smtClean="0"/>
              <a:t>-&gt; </a:t>
            </a:r>
            <a:r>
              <a:rPr lang="de-CH" dirty="0" err="1" smtClean="0"/>
              <a:t>Gülitge</a:t>
            </a:r>
            <a:r>
              <a:rPr lang="de-CH" dirty="0" smtClean="0"/>
              <a:t> Interpretation: Interpretation, welche alle Fakten und Axiome der Ontologie erfüllt</a:t>
            </a:r>
          </a:p>
          <a:p>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26</a:t>
            </a:fld>
            <a:endParaRPr lang="de-CH"/>
          </a:p>
        </p:txBody>
      </p:sp>
    </p:spTree>
    <p:extLst>
      <p:ext uri="{BB962C8B-B14F-4D97-AF65-F5344CB8AC3E}">
        <p14:creationId xmlns:p14="http://schemas.microsoft.com/office/powerpoint/2010/main" val="3144677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Transformationsregel</a:t>
            </a:r>
          </a:p>
          <a:p>
            <a:r>
              <a:rPr lang="de-CH" dirty="0"/>
              <a:t>Argument 	Modell</a:t>
            </a:r>
          </a:p>
          <a:p>
            <a:r>
              <a:rPr lang="de-CH" dirty="0"/>
              <a:t>P 	I (P) = W</a:t>
            </a:r>
          </a:p>
          <a:p>
            <a:r>
              <a:rPr lang="de-CH" dirty="0" err="1"/>
              <a:t>Neg</a:t>
            </a:r>
            <a:r>
              <a:rPr lang="de-CH" dirty="0"/>
              <a:t> Q 	I (Q) = F</a:t>
            </a:r>
          </a:p>
          <a:p>
            <a:r>
              <a:rPr lang="pl-PL" dirty="0"/>
              <a:t>P </a:t>
            </a:r>
            <a:r>
              <a:rPr lang="de-CH" dirty="0" err="1"/>
              <a:t>and</a:t>
            </a:r>
            <a:r>
              <a:rPr lang="pl-PL" dirty="0"/>
              <a:t> Q </a:t>
            </a:r>
            <a:r>
              <a:rPr lang="de-CH" dirty="0"/>
              <a:t>	</a:t>
            </a:r>
            <a:r>
              <a:rPr lang="pl-PL" dirty="0"/>
              <a:t>I (P) = I (Q) = W</a:t>
            </a:r>
          </a:p>
          <a:p>
            <a:r>
              <a:rPr lang="pl-PL" dirty="0"/>
              <a:t>P </a:t>
            </a:r>
            <a:r>
              <a:rPr lang="de-CH" dirty="0" err="1"/>
              <a:t>or</a:t>
            </a:r>
            <a:r>
              <a:rPr lang="pl-PL" dirty="0"/>
              <a:t> Q</a:t>
            </a:r>
            <a:r>
              <a:rPr lang="de-CH" dirty="0"/>
              <a:t>	</a:t>
            </a:r>
            <a:r>
              <a:rPr lang="pl-PL" dirty="0"/>
              <a:t>I (Q) = W oder I (P) = W oder beides</a:t>
            </a:r>
          </a:p>
          <a:p>
            <a:r>
              <a:rPr lang="de-CH" dirty="0"/>
              <a:t>P </a:t>
            </a:r>
            <a:r>
              <a:rPr lang="de-CH" dirty="0">
                <a:sym typeface="Wingdings" panose="05000000000000000000" pitchFamily="2" charset="2"/>
              </a:rPr>
              <a:t></a:t>
            </a:r>
            <a:r>
              <a:rPr lang="de-CH" dirty="0"/>
              <a:t>Q  	I (P) = F oder I (Q) = W oder beides</a:t>
            </a:r>
          </a:p>
          <a:p>
            <a:endParaRPr lang="de-CH" dirty="0"/>
          </a:p>
          <a:p>
            <a:r>
              <a:rPr lang="de-CH" dirty="0"/>
              <a:t>-&gt; Hervorheben: tritt bei Aufbau des Graphen </a:t>
            </a:r>
            <a:r>
              <a:rPr lang="de-CH" dirty="0" err="1"/>
              <a:t>inkulsive</a:t>
            </a:r>
            <a:r>
              <a:rPr lang="de-CH" dirty="0"/>
              <a:t> Negation ein Widerspruch auf ist das Modell somit bewiesen -&gt; also Wahr!!</a:t>
            </a:r>
          </a:p>
          <a:p>
            <a:r>
              <a:rPr lang="de-CH" dirty="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27</a:t>
            </a:fld>
            <a:endParaRPr lang="de-CH"/>
          </a:p>
        </p:txBody>
      </p:sp>
    </p:spTree>
    <p:extLst>
      <p:ext uri="{BB962C8B-B14F-4D97-AF65-F5344CB8AC3E}">
        <p14:creationId xmlns:p14="http://schemas.microsoft.com/office/powerpoint/2010/main" val="2708879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Transformationsregel</a:t>
            </a:r>
          </a:p>
          <a:p>
            <a:r>
              <a:rPr lang="de-CH" dirty="0"/>
              <a:t>Argument 	Modell</a:t>
            </a:r>
          </a:p>
          <a:p>
            <a:r>
              <a:rPr lang="de-CH" dirty="0"/>
              <a:t>P 	I (P) = W</a:t>
            </a:r>
          </a:p>
          <a:p>
            <a:r>
              <a:rPr lang="de-CH" dirty="0" err="1"/>
              <a:t>Neg</a:t>
            </a:r>
            <a:r>
              <a:rPr lang="de-CH" dirty="0"/>
              <a:t> Q 	I (Q) = F</a:t>
            </a:r>
          </a:p>
          <a:p>
            <a:r>
              <a:rPr lang="pl-PL" dirty="0"/>
              <a:t>P </a:t>
            </a:r>
            <a:r>
              <a:rPr lang="de-CH" dirty="0" err="1"/>
              <a:t>and</a:t>
            </a:r>
            <a:r>
              <a:rPr lang="pl-PL" dirty="0"/>
              <a:t> Q </a:t>
            </a:r>
            <a:r>
              <a:rPr lang="de-CH" dirty="0"/>
              <a:t>	</a:t>
            </a:r>
            <a:r>
              <a:rPr lang="pl-PL" dirty="0"/>
              <a:t>I (P) = I (Q) = W</a:t>
            </a:r>
          </a:p>
          <a:p>
            <a:r>
              <a:rPr lang="pl-PL" dirty="0"/>
              <a:t>P </a:t>
            </a:r>
            <a:r>
              <a:rPr lang="de-CH" dirty="0" err="1"/>
              <a:t>or</a:t>
            </a:r>
            <a:r>
              <a:rPr lang="pl-PL" dirty="0"/>
              <a:t> Q</a:t>
            </a:r>
            <a:r>
              <a:rPr lang="de-CH" dirty="0"/>
              <a:t>	</a:t>
            </a:r>
            <a:r>
              <a:rPr lang="pl-PL" dirty="0"/>
              <a:t>I (Q) = W oder I (P) = W oder beides</a:t>
            </a:r>
          </a:p>
          <a:p>
            <a:r>
              <a:rPr lang="de-CH" dirty="0"/>
              <a:t>P </a:t>
            </a:r>
            <a:r>
              <a:rPr lang="de-CH" dirty="0">
                <a:sym typeface="Wingdings" panose="05000000000000000000" pitchFamily="2" charset="2"/>
              </a:rPr>
              <a:t></a:t>
            </a:r>
            <a:r>
              <a:rPr lang="de-CH" dirty="0"/>
              <a:t>Q  	I (P) = F oder I (Q) = W oder beides</a:t>
            </a:r>
          </a:p>
          <a:p>
            <a:endParaRPr lang="de-CH" dirty="0"/>
          </a:p>
          <a:p>
            <a:r>
              <a:rPr lang="de-CH" dirty="0"/>
              <a:t>Logische Vereinigung der Elemente</a:t>
            </a:r>
          </a:p>
        </p:txBody>
      </p:sp>
      <p:sp>
        <p:nvSpPr>
          <p:cNvPr id="4" name="Foliennummernplatzhalter 3"/>
          <p:cNvSpPr>
            <a:spLocks noGrp="1"/>
          </p:cNvSpPr>
          <p:nvPr>
            <p:ph type="sldNum" sz="quarter" idx="10"/>
          </p:nvPr>
        </p:nvSpPr>
        <p:spPr/>
        <p:txBody>
          <a:bodyPr/>
          <a:lstStyle/>
          <a:p>
            <a:fld id="{37E44704-8E6D-4CF2-8CFA-A0F7BC751896}" type="slidenum">
              <a:rPr lang="de-CH" smtClean="0"/>
              <a:t>28</a:t>
            </a:fld>
            <a:endParaRPr lang="de-CH"/>
          </a:p>
        </p:txBody>
      </p:sp>
    </p:spTree>
    <p:extLst>
      <p:ext uri="{BB962C8B-B14F-4D97-AF65-F5344CB8AC3E}">
        <p14:creationId xmlns:p14="http://schemas.microsoft.com/office/powerpoint/2010/main" val="781233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Transformationsregel</a:t>
            </a:r>
          </a:p>
          <a:p>
            <a:r>
              <a:rPr lang="de-CH" dirty="0"/>
              <a:t>Argument 	Modell</a:t>
            </a:r>
          </a:p>
          <a:p>
            <a:r>
              <a:rPr lang="de-CH" dirty="0"/>
              <a:t>P 	I (P) = W</a:t>
            </a:r>
          </a:p>
          <a:p>
            <a:r>
              <a:rPr lang="de-CH" dirty="0" err="1"/>
              <a:t>Neg</a:t>
            </a:r>
            <a:r>
              <a:rPr lang="de-CH" dirty="0"/>
              <a:t> Q 	I (Q) = F</a:t>
            </a:r>
          </a:p>
          <a:p>
            <a:r>
              <a:rPr lang="pl-PL" dirty="0"/>
              <a:t>P </a:t>
            </a:r>
            <a:r>
              <a:rPr lang="de-CH" dirty="0" err="1"/>
              <a:t>and</a:t>
            </a:r>
            <a:r>
              <a:rPr lang="pl-PL" dirty="0"/>
              <a:t> Q </a:t>
            </a:r>
            <a:r>
              <a:rPr lang="de-CH" dirty="0"/>
              <a:t>	</a:t>
            </a:r>
            <a:r>
              <a:rPr lang="pl-PL" dirty="0"/>
              <a:t>I (P) = I (Q) = W</a:t>
            </a:r>
          </a:p>
          <a:p>
            <a:r>
              <a:rPr lang="pl-PL" dirty="0"/>
              <a:t>P </a:t>
            </a:r>
            <a:r>
              <a:rPr lang="de-CH" dirty="0" err="1"/>
              <a:t>or</a:t>
            </a:r>
            <a:r>
              <a:rPr lang="pl-PL" dirty="0"/>
              <a:t> Q</a:t>
            </a:r>
            <a:r>
              <a:rPr lang="de-CH" dirty="0"/>
              <a:t>	</a:t>
            </a:r>
            <a:r>
              <a:rPr lang="pl-PL" dirty="0"/>
              <a:t>I (Q) = W oder I (P) = W oder beides</a:t>
            </a:r>
          </a:p>
          <a:p>
            <a:r>
              <a:rPr lang="de-CH" dirty="0"/>
              <a:t>P </a:t>
            </a:r>
            <a:r>
              <a:rPr lang="de-CH" dirty="0">
                <a:sym typeface="Wingdings" panose="05000000000000000000" pitchFamily="2" charset="2"/>
              </a:rPr>
              <a:t></a:t>
            </a:r>
            <a:r>
              <a:rPr lang="de-CH" dirty="0"/>
              <a:t>Q  	I (P) = F oder I (Q) = W oder beides</a:t>
            </a:r>
          </a:p>
        </p:txBody>
      </p:sp>
      <p:sp>
        <p:nvSpPr>
          <p:cNvPr id="4" name="Foliennummernplatzhalter 3"/>
          <p:cNvSpPr>
            <a:spLocks noGrp="1"/>
          </p:cNvSpPr>
          <p:nvPr>
            <p:ph type="sldNum" sz="quarter" idx="10"/>
          </p:nvPr>
        </p:nvSpPr>
        <p:spPr/>
        <p:txBody>
          <a:bodyPr/>
          <a:lstStyle/>
          <a:p>
            <a:fld id="{37E44704-8E6D-4CF2-8CFA-A0F7BC751896}" type="slidenum">
              <a:rPr lang="de-CH" smtClean="0"/>
              <a:t>29</a:t>
            </a:fld>
            <a:endParaRPr lang="de-CH"/>
          </a:p>
        </p:txBody>
      </p:sp>
    </p:spTree>
    <p:extLst>
      <p:ext uri="{BB962C8B-B14F-4D97-AF65-F5344CB8AC3E}">
        <p14:creationId xmlns:p14="http://schemas.microsoft.com/office/powerpoint/2010/main" val="2056572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059445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p>
          <a:p>
            <a:r>
              <a:rPr lang="de-CH" dirty="0" smtClean="0"/>
              <a:t>-&gt; Benutzerschnittstelle</a:t>
            </a:r>
            <a:r>
              <a:rPr lang="de-CH" baseline="0" dirty="0" smtClean="0"/>
              <a:t> in irgendeiner Form -&gt; unser Beispiel später</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30</a:t>
            </a:fld>
            <a:endParaRPr lang="de-CH"/>
          </a:p>
        </p:txBody>
      </p:sp>
    </p:spTree>
    <p:extLst>
      <p:ext uri="{BB962C8B-B14F-4D97-AF65-F5344CB8AC3E}">
        <p14:creationId xmlns:p14="http://schemas.microsoft.com/office/powerpoint/2010/main" val="7888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31</a:t>
            </a:fld>
            <a:endParaRPr lang="de-CH"/>
          </a:p>
        </p:txBody>
      </p:sp>
    </p:spTree>
    <p:extLst>
      <p:ext uri="{BB962C8B-B14F-4D97-AF65-F5344CB8AC3E}">
        <p14:creationId xmlns:p14="http://schemas.microsoft.com/office/powerpoint/2010/main" val="3113385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32</a:t>
            </a:fld>
            <a:endParaRPr lang="de-CH"/>
          </a:p>
        </p:txBody>
      </p:sp>
    </p:spTree>
    <p:extLst>
      <p:ext uri="{BB962C8B-B14F-4D97-AF65-F5344CB8AC3E}">
        <p14:creationId xmlns:p14="http://schemas.microsoft.com/office/powerpoint/2010/main" val="670889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Herr</a:t>
            </a:r>
            <a:r>
              <a:rPr lang="de-CH" baseline="0" dirty="0" smtClean="0"/>
              <a:t> Osterwalder bereits erwähnt hat, werden semantischen Datenbanken auf der Basis von </a:t>
            </a:r>
            <a:r>
              <a:rPr lang="de-CH" baseline="0" dirty="0" err="1" smtClean="0"/>
              <a:t>Ontolgoien</a:t>
            </a:r>
            <a:r>
              <a:rPr lang="de-CH" baseline="0" dirty="0" smtClean="0"/>
              <a:t> erstellt. Eine Ontologie beschreibt </a:t>
            </a:r>
            <a:r>
              <a:rPr lang="de-CH" baseline="0" dirty="0" err="1" smtClean="0"/>
              <a:t>sachwissen</a:t>
            </a:r>
            <a:r>
              <a:rPr lang="de-CH" baseline="0" dirty="0" smtClean="0"/>
              <a:t> einer </a:t>
            </a:r>
            <a:r>
              <a:rPr lang="de-CH" baseline="0" dirty="0" err="1" smtClean="0"/>
              <a:t>Probelemdomäne</a:t>
            </a:r>
            <a:r>
              <a:rPr lang="de-CH" baseline="0" dirty="0" smtClean="0"/>
              <a:t>, also eines klar definierten Ausschnitt der Welt. </a:t>
            </a:r>
          </a:p>
          <a:p>
            <a:r>
              <a:rPr lang="de-CH" baseline="0" dirty="0" smtClean="0"/>
              <a:t>Beim wählen der Problemdomäne sind wir schon auf die ersten </a:t>
            </a:r>
            <a:r>
              <a:rPr lang="de-CH" baseline="0" dirty="0" err="1" smtClean="0"/>
              <a:t>Schweierigkeiten</a:t>
            </a:r>
            <a:r>
              <a:rPr lang="de-CH" baseline="0" dirty="0" smtClean="0"/>
              <a:t> gestossen. Unsere </a:t>
            </a:r>
            <a:r>
              <a:rPr lang="de-CH" baseline="0" dirty="0" err="1" smtClean="0"/>
              <a:t>Ursprünliche</a:t>
            </a:r>
            <a:r>
              <a:rPr lang="de-CH" baseline="0" dirty="0" smtClean="0"/>
              <a:t> Gewählte Domäne, «das Erlernen der Programmierung am Beispiel von Prolog» hat uns vor grosse Probleme gestellt. Während der Modellierung haben wir es nicht </a:t>
            </a:r>
            <a:r>
              <a:rPr lang="de-CH" baseline="0" dirty="0" err="1" smtClean="0"/>
              <a:t>geschaften</a:t>
            </a:r>
            <a:r>
              <a:rPr lang="de-CH" baseline="0" dirty="0" smtClean="0"/>
              <a:t>, den erwarteten Mehrwert von der </a:t>
            </a:r>
            <a:r>
              <a:rPr lang="de-CH" baseline="0" dirty="0" err="1" smtClean="0"/>
              <a:t>Wissensmodelleriung</a:t>
            </a:r>
            <a:r>
              <a:rPr lang="de-CH" baseline="0" dirty="0" smtClean="0"/>
              <a:t> mittels </a:t>
            </a:r>
            <a:r>
              <a:rPr lang="de-CH" baseline="0" dirty="0" err="1" smtClean="0"/>
              <a:t>Ontologien</a:t>
            </a:r>
            <a:r>
              <a:rPr lang="de-CH" baseline="0" dirty="0" smtClean="0"/>
              <a:t> zu </a:t>
            </a:r>
            <a:r>
              <a:rPr lang="de-CH" baseline="0" dirty="0" err="1" smtClean="0"/>
              <a:t>generien</a:t>
            </a:r>
            <a:r>
              <a:rPr lang="de-CH" baseline="0" dirty="0" smtClean="0"/>
              <a:t>. Nach vielen gescheiterten Versuchen wurde uns bewusst, dass es wichtig ist eine </a:t>
            </a:r>
            <a:r>
              <a:rPr lang="de-CH" baseline="0" dirty="0" err="1" smtClean="0"/>
              <a:t>Domäen</a:t>
            </a:r>
            <a:r>
              <a:rPr lang="de-CH" baseline="0" dirty="0" smtClean="0"/>
              <a:t> zu wählen ,welche </a:t>
            </a:r>
            <a:r>
              <a:rPr lang="de-CH" baseline="0" dirty="0" err="1" smtClean="0"/>
              <a:t>schlussfolgerungen</a:t>
            </a:r>
            <a:r>
              <a:rPr lang="de-CH" baseline="0" dirty="0" smtClean="0"/>
              <a:t> mittels Inferenz erlaubt. Da dies ja ein wichtiger Teil ist um wissen mit </a:t>
            </a:r>
            <a:r>
              <a:rPr lang="de-CH" baseline="0" dirty="0" err="1" smtClean="0"/>
              <a:t>semantik</a:t>
            </a:r>
            <a:r>
              <a:rPr lang="de-CH" baseline="0" dirty="0" smtClean="0"/>
              <a:t> (also Bedeutung) zu versehen. Die </a:t>
            </a:r>
            <a:r>
              <a:rPr lang="de-CH" baseline="0" dirty="0" err="1" smtClean="0"/>
              <a:t>Ursprünlich</a:t>
            </a:r>
            <a:r>
              <a:rPr lang="de-CH" baseline="0" dirty="0" smtClean="0"/>
              <a:t> gewählte Problemdomäne hatten wir auf einer zu hohen Abstraktionsebene angesetzt.</a:t>
            </a:r>
          </a:p>
          <a:p>
            <a:endParaRPr lang="de-CH" baseline="0" dirty="0" smtClean="0"/>
          </a:p>
          <a:p>
            <a:r>
              <a:rPr lang="de-CH" baseline="0" dirty="0" smtClean="0"/>
              <a:t>-&gt; </a:t>
            </a:r>
            <a:r>
              <a:rPr lang="de-CH" baseline="0" dirty="0" err="1" smtClean="0"/>
              <a:t>Ontologien</a:t>
            </a:r>
            <a:r>
              <a:rPr lang="de-CH" baseline="0" dirty="0" smtClean="0"/>
              <a:t> und Expertensysteme machen überall dort sin, wo ein Experte benötigt wird um das wissen zu Interpretieren. So </a:t>
            </a:r>
            <a:r>
              <a:rPr lang="de-CH" baseline="0" dirty="0" err="1" smtClean="0"/>
              <a:t>kammen</a:t>
            </a:r>
            <a:r>
              <a:rPr lang="de-CH" baseline="0" dirty="0" smtClean="0"/>
              <a:t> wir auf die </a:t>
            </a:r>
            <a:r>
              <a:rPr lang="de-CH" baseline="0" dirty="0" err="1" smtClean="0"/>
              <a:t>idee</a:t>
            </a:r>
            <a:r>
              <a:rPr lang="de-CH" baseline="0" dirty="0" smtClean="0"/>
              <a:t> der </a:t>
            </a:r>
            <a:r>
              <a:rPr lang="de-CH" baseline="0" dirty="0" err="1" smtClean="0"/>
              <a:t>Domäen</a:t>
            </a:r>
            <a:r>
              <a:rPr lang="de-CH" baseline="0" dirty="0" smtClean="0"/>
              <a:t> der Reiseplanung</a:t>
            </a:r>
          </a:p>
          <a:p>
            <a:endParaRPr lang="de-CH" baseline="0" dirty="0" smtClean="0"/>
          </a:p>
          <a:p>
            <a:r>
              <a:rPr lang="de-CH" baseline="0" dirty="0" smtClean="0"/>
              <a:t>Mira</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33</a:t>
            </a:fld>
            <a:endParaRPr lang="de-CH"/>
          </a:p>
        </p:txBody>
      </p:sp>
    </p:spTree>
    <p:extLst>
      <p:ext uri="{BB962C8B-B14F-4D97-AF65-F5344CB8AC3E}">
        <p14:creationId xmlns:p14="http://schemas.microsoft.com/office/powerpoint/2010/main" val="3303323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Wir</a:t>
            </a:r>
            <a:r>
              <a:rPr lang="de-CH" baseline="0" dirty="0" smtClean="0"/>
              <a:t> wissen jetzt das es eine Problemdomäne </a:t>
            </a:r>
            <a:r>
              <a:rPr lang="de-CH" baseline="0" dirty="0" err="1" smtClean="0"/>
              <a:t>bruacht</a:t>
            </a:r>
            <a:r>
              <a:rPr lang="de-CH" baseline="0" dirty="0" smtClean="0"/>
              <a:t> und wie wir vorgegangen sind, aber was heisst das </a:t>
            </a:r>
            <a:r>
              <a:rPr lang="de-CH" baseline="0" dirty="0" err="1" smtClean="0"/>
              <a:t>eigendlich</a:t>
            </a:r>
            <a:r>
              <a:rPr lang="de-CH" baseline="0" dirty="0" smtClean="0"/>
              <a:t> eine Ontologie aufzubauen?</a:t>
            </a:r>
          </a:p>
          <a:p>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34</a:t>
            </a:fld>
            <a:endParaRPr lang="de-CH"/>
          </a:p>
        </p:txBody>
      </p:sp>
    </p:spTree>
    <p:extLst>
      <p:ext uri="{BB962C8B-B14F-4D97-AF65-F5344CB8AC3E}">
        <p14:creationId xmlns:p14="http://schemas.microsoft.com/office/powerpoint/2010/main" val="1324281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a:t>
            </a:r>
            <a:r>
              <a:rPr lang="de-CH" baseline="0" dirty="0" smtClean="0"/>
              <a:t> Herr Osterwalder bereits erwähnt hat, haben wir zur </a:t>
            </a:r>
            <a:r>
              <a:rPr lang="de-CH" baseline="0" dirty="0" err="1" smtClean="0"/>
              <a:t>modelierung</a:t>
            </a:r>
            <a:r>
              <a:rPr lang="de-CH" baseline="0" dirty="0" smtClean="0"/>
              <a:t> </a:t>
            </a:r>
            <a:r>
              <a:rPr lang="de-CH" baseline="0" dirty="0" err="1" smtClean="0"/>
              <a:t>Protege</a:t>
            </a:r>
            <a:r>
              <a:rPr lang="de-CH" baseline="0" dirty="0" smtClean="0"/>
              <a:t> verwendet. (</a:t>
            </a:r>
            <a:r>
              <a:rPr lang="de-CH" baseline="0" dirty="0" err="1" smtClean="0"/>
              <a:t>unpratkisch</a:t>
            </a:r>
            <a:r>
              <a:rPr lang="de-CH" baseline="0" dirty="0" smtClean="0"/>
              <a:t> </a:t>
            </a:r>
            <a:r>
              <a:rPr lang="de-CH" baseline="0" dirty="0" err="1" smtClean="0"/>
              <a:t>owl</a:t>
            </a:r>
            <a:r>
              <a:rPr lang="de-CH" baseline="0" dirty="0" smtClean="0"/>
              <a:t> zu schreiben). Auf diesem Bild seht Ihr ein Ausschnitt unsere Modellierung mit den Klassen und Subklassen, gewiesen (in diesem Fall ermittelten Individuen) und Einem Teil der </a:t>
            </a:r>
            <a:r>
              <a:rPr lang="de-CH" baseline="0" dirty="0" err="1" smtClean="0"/>
              <a:t>Propertys</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35</a:t>
            </a:fld>
            <a:endParaRPr lang="de-CH"/>
          </a:p>
        </p:txBody>
      </p:sp>
    </p:spTree>
    <p:extLst>
      <p:ext uri="{BB962C8B-B14F-4D97-AF65-F5344CB8AC3E}">
        <p14:creationId xmlns:p14="http://schemas.microsoft.com/office/powerpoint/2010/main" val="31507114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a:t>
            </a:r>
            <a:r>
              <a:rPr lang="de-CH" baseline="0" dirty="0" smtClean="0"/>
              <a:t> Herr Osterwalder bereits erwähnt hat, haben wir zur </a:t>
            </a:r>
            <a:r>
              <a:rPr lang="de-CH" baseline="0" dirty="0" err="1" smtClean="0"/>
              <a:t>modelierung</a:t>
            </a:r>
            <a:r>
              <a:rPr lang="de-CH" baseline="0" dirty="0" smtClean="0"/>
              <a:t> </a:t>
            </a:r>
            <a:r>
              <a:rPr lang="de-CH" baseline="0" dirty="0" err="1" smtClean="0"/>
              <a:t>Protege</a:t>
            </a:r>
            <a:r>
              <a:rPr lang="de-CH" baseline="0" dirty="0" smtClean="0"/>
              <a:t> verwendet. (</a:t>
            </a:r>
            <a:r>
              <a:rPr lang="de-CH" baseline="0" dirty="0" err="1" smtClean="0"/>
              <a:t>unpratkisch</a:t>
            </a:r>
            <a:r>
              <a:rPr lang="de-CH" baseline="0" dirty="0" smtClean="0"/>
              <a:t> </a:t>
            </a:r>
            <a:r>
              <a:rPr lang="de-CH" baseline="0" dirty="0" err="1" smtClean="0"/>
              <a:t>owl</a:t>
            </a:r>
            <a:r>
              <a:rPr lang="de-CH" baseline="0" dirty="0" smtClean="0"/>
              <a:t> zu schreiben). Auf diesem Bild seht Ihr ein Ausschnitt unsere Modellierung mit den Klassen und Subklassen, gewiesen (in diesem Fall ermittelten Individuen) und Einem Teil der </a:t>
            </a:r>
            <a:r>
              <a:rPr lang="de-CH" baseline="0" dirty="0" err="1" smtClean="0"/>
              <a:t>Propertys</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36</a:t>
            </a:fld>
            <a:endParaRPr lang="de-CH"/>
          </a:p>
        </p:txBody>
      </p:sp>
    </p:spTree>
    <p:extLst>
      <p:ext uri="{BB962C8B-B14F-4D97-AF65-F5344CB8AC3E}">
        <p14:creationId xmlns:p14="http://schemas.microsoft.com/office/powerpoint/2010/main" val="771217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a:t>
            </a:r>
            <a:r>
              <a:rPr lang="de-CH" baseline="0" dirty="0" smtClean="0"/>
              <a:t> Herr Osterwalder bereits erwähnt hat, haben wir zur </a:t>
            </a:r>
            <a:r>
              <a:rPr lang="de-CH" baseline="0" dirty="0" err="1" smtClean="0"/>
              <a:t>modelierung</a:t>
            </a:r>
            <a:r>
              <a:rPr lang="de-CH" baseline="0" dirty="0" smtClean="0"/>
              <a:t> </a:t>
            </a:r>
            <a:r>
              <a:rPr lang="de-CH" baseline="0" dirty="0" err="1" smtClean="0"/>
              <a:t>Protege</a:t>
            </a:r>
            <a:r>
              <a:rPr lang="de-CH" baseline="0" dirty="0" smtClean="0"/>
              <a:t> verwendet. (</a:t>
            </a:r>
            <a:r>
              <a:rPr lang="de-CH" baseline="0" dirty="0" err="1" smtClean="0"/>
              <a:t>unpratkisch</a:t>
            </a:r>
            <a:r>
              <a:rPr lang="de-CH" baseline="0" dirty="0" smtClean="0"/>
              <a:t> </a:t>
            </a:r>
            <a:r>
              <a:rPr lang="de-CH" baseline="0" dirty="0" err="1" smtClean="0"/>
              <a:t>owl</a:t>
            </a:r>
            <a:r>
              <a:rPr lang="de-CH" baseline="0" dirty="0" smtClean="0"/>
              <a:t> zu schreiben). Auf diesem Bild seht Ihr ein Ausschnitt unsere Modellierung mit den Klassen und Subklassen, gewiesen (in diesem Fall ermittelten Individuen) und Einem Teil der </a:t>
            </a:r>
            <a:r>
              <a:rPr lang="de-CH" baseline="0" dirty="0" err="1" smtClean="0"/>
              <a:t>Propertys</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37</a:t>
            </a:fld>
            <a:endParaRPr lang="de-CH"/>
          </a:p>
        </p:txBody>
      </p:sp>
    </p:spTree>
    <p:extLst>
      <p:ext uri="{BB962C8B-B14F-4D97-AF65-F5344CB8AC3E}">
        <p14:creationId xmlns:p14="http://schemas.microsoft.com/office/powerpoint/2010/main" val="1447336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38</a:t>
            </a:fld>
            <a:endParaRPr lang="de-CH"/>
          </a:p>
        </p:txBody>
      </p:sp>
    </p:spTree>
    <p:extLst>
      <p:ext uri="{BB962C8B-B14F-4D97-AF65-F5344CB8AC3E}">
        <p14:creationId xmlns:p14="http://schemas.microsoft.com/office/powerpoint/2010/main" val="363281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39</a:t>
            </a:fld>
            <a:endParaRPr lang="de-CH"/>
          </a:p>
        </p:txBody>
      </p:sp>
    </p:spTree>
    <p:extLst>
      <p:ext uri="{BB962C8B-B14F-4D97-AF65-F5344CB8AC3E}">
        <p14:creationId xmlns:p14="http://schemas.microsoft.com/office/powerpoint/2010/main" val="741229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Internet-Suchmaschinen sind heutzutage ein gängiges Mittel um an Wissen im Internet zu gelangen. Deren stetige</a:t>
            </a:r>
          </a:p>
          <a:p>
            <a:r>
              <a:rPr lang="de-CH" dirty="0"/>
              <a:t>Weiterentwicklung über das letzte Jahrzehnt macht sie zu einem mächtigen Instrument. Sie werden von vielen</a:t>
            </a:r>
          </a:p>
          <a:p>
            <a:r>
              <a:rPr lang="de-CH" dirty="0"/>
              <a:t>Personen zur täglichen Arbeit verwendet.</a:t>
            </a:r>
          </a:p>
          <a:p>
            <a:r>
              <a:rPr lang="de-CH" dirty="0"/>
              <a:t>Suchmaschinen sind heute meist so gehalten, dass in ein Suchfeld Begrifflichkeiten eingegeben werden. Suchmaschinen</a:t>
            </a:r>
          </a:p>
          <a:p>
            <a:r>
              <a:rPr lang="de-CH" dirty="0"/>
              <a:t>indexieren Inhalte mittels Stich- und Schlagworten. Deshalb muss der Suchende bereits eine mehr oder</a:t>
            </a:r>
          </a:p>
          <a:p>
            <a:r>
              <a:rPr lang="de-CH" dirty="0"/>
              <a:t>minder konkrete Vorstellung von den erwarteten Suchergebnissen haben.</a:t>
            </a:r>
          </a:p>
          <a:p>
            <a:r>
              <a:rPr lang="de-CH" dirty="0"/>
              <a:t>Sven</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914336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40</a:t>
            </a:fld>
            <a:endParaRPr lang="de-CH"/>
          </a:p>
        </p:txBody>
      </p:sp>
    </p:spTree>
    <p:extLst>
      <p:ext uri="{BB962C8B-B14F-4D97-AF65-F5344CB8AC3E}">
        <p14:creationId xmlns:p14="http://schemas.microsoft.com/office/powerpoint/2010/main" val="21218817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41</a:t>
            </a:fld>
            <a:endParaRPr lang="de-CH"/>
          </a:p>
        </p:txBody>
      </p:sp>
    </p:spTree>
    <p:extLst>
      <p:ext uri="{BB962C8B-B14F-4D97-AF65-F5344CB8AC3E}">
        <p14:creationId xmlns:p14="http://schemas.microsoft.com/office/powerpoint/2010/main" val="3052602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42</a:t>
            </a:fld>
            <a:endParaRPr lang="de-CH"/>
          </a:p>
        </p:txBody>
      </p:sp>
    </p:spTree>
    <p:extLst>
      <p:ext uri="{BB962C8B-B14F-4D97-AF65-F5344CB8AC3E}">
        <p14:creationId xmlns:p14="http://schemas.microsoft.com/office/powerpoint/2010/main" val="807636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43</a:t>
            </a:fld>
            <a:endParaRPr lang="de-CH"/>
          </a:p>
        </p:txBody>
      </p:sp>
    </p:spTree>
    <p:extLst>
      <p:ext uri="{BB962C8B-B14F-4D97-AF65-F5344CB8AC3E}">
        <p14:creationId xmlns:p14="http://schemas.microsoft.com/office/powerpoint/2010/main" val="2518667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vorhin erwähnt, haben wir uns entschieden die theoretischen Grundlagen, welche wir erarbeiten mussten so abzubilden</a:t>
            </a:r>
            <a:r>
              <a:rPr lang="de-CH" baseline="0" dirty="0" smtClean="0"/>
              <a:t> (</a:t>
            </a:r>
            <a:r>
              <a:rPr lang="de-CH" baseline="0" dirty="0" err="1" smtClean="0"/>
              <a:t>niderzuschreiben</a:t>
            </a:r>
            <a:r>
              <a:rPr lang="de-CH" baseline="0" dirty="0" smtClean="0"/>
              <a:t>) das sie auch für andere gut nutzbar sind. Aus diesem Grund haben wir uns für ein Dokument mit </a:t>
            </a:r>
            <a:r>
              <a:rPr lang="de-CH" baseline="0" dirty="0" err="1" smtClean="0"/>
              <a:t>Tutorialcharakter</a:t>
            </a:r>
            <a:r>
              <a:rPr lang="de-CH" baseline="0" dirty="0" smtClean="0"/>
              <a:t> entschieden. Im Tutorial zeigen wir auf wie wir eine Problemdomäne systematisch modellieren und formalisieren um eine Ontologie zu erhalten, welche danach in Form einer semantischen Datenbank abgespeichert wird.</a:t>
            </a:r>
          </a:p>
          <a:p>
            <a:r>
              <a:rPr lang="de-CH" baseline="0" dirty="0" smtClean="0"/>
              <a:t>Dabei war der Schwierigste Teil, die </a:t>
            </a:r>
            <a:r>
              <a:rPr lang="de-CH" baseline="0" dirty="0" err="1" smtClean="0"/>
              <a:t>überlegung</a:t>
            </a:r>
            <a:r>
              <a:rPr lang="de-CH" baseline="0" dirty="0" smtClean="0"/>
              <a:t> wie wir den Aufbau vornehmen wollen. Ihr kennt sicher alle Tutorials, und wisst das dort das theoretische Hintergrundwissen eher spärliche vorhanden ist. Der Benutzer eines Tutorials will ja nur wissen, wie er vorgehen muss um sein Ziel zu erreichen.  Da dies aber kein normales Tutorial ist, sondern in erster Linie eine Bachelor-Thesis betrachten wir die Wissensmodellierung aus drei </a:t>
            </a:r>
            <a:r>
              <a:rPr lang="de-CH" baseline="0" dirty="0" err="1" smtClean="0"/>
              <a:t>Aspketen</a:t>
            </a:r>
            <a:r>
              <a:rPr lang="de-CH" baseline="0" dirty="0" smtClean="0"/>
              <a:t>. </a:t>
            </a:r>
          </a:p>
          <a:p>
            <a:r>
              <a:rPr lang="de-CH" baseline="0" dirty="0" err="1" smtClean="0"/>
              <a:t>Einerseitz</a:t>
            </a:r>
            <a:r>
              <a:rPr lang="de-CH" baseline="0" dirty="0" smtClean="0"/>
              <a:t> erhalt der Benutzer fundamentales </a:t>
            </a:r>
            <a:r>
              <a:rPr lang="de-CH" baseline="0" dirty="0" err="1" smtClean="0"/>
              <a:t>Hintegrundwissen</a:t>
            </a:r>
            <a:r>
              <a:rPr lang="de-CH" baseline="0" dirty="0" smtClean="0"/>
              <a:t> (welches aber für die </a:t>
            </a:r>
            <a:r>
              <a:rPr lang="de-CH" baseline="0" dirty="0" err="1" smtClean="0"/>
              <a:t>Umsetztung</a:t>
            </a:r>
            <a:r>
              <a:rPr lang="de-CH" baseline="0" dirty="0" smtClean="0"/>
              <a:t> nur bedingt </a:t>
            </a:r>
            <a:r>
              <a:rPr lang="de-CH" baseline="0" dirty="0" err="1" smtClean="0"/>
              <a:t>notwändigt</a:t>
            </a:r>
            <a:r>
              <a:rPr lang="de-CH" baseline="0" dirty="0" smtClean="0"/>
              <a:t> ist)</a:t>
            </a:r>
          </a:p>
          <a:p>
            <a:r>
              <a:rPr lang="de-CH" baseline="0" dirty="0" smtClean="0"/>
              <a:t>Anderseits </a:t>
            </a:r>
            <a:r>
              <a:rPr lang="de-CH" baseline="0" dirty="0" err="1" smtClean="0"/>
              <a:t>erklärhen</a:t>
            </a:r>
            <a:r>
              <a:rPr lang="de-CH" baseline="0" dirty="0" smtClean="0"/>
              <a:t> wir anhand eines praktischen Beispiels das konkret vorgehen. Dem </a:t>
            </a:r>
            <a:r>
              <a:rPr lang="de-CH" baseline="0" dirty="0" err="1" smtClean="0"/>
              <a:t>benutzer</a:t>
            </a:r>
            <a:r>
              <a:rPr lang="de-CH" baseline="0" dirty="0" smtClean="0"/>
              <a:t> ist es also möglich, diesem speziell </a:t>
            </a:r>
            <a:r>
              <a:rPr lang="de-CH" baseline="0" dirty="0" err="1" smtClean="0"/>
              <a:t>gekenzeichneten</a:t>
            </a:r>
            <a:r>
              <a:rPr lang="de-CH" baseline="0" dirty="0" smtClean="0"/>
              <a:t> Teil zu folgen, und ist so fähig eine semantische Datenbank aufzubauen und zu nutzen. Als dritten </a:t>
            </a:r>
            <a:r>
              <a:rPr lang="de-CH" baseline="0" dirty="0" err="1" smtClean="0"/>
              <a:t>aspekt</a:t>
            </a:r>
            <a:r>
              <a:rPr lang="de-CH" baseline="0" dirty="0" smtClean="0"/>
              <a:t> haben wir uns entschieden unsere praktischen Erfahrungen in Form von </a:t>
            </a:r>
            <a:r>
              <a:rPr lang="de-CH" baseline="0" dirty="0" err="1" smtClean="0"/>
              <a:t>Tips</a:t>
            </a:r>
            <a:r>
              <a:rPr lang="de-CH" baseline="0" dirty="0" smtClean="0"/>
              <a:t> </a:t>
            </a:r>
            <a:r>
              <a:rPr lang="de-CH" baseline="0" dirty="0" err="1" smtClean="0"/>
              <a:t>einfliesen</a:t>
            </a:r>
            <a:r>
              <a:rPr lang="de-CH" baseline="0" dirty="0" smtClean="0"/>
              <a:t> zu lassen.</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44</a:t>
            </a:fld>
            <a:endParaRPr lang="de-CH"/>
          </a:p>
        </p:txBody>
      </p:sp>
    </p:spTree>
    <p:extLst>
      <p:ext uri="{BB962C8B-B14F-4D97-AF65-F5344CB8AC3E}">
        <p14:creationId xmlns:p14="http://schemas.microsoft.com/office/powerpoint/2010/main" val="28031577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45</a:t>
            </a:fld>
            <a:endParaRPr lang="de-CH"/>
          </a:p>
        </p:txBody>
      </p:sp>
    </p:spTree>
    <p:extLst>
      <p:ext uri="{BB962C8B-B14F-4D97-AF65-F5344CB8AC3E}">
        <p14:creationId xmlns:p14="http://schemas.microsoft.com/office/powerpoint/2010/main" val="8855841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46</a:t>
            </a:fld>
            <a:endParaRPr lang="de-CH"/>
          </a:p>
        </p:txBody>
      </p:sp>
    </p:spTree>
    <p:extLst>
      <p:ext uri="{BB962C8B-B14F-4D97-AF65-F5344CB8AC3E}">
        <p14:creationId xmlns:p14="http://schemas.microsoft.com/office/powerpoint/2010/main" val="2507152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47</a:t>
            </a:fld>
            <a:endParaRPr lang="de-CH"/>
          </a:p>
        </p:txBody>
      </p:sp>
    </p:spTree>
    <p:extLst>
      <p:ext uri="{BB962C8B-B14F-4D97-AF65-F5344CB8AC3E}">
        <p14:creationId xmlns:p14="http://schemas.microsoft.com/office/powerpoint/2010/main" val="4101123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48</a:t>
            </a:fld>
            <a:endParaRPr lang="de-CH"/>
          </a:p>
        </p:txBody>
      </p:sp>
    </p:spTree>
    <p:extLst>
      <p:ext uri="{BB962C8B-B14F-4D97-AF65-F5344CB8AC3E}">
        <p14:creationId xmlns:p14="http://schemas.microsoft.com/office/powerpoint/2010/main" val="31968076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Beschränkt Intelligent: nur mit</a:t>
            </a:r>
            <a:r>
              <a:rPr lang="de-CH" baseline="0" dirty="0" smtClean="0"/>
              <a:t> unseren Regeln  intelligent; Nur simple Inferenz vorgegeben</a:t>
            </a:r>
            <a:endParaRPr lang="de-CH" dirty="0" smtClean="0"/>
          </a:p>
          <a:p>
            <a:r>
              <a:rPr lang="de-CH" dirty="0" smtClean="0"/>
              <a:t>Werkzeuge:</a:t>
            </a:r>
            <a:r>
              <a:rPr lang="de-CH" baseline="0" dirty="0" smtClean="0"/>
              <a:t> Fehler/ </a:t>
            </a:r>
            <a:r>
              <a:rPr lang="de-CH" baseline="0" dirty="0" err="1" smtClean="0"/>
              <a:t>Bastlig</a:t>
            </a:r>
            <a:r>
              <a:rPr lang="de-CH" baseline="0" dirty="0" smtClean="0"/>
              <a:t>  -&gt; nur mit Kombination von zwei Werkzeugen nutzbar</a:t>
            </a:r>
            <a:endParaRPr lang="de-CH" dirty="0" smtClean="0"/>
          </a:p>
          <a:p>
            <a:endParaRPr lang="de-CH" dirty="0" smtClean="0"/>
          </a:p>
          <a:p>
            <a:r>
              <a:rPr lang="de-CH" dirty="0" smtClean="0"/>
              <a:t>Sven</a:t>
            </a:r>
          </a:p>
          <a:p>
            <a:endParaRPr lang="de-CH" dirty="0" smtClean="0"/>
          </a:p>
          <a:p>
            <a:r>
              <a:rPr lang="de-CH" dirty="0" smtClean="0"/>
              <a:t>-&gt; Fazit über unsere Arbeit ist auch noch wichtig.</a:t>
            </a:r>
          </a:p>
          <a:p>
            <a:endParaRPr lang="de-CH" dirty="0" smtClean="0"/>
          </a:p>
          <a:p>
            <a:r>
              <a:rPr lang="de-CH" dirty="0" smtClean="0"/>
              <a:t>Was haben wir</a:t>
            </a:r>
            <a:r>
              <a:rPr lang="de-CH" baseline="0" dirty="0" smtClean="0"/>
              <a:t> für </a:t>
            </a:r>
            <a:r>
              <a:rPr lang="de-CH" baseline="0" dirty="0" err="1" smtClean="0"/>
              <a:t>erfahrungen</a:t>
            </a:r>
            <a:r>
              <a:rPr lang="de-CH" baseline="0" dirty="0" smtClean="0"/>
              <a:t> gemacht oder so</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49</a:t>
            </a:fld>
            <a:endParaRPr lang="de-CH"/>
          </a:p>
        </p:txBody>
      </p:sp>
    </p:spTree>
    <p:extLst>
      <p:ext uri="{BB962C8B-B14F-4D97-AF65-F5344CB8AC3E}">
        <p14:creationId xmlns:p14="http://schemas.microsoft.com/office/powerpoint/2010/main" val="65469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 dieser Bachelorthesis soll eine solche semantische Datenbank aufgebaut und angewendet werden. Die Arbeit</a:t>
            </a:r>
          </a:p>
          <a:p>
            <a:r>
              <a:rPr lang="de-CH" dirty="0"/>
              <a:t>wurde in zwei Teilen umgesetzt: Einem theoretischen und einem praktischen Teil. Der theoretische Teil zeigt</a:t>
            </a:r>
          </a:p>
          <a:p>
            <a:r>
              <a:rPr lang="de-CH" dirty="0"/>
              <a:t>in Form eines Tutorials auf, wie ein </a:t>
            </a:r>
            <a:r>
              <a:rPr lang="de-CH" dirty="0" err="1"/>
              <a:t>knowledge</a:t>
            </a:r>
            <a:r>
              <a:rPr lang="de-CH" dirty="0"/>
              <a:t> </a:t>
            </a:r>
            <a:r>
              <a:rPr lang="de-CH" dirty="0" err="1"/>
              <a:t>engineer</a:t>
            </a:r>
            <a:r>
              <a:rPr lang="de-CH" dirty="0"/>
              <a:t> bei der Wissensmodellierung vorgehen kann. Er nutzt dabei</a:t>
            </a:r>
          </a:p>
          <a:p>
            <a:r>
              <a:rPr lang="de-CH" dirty="0" err="1"/>
              <a:t>Ontologien</a:t>
            </a:r>
            <a:r>
              <a:rPr lang="de-CH" dirty="0"/>
              <a:t> als Basis, um eine semantische Datenbank aufzubauen. Im praktischen Teil soll eine solche Ontologie</a:t>
            </a:r>
          </a:p>
          <a:p>
            <a:r>
              <a:rPr lang="de-CH" dirty="0"/>
              <a:t>aufgebaut und per Benutzerschnittstelle zugänglich gemacht werden.</a:t>
            </a:r>
          </a:p>
          <a:p>
            <a:r>
              <a:rPr lang="de-CH" dirty="0" smtClean="0"/>
              <a:t>Sven</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1083014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50</a:t>
            </a:fld>
            <a:endParaRPr lang="de-CH"/>
          </a:p>
        </p:txBody>
      </p:sp>
    </p:spTree>
    <p:extLst>
      <p:ext uri="{BB962C8B-B14F-4D97-AF65-F5344CB8AC3E}">
        <p14:creationId xmlns:p14="http://schemas.microsoft.com/office/powerpoint/2010/main" val="630251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Beschränkt Intelligent: nur mit</a:t>
            </a:r>
            <a:r>
              <a:rPr lang="de-CH" baseline="0" dirty="0" smtClean="0"/>
              <a:t> unseren Regeln  intelligent; Nur simple Inferenz vorgegeben</a:t>
            </a:r>
            <a:endParaRPr lang="de-CH" dirty="0" smtClean="0"/>
          </a:p>
          <a:p>
            <a:r>
              <a:rPr lang="de-CH" dirty="0" smtClean="0"/>
              <a:t>Werkzeuge:</a:t>
            </a:r>
            <a:r>
              <a:rPr lang="de-CH" baseline="0" dirty="0" smtClean="0"/>
              <a:t> Fehler/ </a:t>
            </a:r>
            <a:r>
              <a:rPr lang="de-CH" baseline="0" dirty="0" err="1" smtClean="0"/>
              <a:t>Bastlig</a:t>
            </a:r>
            <a:r>
              <a:rPr lang="de-CH" baseline="0" dirty="0" smtClean="0"/>
              <a:t>  -&gt; nur mit Kombination von zwei Werkzeugen nutzbar</a:t>
            </a:r>
            <a:endParaRPr lang="de-CH" dirty="0" smtClean="0"/>
          </a:p>
          <a:p>
            <a:endParaRPr lang="de-CH" dirty="0" smtClean="0"/>
          </a:p>
          <a:p>
            <a:r>
              <a:rPr lang="de-CH" dirty="0" smtClean="0"/>
              <a:t>Sven</a:t>
            </a:r>
          </a:p>
          <a:p>
            <a:endParaRPr lang="de-CH" dirty="0" smtClean="0"/>
          </a:p>
          <a:p>
            <a:r>
              <a:rPr lang="de-CH" dirty="0" smtClean="0"/>
              <a:t>-&gt; Fazit über unsere Arbeit ist auch noch wichtig.</a:t>
            </a:r>
          </a:p>
          <a:p>
            <a:endParaRPr lang="de-CH" dirty="0" smtClean="0"/>
          </a:p>
          <a:p>
            <a:r>
              <a:rPr lang="de-CH" dirty="0" smtClean="0"/>
              <a:t>Was haben wir</a:t>
            </a:r>
            <a:r>
              <a:rPr lang="de-CH" baseline="0" dirty="0" smtClean="0"/>
              <a:t> für </a:t>
            </a:r>
            <a:r>
              <a:rPr lang="de-CH" baseline="0" dirty="0" err="1" smtClean="0"/>
              <a:t>erfahrungen</a:t>
            </a:r>
            <a:r>
              <a:rPr lang="de-CH" baseline="0" dirty="0" smtClean="0"/>
              <a:t> gemacht oder so</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51</a:t>
            </a:fld>
            <a:endParaRPr lang="de-CH"/>
          </a:p>
        </p:txBody>
      </p:sp>
    </p:spTree>
    <p:extLst>
      <p:ext uri="{BB962C8B-B14F-4D97-AF65-F5344CB8AC3E}">
        <p14:creationId xmlns:p14="http://schemas.microsoft.com/office/powerpoint/2010/main" val="605599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52</a:t>
            </a:fld>
            <a:endParaRPr lang="de-CH"/>
          </a:p>
        </p:txBody>
      </p:sp>
    </p:spTree>
    <p:extLst>
      <p:ext uri="{BB962C8B-B14F-4D97-AF65-F5344CB8AC3E}">
        <p14:creationId xmlns:p14="http://schemas.microsoft.com/office/powerpoint/2010/main" val="14902658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53</a:t>
            </a:fld>
            <a:endParaRPr lang="de-CH"/>
          </a:p>
        </p:txBody>
      </p:sp>
    </p:spTree>
    <p:extLst>
      <p:ext uri="{BB962C8B-B14F-4D97-AF65-F5344CB8AC3E}">
        <p14:creationId xmlns:p14="http://schemas.microsoft.com/office/powerpoint/2010/main" val="181347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66454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Bogen</a:t>
            </a:r>
            <a:r>
              <a:rPr lang="de-CH" baseline="0" dirty="0" smtClean="0"/>
              <a:t> von Semantischer Datenbank zu Expertensystem erklären</a:t>
            </a:r>
          </a:p>
          <a:p>
            <a:r>
              <a:rPr lang="de-CH" baseline="0" dirty="0" smtClean="0"/>
              <a:t>Expertensystem: befasst sich mit dem Wissen eines </a:t>
            </a:r>
            <a:r>
              <a:rPr lang="de-CH" baseline="0" dirty="0" err="1" smtClean="0"/>
              <a:t>eingeschränken</a:t>
            </a:r>
            <a:r>
              <a:rPr lang="de-CH" baseline="0" dirty="0" smtClean="0"/>
              <a:t> Gebiet</a:t>
            </a:r>
          </a:p>
          <a:p>
            <a:pPr marL="178274" indent="-178274">
              <a:buFontTx/>
              <a:buChar char="-"/>
            </a:pPr>
            <a:r>
              <a:rPr lang="de-CH" baseline="0" dirty="0" smtClean="0"/>
              <a:t>Expertensystem: System zur </a:t>
            </a:r>
            <a:r>
              <a:rPr lang="de-CH" baseline="0" dirty="0" err="1" smtClean="0"/>
              <a:t>Wissensrepärsentation</a:t>
            </a:r>
            <a:endParaRPr lang="de-CH" baseline="0" dirty="0" smtClean="0"/>
          </a:p>
          <a:p>
            <a:pPr marL="653670" lvl="1" indent="-178274">
              <a:buFontTx/>
              <a:buChar char="-"/>
            </a:pPr>
            <a:r>
              <a:rPr lang="de-CH" baseline="0" dirty="0" smtClean="0"/>
              <a:t>Ersetzt in Eingeschränktes Gebiet  Leistung des menschlichen experten</a:t>
            </a:r>
          </a:p>
          <a:p>
            <a:pPr marL="653670" lvl="1" indent="-178274">
              <a:buFontTx/>
              <a:buChar char="-"/>
            </a:pPr>
            <a:r>
              <a:rPr lang="de-CH" baseline="0" dirty="0" smtClean="0"/>
              <a:t>Kann sie teilweise sogar übertreffen</a:t>
            </a:r>
          </a:p>
          <a:p>
            <a:pPr marL="178274" indent="-178274">
              <a:buFontTx/>
              <a:buChar char="-"/>
            </a:pPr>
            <a:r>
              <a:rPr lang="de-CH" baseline="0" dirty="0" smtClean="0"/>
              <a:t>Gibt es seit </a:t>
            </a:r>
            <a:r>
              <a:rPr lang="de-CH" baseline="0" dirty="0" err="1" smtClean="0"/>
              <a:t>mitte</a:t>
            </a:r>
            <a:r>
              <a:rPr lang="de-CH" baseline="0" dirty="0" smtClean="0"/>
              <a:t> 70er Jahre </a:t>
            </a:r>
          </a:p>
          <a:p>
            <a:pPr marL="178274" indent="-178274">
              <a:buFontTx/>
              <a:buChar char="-"/>
            </a:pPr>
            <a:r>
              <a:rPr lang="de-CH" baseline="0" dirty="0" smtClean="0"/>
              <a:t>Typische bekannte </a:t>
            </a:r>
            <a:r>
              <a:rPr lang="de-CH" baseline="0" dirty="0" err="1" smtClean="0"/>
              <a:t>beispiele</a:t>
            </a:r>
            <a:r>
              <a:rPr lang="de-CH" baseline="0" dirty="0" smtClean="0"/>
              <a:t> </a:t>
            </a:r>
            <a:r>
              <a:rPr lang="de-CH" baseline="0" dirty="0" err="1" smtClean="0"/>
              <a:t>Medizinalbereich</a:t>
            </a:r>
            <a:r>
              <a:rPr lang="de-CH" baseline="0" dirty="0" smtClean="0"/>
              <a:t> für Diagnose</a:t>
            </a:r>
          </a:p>
          <a:p>
            <a:r>
              <a:rPr lang="de-CH" baseline="0"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3350516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36067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Semantische Datenbank wird auf Basis einer Ontologie erstellt</a:t>
            </a:r>
          </a:p>
          <a:p>
            <a:endParaRPr lang="de-CH" dirty="0"/>
          </a:p>
          <a:p>
            <a:r>
              <a:rPr lang="de-CH" dirty="0"/>
              <a:t>In der Informatik steht Ontologie für . . . eine formale Beschreibung des Wissens in einer Domäne in der Form von</a:t>
            </a:r>
          </a:p>
          <a:p>
            <a:r>
              <a:rPr lang="de-CH" dirty="0"/>
              <a:t>Konzepten der Domäne, deren Beziehung untereinander und der Eigenschaft dieser Konzepte und Beziehungen,</a:t>
            </a:r>
          </a:p>
          <a:p>
            <a:r>
              <a:rPr lang="de-CH" dirty="0"/>
              <a:t>sowie der in der Domäne gültigen Axiome und Prinzipien. [Furrer, 2014, S. 310].</a:t>
            </a:r>
          </a:p>
          <a:p>
            <a:endParaRPr lang="de-CH" dirty="0"/>
          </a:p>
          <a:p>
            <a:r>
              <a:rPr lang="de-CH" dirty="0"/>
              <a:t>Sachwissen einer Problemdomäne</a:t>
            </a:r>
          </a:p>
          <a:p>
            <a:r>
              <a:rPr lang="de-CH" dirty="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436293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dirty="0"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elephantsearch.bfh.ch/"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68844" t="-7204" r="-68844" b="-7204"/>
          <a:stretch/>
        </p:blipFill>
        <p:spPr bwMode="auto">
          <a:xfrm>
            <a:off x="1" y="1707023"/>
            <a:ext cx="6119812" cy="2808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smtClean="0">
                <a:latin typeface="Lucida Sans" pitchFamily="34" charset="0"/>
                <a:cs typeface="Lucida Sans Unicode" pitchFamily="34" charset="0"/>
              </a:rPr>
              <a:t>Semantische Datenbanken</a:t>
            </a:r>
          </a:p>
        </p:txBody>
      </p:sp>
      <p:sp>
        <p:nvSpPr>
          <p:cNvPr id="6148" name="Untertitel 3"/>
          <p:cNvSpPr>
            <a:spLocks noGrp="1"/>
          </p:cNvSpPr>
          <p:nvPr>
            <p:ph type="subTitle" idx="1"/>
          </p:nvPr>
        </p:nvSpPr>
        <p:spPr bwMode="auto">
          <a:xfrm>
            <a:off x="468313" y="5156200"/>
            <a:ext cx="8043862"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a:latin typeface="Lucida Sans" pitchFamily="34" charset="0"/>
                <a:cs typeface="Lucida Sans Unicode" pitchFamily="34" charset="0"/>
              </a:rPr>
              <a:t>Verteidigung </a:t>
            </a:r>
            <a:r>
              <a:rPr lang="de-CH" dirty="0" smtClean="0">
                <a:latin typeface="Lucida Sans" pitchFamily="34" charset="0"/>
                <a:cs typeface="Lucida Sans Unicode" pitchFamily="34" charset="0"/>
              </a:rPr>
              <a:t>Bachelor-Thesis</a:t>
            </a:r>
          </a:p>
          <a:p>
            <a:endParaRPr lang="de-CH" dirty="0" smtClean="0">
              <a:latin typeface="Lucida Sans" pitchFamily="34" charset="0"/>
              <a:cs typeface="Lucida Sans Unicode" pitchFamily="34" charset="0"/>
            </a:endParaRPr>
          </a:p>
          <a:p>
            <a:r>
              <a:rPr lang="de-CH" dirty="0" smtClean="0">
                <a:latin typeface="Lucida Sans" pitchFamily="34" charset="0"/>
                <a:cs typeface="Lucida Sans Unicode" pitchFamily="34" charset="0"/>
              </a:rPr>
              <a:t>Theoretische Grundlagen; Aufbau und Nutzung einer semantischen Datenbank</a:t>
            </a:r>
          </a:p>
        </p:txBody>
      </p:sp>
      <p:sp>
        <p:nvSpPr>
          <p:cNvPr id="5" name="Rechteckige Legende 4"/>
          <p:cNvSpPr/>
          <p:nvPr/>
        </p:nvSpPr>
        <p:spPr>
          <a:xfrm>
            <a:off x="3372462" y="196648"/>
            <a:ext cx="3023420" cy="1584272"/>
          </a:xfrm>
          <a:prstGeom prst="wedgeRectCallout">
            <a:avLst>
              <a:gd name="adj1" fmla="val -27037"/>
              <a:gd name="adj2" fmla="val 63980"/>
            </a:avLst>
          </a:prstGeom>
        </p:spPr>
        <p:style>
          <a:lnRef idx="2">
            <a:schemeClr val="accent3"/>
          </a:lnRef>
          <a:fillRef idx="1">
            <a:schemeClr val="lt1"/>
          </a:fillRef>
          <a:effectRef idx="0">
            <a:schemeClr val="accent3"/>
          </a:effectRef>
          <a:fontRef idx="minor">
            <a:schemeClr val="dk1"/>
          </a:fontRef>
        </p:style>
        <p:txBody>
          <a:bodyPr rtlCol="0" anchor="ctr"/>
          <a:lstStyle/>
          <a:p>
            <a:r>
              <a:rPr lang="de-CH" sz="1400" dirty="0">
                <a:solidFill>
                  <a:srgbClr val="697D91"/>
                </a:solidFill>
                <a:latin typeface="Lucida Sans" pitchFamily="34" charset="0"/>
                <a:ea typeface="MS PGothic" pitchFamily="34" charset="-128"/>
                <a:cs typeface="Lucida Sans Unicode" pitchFamily="34" charset="0"/>
              </a:rPr>
              <a:t>Autoren</a:t>
            </a:r>
            <a:r>
              <a:rPr lang="de-CH" sz="1400" dirty="0"/>
              <a:t>: </a:t>
            </a:r>
            <a:r>
              <a:rPr lang="de-CH" sz="1400" dirty="0" smtClean="0"/>
              <a:t>	</a:t>
            </a:r>
            <a:r>
              <a:rPr lang="de-CH" sz="1400" dirty="0" smtClean="0">
                <a:solidFill>
                  <a:srgbClr val="697D91"/>
                </a:solidFill>
                <a:latin typeface="Lucida Sans" pitchFamily="34" charset="0"/>
                <a:ea typeface="MS PGothic" pitchFamily="34" charset="-128"/>
                <a:cs typeface="Lucida Sans Unicode" pitchFamily="34" charset="0"/>
              </a:rPr>
              <a:t>Sven </a:t>
            </a:r>
            <a:r>
              <a:rPr lang="de-CH" sz="1400" dirty="0">
                <a:solidFill>
                  <a:srgbClr val="697D91"/>
                </a:solidFill>
                <a:latin typeface="Lucida Sans" pitchFamily="34" charset="0"/>
                <a:ea typeface="MS PGothic" pitchFamily="34" charset="-128"/>
                <a:cs typeface="Lucida Sans Unicode" pitchFamily="34" charset="0"/>
              </a:rPr>
              <a:t>Osterwalder 		</a:t>
            </a:r>
            <a:r>
              <a:rPr lang="de-CH" sz="1400" dirty="0" smtClean="0">
                <a:solidFill>
                  <a:srgbClr val="697D91"/>
                </a:solidFill>
                <a:latin typeface="Lucida Sans" pitchFamily="34" charset="0"/>
                <a:ea typeface="MS PGothic" pitchFamily="34" charset="-128"/>
                <a:cs typeface="Lucida Sans Unicode" pitchFamily="34" charset="0"/>
              </a:rPr>
              <a:t>	Mira </a:t>
            </a:r>
            <a:r>
              <a:rPr lang="de-CH" sz="1400" dirty="0" err="1">
                <a:solidFill>
                  <a:srgbClr val="697D91"/>
                </a:solidFill>
                <a:latin typeface="Lucida Sans" pitchFamily="34" charset="0"/>
                <a:ea typeface="MS PGothic" pitchFamily="34" charset="-128"/>
                <a:cs typeface="Lucida Sans Unicode" pitchFamily="34" charset="0"/>
              </a:rPr>
              <a:t>Günzburger</a:t>
            </a:r>
            <a:endParaRPr lang="de-CH" sz="1400" dirty="0">
              <a:solidFill>
                <a:srgbClr val="697D91"/>
              </a:solidFill>
              <a:latin typeface="Lucida Sans" pitchFamily="34" charset="0"/>
              <a:ea typeface="MS PGothic" pitchFamily="34" charset="-128"/>
              <a:cs typeface="Lucida Sans Unicode" pitchFamily="34" charset="0"/>
            </a:endParaRPr>
          </a:p>
          <a:p>
            <a:r>
              <a:rPr lang="de-CH" sz="1400" dirty="0">
                <a:solidFill>
                  <a:srgbClr val="697D91"/>
                </a:solidFill>
                <a:latin typeface="Lucida Sans" pitchFamily="34" charset="0"/>
                <a:ea typeface="MS PGothic" pitchFamily="34" charset="-128"/>
                <a:cs typeface="Lucida Sans Unicode" pitchFamily="34" charset="0"/>
              </a:rPr>
              <a:t>Professor: </a:t>
            </a:r>
            <a:r>
              <a:rPr lang="de-CH" sz="1400" dirty="0" smtClean="0">
                <a:solidFill>
                  <a:srgbClr val="697D91"/>
                </a:solidFill>
                <a:latin typeface="Lucida Sans" pitchFamily="34" charset="0"/>
                <a:ea typeface="MS PGothic" pitchFamily="34" charset="-128"/>
                <a:cs typeface="Lucida Sans Unicode" pitchFamily="34" charset="0"/>
              </a:rPr>
              <a:t>Dr</a:t>
            </a:r>
            <a:r>
              <a:rPr lang="de-CH" sz="1400" dirty="0">
                <a:solidFill>
                  <a:srgbClr val="697D91"/>
                </a:solidFill>
                <a:latin typeface="Lucida Sans" pitchFamily="34" charset="0"/>
                <a:ea typeface="MS PGothic" pitchFamily="34" charset="-128"/>
                <a:cs typeface="Lucida Sans Unicode" pitchFamily="34" charset="0"/>
              </a:rPr>
              <a:t>. Jürgen </a:t>
            </a:r>
            <a:r>
              <a:rPr lang="de-CH" sz="1400" dirty="0" err="1">
                <a:solidFill>
                  <a:srgbClr val="697D91"/>
                </a:solidFill>
                <a:latin typeface="Lucida Sans" pitchFamily="34" charset="0"/>
                <a:ea typeface="MS PGothic" pitchFamily="34" charset="-128"/>
                <a:cs typeface="Lucida Sans Unicode" pitchFamily="34" charset="0"/>
              </a:rPr>
              <a:t>Eckerle</a:t>
            </a:r>
            <a:endParaRPr lang="de-CH" sz="1400" dirty="0">
              <a:solidFill>
                <a:srgbClr val="697D91"/>
              </a:solidFill>
              <a:latin typeface="Lucida Sans" pitchFamily="34" charset="0"/>
              <a:ea typeface="MS PGothic" pitchFamily="34" charset="-128"/>
              <a:cs typeface="Lucida Sans Unicode" pitchFamily="34" charset="0"/>
            </a:endParaRPr>
          </a:p>
          <a:p>
            <a:r>
              <a:rPr lang="de-CH" sz="1400" dirty="0">
                <a:solidFill>
                  <a:srgbClr val="697D91"/>
                </a:solidFill>
                <a:latin typeface="Lucida Sans" pitchFamily="34" charset="0"/>
                <a:ea typeface="MS PGothic" pitchFamily="34" charset="-128"/>
                <a:cs typeface="Lucida Sans Unicode" pitchFamily="34" charset="0"/>
              </a:rPr>
              <a:t>Experte: 	</a:t>
            </a:r>
            <a:r>
              <a:rPr lang="de-CH" sz="1400" dirty="0" smtClean="0">
                <a:solidFill>
                  <a:srgbClr val="697D91"/>
                </a:solidFill>
                <a:latin typeface="Lucida Sans" pitchFamily="34" charset="0"/>
                <a:ea typeface="MS PGothic" pitchFamily="34" charset="-128"/>
                <a:cs typeface="Lucida Sans Unicode" pitchFamily="34" charset="0"/>
              </a:rPr>
              <a:t>Jean-Marie Leclerc</a:t>
            </a:r>
          </a:p>
          <a:p>
            <a:endParaRPr lang="de-CH" sz="1400" dirty="0">
              <a:solidFill>
                <a:srgbClr val="697D91"/>
              </a:solidFill>
              <a:latin typeface="Lucida Sans" pitchFamily="34" charset="0"/>
              <a:ea typeface="MS PGothic" pitchFamily="34" charset="-128"/>
              <a:cs typeface="Lucida Sans Unicode" pitchFamily="34" charset="0"/>
            </a:endParaRPr>
          </a:p>
          <a:p>
            <a:r>
              <a:rPr lang="de-CH" sz="1400" dirty="0">
                <a:solidFill>
                  <a:srgbClr val="697D91"/>
                </a:solidFill>
                <a:latin typeface="Lucida Sans" pitchFamily="34" charset="0"/>
                <a:ea typeface="MS PGothic" pitchFamily="34" charset="-128"/>
                <a:cs typeface="Lucida Sans Unicode" pitchFamily="34" charset="0"/>
              </a:rPr>
              <a:t>Datum: 	</a:t>
            </a:r>
            <a:r>
              <a:rPr lang="de-CH" sz="1400" dirty="0" smtClean="0">
                <a:solidFill>
                  <a:srgbClr val="697D91"/>
                </a:solidFill>
                <a:latin typeface="Lucida Sans" pitchFamily="34" charset="0"/>
                <a:ea typeface="MS PGothic" pitchFamily="34" charset="-128"/>
                <a:cs typeface="Lucida Sans Unicode" pitchFamily="34" charset="0"/>
              </a:rPr>
              <a:t>30. Januar 2015</a:t>
            </a:r>
            <a:r>
              <a:rPr lang="de-CH" sz="1200" dirty="0"/>
              <a:t/>
            </a:r>
            <a:br>
              <a:rPr lang="de-CH" sz="1200" dirty="0"/>
            </a:br>
            <a:endParaRPr lang="de-CH"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a:t>Wissensdatenbank</a:t>
            </a:r>
          </a:p>
        </p:txBody>
      </p:sp>
      <p:sp>
        <p:nvSpPr>
          <p:cNvPr id="4" name="Textplatzhalter 3"/>
          <p:cNvSpPr>
            <a:spLocks noGrp="1"/>
          </p:cNvSpPr>
          <p:nvPr>
            <p:ph type="body" idx="1"/>
          </p:nvPr>
        </p:nvSpPr>
        <p:spPr/>
        <p:txBody>
          <a:bodyPr/>
          <a:lstStyle/>
          <a:p>
            <a:r>
              <a:rPr lang="de-CH" dirty="0" smtClean="0"/>
              <a:t>Ontologie</a:t>
            </a:r>
            <a:endParaRPr lang="de-CH" dirty="0"/>
          </a:p>
        </p:txBody>
      </p:sp>
      <p:sp>
        <p:nvSpPr>
          <p:cNvPr id="2" name="Inhaltsplatzhalter 1"/>
          <p:cNvSpPr>
            <a:spLocks noGrp="1"/>
          </p:cNvSpPr>
          <p:nvPr>
            <p:ph sz="half" idx="13"/>
          </p:nvPr>
        </p:nvSpPr>
        <p:spPr/>
        <p:txBody>
          <a:bodyPr/>
          <a:lstStyle/>
          <a:p>
            <a:r>
              <a:rPr lang="de-CH" dirty="0" smtClean="0"/>
              <a:t>Kommunikation</a:t>
            </a:r>
            <a:endParaRPr lang="de-CH" dirty="0"/>
          </a:p>
          <a:p>
            <a:pPr lvl="1"/>
            <a:r>
              <a:rPr lang="de-CH" dirty="0"/>
              <a:t>Computeranwendungen</a:t>
            </a:r>
          </a:p>
          <a:p>
            <a:pPr lvl="1"/>
            <a:r>
              <a:rPr lang="de-CH" dirty="0"/>
              <a:t>Mensch und Computer</a:t>
            </a:r>
          </a:p>
          <a:p>
            <a:r>
              <a:rPr lang="de-CH" dirty="0"/>
              <a:t>Semantik zur Formulierung von </a:t>
            </a:r>
            <a:r>
              <a:rPr lang="de-CH" dirty="0" smtClean="0"/>
              <a:t>Informationen</a:t>
            </a:r>
          </a:p>
          <a:p>
            <a:pPr marL="0" indent="0">
              <a:buNone/>
            </a:pPr>
            <a:endParaRPr lang="de-CH" dirty="0" smtClean="0"/>
          </a:p>
          <a:p>
            <a:r>
              <a:rPr lang="de-CH" dirty="0" smtClean="0"/>
              <a:t>Tripel</a:t>
            </a:r>
          </a:p>
          <a:p>
            <a:pPr lvl="1"/>
            <a:r>
              <a:rPr lang="de-CH" dirty="0" smtClean="0"/>
              <a:t>Subjekt</a:t>
            </a:r>
          </a:p>
          <a:p>
            <a:pPr lvl="1"/>
            <a:r>
              <a:rPr lang="de-CH" dirty="0" smtClean="0"/>
              <a:t>Prädikat</a:t>
            </a:r>
          </a:p>
          <a:p>
            <a:pPr lvl="1"/>
            <a:r>
              <a:rPr lang="de-CH" dirty="0" smtClean="0"/>
              <a:t>Objekt</a:t>
            </a:r>
          </a:p>
        </p:txBody>
      </p:sp>
    </p:spTree>
    <p:extLst>
      <p:ext uri="{BB962C8B-B14F-4D97-AF65-F5344CB8AC3E}">
        <p14:creationId xmlns:p14="http://schemas.microsoft.com/office/powerpoint/2010/main" val="1213312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a:t>Wissensrepräsentationsformen</a:t>
            </a:r>
          </a:p>
        </p:txBody>
      </p:sp>
      <p:sp>
        <p:nvSpPr>
          <p:cNvPr id="4" name="Inhaltsplatzhalter 3"/>
          <p:cNvSpPr>
            <a:spLocks noGrp="1"/>
          </p:cNvSpPr>
          <p:nvPr>
            <p:ph sz="half" idx="13"/>
          </p:nvPr>
        </p:nvSpPr>
        <p:spPr/>
        <p:txBody>
          <a:bodyPr/>
          <a:lstStyle/>
          <a:p>
            <a:r>
              <a:rPr lang="de-CH" dirty="0"/>
              <a:t>Semantische Netze</a:t>
            </a:r>
          </a:p>
          <a:p>
            <a:r>
              <a:rPr lang="de-CH" dirty="0"/>
              <a:t>Frames</a:t>
            </a:r>
          </a:p>
          <a:p>
            <a:r>
              <a:rPr lang="de-CH" dirty="0"/>
              <a:t>Wissensnetze</a:t>
            </a:r>
          </a:p>
          <a:p>
            <a:endParaRPr lang="de-CH" dirty="0"/>
          </a:p>
        </p:txBody>
      </p:sp>
    </p:spTree>
    <p:extLst>
      <p:ext uri="{BB962C8B-B14F-4D97-AF65-F5344CB8AC3E}">
        <p14:creationId xmlns:p14="http://schemas.microsoft.com/office/powerpoint/2010/main" val="153582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Wissensrepräsentationsformen: Semantische Netze</a:t>
            </a:r>
            <a:endParaRPr lang="de-CH" dirty="0"/>
          </a:p>
        </p:txBody>
      </p:sp>
      <p:sp>
        <p:nvSpPr>
          <p:cNvPr id="4" name="Inhaltsplatzhalter 3"/>
          <p:cNvSpPr>
            <a:spLocks noGrp="1"/>
          </p:cNvSpPr>
          <p:nvPr>
            <p:ph sz="half" idx="13"/>
          </p:nvPr>
        </p:nvSpPr>
        <p:spPr/>
        <p:txBody>
          <a:bodyPr/>
          <a:lstStyle/>
          <a:p>
            <a:r>
              <a:rPr lang="de-CH" dirty="0" smtClean="0"/>
              <a:t>Abbildung </a:t>
            </a:r>
            <a:r>
              <a:rPr lang="de-CH" dirty="0"/>
              <a:t>des menschlichen Gedächtnisses</a:t>
            </a:r>
          </a:p>
          <a:p>
            <a:pPr lvl="1"/>
            <a:r>
              <a:rPr lang="de-CH" dirty="0"/>
              <a:t>Analyse von Wörtern und </a:t>
            </a:r>
            <a:r>
              <a:rPr lang="de-CH" dirty="0" smtClean="0"/>
              <a:t>Sätzen</a:t>
            </a:r>
            <a:endParaRPr lang="de-CH" dirty="0"/>
          </a:p>
          <a:p>
            <a:pPr lvl="1"/>
            <a:endParaRPr lang="de-CH" dirty="0"/>
          </a:p>
          <a:p>
            <a:r>
              <a:rPr lang="de-CH" dirty="0"/>
              <a:t>Darstellung von Klassen und Beziehungen</a:t>
            </a:r>
          </a:p>
          <a:p>
            <a:pPr marL="0" indent="0">
              <a:buNone/>
            </a:pPr>
            <a:endParaRPr lang="de-CH" dirty="0"/>
          </a:p>
        </p:txBody>
      </p:sp>
    </p:spTree>
    <p:extLst>
      <p:ext uri="{BB962C8B-B14F-4D97-AF65-F5344CB8AC3E}">
        <p14:creationId xmlns:p14="http://schemas.microsoft.com/office/powerpoint/2010/main" val="3697870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Wissensrepräsentationsformen: Semantische Netze</a:t>
            </a:r>
            <a:endParaRPr lang="de-CH" dirty="0"/>
          </a:p>
        </p:txBody>
      </p:sp>
      <p:sp>
        <p:nvSpPr>
          <p:cNvPr id="4" name="Inhaltsplatzhalter 3"/>
          <p:cNvSpPr>
            <a:spLocks noGrp="1"/>
          </p:cNvSpPr>
          <p:nvPr>
            <p:ph sz="half" idx="13"/>
          </p:nvPr>
        </p:nvSpPr>
        <p:spPr/>
        <p:txBody>
          <a:bodyPr/>
          <a:lstStyle/>
          <a:p>
            <a:r>
              <a:rPr lang="de-CH" dirty="0" smtClean="0"/>
              <a:t>Repräsentation </a:t>
            </a:r>
            <a:r>
              <a:rPr lang="de-CH" dirty="0"/>
              <a:t>in Graphen</a:t>
            </a:r>
          </a:p>
          <a:p>
            <a:pPr lvl="1"/>
            <a:r>
              <a:rPr lang="de-CH" dirty="0"/>
              <a:t>Knoten</a:t>
            </a:r>
          </a:p>
          <a:p>
            <a:pPr lvl="2"/>
            <a:r>
              <a:rPr lang="de-CH" dirty="0"/>
              <a:t>Begriffe </a:t>
            </a:r>
            <a:r>
              <a:rPr lang="de-CH" dirty="0" smtClean="0"/>
              <a:t>(Klassen und </a:t>
            </a:r>
            <a:r>
              <a:rPr lang="de-CH" dirty="0"/>
              <a:t>Individuen)</a:t>
            </a:r>
          </a:p>
          <a:p>
            <a:pPr lvl="1"/>
            <a:r>
              <a:rPr lang="de-CH" dirty="0"/>
              <a:t>Kanten</a:t>
            </a:r>
          </a:p>
          <a:p>
            <a:pPr lvl="2"/>
            <a:r>
              <a:rPr lang="de-CH" dirty="0"/>
              <a:t>Beziehungen und Eigenschaften</a:t>
            </a:r>
          </a:p>
          <a:p>
            <a:pPr marL="0" indent="0">
              <a:buNone/>
            </a:pPr>
            <a:endParaRPr lang="de-CH" dirty="0"/>
          </a:p>
        </p:txBody>
      </p:sp>
      <p:pic>
        <p:nvPicPr>
          <p:cNvPr id="5" name="Grafik 4"/>
          <p:cNvPicPr>
            <a:picLocks noChangeAspect="1"/>
          </p:cNvPicPr>
          <p:nvPr/>
        </p:nvPicPr>
        <p:blipFill>
          <a:blip r:embed="rId3"/>
          <a:stretch>
            <a:fillRect/>
          </a:stretch>
        </p:blipFill>
        <p:spPr>
          <a:xfrm>
            <a:off x="3869231" y="3944132"/>
            <a:ext cx="4698769" cy="1986825"/>
          </a:xfrm>
          <a:prstGeom prst="rect">
            <a:avLst/>
          </a:prstGeom>
        </p:spPr>
      </p:pic>
    </p:spTree>
    <p:extLst>
      <p:ext uri="{BB962C8B-B14F-4D97-AF65-F5344CB8AC3E}">
        <p14:creationId xmlns:p14="http://schemas.microsoft.com/office/powerpoint/2010/main" val="3875744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smtClean="0"/>
              <a:t>Abgewandelte Form eines semantischen Netzes</a:t>
            </a:r>
            <a:endParaRPr lang="de-CH" dirty="0"/>
          </a:p>
        </p:txBody>
      </p:sp>
      <p:pic>
        <p:nvPicPr>
          <p:cNvPr id="4" name="Grafik 3"/>
          <p:cNvPicPr>
            <a:picLocks noChangeAspect="1"/>
          </p:cNvPicPr>
          <p:nvPr/>
        </p:nvPicPr>
        <p:blipFill>
          <a:blip r:embed="rId3"/>
          <a:stretch>
            <a:fillRect/>
          </a:stretch>
        </p:blipFill>
        <p:spPr>
          <a:xfrm>
            <a:off x="726315" y="1439999"/>
            <a:ext cx="7493077" cy="4528457"/>
          </a:xfrm>
          <a:prstGeom prst="rect">
            <a:avLst/>
          </a:prstGeom>
        </p:spPr>
      </p:pic>
    </p:spTree>
    <p:extLst>
      <p:ext uri="{BB962C8B-B14F-4D97-AF65-F5344CB8AC3E}">
        <p14:creationId xmlns:p14="http://schemas.microsoft.com/office/powerpoint/2010/main" val="610184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RDF</a:t>
            </a:r>
            <a:endParaRPr lang="de-CH" dirty="0"/>
          </a:p>
        </p:txBody>
      </p:sp>
      <p:sp>
        <p:nvSpPr>
          <p:cNvPr id="4" name="Inhaltsplatzhalter 3"/>
          <p:cNvSpPr>
            <a:spLocks noGrp="1"/>
          </p:cNvSpPr>
          <p:nvPr>
            <p:ph sz="half" idx="13"/>
          </p:nvPr>
        </p:nvSpPr>
        <p:spPr/>
        <p:txBody>
          <a:bodyPr/>
          <a:lstStyle/>
          <a:p>
            <a:r>
              <a:rPr lang="de-CH" b="1" dirty="0" err="1" smtClean="0"/>
              <a:t>R</a:t>
            </a:r>
            <a:r>
              <a:rPr lang="de-CH" dirty="0" err="1" smtClean="0"/>
              <a:t>esource</a:t>
            </a:r>
            <a:r>
              <a:rPr lang="de-CH" dirty="0" smtClean="0"/>
              <a:t> </a:t>
            </a:r>
            <a:r>
              <a:rPr lang="de-CH" b="1" dirty="0"/>
              <a:t>D</a:t>
            </a:r>
            <a:r>
              <a:rPr lang="de-CH" dirty="0"/>
              <a:t>escription </a:t>
            </a:r>
            <a:r>
              <a:rPr lang="de-CH" b="1" dirty="0" smtClean="0"/>
              <a:t>F</a:t>
            </a:r>
            <a:r>
              <a:rPr lang="de-CH" dirty="0" smtClean="0"/>
              <a:t>ramework</a:t>
            </a:r>
          </a:p>
          <a:p>
            <a:endParaRPr lang="de-CH" dirty="0"/>
          </a:p>
          <a:p>
            <a:r>
              <a:rPr lang="de-CH" dirty="0" smtClean="0"/>
              <a:t>Informationen</a:t>
            </a:r>
          </a:p>
          <a:p>
            <a:pPr lvl="1"/>
            <a:r>
              <a:rPr lang="de-CH" dirty="0" smtClean="0"/>
              <a:t>aus Ressourcen formulieren</a:t>
            </a:r>
          </a:p>
          <a:p>
            <a:pPr lvl="1"/>
            <a:r>
              <a:rPr lang="de-CH" dirty="0" smtClean="0"/>
              <a:t>austauschen</a:t>
            </a:r>
          </a:p>
          <a:p>
            <a:r>
              <a:rPr lang="de-CH" dirty="0" smtClean="0"/>
              <a:t>«Syntax»</a:t>
            </a:r>
            <a:endParaRPr lang="de-CH" dirty="0"/>
          </a:p>
          <a:p>
            <a:r>
              <a:rPr lang="de-CH" dirty="0" smtClean="0"/>
              <a:t>XML-artig</a:t>
            </a:r>
          </a:p>
          <a:p>
            <a:r>
              <a:rPr lang="de-CH" dirty="0" smtClean="0"/>
              <a:t>Tripel-Struktur</a:t>
            </a:r>
          </a:p>
          <a:p>
            <a:r>
              <a:rPr lang="de-CH" dirty="0" smtClean="0"/>
              <a:t>Verschiedene Formen</a:t>
            </a:r>
          </a:p>
          <a:p>
            <a:pPr lvl="1"/>
            <a:endParaRPr lang="de-CH" dirty="0"/>
          </a:p>
          <a:p>
            <a:pPr marL="0" indent="0">
              <a:buNone/>
            </a:pPr>
            <a:endParaRPr lang="de-CH" dirty="0"/>
          </a:p>
        </p:txBody>
      </p:sp>
      <p:pic>
        <p:nvPicPr>
          <p:cNvPr id="5" name="Grafik 4"/>
          <p:cNvPicPr>
            <a:picLocks noChangeAspect="1"/>
          </p:cNvPicPr>
          <p:nvPr/>
        </p:nvPicPr>
        <p:blipFill>
          <a:blip r:embed="rId3"/>
          <a:stretch>
            <a:fillRect/>
          </a:stretch>
        </p:blipFill>
        <p:spPr>
          <a:xfrm>
            <a:off x="1312837" y="5357811"/>
            <a:ext cx="6410325" cy="276225"/>
          </a:xfrm>
          <a:prstGeom prst="rect">
            <a:avLst/>
          </a:prstGeom>
        </p:spPr>
      </p:pic>
    </p:spTree>
    <p:extLst>
      <p:ext uri="{BB962C8B-B14F-4D97-AF65-F5344CB8AC3E}">
        <p14:creationId xmlns:p14="http://schemas.microsoft.com/office/powerpoint/2010/main" val="2747578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OWL</a:t>
            </a:r>
            <a:endParaRPr lang="de-CH" dirty="0"/>
          </a:p>
        </p:txBody>
      </p:sp>
      <p:sp>
        <p:nvSpPr>
          <p:cNvPr id="4" name="Inhaltsplatzhalter 3"/>
          <p:cNvSpPr>
            <a:spLocks noGrp="1"/>
          </p:cNvSpPr>
          <p:nvPr>
            <p:ph sz="half" idx="13"/>
          </p:nvPr>
        </p:nvSpPr>
        <p:spPr/>
        <p:txBody>
          <a:bodyPr/>
          <a:lstStyle/>
          <a:p>
            <a:r>
              <a:rPr lang="de-CH" b="1" dirty="0" err="1" smtClean="0"/>
              <a:t>O</a:t>
            </a:r>
            <a:r>
              <a:rPr lang="de-CH" dirty="0" err="1" smtClean="0"/>
              <a:t>ntology</a:t>
            </a:r>
            <a:r>
              <a:rPr lang="de-CH" dirty="0" smtClean="0"/>
              <a:t> </a:t>
            </a:r>
            <a:r>
              <a:rPr lang="de-CH" b="1" dirty="0"/>
              <a:t>W</a:t>
            </a:r>
            <a:r>
              <a:rPr lang="de-CH" dirty="0"/>
              <a:t>eb </a:t>
            </a:r>
            <a:r>
              <a:rPr lang="de-CH" b="1" dirty="0" smtClean="0"/>
              <a:t>L</a:t>
            </a:r>
            <a:r>
              <a:rPr lang="de-CH" dirty="0" smtClean="0"/>
              <a:t>anguage</a:t>
            </a:r>
          </a:p>
          <a:p>
            <a:pPr marL="0" indent="0">
              <a:buNone/>
            </a:pPr>
            <a:endParaRPr lang="de-CH" dirty="0"/>
          </a:p>
          <a:p>
            <a:r>
              <a:rPr lang="de-CH" dirty="0"/>
              <a:t>Wissensbasierte Repräsentationssprache</a:t>
            </a:r>
          </a:p>
          <a:p>
            <a:r>
              <a:rPr lang="de-CH" dirty="0"/>
              <a:t>Basiert auf </a:t>
            </a:r>
            <a:r>
              <a:rPr lang="de-CH" dirty="0" smtClean="0"/>
              <a:t>RDF-Syntax</a:t>
            </a:r>
          </a:p>
          <a:p>
            <a:pPr lvl="1"/>
            <a:r>
              <a:rPr lang="de-CH" dirty="0" smtClean="0"/>
              <a:t>Verschiedene Schreibweisen</a:t>
            </a:r>
          </a:p>
          <a:p>
            <a:pPr lvl="1"/>
            <a:r>
              <a:rPr lang="de-CH" dirty="0" smtClean="0"/>
              <a:t>Zusätzliches </a:t>
            </a:r>
            <a:r>
              <a:rPr lang="de-CH" dirty="0"/>
              <a:t>Vokabular</a:t>
            </a:r>
          </a:p>
          <a:p>
            <a:pPr lvl="2"/>
            <a:r>
              <a:rPr lang="de-CH" dirty="0"/>
              <a:t>Beziehungen zwischen </a:t>
            </a:r>
            <a:r>
              <a:rPr lang="de-CH" dirty="0" smtClean="0"/>
              <a:t>Klassen</a:t>
            </a:r>
          </a:p>
          <a:p>
            <a:r>
              <a:rPr lang="de-CH" dirty="0" smtClean="0"/>
              <a:t>Verschiedene Untersprachen</a:t>
            </a:r>
          </a:p>
          <a:p>
            <a:r>
              <a:rPr lang="de-CH" dirty="0" smtClean="0"/>
              <a:t>Beschreibt </a:t>
            </a:r>
            <a:r>
              <a:rPr lang="de-CH" dirty="0" err="1" smtClean="0"/>
              <a:t>Ontologien</a:t>
            </a:r>
            <a:endParaRPr lang="de-CH" dirty="0" smtClean="0"/>
          </a:p>
        </p:txBody>
      </p:sp>
    </p:spTree>
    <p:extLst>
      <p:ext uri="{BB962C8B-B14F-4D97-AF65-F5344CB8AC3E}">
        <p14:creationId xmlns:p14="http://schemas.microsoft.com/office/powerpoint/2010/main" val="264259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OWL</a:t>
            </a:r>
            <a:endParaRPr lang="de-CH" dirty="0"/>
          </a:p>
        </p:txBody>
      </p:sp>
      <p:sp>
        <p:nvSpPr>
          <p:cNvPr id="4" name="Inhaltsplatzhalter 3"/>
          <p:cNvSpPr>
            <a:spLocks noGrp="1"/>
          </p:cNvSpPr>
          <p:nvPr>
            <p:ph sz="half" idx="13"/>
          </p:nvPr>
        </p:nvSpPr>
        <p:spPr/>
        <p:txBody>
          <a:bodyPr/>
          <a:lstStyle/>
          <a:p>
            <a:r>
              <a:rPr lang="de-CH" dirty="0" smtClean="0"/>
              <a:t>Wichtigste Elemente</a:t>
            </a:r>
          </a:p>
          <a:p>
            <a:pPr lvl="1"/>
            <a:r>
              <a:rPr lang="de-CH" dirty="0" smtClean="0"/>
              <a:t>Klassen, Subklassen und Individuen</a:t>
            </a:r>
          </a:p>
          <a:p>
            <a:pPr lvl="1"/>
            <a:r>
              <a:rPr lang="de-CH" dirty="0" smtClean="0"/>
              <a:t>Eigenschaften</a:t>
            </a:r>
          </a:p>
          <a:p>
            <a:pPr lvl="2"/>
            <a:r>
              <a:rPr lang="de-CH" dirty="0" smtClean="0"/>
              <a:t>Objekte (Beziehungen)</a:t>
            </a:r>
          </a:p>
          <a:p>
            <a:pPr lvl="2"/>
            <a:r>
              <a:rPr lang="de-CH" dirty="0" smtClean="0"/>
              <a:t>Datentypen</a:t>
            </a:r>
          </a:p>
          <a:p>
            <a:pPr lvl="1"/>
            <a:endParaRPr lang="de-CH" dirty="0" smtClean="0"/>
          </a:p>
        </p:txBody>
      </p:sp>
    </p:spTree>
    <p:extLst>
      <p:ext uri="{BB962C8B-B14F-4D97-AF65-F5344CB8AC3E}">
        <p14:creationId xmlns:p14="http://schemas.microsoft.com/office/powerpoint/2010/main" val="2952596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OWL</a:t>
            </a:r>
            <a:endParaRPr lang="de-CH" dirty="0"/>
          </a:p>
        </p:txBody>
      </p:sp>
      <p:sp>
        <p:nvSpPr>
          <p:cNvPr id="4" name="Inhaltsplatzhalter 3"/>
          <p:cNvSpPr>
            <a:spLocks noGrp="1"/>
          </p:cNvSpPr>
          <p:nvPr>
            <p:ph sz="half" idx="13"/>
          </p:nvPr>
        </p:nvSpPr>
        <p:spPr/>
        <p:txBody>
          <a:bodyPr/>
          <a:lstStyle/>
          <a:p>
            <a:endParaRPr lang="de-CH" dirty="0"/>
          </a:p>
        </p:txBody>
      </p:sp>
      <p:pic>
        <p:nvPicPr>
          <p:cNvPr id="5" name="Grafik 4"/>
          <p:cNvPicPr>
            <a:picLocks noChangeAspect="1"/>
          </p:cNvPicPr>
          <p:nvPr/>
        </p:nvPicPr>
        <p:blipFill>
          <a:blip r:embed="rId3"/>
          <a:stretch>
            <a:fillRect/>
          </a:stretch>
        </p:blipFill>
        <p:spPr>
          <a:xfrm>
            <a:off x="1050900" y="2520000"/>
            <a:ext cx="6934200" cy="1362075"/>
          </a:xfrm>
          <a:prstGeom prst="rect">
            <a:avLst/>
          </a:prstGeom>
        </p:spPr>
      </p:pic>
    </p:spTree>
    <p:extLst>
      <p:ext uri="{BB962C8B-B14F-4D97-AF65-F5344CB8AC3E}">
        <p14:creationId xmlns:p14="http://schemas.microsoft.com/office/powerpoint/2010/main" val="4201801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SWRL</a:t>
            </a:r>
            <a:endParaRPr lang="de-CH" dirty="0"/>
          </a:p>
        </p:txBody>
      </p:sp>
      <p:sp>
        <p:nvSpPr>
          <p:cNvPr id="4" name="Inhaltsplatzhalter 3"/>
          <p:cNvSpPr>
            <a:spLocks noGrp="1"/>
          </p:cNvSpPr>
          <p:nvPr>
            <p:ph sz="half" idx="13"/>
          </p:nvPr>
        </p:nvSpPr>
        <p:spPr/>
        <p:txBody>
          <a:bodyPr/>
          <a:lstStyle/>
          <a:p>
            <a:r>
              <a:rPr lang="de-CH" b="1" dirty="0" err="1"/>
              <a:t>S</a:t>
            </a:r>
            <a:r>
              <a:rPr lang="de-CH" dirty="0" err="1"/>
              <a:t>emantic</a:t>
            </a:r>
            <a:r>
              <a:rPr lang="de-CH" dirty="0"/>
              <a:t> </a:t>
            </a:r>
            <a:r>
              <a:rPr lang="de-CH" b="1" dirty="0"/>
              <a:t>W</a:t>
            </a:r>
            <a:r>
              <a:rPr lang="de-CH" dirty="0"/>
              <a:t>eb </a:t>
            </a:r>
            <a:r>
              <a:rPr lang="de-CH" b="1" dirty="0" err="1"/>
              <a:t>R</a:t>
            </a:r>
            <a:r>
              <a:rPr lang="de-CH" dirty="0" err="1"/>
              <a:t>ule</a:t>
            </a:r>
            <a:r>
              <a:rPr lang="de-CH" dirty="0"/>
              <a:t> </a:t>
            </a:r>
            <a:r>
              <a:rPr lang="de-CH" b="1" dirty="0"/>
              <a:t>L</a:t>
            </a:r>
            <a:r>
              <a:rPr lang="de-CH" dirty="0"/>
              <a:t>anguage</a:t>
            </a:r>
          </a:p>
          <a:p>
            <a:endParaRPr lang="de-CH" dirty="0" smtClean="0"/>
          </a:p>
          <a:p>
            <a:r>
              <a:rPr lang="de-CH" dirty="0" smtClean="0"/>
              <a:t>Regeln</a:t>
            </a:r>
          </a:p>
          <a:p>
            <a:r>
              <a:rPr lang="de-CH" dirty="0" smtClean="0"/>
              <a:t>Kombination OWL und </a:t>
            </a:r>
            <a:r>
              <a:rPr lang="de-CH" dirty="0" err="1" smtClean="0"/>
              <a:t>RuleML</a:t>
            </a:r>
            <a:endParaRPr lang="de-CH" dirty="0" smtClean="0"/>
          </a:p>
        </p:txBody>
      </p:sp>
    </p:spTree>
    <p:extLst>
      <p:ext uri="{BB962C8B-B14F-4D97-AF65-F5344CB8AC3E}">
        <p14:creationId xmlns:p14="http://schemas.microsoft.com/office/powerpoint/2010/main" val="4276985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900000"/>
            <a:ext cx="8100000" cy="5219999"/>
          </a:xfrm>
        </p:spPr>
        <p:txBody>
          <a:bodyPr/>
          <a:lstStyle/>
          <a:p>
            <a:r>
              <a:rPr lang="de-CH" dirty="0" smtClean="0"/>
              <a:t>Allgemein</a:t>
            </a:r>
          </a:p>
          <a:p>
            <a:pPr lvl="1"/>
            <a:r>
              <a:rPr lang="de-CH" dirty="0" smtClean="0"/>
              <a:t>Motivation</a:t>
            </a:r>
          </a:p>
          <a:p>
            <a:pPr lvl="1"/>
            <a:r>
              <a:rPr lang="de-CH" dirty="0" smtClean="0"/>
              <a:t>Wissensabbildung</a:t>
            </a:r>
          </a:p>
          <a:p>
            <a:r>
              <a:rPr lang="de-CH" dirty="0" smtClean="0"/>
              <a:t>Theorie: Expertensysteme</a:t>
            </a:r>
          </a:p>
          <a:p>
            <a:pPr lvl="1"/>
            <a:r>
              <a:rPr lang="de-CH" dirty="0" smtClean="0"/>
              <a:t>Wissensdatenbank</a:t>
            </a:r>
          </a:p>
          <a:p>
            <a:pPr lvl="1"/>
            <a:r>
              <a:rPr lang="de-CH" dirty="0" smtClean="0"/>
              <a:t>Inferenzmaschine</a:t>
            </a:r>
          </a:p>
          <a:p>
            <a:pPr lvl="1"/>
            <a:r>
              <a:rPr lang="de-CH" dirty="0" smtClean="0"/>
              <a:t>Benutzerschnittstelle</a:t>
            </a:r>
          </a:p>
          <a:p>
            <a:r>
              <a:rPr lang="de-CH" dirty="0" smtClean="0"/>
              <a:t>Praktische Umsetzung</a:t>
            </a:r>
          </a:p>
          <a:p>
            <a:pPr lvl="1"/>
            <a:r>
              <a:rPr lang="de-CH" dirty="0" smtClean="0"/>
              <a:t>Modellierung</a:t>
            </a:r>
          </a:p>
          <a:p>
            <a:pPr lvl="2"/>
            <a:r>
              <a:rPr lang="de-CH" dirty="0" smtClean="0"/>
              <a:t>Lösung</a:t>
            </a:r>
          </a:p>
          <a:p>
            <a:pPr lvl="1"/>
            <a:r>
              <a:rPr lang="de-CH" dirty="0" smtClean="0"/>
              <a:t>Tutorial</a:t>
            </a:r>
          </a:p>
          <a:p>
            <a:pPr lvl="1"/>
            <a:r>
              <a:rPr lang="de-CH" dirty="0" smtClean="0"/>
              <a:t>Benutzerschnittstelle</a:t>
            </a:r>
          </a:p>
          <a:p>
            <a:r>
              <a:rPr lang="de-CH" dirty="0" smtClean="0"/>
              <a:t>Organisatorisches</a:t>
            </a:r>
          </a:p>
          <a:p>
            <a:r>
              <a:rPr lang="de-CH" dirty="0" smtClean="0"/>
              <a:t>Fazit</a:t>
            </a:r>
          </a:p>
          <a:p>
            <a:endParaRPr lang="de-CH" dirty="0" smtClean="0"/>
          </a:p>
          <a:p>
            <a:pPr lvl="2"/>
            <a:endParaRPr lang="de-CH" dirty="0" smtClean="0"/>
          </a:p>
        </p:txBody>
      </p:sp>
      <p:sp>
        <p:nvSpPr>
          <p:cNvPr id="3" name="Titel 2"/>
          <p:cNvSpPr>
            <a:spLocks noGrp="1"/>
          </p:cNvSpPr>
          <p:nvPr>
            <p:ph type="ctrTitle"/>
          </p:nvPr>
        </p:nvSpPr>
        <p:spPr/>
        <p:txBody>
          <a:bodyPr/>
          <a:lstStyle/>
          <a:p>
            <a:r>
              <a:rPr lang="de-CH" dirty="0" smtClean="0"/>
              <a:t>Inhalt</a:t>
            </a: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SWRL</a:t>
            </a:r>
            <a:endParaRPr lang="de-CH" dirty="0"/>
          </a:p>
        </p:txBody>
      </p:sp>
      <p:sp>
        <p:nvSpPr>
          <p:cNvPr id="4" name="Inhaltsplatzhalter 3"/>
          <p:cNvSpPr>
            <a:spLocks noGrp="1"/>
          </p:cNvSpPr>
          <p:nvPr>
            <p:ph sz="half" idx="13"/>
          </p:nvPr>
        </p:nvSpPr>
        <p:spPr/>
        <p:txBody>
          <a:bodyPr/>
          <a:lstStyle/>
          <a:p>
            <a:r>
              <a:rPr lang="de-CH" dirty="0" smtClean="0"/>
              <a:t>Aufbau</a:t>
            </a:r>
          </a:p>
          <a:p>
            <a:pPr lvl="1"/>
            <a:r>
              <a:rPr lang="de-CH" dirty="0"/>
              <a:t>Bedingungen → </a:t>
            </a:r>
            <a:r>
              <a:rPr lang="de-CH" dirty="0" smtClean="0"/>
              <a:t>Folgerung</a:t>
            </a:r>
          </a:p>
          <a:p>
            <a:pPr lvl="1"/>
            <a:r>
              <a:rPr lang="de-CH" dirty="0" smtClean="0"/>
              <a:t>Positive Konjunktionen von Atomen</a:t>
            </a:r>
          </a:p>
          <a:p>
            <a:pPr lvl="1"/>
            <a:r>
              <a:rPr lang="de-CH" dirty="0" smtClean="0"/>
              <a:t>Kopf</a:t>
            </a:r>
          </a:p>
          <a:p>
            <a:pPr lvl="1"/>
            <a:r>
              <a:rPr lang="de-CH" dirty="0" smtClean="0"/>
              <a:t>Körper</a:t>
            </a:r>
          </a:p>
          <a:p>
            <a:pPr marL="0" indent="0">
              <a:buNone/>
            </a:pPr>
            <a:endParaRPr lang="de-CH" dirty="0"/>
          </a:p>
        </p:txBody>
      </p:sp>
      <p:pic>
        <p:nvPicPr>
          <p:cNvPr id="5" name="Grafik 4"/>
          <p:cNvPicPr>
            <a:picLocks noChangeAspect="1"/>
          </p:cNvPicPr>
          <p:nvPr/>
        </p:nvPicPr>
        <p:blipFill>
          <a:blip r:embed="rId3"/>
          <a:stretch>
            <a:fillRect/>
          </a:stretch>
        </p:blipFill>
        <p:spPr>
          <a:xfrm>
            <a:off x="468000" y="4402203"/>
            <a:ext cx="8099998" cy="415794"/>
          </a:xfrm>
          <a:prstGeom prst="rect">
            <a:avLst/>
          </a:prstGeom>
        </p:spPr>
      </p:pic>
    </p:spTree>
    <p:extLst>
      <p:ext uri="{BB962C8B-B14F-4D97-AF65-F5344CB8AC3E}">
        <p14:creationId xmlns:p14="http://schemas.microsoft.com/office/powerpoint/2010/main" val="1519570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SPARQL</a:t>
            </a:r>
            <a:endParaRPr lang="de-CH" dirty="0"/>
          </a:p>
        </p:txBody>
      </p:sp>
      <p:sp>
        <p:nvSpPr>
          <p:cNvPr id="4" name="Inhaltsplatzhalter 3"/>
          <p:cNvSpPr>
            <a:spLocks noGrp="1"/>
          </p:cNvSpPr>
          <p:nvPr>
            <p:ph sz="half" idx="13"/>
          </p:nvPr>
        </p:nvSpPr>
        <p:spPr/>
        <p:txBody>
          <a:bodyPr/>
          <a:lstStyle/>
          <a:p>
            <a:r>
              <a:rPr lang="de-CH" b="1" dirty="0"/>
              <a:t>S</a:t>
            </a:r>
            <a:r>
              <a:rPr lang="de-CH" dirty="0"/>
              <a:t>PARQL </a:t>
            </a:r>
            <a:r>
              <a:rPr lang="de-CH" b="1" dirty="0"/>
              <a:t>P</a:t>
            </a:r>
            <a:r>
              <a:rPr lang="de-CH" dirty="0"/>
              <a:t>rotocol </a:t>
            </a:r>
            <a:r>
              <a:rPr lang="de-CH" b="1" dirty="0" err="1"/>
              <a:t>A</a:t>
            </a:r>
            <a:r>
              <a:rPr lang="de-CH" dirty="0" err="1"/>
              <a:t>nd</a:t>
            </a:r>
            <a:r>
              <a:rPr lang="de-CH" dirty="0"/>
              <a:t> </a:t>
            </a:r>
            <a:r>
              <a:rPr lang="de-CH" b="1" dirty="0"/>
              <a:t>R</a:t>
            </a:r>
            <a:r>
              <a:rPr lang="de-CH" dirty="0"/>
              <a:t>DF </a:t>
            </a:r>
            <a:r>
              <a:rPr lang="de-CH" b="1" dirty="0"/>
              <a:t>Q</a:t>
            </a:r>
            <a:r>
              <a:rPr lang="de-CH" dirty="0"/>
              <a:t>uery </a:t>
            </a:r>
            <a:r>
              <a:rPr lang="de-CH" b="1" dirty="0"/>
              <a:t>L</a:t>
            </a:r>
            <a:r>
              <a:rPr lang="de-CH" dirty="0"/>
              <a:t>anguage</a:t>
            </a:r>
          </a:p>
          <a:p>
            <a:endParaRPr lang="de-CH" dirty="0" smtClean="0"/>
          </a:p>
          <a:p>
            <a:r>
              <a:rPr lang="de-CH" dirty="0" smtClean="0"/>
              <a:t>Abfragen</a:t>
            </a:r>
          </a:p>
          <a:p>
            <a:r>
              <a:rPr lang="de-CH" dirty="0" smtClean="0"/>
              <a:t>Graph-basierte </a:t>
            </a:r>
            <a:r>
              <a:rPr lang="de-CH" dirty="0"/>
              <a:t>Abfragesprache</a:t>
            </a:r>
          </a:p>
          <a:p>
            <a:r>
              <a:rPr lang="de-CH" dirty="0" smtClean="0"/>
              <a:t>Erinnert </a:t>
            </a:r>
            <a:r>
              <a:rPr lang="de-CH" dirty="0"/>
              <a:t>an </a:t>
            </a:r>
            <a:r>
              <a:rPr lang="de-CH" dirty="0" smtClean="0"/>
              <a:t>SQL</a:t>
            </a:r>
          </a:p>
          <a:p>
            <a:pPr lvl="1"/>
            <a:r>
              <a:rPr lang="de-CH" dirty="0" err="1" smtClean="0"/>
              <a:t>Namespaces</a:t>
            </a:r>
            <a:endParaRPr lang="de-CH" dirty="0" smtClean="0"/>
          </a:p>
          <a:p>
            <a:pPr lvl="1"/>
            <a:r>
              <a:rPr lang="de-CH" dirty="0" smtClean="0"/>
              <a:t>Variablen</a:t>
            </a:r>
          </a:p>
          <a:p>
            <a:pPr lvl="1"/>
            <a:endParaRPr lang="de-CH" dirty="0" smtClean="0"/>
          </a:p>
          <a:p>
            <a:endParaRPr lang="de-CH" dirty="0"/>
          </a:p>
        </p:txBody>
      </p:sp>
      <p:pic>
        <p:nvPicPr>
          <p:cNvPr id="5" name="Grafik 4"/>
          <p:cNvPicPr>
            <a:picLocks noChangeAspect="1"/>
          </p:cNvPicPr>
          <p:nvPr/>
        </p:nvPicPr>
        <p:blipFill>
          <a:blip r:embed="rId3"/>
          <a:stretch>
            <a:fillRect/>
          </a:stretch>
        </p:blipFill>
        <p:spPr>
          <a:xfrm>
            <a:off x="4624650" y="3800475"/>
            <a:ext cx="3943350" cy="2000250"/>
          </a:xfrm>
          <a:prstGeom prst="rect">
            <a:avLst/>
          </a:prstGeom>
        </p:spPr>
      </p:pic>
    </p:spTree>
    <p:extLst>
      <p:ext uri="{BB962C8B-B14F-4D97-AF65-F5344CB8AC3E}">
        <p14:creationId xmlns:p14="http://schemas.microsoft.com/office/powerpoint/2010/main" val="2023090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Expertensystem	</a:t>
            </a:r>
            <a:endParaRPr lang="de-CH" dirty="0"/>
          </a:p>
        </p:txBody>
      </p:sp>
      <p:sp>
        <p:nvSpPr>
          <p:cNvPr id="6" name="Untertitel 5"/>
          <p:cNvSpPr>
            <a:spLocks noGrp="1"/>
          </p:cNvSpPr>
          <p:nvPr>
            <p:ph type="subTitle" idx="1"/>
          </p:nvPr>
        </p:nvSpPr>
        <p:spPr/>
        <p:txBody>
          <a:bodyPr/>
          <a:lstStyle/>
          <a:p>
            <a:r>
              <a:rPr lang="de-CH" dirty="0" smtClean="0"/>
              <a:t>Inferenzmaschine</a:t>
            </a:r>
            <a:endParaRPr lang="de-CH" dirty="0"/>
          </a:p>
        </p:txBody>
      </p:sp>
    </p:spTree>
    <p:extLst>
      <p:ext uri="{BB962C8B-B14F-4D97-AF65-F5344CB8AC3E}">
        <p14:creationId xmlns:p14="http://schemas.microsoft.com/office/powerpoint/2010/main" val="280997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Allgemein</a:t>
            </a:r>
            <a:endParaRPr lang="de-CH" dirty="0"/>
          </a:p>
        </p:txBody>
      </p:sp>
      <p:sp>
        <p:nvSpPr>
          <p:cNvPr id="4" name="Inhaltsplatzhalter 3"/>
          <p:cNvSpPr>
            <a:spLocks noGrp="1"/>
          </p:cNvSpPr>
          <p:nvPr>
            <p:ph sz="half" idx="13"/>
          </p:nvPr>
        </p:nvSpPr>
        <p:spPr/>
        <p:txBody>
          <a:bodyPr/>
          <a:lstStyle/>
          <a:p>
            <a:r>
              <a:rPr lang="de-CH" dirty="0"/>
              <a:t>Inferenz </a:t>
            </a:r>
          </a:p>
          <a:p>
            <a:pPr lvl="1"/>
            <a:r>
              <a:rPr lang="de-CH" dirty="0"/>
              <a:t>Schlussfolgerung mittels Resolution</a:t>
            </a:r>
            <a:br>
              <a:rPr lang="de-CH" dirty="0"/>
            </a:br>
            <a:endParaRPr lang="de-CH" dirty="0" smtClean="0"/>
          </a:p>
          <a:p>
            <a:r>
              <a:rPr lang="de-CH" dirty="0" smtClean="0"/>
              <a:t>Resolution</a:t>
            </a:r>
          </a:p>
          <a:p>
            <a:pPr lvl="1"/>
            <a:r>
              <a:rPr lang="de-CH" dirty="0" smtClean="0"/>
              <a:t>Verallgemeinerung des Modus </a:t>
            </a:r>
            <a:r>
              <a:rPr lang="de-CH" dirty="0" err="1" smtClean="0"/>
              <a:t>Ponens</a:t>
            </a:r>
            <a:endParaRPr lang="de-CH" dirty="0" smtClean="0"/>
          </a:p>
          <a:p>
            <a:pPr lvl="1"/>
            <a:r>
              <a:rPr lang="de-CH" dirty="0" smtClean="0"/>
              <a:t>Logische Formeln auf Gültigkeit testen</a:t>
            </a:r>
          </a:p>
        </p:txBody>
      </p:sp>
    </p:spTree>
    <p:extLst>
      <p:ext uri="{BB962C8B-B14F-4D97-AF65-F5344CB8AC3E}">
        <p14:creationId xmlns:p14="http://schemas.microsoft.com/office/powerpoint/2010/main" val="3563893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Inferenz und Resolution zur Ziehung von Schlüssen</a:t>
            </a:r>
            <a:endParaRPr lang="de-CH" dirty="0"/>
          </a:p>
        </p:txBody>
      </p:sp>
      <p:sp>
        <p:nvSpPr>
          <p:cNvPr id="4" name="Inhaltsplatzhalter 3"/>
          <p:cNvSpPr>
            <a:spLocks noGrp="1"/>
          </p:cNvSpPr>
          <p:nvPr>
            <p:ph sz="half" idx="13"/>
          </p:nvPr>
        </p:nvSpPr>
        <p:spPr/>
        <p:txBody>
          <a:bodyPr/>
          <a:lstStyle/>
          <a:p>
            <a:r>
              <a:rPr lang="de-CH" dirty="0"/>
              <a:t>Inferenz </a:t>
            </a:r>
            <a:r>
              <a:rPr lang="de-CH" dirty="0" smtClean="0"/>
              <a:t>in der Semantik</a:t>
            </a:r>
            <a:endParaRPr lang="de-CH" dirty="0"/>
          </a:p>
          <a:p>
            <a:pPr lvl="1"/>
            <a:r>
              <a:rPr lang="de-CH" dirty="0" smtClean="0"/>
              <a:t>Neue Beziehungen zwischen Entitäten</a:t>
            </a:r>
          </a:p>
          <a:p>
            <a:pPr marL="457200" lvl="1" indent="0">
              <a:buNone/>
            </a:pPr>
            <a:r>
              <a:rPr lang="de-CH" dirty="0" smtClean="0">
                <a:sym typeface="Wingdings" panose="05000000000000000000" pitchFamily="2" charset="2"/>
              </a:rPr>
              <a:t> </a:t>
            </a:r>
            <a:r>
              <a:rPr lang="de-CH" dirty="0" err="1" smtClean="0">
                <a:sym typeface="Wingdings" panose="05000000000000000000" pitchFamily="2" charset="2"/>
              </a:rPr>
              <a:t>Reasoner</a:t>
            </a:r>
            <a:r>
              <a:rPr lang="de-CH" dirty="0"/>
              <a:t/>
            </a:r>
            <a:br>
              <a:rPr lang="de-CH" dirty="0"/>
            </a:br>
            <a:endParaRPr lang="de-CH" dirty="0" smtClean="0"/>
          </a:p>
          <a:p>
            <a:r>
              <a:rPr lang="de-CH" dirty="0" smtClean="0"/>
              <a:t>Beschreibungslogik</a:t>
            </a:r>
          </a:p>
          <a:p>
            <a:pPr lvl="1"/>
            <a:r>
              <a:rPr lang="de-CH" dirty="0" smtClean="0"/>
              <a:t>Teilmenge der Prädikatenlogik</a:t>
            </a:r>
          </a:p>
          <a:p>
            <a:pPr lvl="1"/>
            <a:r>
              <a:rPr lang="de-CH" dirty="0" smtClean="0"/>
              <a:t>Formalismen zur Wissensdarstellung</a:t>
            </a:r>
          </a:p>
          <a:p>
            <a:pPr lvl="1"/>
            <a:r>
              <a:rPr lang="de-CH" dirty="0" smtClean="0"/>
              <a:t>Kern von Wissensrepräsentationssystemen</a:t>
            </a:r>
          </a:p>
          <a:p>
            <a:pPr lvl="2"/>
            <a:r>
              <a:rPr lang="de-CH" dirty="0" smtClean="0"/>
              <a:t>Wissensbasis</a:t>
            </a:r>
          </a:p>
        </p:txBody>
      </p:sp>
    </p:spTree>
    <p:extLst>
      <p:ext uri="{BB962C8B-B14F-4D97-AF65-F5344CB8AC3E}">
        <p14:creationId xmlns:p14="http://schemas.microsoft.com/office/powerpoint/2010/main" val="2155241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err="1" smtClean="0"/>
              <a:t>Reasoner</a:t>
            </a:r>
            <a:r>
              <a:rPr lang="de-CH" dirty="0" smtClean="0"/>
              <a:t>: Pellet</a:t>
            </a:r>
            <a:endParaRPr lang="de-CH" dirty="0"/>
          </a:p>
        </p:txBody>
      </p:sp>
      <p:pic>
        <p:nvPicPr>
          <p:cNvPr id="5" name="Inhaltsplatzhalter 4"/>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468575" y="2137051"/>
            <a:ext cx="8099425" cy="3739599"/>
          </a:xfrm>
        </p:spPr>
      </p:pic>
    </p:spTree>
    <p:extLst>
      <p:ext uri="{BB962C8B-B14F-4D97-AF65-F5344CB8AC3E}">
        <p14:creationId xmlns:p14="http://schemas.microsoft.com/office/powerpoint/2010/main" val="2222974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Tableau-</a:t>
            </a:r>
            <a:r>
              <a:rPr lang="de-CH" dirty="0" err="1" smtClean="0"/>
              <a:t>Reasoner</a:t>
            </a:r>
            <a:endParaRPr lang="de-CH" dirty="0"/>
          </a:p>
        </p:txBody>
      </p:sp>
      <p:sp>
        <p:nvSpPr>
          <p:cNvPr id="4" name="Inhaltsplatzhalter 3"/>
          <p:cNvSpPr>
            <a:spLocks noGrp="1"/>
          </p:cNvSpPr>
          <p:nvPr>
            <p:ph sz="half" idx="13"/>
          </p:nvPr>
        </p:nvSpPr>
        <p:spPr/>
        <p:txBody>
          <a:bodyPr/>
          <a:lstStyle/>
          <a:p>
            <a:r>
              <a:rPr lang="de-CH" dirty="0" smtClean="0"/>
              <a:t>Ontologie auf Konsistenz prüfen</a:t>
            </a:r>
          </a:p>
          <a:p>
            <a:pPr lvl="1"/>
            <a:r>
              <a:rPr lang="de-CH" dirty="0" smtClean="0"/>
              <a:t>Gültige Interpretation der Ontologie </a:t>
            </a:r>
          </a:p>
          <a:p>
            <a:pPr marL="457200" lvl="1" indent="0">
              <a:buNone/>
            </a:pPr>
            <a:endParaRPr lang="de-CH" dirty="0" smtClean="0"/>
          </a:p>
          <a:p>
            <a:pPr lvl="1">
              <a:buFont typeface="Wingdings" panose="05000000000000000000" pitchFamily="2" charset="2"/>
              <a:buChar char="à"/>
            </a:pPr>
            <a:r>
              <a:rPr lang="de-CH" dirty="0" smtClean="0">
                <a:sym typeface="Wingdings" panose="05000000000000000000" pitchFamily="2" charset="2"/>
              </a:rPr>
              <a:t>Modell</a:t>
            </a:r>
          </a:p>
          <a:p>
            <a:pPr marL="457200" lvl="1" indent="0">
              <a:buNone/>
            </a:pPr>
            <a:endParaRPr lang="de-CH" dirty="0" smtClean="0">
              <a:sym typeface="Wingdings" panose="05000000000000000000" pitchFamily="2" charset="2"/>
            </a:endParaRPr>
          </a:p>
          <a:p>
            <a:r>
              <a:rPr lang="de-CH" dirty="0" smtClean="0">
                <a:sym typeface="Wingdings" panose="05000000000000000000" pitchFamily="2" charset="2"/>
              </a:rPr>
              <a:t>Suche Modell</a:t>
            </a:r>
          </a:p>
          <a:p>
            <a:pPr marL="700088" lvl="2" indent="-271463"/>
            <a:r>
              <a:rPr lang="de-CH" dirty="0">
                <a:sym typeface="Wingdings" panose="05000000000000000000" pitchFamily="2" charset="2"/>
              </a:rPr>
              <a:t>Beginnt mit initialen Graphen der </a:t>
            </a:r>
            <a:r>
              <a:rPr lang="de-CH" dirty="0" err="1" smtClean="0">
                <a:sym typeface="Wingdings" panose="05000000000000000000" pitchFamily="2" charset="2"/>
              </a:rPr>
              <a:t>Abox</a:t>
            </a:r>
            <a:endParaRPr lang="de-CH" dirty="0" smtClean="0">
              <a:sym typeface="Wingdings" panose="05000000000000000000" pitchFamily="2" charset="2"/>
            </a:endParaRPr>
          </a:p>
          <a:p>
            <a:pPr lvl="1"/>
            <a:r>
              <a:rPr lang="de-CH" dirty="0" smtClean="0">
                <a:sym typeface="Wingdings" panose="05000000000000000000" pitchFamily="2" charset="2"/>
              </a:rPr>
              <a:t>Durch Vervollständigung</a:t>
            </a:r>
          </a:p>
          <a:p>
            <a:pPr lvl="2"/>
            <a:r>
              <a:rPr lang="de-CH" dirty="0" smtClean="0">
                <a:sym typeface="Wingdings" panose="05000000000000000000" pitchFamily="2" charset="2"/>
              </a:rPr>
              <a:t>Inkrementeller Aufbau Tafel</a:t>
            </a:r>
          </a:p>
          <a:p>
            <a:pPr lvl="2">
              <a:buFont typeface="Wingdings" panose="05000000000000000000" pitchFamily="2" charset="2"/>
              <a:buChar char="à"/>
            </a:pPr>
            <a:r>
              <a:rPr lang="de-CH" dirty="0" smtClean="0">
                <a:sym typeface="Wingdings" panose="05000000000000000000" pitchFamily="2" charset="2"/>
              </a:rPr>
              <a:t>Tableau Algorithmus</a:t>
            </a:r>
          </a:p>
          <a:p>
            <a:pPr lvl="1"/>
            <a:endParaRPr lang="de-CH" dirty="0">
              <a:sym typeface="Wingdings" panose="05000000000000000000" pitchFamily="2" charset="2"/>
            </a:endParaRPr>
          </a:p>
          <a:p>
            <a:pPr lvl="1">
              <a:buFont typeface="Wingdings" panose="05000000000000000000" pitchFamily="2" charset="2"/>
              <a:buChar char="à"/>
            </a:pPr>
            <a:r>
              <a:rPr lang="de-CH" dirty="0" smtClean="0">
                <a:sym typeface="Wingdings" panose="05000000000000000000" pitchFamily="2" charset="2"/>
              </a:rPr>
              <a:t>Aufbau von widerspruchsfreiem Graph</a:t>
            </a: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spTree>
    <p:extLst>
      <p:ext uri="{BB962C8B-B14F-4D97-AF65-F5344CB8AC3E}">
        <p14:creationId xmlns:p14="http://schemas.microsoft.com/office/powerpoint/2010/main" val="4139210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Tableau-Kalkül</a:t>
            </a:r>
            <a:endParaRPr lang="de-CH" dirty="0"/>
          </a:p>
        </p:txBody>
      </p:sp>
      <p:sp>
        <p:nvSpPr>
          <p:cNvPr id="4" name="Inhaltsplatzhalter 3"/>
          <p:cNvSpPr>
            <a:spLocks noGrp="1"/>
          </p:cNvSpPr>
          <p:nvPr>
            <p:ph sz="half" idx="13"/>
          </p:nvPr>
        </p:nvSpPr>
        <p:spPr/>
        <p:txBody>
          <a:bodyPr/>
          <a:lstStyle/>
          <a:p>
            <a:r>
              <a:rPr lang="de-CH" dirty="0" smtClean="0"/>
              <a:t>Erzeugung Modell</a:t>
            </a:r>
          </a:p>
          <a:p>
            <a:pPr lvl="1"/>
            <a:r>
              <a:rPr lang="de-CH" dirty="0" smtClean="0"/>
              <a:t>Widerspruchsbeweis</a:t>
            </a:r>
          </a:p>
          <a:p>
            <a:pPr lvl="2"/>
            <a:r>
              <a:rPr lang="de-CH" dirty="0" smtClean="0">
                <a:sym typeface="Wingdings" panose="05000000000000000000" pitchFamily="2" charset="2"/>
              </a:rPr>
              <a:t>Vereinigung </a:t>
            </a:r>
          </a:p>
          <a:p>
            <a:pPr lvl="3"/>
            <a:r>
              <a:rPr lang="de-CH" dirty="0" smtClean="0">
                <a:sym typeface="Wingdings" panose="05000000000000000000" pitchFamily="2" charset="2"/>
              </a:rPr>
              <a:t> Negation der Konklusion (Folgerung)</a:t>
            </a:r>
          </a:p>
          <a:p>
            <a:pPr lvl="3"/>
            <a:r>
              <a:rPr lang="de-CH" dirty="0" smtClean="0">
                <a:sym typeface="Wingdings" panose="05000000000000000000" pitchFamily="2" charset="2"/>
              </a:rPr>
              <a:t> Menge der Prämissen (Anforderungen)</a:t>
            </a:r>
          </a:p>
          <a:p>
            <a:pPr lvl="1"/>
            <a:r>
              <a:rPr lang="de-CH" dirty="0" smtClean="0">
                <a:sym typeface="Wingdings" panose="05000000000000000000" pitchFamily="2" charset="2"/>
              </a:rPr>
              <a:t>Erweiterung Graph</a:t>
            </a:r>
          </a:p>
          <a:p>
            <a:pPr lvl="2"/>
            <a:r>
              <a:rPr lang="de-CH" dirty="0" smtClean="0">
                <a:sym typeface="Wingdings" panose="05000000000000000000" pitchFamily="2" charset="2"/>
              </a:rPr>
              <a:t>Anwendung von Transformationsregeln</a:t>
            </a:r>
          </a:p>
          <a:p>
            <a:pPr lvl="1"/>
            <a:endParaRPr lang="de-CH" dirty="0">
              <a:sym typeface="Wingdings" panose="05000000000000000000" pitchFamily="2" charset="2"/>
            </a:endParaRPr>
          </a:p>
          <a:p>
            <a:pPr lvl="3"/>
            <a:endParaRPr lang="de-CH" dirty="0" smtClean="0">
              <a:sym typeface="Wingdings" panose="05000000000000000000" pitchFamily="2" charset="2"/>
            </a:endParaRPr>
          </a:p>
          <a:p>
            <a:pPr marL="1371600" lvl="3" indent="0">
              <a:buNone/>
            </a:pPr>
            <a:endParaRPr lang="de-CH" dirty="0" smtClean="0">
              <a:sym typeface="Wingdings" panose="05000000000000000000" pitchFamily="2" charset="2"/>
            </a:endParaRP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spTree>
    <p:extLst>
      <p:ext uri="{BB962C8B-B14F-4D97-AF65-F5344CB8AC3E}">
        <p14:creationId xmlns:p14="http://schemas.microsoft.com/office/powerpoint/2010/main" val="15153267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Tableau-Kalkül: Beispiel</a:t>
            </a:r>
            <a:endParaRPr lang="de-CH" dirty="0"/>
          </a:p>
        </p:txBody>
      </p:sp>
      <p:sp>
        <p:nvSpPr>
          <p:cNvPr id="4" name="Inhaltsplatzhalter 3"/>
          <p:cNvSpPr>
            <a:spLocks noGrp="1"/>
          </p:cNvSpPr>
          <p:nvPr>
            <p:ph sz="half" idx="13"/>
          </p:nvPr>
        </p:nvSpPr>
        <p:spPr/>
        <p:txBody>
          <a:bodyPr/>
          <a:lstStyle/>
          <a:p>
            <a:pPr marL="457200" lvl="1" indent="0">
              <a:buNone/>
            </a:pPr>
            <a:endParaRPr lang="de-CH" dirty="0">
              <a:sym typeface="Wingdings" panose="05000000000000000000" pitchFamily="2" charset="2"/>
            </a:endParaRPr>
          </a:p>
          <a:p>
            <a:pPr lvl="3"/>
            <a:endParaRPr lang="de-CH" dirty="0" smtClean="0">
              <a:sym typeface="Wingdings" panose="05000000000000000000" pitchFamily="2" charset="2"/>
            </a:endParaRPr>
          </a:p>
          <a:p>
            <a:pPr marL="1371600" lvl="3" indent="0">
              <a:buNone/>
            </a:pPr>
            <a:endParaRPr lang="de-CH" dirty="0" smtClean="0">
              <a:sym typeface="Wingdings" panose="05000000000000000000" pitchFamily="2" charset="2"/>
            </a:endParaRP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pic>
        <p:nvPicPr>
          <p:cNvPr id="5" name="Grafik 4"/>
          <p:cNvPicPr>
            <a:picLocks noChangeAspect="1"/>
          </p:cNvPicPr>
          <p:nvPr/>
        </p:nvPicPr>
        <p:blipFill>
          <a:blip r:embed="rId3"/>
          <a:stretch>
            <a:fillRect/>
          </a:stretch>
        </p:blipFill>
        <p:spPr>
          <a:xfrm>
            <a:off x="569887" y="2098068"/>
            <a:ext cx="2266950" cy="371475"/>
          </a:xfrm>
          <a:prstGeom prst="rect">
            <a:avLst/>
          </a:prstGeom>
        </p:spPr>
      </p:pic>
      <p:pic>
        <p:nvPicPr>
          <p:cNvPr id="6" name="Grafik 5"/>
          <p:cNvPicPr>
            <a:picLocks noChangeAspect="1"/>
          </p:cNvPicPr>
          <p:nvPr/>
        </p:nvPicPr>
        <p:blipFill>
          <a:blip r:embed="rId4"/>
          <a:stretch>
            <a:fillRect/>
          </a:stretch>
        </p:blipFill>
        <p:spPr>
          <a:xfrm>
            <a:off x="655612" y="2587611"/>
            <a:ext cx="2181225" cy="1619250"/>
          </a:xfrm>
          <a:prstGeom prst="rect">
            <a:avLst/>
          </a:prstGeom>
        </p:spPr>
      </p:pic>
      <p:pic>
        <p:nvPicPr>
          <p:cNvPr id="8" name="Grafik 7"/>
          <p:cNvPicPr>
            <a:picLocks noChangeAspect="1"/>
          </p:cNvPicPr>
          <p:nvPr/>
        </p:nvPicPr>
        <p:blipFill>
          <a:blip r:embed="rId5"/>
          <a:stretch>
            <a:fillRect/>
          </a:stretch>
        </p:blipFill>
        <p:spPr>
          <a:xfrm>
            <a:off x="3121143" y="2587611"/>
            <a:ext cx="2581275" cy="2190750"/>
          </a:xfrm>
          <a:prstGeom prst="rect">
            <a:avLst/>
          </a:prstGeom>
        </p:spPr>
      </p:pic>
      <p:pic>
        <p:nvPicPr>
          <p:cNvPr id="9" name="Grafik 8"/>
          <p:cNvPicPr>
            <a:picLocks noChangeAspect="1"/>
          </p:cNvPicPr>
          <p:nvPr/>
        </p:nvPicPr>
        <p:blipFill>
          <a:blip r:embed="rId6"/>
          <a:stretch>
            <a:fillRect/>
          </a:stretch>
        </p:blipFill>
        <p:spPr>
          <a:xfrm>
            <a:off x="5986724" y="2520000"/>
            <a:ext cx="2667000" cy="2533650"/>
          </a:xfrm>
          <a:prstGeom prst="rect">
            <a:avLst/>
          </a:prstGeom>
        </p:spPr>
      </p:pic>
    </p:spTree>
    <p:extLst>
      <p:ext uri="{BB962C8B-B14F-4D97-AF65-F5344CB8AC3E}">
        <p14:creationId xmlns:p14="http://schemas.microsoft.com/office/powerpoint/2010/main" val="33364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Tableau-Kalkül: Beispiel</a:t>
            </a:r>
            <a:endParaRPr lang="de-CH" dirty="0"/>
          </a:p>
        </p:txBody>
      </p:sp>
      <p:sp>
        <p:nvSpPr>
          <p:cNvPr id="4" name="Inhaltsplatzhalter 3"/>
          <p:cNvSpPr>
            <a:spLocks noGrp="1"/>
          </p:cNvSpPr>
          <p:nvPr>
            <p:ph sz="half" idx="13"/>
          </p:nvPr>
        </p:nvSpPr>
        <p:spPr/>
        <p:txBody>
          <a:bodyPr/>
          <a:lstStyle/>
          <a:p>
            <a:pPr marL="457200" lvl="1" indent="0">
              <a:buNone/>
            </a:pPr>
            <a:endParaRPr lang="de-CH" dirty="0">
              <a:sym typeface="Wingdings" panose="05000000000000000000" pitchFamily="2" charset="2"/>
            </a:endParaRPr>
          </a:p>
          <a:p>
            <a:pPr lvl="3"/>
            <a:endParaRPr lang="de-CH" dirty="0" smtClean="0">
              <a:sym typeface="Wingdings" panose="05000000000000000000" pitchFamily="2" charset="2"/>
            </a:endParaRPr>
          </a:p>
          <a:p>
            <a:pPr marL="1371600" lvl="3" indent="0">
              <a:buNone/>
            </a:pPr>
            <a:endParaRPr lang="de-CH" dirty="0" smtClean="0">
              <a:sym typeface="Wingdings" panose="05000000000000000000" pitchFamily="2" charset="2"/>
            </a:endParaRP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pic>
        <p:nvPicPr>
          <p:cNvPr id="5" name="Grafik 4"/>
          <p:cNvPicPr>
            <a:picLocks noChangeAspect="1"/>
          </p:cNvPicPr>
          <p:nvPr/>
        </p:nvPicPr>
        <p:blipFill>
          <a:blip r:embed="rId3"/>
          <a:stretch>
            <a:fillRect/>
          </a:stretch>
        </p:blipFill>
        <p:spPr>
          <a:xfrm>
            <a:off x="569887" y="2098068"/>
            <a:ext cx="2266950" cy="371475"/>
          </a:xfrm>
          <a:prstGeom prst="rect">
            <a:avLst/>
          </a:prstGeom>
        </p:spPr>
      </p:pic>
      <p:pic>
        <p:nvPicPr>
          <p:cNvPr id="9" name="Grafik 8"/>
          <p:cNvPicPr>
            <a:picLocks noChangeAspect="1"/>
          </p:cNvPicPr>
          <p:nvPr/>
        </p:nvPicPr>
        <p:blipFill>
          <a:blip r:embed="rId4"/>
          <a:stretch>
            <a:fillRect/>
          </a:stretch>
        </p:blipFill>
        <p:spPr>
          <a:xfrm>
            <a:off x="369862" y="2587611"/>
            <a:ext cx="2667000" cy="2533650"/>
          </a:xfrm>
          <a:prstGeom prst="rect">
            <a:avLst/>
          </a:prstGeom>
        </p:spPr>
      </p:pic>
      <p:pic>
        <p:nvPicPr>
          <p:cNvPr id="7" name="Grafik 6"/>
          <p:cNvPicPr>
            <a:picLocks noChangeAspect="1"/>
          </p:cNvPicPr>
          <p:nvPr/>
        </p:nvPicPr>
        <p:blipFill>
          <a:blip r:embed="rId5"/>
          <a:stretch>
            <a:fillRect/>
          </a:stretch>
        </p:blipFill>
        <p:spPr>
          <a:xfrm>
            <a:off x="3135000" y="2671762"/>
            <a:ext cx="2847975" cy="2524125"/>
          </a:xfrm>
          <a:prstGeom prst="rect">
            <a:avLst/>
          </a:prstGeom>
        </p:spPr>
      </p:pic>
      <p:pic>
        <p:nvPicPr>
          <p:cNvPr id="10" name="Grafik 9"/>
          <p:cNvPicPr>
            <a:picLocks noChangeAspect="1"/>
          </p:cNvPicPr>
          <p:nvPr/>
        </p:nvPicPr>
        <p:blipFill>
          <a:blip r:embed="rId6"/>
          <a:stretch>
            <a:fillRect/>
          </a:stretch>
        </p:blipFill>
        <p:spPr>
          <a:xfrm>
            <a:off x="5982975" y="2671762"/>
            <a:ext cx="2952750" cy="2628900"/>
          </a:xfrm>
          <a:prstGeom prst="rect">
            <a:avLst/>
          </a:prstGeom>
        </p:spPr>
      </p:pic>
    </p:spTree>
    <p:extLst>
      <p:ext uri="{BB962C8B-B14F-4D97-AF65-F5344CB8AC3E}">
        <p14:creationId xmlns:p14="http://schemas.microsoft.com/office/powerpoint/2010/main" val="424084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Allgemein</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3628664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Expertensystem	</a:t>
            </a:r>
            <a:endParaRPr lang="de-CH" dirty="0"/>
          </a:p>
        </p:txBody>
      </p:sp>
      <p:sp>
        <p:nvSpPr>
          <p:cNvPr id="6" name="Untertitel 5"/>
          <p:cNvSpPr>
            <a:spLocks noGrp="1"/>
          </p:cNvSpPr>
          <p:nvPr>
            <p:ph type="subTitle" idx="1"/>
          </p:nvPr>
        </p:nvSpPr>
        <p:spPr/>
        <p:txBody>
          <a:bodyPr/>
          <a:lstStyle/>
          <a:p>
            <a:r>
              <a:rPr lang="de-CH" dirty="0" smtClean="0"/>
              <a:t>Benutzerschnittstelle</a:t>
            </a:r>
            <a:endParaRPr lang="de-CH" dirty="0"/>
          </a:p>
        </p:txBody>
      </p:sp>
    </p:spTree>
    <p:extLst>
      <p:ext uri="{BB962C8B-B14F-4D97-AF65-F5344CB8AC3E}">
        <p14:creationId xmlns:p14="http://schemas.microsoft.com/office/powerpoint/2010/main" val="935264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Praktische Umsetzung</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3156568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Praktische Umsetzung	</a:t>
            </a:r>
            <a:endParaRPr lang="de-CH" dirty="0"/>
          </a:p>
        </p:txBody>
      </p:sp>
      <p:sp>
        <p:nvSpPr>
          <p:cNvPr id="6" name="Untertitel 5"/>
          <p:cNvSpPr>
            <a:spLocks noGrp="1"/>
          </p:cNvSpPr>
          <p:nvPr>
            <p:ph type="subTitle" idx="1"/>
          </p:nvPr>
        </p:nvSpPr>
        <p:spPr/>
        <p:txBody>
          <a:bodyPr/>
          <a:lstStyle/>
          <a:p>
            <a:r>
              <a:rPr lang="de-CH" dirty="0" smtClean="0"/>
              <a:t>Modellierung</a:t>
            </a:r>
            <a:endParaRPr lang="de-CH" dirty="0"/>
          </a:p>
        </p:txBody>
      </p:sp>
    </p:spTree>
    <p:extLst>
      <p:ext uri="{BB962C8B-B14F-4D97-AF65-F5344CB8AC3E}">
        <p14:creationId xmlns:p14="http://schemas.microsoft.com/office/powerpoint/2010/main" val="2206418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Modellierung</a:t>
            </a:r>
            <a:endParaRPr lang="de-CH" dirty="0"/>
          </a:p>
        </p:txBody>
      </p:sp>
      <p:sp>
        <p:nvSpPr>
          <p:cNvPr id="7" name="Textplatzhalter 6"/>
          <p:cNvSpPr>
            <a:spLocks noGrp="1"/>
          </p:cNvSpPr>
          <p:nvPr>
            <p:ph type="body" idx="1"/>
          </p:nvPr>
        </p:nvSpPr>
        <p:spPr/>
        <p:txBody>
          <a:bodyPr/>
          <a:lstStyle/>
          <a:p>
            <a:endParaRPr lang="de-CH"/>
          </a:p>
        </p:txBody>
      </p:sp>
      <p:sp>
        <p:nvSpPr>
          <p:cNvPr id="8" name="Textplatzhalter 7"/>
          <p:cNvSpPr>
            <a:spLocks noGrp="1"/>
          </p:cNvSpPr>
          <p:nvPr>
            <p:ph type="body" idx="18"/>
          </p:nvPr>
        </p:nvSpPr>
        <p:spPr/>
        <p:txBody>
          <a:bodyPr/>
          <a:lstStyle/>
          <a:p>
            <a:endParaRPr lang="de-CH"/>
          </a:p>
        </p:txBody>
      </p:sp>
      <p:sp>
        <p:nvSpPr>
          <p:cNvPr id="2" name="Inhaltsplatzhalter 1"/>
          <p:cNvSpPr>
            <a:spLocks noGrp="1"/>
          </p:cNvSpPr>
          <p:nvPr>
            <p:ph sz="half" idx="13"/>
          </p:nvPr>
        </p:nvSpPr>
        <p:spPr/>
        <p:txBody>
          <a:bodyPr/>
          <a:lstStyle/>
          <a:p>
            <a:r>
              <a:rPr lang="de-CH" dirty="0" smtClean="0"/>
              <a:t>Problemdomäne</a:t>
            </a:r>
            <a:endParaRPr lang="de-CH" dirty="0"/>
          </a:p>
          <a:p>
            <a:pPr lvl="1"/>
            <a:r>
              <a:rPr lang="de-CH" dirty="0"/>
              <a:t>Ursprünglich </a:t>
            </a:r>
            <a:r>
              <a:rPr lang="de-CH" dirty="0" smtClean="0"/>
              <a:t>Prolog</a:t>
            </a:r>
            <a:endParaRPr lang="de-CH" dirty="0"/>
          </a:p>
          <a:p>
            <a:pPr lvl="1"/>
            <a:r>
              <a:rPr lang="de-CH" dirty="0"/>
              <a:t>Klarer </a:t>
            </a:r>
            <a:r>
              <a:rPr lang="de-CH" dirty="0" smtClean="0"/>
              <a:t>Rahmen</a:t>
            </a:r>
            <a:br>
              <a:rPr lang="de-CH" dirty="0" smtClean="0"/>
            </a:br>
            <a:r>
              <a:rPr lang="de-CH" dirty="0" smtClean="0"/>
              <a:t/>
            </a:r>
            <a:br>
              <a:rPr lang="de-CH" dirty="0" smtClean="0"/>
            </a:br>
            <a:r>
              <a:rPr lang="de-CH" dirty="0" smtClean="0">
                <a:sym typeface="Wingdings" panose="05000000000000000000" pitchFamily="2" charset="2"/>
              </a:rPr>
              <a:t> Reiseplanung</a:t>
            </a:r>
            <a:endParaRPr lang="de-CH" dirty="0"/>
          </a:p>
          <a:p>
            <a:endParaRPr lang="de-CH" dirty="0"/>
          </a:p>
        </p:txBody>
      </p:sp>
      <p:sp>
        <p:nvSpPr>
          <p:cNvPr id="5" name="Inhaltsplatzhalter 4"/>
          <p:cNvSpPr>
            <a:spLocks noGrp="1"/>
          </p:cNvSpPr>
          <p:nvPr>
            <p:ph sz="half" idx="15"/>
          </p:nvPr>
        </p:nvSpPr>
        <p:spPr/>
        <p:txBody>
          <a:bodyPr/>
          <a:lstStyle/>
          <a:p>
            <a:r>
              <a:rPr lang="de-CH" dirty="0" smtClean="0"/>
              <a:t>Ansätze</a:t>
            </a:r>
          </a:p>
          <a:p>
            <a:pPr lvl="1"/>
            <a:r>
              <a:rPr lang="de-CH" dirty="0"/>
              <a:t>Papier</a:t>
            </a:r>
          </a:p>
          <a:p>
            <a:pPr lvl="1"/>
            <a:r>
              <a:rPr lang="de-CH" dirty="0"/>
              <a:t>Graph</a:t>
            </a:r>
          </a:p>
          <a:p>
            <a:pPr lvl="1"/>
            <a:r>
              <a:rPr lang="de-CH" dirty="0"/>
              <a:t>Semantische </a:t>
            </a:r>
            <a:r>
              <a:rPr lang="de-CH" dirty="0" smtClean="0"/>
              <a:t>Netze</a:t>
            </a:r>
          </a:p>
          <a:p>
            <a:pPr lvl="1"/>
            <a:r>
              <a:rPr lang="de-CH" dirty="0" smtClean="0"/>
              <a:t>Prolog</a:t>
            </a:r>
            <a:endParaRPr lang="de-CH" dirty="0"/>
          </a:p>
          <a:p>
            <a:pPr marL="0" indent="0">
              <a:buNone/>
            </a:pPr>
            <a:endParaRPr lang="de-CH" dirty="0" smtClean="0"/>
          </a:p>
          <a:p>
            <a:endParaRPr lang="de-CH" dirty="0"/>
          </a:p>
        </p:txBody>
      </p:sp>
      <p:sp>
        <p:nvSpPr>
          <p:cNvPr id="9" name="Inhaltsplatzhalter 8"/>
          <p:cNvSpPr>
            <a:spLocks noGrp="1"/>
          </p:cNvSpPr>
          <p:nvPr>
            <p:ph sz="half" idx="19"/>
          </p:nvPr>
        </p:nvSpPr>
        <p:spPr/>
        <p:txBody>
          <a:bodyPr/>
          <a:lstStyle/>
          <a:p>
            <a:r>
              <a:rPr lang="de-CH" dirty="0"/>
              <a:t>Werkzeuge </a:t>
            </a:r>
          </a:p>
          <a:p>
            <a:pPr lvl="1"/>
            <a:r>
              <a:rPr lang="de-CH" dirty="0" err="1"/>
              <a:t>yEd</a:t>
            </a:r>
            <a:endParaRPr lang="de-CH" dirty="0"/>
          </a:p>
          <a:p>
            <a:pPr lvl="1"/>
            <a:r>
              <a:rPr lang="de-CH" dirty="0" err="1"/>
              <a:t>Protégé</a:t>
            </a:r>
            <a:endParaRPr lang="de-CH" dirty="0"/>
          </a:p>
          <a:p>
            <a:pPr lvl="1"/>
            <a:r>
              <a:rPr lang="de-CH" dirty="0" err="1"/>
              <a:t>Stardog</a:t>
            </a:r>
            <a:endParaRPr lang="de-CH" dirty="0"/>
          </a:p>
          <a:p>
            <a:endParaRPr lang="de-CH" dirty="0"/>
          </a:p>
        </p:txBody>
      </p:sp>
      <p:sp>
        <p:nvSpPr>
          <p:cNvPr id="10" name="Textplatzhalter 9"/>
          <p:cNvSpPr>
            <a:spLocks noGrp="1"/>
          </p:cNvSpPr>
          <p:nvPr>
            <p:ph type="body" idx="20"/>
          </p:nvPr>
        </p:nvSpPr>
        <p:spPr/>
        <p:txBody>
          <a:bodyPr/>
          <a:lstStyle/>
          <a:p>
            <a:endParaRPr lang="de-CH"/>
          </a:p>
        </p:txBody>
      </p:sp>
    </p:spTree>
    <p:extLst>
      <p:ext uri="{BB962C8B-B14F-4D97-AF65-F5344CB8AC3E}">
        <p14:creationId xmlns:p14="http://schemas.microsoft.com/office/powerpoint/2010/main" val="1196829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half" idx="1"/>
          </p:nvPr>
        </p:nvSpPr>
        <p:spPr/>
        <p:txBody>
          <a:bodyPr/>
          <a:lstStyle/>
          <a:p>
            <a:r>
              <a:rPr lang="de-CH" dirty="0" smtClean="0"/>
              <a:t>Bestandteile</a:t>
            </a:r>
            <a:endParaRPr lang="de-CH" dirty="0" smtClean="0">
              <a:sym typeface="Wingdings" panose="05000000000000000000" pitchFamily="2" charset="2"/>
            </a:endParaRPr>
          </a:p>
          <a:p>
            <a:pPr lvl="1"/>
            <a:r>
              <a:rPr lang="de-CH" dirty="0" smtClean="0">
                <a:sym typeface="Wingdings" panose="05000000000000000000" pitchFamily="2" charset="2"/>
              </a:rPr>
              <a:t>Klassen</a:t>
            </a:r>
          </a:p>
          <a:p>
            <a:pPr lvl="1"/>
            <a:r>
              <a:rPr lang="de-CH" dirty="0" smtClean="0">
                <a:sym typeface="Wingdings" panose="05000000000000000000" pitchFamily="2" charset="2"/>
              </a:rPr>
              <a:t>Individuen</a:t>
            </a:r>
          </a:p>
          <a:p>
            <a:pPr lvl="1"/>
            <a:r>
              <a:rPr lang="de-CH" dirty="0" smtClean="0">
                <a:sym typeface="Wingdings" panose="05000000000000000000" pitchFamily="2" charset="2"/>
              </a:rPr>
              <a:t>Eigenschaften</a:t>
            </a:r>
          </a:p>
          <a:p>
            <a:pPr lvl="1"/>
            <a:r>
              <a:rPr lang="de-CH" dirty="0" smtClean="0">
                <a:sym typeface="Wingdings" panose="05000000000000000000" pitchFamily="2" charset="2"/>
              </a:rPr>
              <a:t>Beziehungen</a:t>
            </a:r>
          </a:p>
          <a:p>
            <a:pPr lvl="1"/>
            <a:r>
              <a:rPr lang="de-CH" dirty="0" smtClean="0">
                <a:sym typeface="Wingdings" panose="05000000000000000000" pitchFamily="2" charset="2"/>
              </a:rPr>
              <a:t>Regeln</a:t>
            </a:r>
            <a:endParaRPr lang="de-CH" dirty="0">
              <a:sym typeface="Wingdings" panose="05000000000000000000" pitchFamily="2" charset="2"/>
            </a:endParaRPr>
          </a:p>
          <a:p>
            <a:pPr lvl="3"/>
            <a:endParaRPr lang="de-CH" dirty="0" smtClean="0">
              <a:sym typeface="Wingdings" panose="05000000000000000000" pitchFamily="2" charset="2"/>
            </a:endParaRPr>
          </a:p>
          <a:p>
            <a:pPr marL="1371600" lvl="3" indent="0">
              <a:buNone/>
            </a:pPr>
            <a:endParaRPr lang="de-CH" dirty="0" smtClean="0">
              <a:sym typeface="Wingdings" panose="05000000000000000000" pitchFamily="2" charset="2"/>
            </a:endParaRP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sp>
        <p:nvSpPr>
          <p:cNvPr id="5" name="Titel 4"/>
          <p:cNvSpPr>
            <a:spLocks noGrp="1"/>
          </p:cNvSpPr>
          <p:nvPr>
            <p:ph type="ctrTitle"/>
          </p:nvPr>
        </p:nvSpPr>
        <p:spPr/>
        <p:txBody>
          <a:bodyPr/>
          <a:lstStyle/>
          <a:p>
            <a:r>
              <a:rPr lang="de-CH" dirty="0" smtClean="0"/>
              <a:t>Aufbau Ontologie</a:t>
            </a:r>
            <a:endParaRPr lang="de-CH" dirty="0"/>
          </a:p>
        </p:txBody>
      </p:sp>
    </p:spTree>
    <p:extLst>
      <p:ext uri="{BB962C8B-B14F-4D97-AF65-F5344CB8AC3E}">
        <p14:creationId xmlns:p14="http://schemas.microsoft.com/office/powerpoint/2010/main" val="237279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Ontologie abbilden</a:t>
            </a:r>
            <a:endParaRPr lang="de-CH" dirty="0"/>
          </a:p>
        </p:txBody>
      </p:sp>
      <p:sp>
        <p:nvSpPr>
          <p:cNvPr id="2" name="Inhaltsplatzhalter 1"/>
          <p:cNvSpPr>
            <a:spLocks noGrp="1"/>
          </p:cNvSpPr>
          <p:nvPr>
            <p:ph sz="half" idx="1"/>
          </p:nvPr>
        </p:nvSpPr>
        <p:spPr/>
        <p:txBody>
          <a:bodyPr/>
          <a:lstStyle/>
          <a:p>
            <a:endParaRPr lang="de-CH" dirty="0"/>
          </a:p>
        </p:txBody>
      </p:sp>
      <p:pic>
        <p:nvPicPr>
          <p:cNvPr id="4" name="Grafik 3"/>
          <p:cNvPicPr>
            <a:picLocks noChangeAspect="1"/>
          </p:cNvPicPr>
          <p:nvPr/>
        </p:nvPicPr>
        <p:blipFill>
          <a:blip r:embed="rId3"/>
          <a:stretch>
            <a:fillRect/>
          </a:stretch>
        </p:blipFill>
        <p:spPr>
          <a:xfrm>
            <a:off x="468000" y="1439999"/>
            <a:ext cx="8019112" cy="3226891"/>
          </a:xfrm>
          <a:prstGeom prst="rect">
            <a:avLst/>
          </a:prstGeom>
        </p:spPr>
      </p:pic>
    </p:spTree>
    <p:extLst>
      <p:ext uri="{BB962C8B-B14F-4D97-AF65-F5344CB8AC3E}">
        <p14:creationId xmlns:p14="http://schemas.microsoft.com/office/powerpoint/2010/main" val="2391508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Ontologie abbilden</a:t>
            </a:r>
            <a:endParaRPr lang="de-CH" dirty="0"/>
          </a:p>
        </p:txBody>
      </p:sp>
      <p:sp>
        <p:nvSpPr>
          <p:cNvPr id="14" name="Textplatzhalter 13"/>
          <p:cNvSpPr>
            <a:spLocks noGrp="1"/>
          </p:cNvSpPr>
          <p:nvPr>
            <p:ph type="body" idx="1"/>
          </p:nvPr>
        </p:nvSpPr>
        <p:spPr/>
        <p:txBody>
          <a:bodyPr/>
          <a:lstStyle/>
          <a:p>
            <a:r>
              <a:rPr lang="de-CH" dirty="0" smtClean="0"/>
              <a:t>Anforderungen</a:t>
            </a:r>
            <a:endParaRPr lang="de-CH" dirty="0"/>
          </a:p>
        </p:txBody>
      </p:sp>
      <p:sp>
        <p:nvSpPr>
          <p:cNvPr id="8" name="Inhaltsplatzhalter 7"/>
          <p:cNvSpPr>
            <a:spLocks noGrp="1"/>
          </p:cNvSpPr>
          <p:nvPr>
            <p:ph sz="half" idx="13"/>
          </p:nvPr>
        </p:nvSpPr>
        <p:spPr/>
        <p:txBody>
          <a:bodyPr/>
          <a:lstStyle/>
          <a:p>
            <a:pPr marL="0" indent="0">
              <a:buNone/>
            </a:pPr>
            <a:r>
              <a:rPr lang="de-CH" dirty="0" smtClean="0"/>
              <a:t>Fakten:</a:t>
            </a:r>
          </a:p>
          <a:p>
            <a:pPr marL="0" indent="0">
              <a:buNone/>
            </a:pPr>
            <a:endParaRPr lang="de-CH" dirty="0" smtClean="0"/>
          </a:p>
        </p:txBody>
      </p:sp>
      <p:sp>
        <p:nvSpPr>
          <p:cNvPr id="15" name="Textplatzhalter 14"/>
          <p:cNvSpPr>
            <a:spLocks noGrp="1"/>
          </p:cNvSpPr>
          <p:nvPr>
            <p:ph type="body" idx="14"/>
          </p:nvPr>
        </p:nvSpPr>
        <p:spPr/>
        <p:txBody>
          <a:bodyPr/>
          <a:lstStyle/>
          <a:p>
            <a:endParaRPr lang="de-CH"/>
          </a:p>
        </p:txBody>
      </p:sp>
      <p:sp>
        <p:nvSpPr>
          <p:cNvPr id="11" name="Inhaltsplatzhalter 10"/>
          <p:cNvSpPr>
            <a:spLocks noGrp="1"/>
          </p:cNvSpPr>
          <p:nvPr>
            <p:ph sz="half" idx="15"/>
          </p:nvPr>
        </p:nvSpPr>
        <p:spPr/>
        <p:txBody>
          <a:bodyPr/>
          <a:lstStyle/>
          <a:p>
            <a:pPr marL="0" indent="0">
              <a:buNone/>
            </a:pPr>
            <a:r>
              <a:rPr lang="de-CH" dirty="0" smtClean="0"/>
              <a:t>Regel:</a:t>
            </a:r>
          </a:p>
          <a:p>
            <a:pPr marL="0" indent="0">
              <a:buNone/>
            </a:pPr>
            <a:endParaRPr lang="de-CH" dirty="0"/>
          </a:p>
          <a:p>
            <a:pPr marL="0" indent="0">
              <a:buNone/>
            </a:pPr>
            <a:endParaRPr lang="de-CH" dirty="0"/>
          </a:p>
        </p:txBody>
      </p:sp>
      <p:pic>
        <p:nvPicPr>
          <p:cNvPr id="10" name="Grafik 9"/>
          <p:cNvPicPr>
            <a:picLocks noChangeAspect="1"/>
          </p:cNvPicPr>
          <p:nvPr/>
        </p:nvPicPr>
        <p:blipFill>
          <a:blip r:embed="rId3"/>
          <a:stretch>
            <a:fillRect/>
          </a:stretch>
        </p:blipFill>
        <p:spPr>
          <a:xfrm>
            <a:off x="468000" y="2812114"/>
            <a:ext cx="3257550" cy="695325"/>
          </a:xfrm>
          <a:prstGeom prst="rect">
            <a:avLst/>
          </a:prstGeom>
        </p:spPr>
      </p:pic>
      <p:pic>
        <p:nvPicPr>
          <p:cNvPr id="13" name="Grafik 12"/>
          <p:cNvPicPr>
            <a:picLocks noChangeAspect="1"/>
          </p:cNvPicPr>
          <p:nvPr/>
        </p:nvPicPr>
        <p:blipFill>
          <a:blip r:embed="rId4"/>
          <a:stretch>
            <a:fillRect/>
          </a:stretch>
        </p:blipFill>
        <p:spPr>
          <a:xfrm>
            <a:off x="4590000" y="2878789"/>
            <a:ext cx="3038475" cy="200025"/>
          </a:xfrm>
          <a:prstGeom prst="rect">
            <a:avLst/>
          </a:prstGeom>
        </p:spPr>
      </p:pic>
    </p:spTree>
    <p:extLst>
      <p:ext uri="{BB962C8B-B14F-4D97-AF65-F5344CB8AC3E}">
        <p14:creationId xmlns:p14="http://schemas.microsoft.com/office/powerpoint/2010/main" val="2338942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Ontologie abbilden</a:t>
            </a:r>
            <a:endParaRPr lang="de-CH" dirty="0"/>
          </a:p>
        </p:txBody>
      </p:sp>
      <p:sp>
        <p:nvSpPr>
          <p:cNvPr id="11" name="Inhaltsplatzhalter 10"/>
          <p:cNvSpPr>
            <a:spLocks noGrp="1"/>
          </p:cNvSpPr>
          <p:nvPr>
            <p:ph type="body" idx="1"/>
          </p:nvPr>
        </p:nvSpPr>
        <p:spPr>
          <a:prstGeom prst="rect">
            <a:avLst/>
          </a:prstGeom>
        </p:spPr>
        <p:txBody>
          <a:bodyPr/>
          <a:lstStyle/>
          <a:p>
            <a:pPr marL="0" indent="0">
              <a:buNone/>
            </a:pPr>
            <a:endParaRPr lang="de-CH" dirty="0"/>
          </a:p>
          <a:p>
            <a:pPr marL="0" indent="0">
              <a:buNone/>
            </a:pPr>
            <a:r>
              <a:rPr lang="de-CH" dirty="0" smtClean="0"/>
              <a:t>Schlussfolgerung</a:t>
            </a:r>
            <a:endParaRPr lang="de-CH" dirty="0"/>
          </a:p>
        </p:txBody>
      </p:sp>
      <p:sp>
        <p:nvSpPr>
          <p:cNvPr id="8" name="Inhaltsplatzhalter 7"/>
          <p:cNvSpPr>
            <a:spLocks noGrp="1"/>
          </p:cNvSpPr>
          <p:nvPr>
            <p:ph sz="half" idx="13"/>
          </p:nvPr>
        </p:nvSpPr>
        <p:spPr/>
        <p:txBody>
          <a:bodyPr/>
          <a:lstStyle/>
          <a:p>
            <a:pPr marL="0" indent="0">
              <a:buNone/>
            </a:pPr>
            <a:endParaRPr lang="de-CH" dirty="0" smtClean="0"/>
          </a:p>
          <a:p>
            <a:pPr marL="0" indent="0">
              <a:buNone/>
            </a:pPr>
            <a:endParaRPr lang="de-CH" dirty="0" smtClean="0"/>
          </a:p>
          <a:p>
            <a:pPr marL="0" indent="0">
              <a:buNone/>
            </a:pPr>
            <a:endParaRPr lang="de-CH" dirty="0" smtClean="0"/>
          </a:p>
        </p:txBody>
      </p:sp>
      <p:pic>
        <p:nvPicPr>
          <p:cNvPr id="2" name="Grafik 1"/>
          <p:cNvPicPr>
            <a:picLocks noChangeAspect="1"/>
          </p:cNvPicPr>
          <p:nvPr/>
        </p:nvPicPr>
        <p:blipFill>
          <a:blip r:embed="rId3"/>
          <a:stretch>
            <a:fillRect/>
          </a:stretch>
        </p:blipFill>
        <p:spPr>
          <a:xfrm>
            <a:off x="1190624" y="2344352"/>
            <a:ext cx="6603975" cy="3708899"/>
          </a:xfrm>
          <a:prstGeom prst="rect">
            <a:avLst/>
          </a:prstGeom>
        </p:spPr>
      </p:pic>
    </p:spTree>
    <p:extLst>
      <p:ext uri="{BB962C8B-B14F-4D97-AF65-F5344CB8AC3E}">
        <p14:creationId xmlns:p14="http://schemas.microsoft.com/office/powerpoint/2010/main" val="1038583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Praktische Umsetzung	</a:t>
            </a:r>
            <a:endParaRPr lang="de-CH" dirty="0"/>
          </a:p>
        </p:txBody>
      </p:sp>
      <p:sp>
        <p:nvSpPr>
          <p:cNvPr id="6" name="Untertitel 5"/>
          <p:cNvSpPr>
            <a:spLocks noGrp="1"/>
          </p:cNvSpPr>
          <p:nvPr>
            <p:ph type="subTitle" idx="1"/>
          </p:nvPr>
        </p:nvSpPr>
        <p:spPr/>
        <p:txBody>
          <a:bodyPr/>
          <a:lstStyle/>
          <a:p>
            <a:r>
              <a:rPr lang="de-CH" dirty="0" smtClean="0"/>
              <a:t>Modellierung: Lösung</a:t>
            </a:r>
            <a:endParaRPr lang="de-CH" dirty="0"/>
          </a:p>
        </p:txBody>
      </p:sp>
    </p:spTree>
    <p:extLst>
      <p:ext uri="{BB962C8B-B14F-4D97-AF65-F5344CB8AC3E}">
        <p14:creationId xmlns:p14="http://schemas.microsoft.com/office/powerpoint/2010/main" val="760050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p:cNvPicPr>
            <a:picLocks noGrp="1" noChangeAspect="1"/>
          </p:cNvPicPr>
          <p:nvPr>
            <p:ph sz="half" idx="1"/>
          </p:nvPr>
        </p:nvPicPr>
        <p:blipFill>
          <a:blip r:embed="rId3"/>
          <a:stretch>
            <a:fillRect/>
          </a:stretch>
        </p:blipFill>
        <p:spPr>
          <a:xfrm>
            <a:off x="527050" y="1470025"/>
            <a:ext cx="7981950" cy="4619625"/>
          </a:xfrm>
          <a:prstGeom prst="rect">
            <a:avLst/>
          </a:prstGeom>
        </p:spPr>
      </p:pic>
      <p:sp>
        <p:nvSpPr>
          <p:cNvPr id="4" name="Titel 3"/>
          <p:cNvSpPr>
            <a:spLocks noGrp="1"/>
          </p:cNvSpPr>
          <p:nvPr>
            <p:ph type="ctrTitle"/>
          </p:nvPr>
        </p:nvSpPr>
        <p:spPr/>
        <p:txBody>
          <a:bodyPr/>
          <a:lstStyle/>
          <a:p>
            <a:r>
              <a:rPr lang="de-CH" dirty="0" smtClean="0"/>
              <a:t>Ausflug</a:t>
            </a:r>
            <a:endParaRPr lang="de-CH" dirty="0"/>
          </a:p>
        </p:txBody>
      </p:sp>
    </p:spTree>
    <p:extLst>
      <p:ext uri="{BB962C8B-B14F-4D97-AF65-F5344CB8AC3E}">
        <p14:creationId xmlns:p14="http://schemas.microsoft.com/office/powerpoint/2010/main" val="4198974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Beantworten von Fragen</a:t>
            </a:r>
          </a:p>
          <a:p>
            <a:pPr lvl="1"/>
            <a:r>
              <a:rPr lang="de-CH" dirty="0"/>
              <a:t>Klassische Suchmaschine </a:t>
            </a:r>
          </a:p>
          <a:p>
            <a:pPr lvl="1"/>
            <a:r>
              <a:rPr lang="de-CH" dirty="0"/>
              <a:t>Konzepte und Zusammenhänge </a:t>
            </a:r>
            <a:r>
              <a:rPr lang="de-CH" dirty="0">
                <a:sym typeface="Wingdings" panose="05000000000000000000" pitchFamily="2" charset="2"/>
              </a:rPr>
              <a:t> Semantisches Wissen</a:t>
            </a:r>
          </a:p>
          <a:p>
            <a:endParaRPr lang="de-CH" dirty="0"/>
          </a:p>
        </p:txBody>
      </p:sp>
      <p:sp>
        <p:nvSpPr>
          <p:cNvPr id="3" name="Titel 2"/>
          <p:cNvSpPr>
            <a:spLocks noGrp="1"/>
          </p:cNvSpPr>
          <p:nvPr>
            <p:ph type="ctrTitle"/>
          </p:nvPr>
        </p:nvSpPr>
        <p:spPr/>
        <p:txBody>
          <a:bodyPr/>
          <a:lstStyle/>
          <a:p>
            <a:r>
              <a:rPr lang="de-CH" dirty="0"/>
              <a:t>Motivation</a:t>
            </a:r>
          </a:p>
        </p:txBody>
      </p:sp>
    </p:spTree>
    <p:extLst>
      <p:ext uri="{BB962C8B-B14F-4D97-AF65-F5344CB8AC3E}">
        <p14:creationId xmlns:p14="http://schemas.microsoft.com/office/powerpoint/2010/main" val="19161882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sz="half" idx="1"/>
          </p:nvPr>
        </p:nvPicPr>
        <p:blipFill>
          <a:blip r:embed="rId3"/>
          <a:stretch>
            <a:fillRect/>
          </a:stretch>
        </p:blipFill>
        <p:spPr>
          <a:xfrm>
            <a:off x="1992275" y="1307127"/>
            <a:ext cx="5051500" cy="4679950"/>
          </a:xfrm>
          <a:prstGeom prst="rect">
            <a:avLst/>
          </a:prstGeom>
        </p:spPr>
      </p:pic>
      <p:sp>
        <p:nvSpPr>
          <p:cNvPr id="3" name="Titel 2"/>
          <p:cNvSpPr>
            <a:spLocks noGrp="1"/>
          </p:cNvSpPr>
          <p:nvPr>
            <p:ph type="ctrTitle"/>
          </p:nvPr>
        </p:nvSpPr>
        <p:spPr/>
        <p:txBody>
          <a:bodyPr/>
          <a:lstStyle/>
          <a:p>
            <a:r>
              <a:rPr lang="de-CH" dirty="0" smtClean="0"/>
              <a:t>Ausflug (Regeln)</a:t>
            </a:r>
            <a:endParaRPr lang="de-CH" dirty="0"/>
          </a:p>
        </p:txBody>
      </p:sp>
    </p:spTree>
    <p:extLst>
      <p:ext uri="{BB962C8B-B14F-4D97-AF65-F5344CB8AC3E}">
        <p14:creationId xmlns:p14="http://schemas.microsoft.com/office/powerpoint/2010/main" val="5977472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CH" dirty="0" smtClean="0"/>
              <a:t>Restaurant</a:t>
            </a:r>
            <a:endParaRPr lang="de-CH" dirty="0"/>
          </a:p>
        </p:txBody>
      </p:sp>
      <p:pic>
        <p:nvPicPr>
          <p:cNvPr id="3" name="Inhaltsplatzhalter 2"/>
          <p:cNvPicPr>
            <a:picLocks noGrp="1" noChangeAspect="1"/>
          </p:cNvPicPr>
          <p:nvPr>
            <p:ph sz="half" idx="1"/>
          </p:nvPr>
        </p:nvPicPr>
        <p:blipFill>
          <a:blip r:embed="rId3"/>
          <a:stretch>
            <a:fillRect/>
          </a:stretch>
        </p:blipFill>
        <p:spPr>
          <a:xfrm>
            <a:off x="468000" y="1439863"/>
            <a:ext cx="7940429" cy="4679950"/>
          </a:xfrm>
          <a:prstGeom prst="rect">
            <a:avLst/>
          </a:prstGeom>
        </p:spPr>
      </p:pic>
    </p:spTree>
    <p:extLst>
      <p:ext uri="{BB962C8B-B14F-4D97-AF65-F5344CB8AC3E}">
        <p14:creationId xmlns:p14="http://schemas.microsoft.com/office/powerpoint/2010/main" val="4193092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sz="half" idx="1"/>
          </p:nvPr>
        </p:nvPicPr>
        <p:blipFill>
          <a:blip r:embed="rId3"/>
          <a:stretch>
            <a:fillRect/>
          </a:stretch>
        </p:blipFill>
        <p:spPr>
          <a:xfrm>
            <a:off x="2288545" y="1203889"/>
            <a:ext cx="4458910" cy="4679950"/>
          </a:xfrm>
          <a:prstGeom prst="rect">
            <a:avLst/>
          </a:prstGeom>
        </p:spPr>
      </p:pic>
      <p:sp>
        <p:nvSpPr>
          <p:cNvPr id="3" name="Titel 2"/>
          <p:cNvSpPr>
            <a:spLocks noGrp="1"/>
          </p:cNvSpPr>
          <p:nvPr>
            <p:ph type="ctrTitle"/>
          </p:nvPr>
        </p:nvSpPr>
        <p:spPr/>
        <p:txBody>
          <a:bodyPr/>
          <a:lstStyle/>
          <a:p>
            <a:r>
              <a:rPr lang="de-CH" dirty="0" smtClean="0"/>
              <a:t>Restaurant (Regeln)</a:t>
            </a:r>
            <a:endParaRPr lang="de-CH" dirty="0"/>
          </a:p>
        </p:txBody>
      </p:sp>
    </p:spTree>
    <p:extLst>
      <p:ext uri="{BB962C8B-B14F-4D97-AF65-F5344CB8AC3E}">
        <p14:creationId xmlns:p14="http://schemas.microsoft.com/office/powerpoint/2010/main" val="39758786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Praktische Umsetzung	</a:t>
            </a:r>
            <a:endParaRPr lang="de-CH" dirty="0"/>
          </a:p>
        </p:txBody>
      </p:sp>
      <p:sp>
        <p:nvSpPr>
          <p:cNvPr id="6" name="Untertitel 5"/>
          <p:cNvSpPr>
            <a:spLocks noGrp="1"/>
          </p:cNvSpPr>
          <p:nvPr>
            <p:ph type="subTitle" idx="1"/>
          </p:nvPr>
        </p:nvSpPr>
        <p:spPr/>
        <p:txBody>
          <a:bodyPr/>
          <a:lstStyle/>
          <a:p>
            <a:r>
              <a:rPr lang="de-CH" dirty="0" smtClean="0"/>
              <a:t>Tutorial</a:t>
            </a:r>
            <a:endParaRPr lang="de-CH" dirty="0"/>
          </a:p>
        </p:txBody>
      </p:sp>
    </p:spTree>
    <p:extLst>
      <p:ext uri="{BB962C8B-B14F-4D97-AF65-F5344CB8AC3E}">
        <p14:creationId xmlns:p14="http://schemas.microsoft.com/office/powerpoint/2010/main" val="9195264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Vorgehen </a:t>
            </a:r>
            <a:r>
              <a:rPr lang="de-CH" dirty="0" smtClean="0"/>
              <a:t>Knowledge-Engineer</a:t>
            </a:r>
            <a:endParaRPr lang="de-CH" dirty="0"/>
          </a:p>
          <a:p>
            <a:pPr lvl="1"/>
            <a:r>
              <a:rPr lang="de-CH" dirty="0"/>
              <a:t>Problemdomäne systematisch modellieren und formalisieren</a:t>
            </a:r>
          </a:p>
          <a:p>
            <a:pPr lvl="2"/>
            <a:endParaRPr lang="de-CH" dirty="0"/>
          </a:p>
          <a:p>
            <a:pPr lvl="2"/>
            <a:endParaRPr lang="de-CH" dirty="0"/>
          </a:p>
          <a:p>
            <a:r>
              <a:rPr lang="de-CH" dirty="0"/>
              <a:t>Aufbau </a:t>
            </a:r>
          </a:p>
          <a:p>
            <a:pPr lvl="1"/>
            <a:r>
              <a:rPr lang="de-CH" dirty="0"/>
              <a:t>Theoretisches Hintergrundwissen zur Wissensmodellierung</a:t>
            </a:r>
          </a:p>
          <a:p>
            <a:pPr lvl="1"/>
            <a:r>
              <a:rPr lang="de-CH" dirty="0"/>
              <a:t>Praktisches Beispiel </a:t>
            </a:r>
            <a:r>
              <a:rPr lang="de-CH" dirty="0" smtClean="0"/>
              <a:t>Expertensystem</a:t>
            </a:r>
          </a:p>
          <a:p>
            <a:pPr lvl="1"/>
            <a:r>
              <a:rPr lang="de-CH" dirty="0" smtClean="0"/>
              <a:t>Gesammelte </a:t>
            </a:r>
            <a:r>
              <a:rPr lang="de-CH" dirty="0"/>
              <a:t>Erfahrungen</a:t>
            </a:r>
          </a:p>
          <a:p>
            <a:endParaRPr lang="de-CH" dirty="0"/>
          </a:p>
        </p:txBody>
      </p:sp>
      <p:sp>
        <p:nvSpPr>
          <p:cNvPr id="3" name="Titel 2"/>
          <p:cNvSpPr>
            <a:spLocks noGrp="1"/>
          </p:cNvSpPr>
          <p:nvPr>
            <p:ph type="ctrTitle"/>
          </p:nvPr>
        </p:nvSpPr>
        <p:spPr/>
        <p:txBody>
          <a:bodyPr/>
          <a:lstStyle/>
          <a:p>
            <a:r>
              <a:rPr lang="de-CH" dirty="0"/>
              <a:t>Tutorial</a:t>
            </a:r>
          </a:p>
        </p:txBody>
      </p:sp>
      <p:pic>
        <p:nvPicPr>
          <p:cNvPr id="4" name="Grafik 3"/>
          <p:cNvPicPr>
            <a:picLocks noChangeAspect="1"/>
          </p:cNvPicPr>
          <p:nvPr/>
        </p:nvPicPr>
        <p:blipFill>
          <a:blip r:embed="rId3"/>
          <a:stretch>
            <a:fillRect/>
          </a:stretch>
        </p:blipFill>
        <p:spPr>
          <a:xfrm>
            <a:off x="2797813" y="4403906"/>
            <a:ext cx="1484312" cy="1449793"/>
          </a:xfrm>
          <a:prstGeom prst="rect">
            <a:avLst/>
          </a:prstGeom>
        </p:spPr>
      </p:pic>
      <p:pic>
        <p:nvPicPr>
          <p:cNvPr id="5" name="Grafik 4"/>
          <p:cNvPicPr>
            <a:picLocks noChangeAspect="1"/>
          </p:cNvPicPr>
          <p:nvPr/>
        </p:nvPicPr>
        <p:blipFill>
          <a:blip r:embed="rId4"/>
          <a:stretch>
            <a:fillRect/>
          </a:stretch>
        </p:blipFill>
        <p:spPr>
          <a:xfrm>
            <a:off x="790433" y="4403907"/>
            <a:ext cx="1495099" cy="1449793"/>
          </a:xfrm>
          <a:prstGeom prst="rect">
            <a:avLst/>
          </a:prstGeom>
        </p:spPr>
      </p:pic>
    </p:spTree>
    <p:extLst>
      <p:ext uri="{BB962C8B-B14F-4D97-AF65-F5344CB8AC3E}">
        <p14:creationId xmlns:p14="http://schemas.microsoft.com/office/powerpoint/2010/main" val="7008476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Praktische Umsetzung	</a:t>
            </a:r>
            <a:endParaRPr lang="de-CH" dirty="0"/>
          </a:p>
        </p:txBody>
      </p:sp>
      <p:sp>
        <p:nvSpPr>
          <p:cNvPr id="6" name="Untertitel 5"/>
          <p:cNvSpPr>
            <a:spLocks noGrp="1"/>
          </p:cNvSpPr>
          <p:nvPr>
            <p:ph type="subTitle" idx="1"/>
          </p:nvPr>
        </p:nvSpPr>
        <p:spPr/>
        <p:txBody>
          <a:bodyPr/>
          <a:lstStyle/>
          <a:p>
            <a:r>
              <a:rPr lang="de-CH" dirty="0" smtClean="0"/>
              <a:t>Benutzerschnittstelle</a:t>
            </a:r>
            <a:endParaRPr lang="de-CH" dirty="0"/>
          </a:p>
        </p:txBody>
      </p:sp>
    </p:spTree>
    <p:extLst>
      <p:ext uri="{BB962C8B-B14F-4D97-AF65-F5344CB8AC3E}">
        <p14:creationId xmlns:p14="http://schemas.microsoft.com/office/powerpoint/2010/main" val="18572219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Technische Umsetzung</a:t>
            </a:r>
          </a:p>
          <a:p>
            <a:pPr lvl="1"/>
            <a:r>
              <a:rPr lang="de-CH" dirty="0"/>
              <a:t>Backend</a:t>
            </a:r>
          </a:p>
          <a:p>
            <a:pPr lvl="2"/>
            <a:r>
              <a:rPr lang="de-CH" dirty="0" err="1"/>
              <a:t>Graphdatenbank</a:t>
            </a:r>
            <a:r>
              <a:rPr lang="de-CH" dirty="0"/>
              <a:t> (</a:t>
            </a:r>
            <a:r>
              <a:rPr lang="de-CH" dirty="0" err="1"/>
              <a:t>Stardog</a:t>
            </a:r>
            <a:r>
              <a:rPr lang="de-CH" dirty="0"/>
              <a:t>)</a:t>
            </a:r>
          </a:p>
          <a:p>
            <a:pPr lvl="2"/>
            <a:r>
              <a:rPr lang="de-CH" dirty="0" err="1"/>
              <a:t>Reasoner</a:t>
            </a:r>
            <a:endParaRPr lang="de-CH" dirty="0"/>
          </a:p>
          <a:p>
            <a:pPr lvl="2"/>
            <a:r>
              <a:rPr lang="de-CH" dirty="0"/>
              <a:t>REST-Schnittstelle</a:t>
            </a:r>
          </a:p>
          <a:p>
            <a:pPr lvl="1"/>
            <a:r>
              <a:rPr lang="de-CH" dirty="0"/>
              <a:t>Frontend</a:t>
            </a:r>
          </a:p>
          <a:p>
            <a:pPr lvl="2"/>
            <a:r>
              <a:rPr lang="de-CH" dirty="0"/>
              <a:t>Schritt-für-Schritt Assistent</a:t>
            </a:r>
          </a:p>
          <a:p>
            <a:endParaRPr lang="de-CH" dirty="0"/>
          </a:p>
        </p:txBody>
      </p:sp>
      <p:sp>
        <p:nvSpPr>
          <p:cNvPr id="3" name="Titel 2"/>
          <p:cNvSpPr>
            <a:spLocks noGrp="1"/>
          </p:cNvSpPr>
          <p:nvPr>
            <p:ph type="ctrTitle"/>
          </p:nvPr>
        </p:nvSpPr>
        <p:spPr/>
        <p:txBody>
          <a:bodyPr/>
          <a:lstStyle/>
          <a:p>
            <a:r>
              <a:rPr lang="de-CH" dirty="0"/>
              <a:t>Benutzerschnittstelle</a:t>
            </a:r>
          </a:p>
        </p:txBody>
      </p:sp>
    </p:spTree>
    <p:extLst>
      <p:ext uri="{BB962C8B-B14F-4D97-AF65-F5344CB8AC3E}">
        <p14:creationId xmlns:p14="http://schemas.microsoft.com/office/powerpoint/2010/main" val="20100113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a:t>Assistent</a:t>
            </a:r>
          </a:p>
        </p:txBody>
      </p:sp>
      <p:pic>
        <p:nvPicPr>
          <p:cNvPr id="4" name="Grafik 3">
            <a:hlinkClick r:id="rId3"/>
          </p:cNvPr>
          <p:cNvPicPr>
            <a:picLocks noChangeAspect="1"/>
          </p:cNvPicPr>
          <p:nvPr/>
        </p:nvPicPr>
        <p:blipFill>
          <a:blip r:embed="rId4"/>
          <a:stretch>
            <a:fillRect/>
          </a:stretch>
        </p:blipFill>
        <p:spPr>
          <a:xfrm>
            <a:off x="1312837" y="1439999"/>
            <a:ext cx="6410325" cy="4019550"/>
          </a:xfrm>
          <a:prstGeom prst="rect">
            <a:avLst/>
          </a:prstGeom>
        </p:spPr>
      </p:pic>
    </p:spTree>
    <p:extLst>
      <p:ext uri="{BB962C8B-B14F-4D97-AF65-F5344CB8AC3E}">
        <p14:creationId xmlns:p14="http://schemas.microsoft.com/office/powerpoint/2010/main" val="12649050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Organisatorisches</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12621480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Milestones</a:t>
            </a:r>
          </a:p>
          <a:p>
            <a:pPr lvl="1"/>
            <a:r>
              <a:rPr lang="de-CH" dirty="0"/>
              <a:t>Detailliertere </a:t>
            </a:r>
            <a:r>
              <a:rPr lang="de-CH" dirty="0" smtClean="0"/>
              <a:t>TODO-Liste </a:t>
            </a:r>
            <a:r>
              <a:rPr lang="de-CH" dirty="0"/>
              <a:t>um diese Milestones zu erreichen</a:t>
            </a:r>
          </a:p>
          <a:p>
            <a:r>
              <a:rPr lang="de-CH" dirty="0" smtClean="0"/>
              <a:t>Regelmässige Treffen</a:t>
            </a:r>
          </a:p>
          <a:p>
            <a:pPr lvl="1"/>
            <a:r>
              <a:rPr lang="de-CH" dirty="0" smtClean="0"/>
              <a:t>Fragedokument</a:t>
            </a:r>
            <a:endParaRPr lang="de-CH" dirty="0"/>
          </a:p>
          <a:p>
            <a:r>
              <a:rPr lang="de-CH" dirty="0" smtClean="0"/>
              <a:t>Erkenntnisdokument</a:t>
            </a:r>
            <a:endParaRPr lang="de-CH" dirty="0"/>
          </a:p>
          <a:p>
            <a:pPr lvl="1"/>
            <a:r>
              <a:rPr lang="de-CH" dirty="0"/>
              <a:t>als Grundlage für Abschlussdokument</a:t>
            </a:r>
          </a:p>
          <a:p>
            <a:r>
              <a:rPr lang="de-CH" dirty="0" smtClean="0"/>
              <a:t>Journal</a:t>
            </a:r>
            <a:endParaRPr lang="de-CH" dirty="0"/>
          </a:p>
          <a:p>
            <a:pPr lvl="1"/>
            <a:endParaRPr lang="de-CH" dirty="0"/>
          </a:p>
          <a:p>
            <a:endParaRPr lang="de-CH" dirty="0"/>
          </a:p>
        </p:txBody>
      </p:sp>
      <p:sp>
        <p:nvSpPr>
          <p:cNvPr id="3" name="Titel 2"/>
          <p:cNvSpPr>
            <a:spLocks noGrp="1"/>
          </p:cNvSpPr>
          <p:nvPr>
            <p:ph type="ctrTitle"/>
          </p:nvPr>
        </p:nvSpPr>
        <p:spPr/>
        <p:txBody>
          <a:bodyPr/>
          <a:lstStyle/>
          <a:p>
            <a:r>
              <a:rPr lang="de-CH" dirty="0" smtClean="0"/>
              <a:t>Organisatorisches</a:t>
            </a:r>
            <a:endParaRPr lang="de-CH" dirty="0"/>
          </a:p>
        </p:txBody>
      </p:sp>
    </p:spTree>
    <p:extLst>
      <p:ext uri="{BB962C8B-B14F-4D97-AF65-F5344CB8AC3E}">
        <p14:creationId xmlns:p14="http://schemas.microsoft.com/office/powerpoint/2010/main" val="145436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Motivation</a:t>
            </a:r>
            <a:endParaRPr lang="de-CH" dirty="0"/>
          </a:p>
        </p:txBody>
      </p:sp>
      <p:sp>
        <p:nvSpPr>
          <p:cNvPr id="4" name="Textplatzhalter 3"/>
          <p:cNvSpPr>
            <a:spLocks noGrp="1"/>
          </p:cNvSpPr>
          <p:nvPr>
            <p:ph type="body" idx="1"/>
          </p:nvPr>
        </p:nvSpPr>
        <p:spPr/>
        <p:txBody>
          <a:bodyPr/>
          <a:lstStyle/>
          <a:p>
            <a:r>
              <a:rPr lang="de-CH" dirty="0" smtClean="0"/>
              <a:t>Ziel</a:t>
            </a:r>
            <a:endParaRPr lang="de-CH" dirty="0"/>
          </a:p>
        </p:txBody>
      </p:sp>
      <p:sp>
        <p:nvSpPr>
          <p:cNvPr id="2" name="Inhaltsplatzhalter 1"/>
          <p:cNvSpPr>
            <a:spLocks noGrp="1"/>
          </p:cNvSpPr>
          <p:nvPr>
            <p:ph sz="half" idx="13"/>
          </p:nvPr>
        </p:nvSpPr>
        <p:spPr/>
        <p:txBody>
          <a:bodyPr/>
          <a:lstStyle/>
          <a:p>
            <a:r>
              <a:rPr lang="de-CH" dirty="0"/>
              <a:t>Aufbau und Anwendung einer </a:t>
            </a:r>
            <a:r>
              <a:rPr lang="de-CH" dirty="0" smtClean="0"/>
              <a:t>semantischen </a:t>
            </a:r>
            <a:r>
              <a:rPr lang="de-CH" dirty="0"/>
              <a:t>Datenbank</a:t>
            </a:r>
          </a:p>
          <a:p>
            <a:pPr lvl="1"/>
            <a:r>
              <a:rPr lang="de-CH" dirty="0"/>
              <a:t>Theoretischer Teil</a:t>
            </a:r>
          </a:p>
          <a:p>
            <a:pPr lvl="2"/>
            <a:r>
              <a:rPr lang="de-CH" dirty="0"/>
              <a:t>Tutorial</a:t>
            </a:r>
          </a:p>
          <a:p>
            <a:pPr lvl="1"/>
            <a:r>
              <a:rPr lang="de-CH" dirty="0"/>
              <a:t>Praktischer Teil</a:t>
            </a:r>
          </a:p>
          <a:p>
            <a:pPr lvl="2"/>
            <a:r>
              <a:rPr lang="de-CH" dirty="0"/>
              <a:t>Aufbau </a:t>
            </a:r>
            <a:r>
              <a:rPr lang="de-CH" dirty="0" smtClean="0"/>
              <a:t>semantische Datenbank</a:t>
            </a:r>
            <a:endParaRPr lang="de-CH" dirty="0"/>
          </a:p>
          <a:p>
            <a:pPr lvl="2"/>
            <a:r>
              <a:rPr lang="de-CH" dirty="0"/>
              <a:t>Benutzerschnittstelle</a:t>
            </a:r>
          </a:p>
          <a:p>
            <a:endParaRPr lang="de-CH" dirty="0"/>
          </a:p>
        </p:txBody>
      </p:sp>
    </p:spTree>
    <p:extLst>
      <p:ext uri="{BB962C8B-B14F-4D97-AF65-F5344CB8AC3E}">
        <p14:creationId xmlns:p14="http://schemas.microsoft.com/office/powerpoint/2010/main" val="21592225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Fazit</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13379554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Fokus auf Prozess</a:t>
            </a:r>
          </a:p>
          <a:p>
            <a:r>
              <a:rPr lang="de-CH" dirty="0" smtClean="0"/>
              <a:t>Wechsel </a:t>
            </a:r>
            <a:r>
              <a:rPr lang="de-CH" dirty="0"/>
              <a:t>Problemdomäne</a:t>
            </a:r>
          </a:p>
          <a:p>
            <a:r>
              <a:rPr lang="de-CH" dirty="0"/>
              <a:t>Mächtig aber doch mit gewissen Einschränkungen</a:t>
            </a:r>
          </a:p>
          <a:p>
            <a:pPr lvl="1"/>
            <a:r>
              <a:rPr lang="de-CH" dirty="0"/>
              <a:t>Beschränkt intelligent</a:t>
            </a:r>
          </a:p>
          <a:p>
            <a:pPr lvl="1"/>
            <a:r>
              <a:rPr lang="de-CH" dirty="0" smtClean="0"/>
              <a:t>Werkzeuge</a:t>
            </a:r>
          </a:p>
          <a:p>
            <a:pPr lvl="1"/>
            <a:endParaRPr lang="de-CH" dirty="0"/>
          </a:p>
          <a:p>
            <a:r>
              <a:rPr lang="de-CH" dirty="0" smtClean="0"/>
              <a:t>Persönliches Fazit</a:t>
            </a:r>
          </a:p>
          <a:p>
            <a:pPr lvl="1"/>
            <a:r>
              <a:rPr lang="de-CH" dirty="0" smtClean="0"/>
              <a:t>Forschen und Experimentieren</a:t>
            </a:r>
          </a:p>
          <a:p>
            <a:pPr lvl="1"/>
            <a:r>
              <a:rPr lang="de-CH" dirty="0" smtClean="0"/>
              <a:t>Umdenken</a:t>
            </a:r>
          </a:p>
          <a:p>
            <a:pPr lvl="1"/>
            <a:r>
              <a:rPr lang="de-CH" dirty="0"/>
              <a:t>Viele neue Lerninhalte</a:t>
            </a:r>
          </a:p>
          <a:p>
            <a:pPr lvl="1"/>
            <a:endParaRPr lang="de-CH" dirty="0"/>
          </a:p>
          <a:p>
            <a:pPr lvl="1"/>
            <a:endParaRPr lang="de-CH" dirty="0"/>
          </a:p>
          <a:p>
            <a:endParaRPr lang="de-CH" dirty="0"/>
          </a:p>
        </p:txBody>
      </p:sp>
      <p:sp>
        <p:nvSpPr>
          <p:cNvPr id="3" name="Titel 2"/>
          <p:cNvSpPr>
            <a:spLocks noGrp="1"/>
          </p:cNvSpPr>
          <p:nvPr>
            <p:ph type="ctrTitle"/>
          </p:nvPr>
        </p:nvSpPr>
        <p:spPr/>
        <p:txBody>
          <a:bodyPr/>
          <a:lstStyle/>
          <a:p>
            <a:r>
              <a:rPr lang="de-CH" dirty="0"/>
              <a:t>Fazit</a:t>
            </a:r>
          </a:p>
        </p:txBody>
      </p:sp>
    </p:spTree>
    <p:extLst>
      <p:ext uri="{BB962C8B-B14F-4D97-AF65-F5344CB8AC3E}">
        <p14:creationId xmlns:p14="http://schemas.microsoft.com/office/powerpoint/2010/main" val="42779605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endParaRPr lang="de-CH" dirty="0"/>
          </a:p>
        </p:txBody>
      </p:sp>
      <p:sp>
        <p:nvSpPr>
          <p:cNvPr id="6" name="Untertitel 5"/>
          <p:cNvSpPr>
            <a:spLocks noGrp="1"/>
          </p:cNvSpPr>
          <p:nvPr>
            <p:ph type="subTitle" idx="1"/>
          </p:nvPr>
        </p:nvSpPr>
        <p:spPr>
          <a:xfrm>
            <a:off x="3392885" y="2220513"/>
            <a:ext cx="664114" cy="1466116"/>
          </a:xfrm>
        </p:spPr>
        <p:txBody>
          <a:bodyPr/>
          <a:lstStyle/>
          <a:p>
            <a:r>
              <a:rPr lang="de-CH" sz="9600" dirty="0" smtClean="0"/>
              <a:t>?</a:t>
            </a:r>
            <a:endParaRPr lang="de-CH" sz="96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827" y="3105971"/>
            <a:ext cx="1807058" cy="1770916"/>
          </a:xfrm>
          <a:prstGeom prst="rect">
            <a:avLst/>
          </a:prstGeom>
        </p:spPr>
      </p:pic>
    </p:spTree>
    <p:extLst>
      <p:ext uri="{BB962C8B-B14F-4D97-AF65-F5344CB8AC3E}">
        <p14:creationId xmlns:p14="http://schemas.microsoft.com/office/powerpoint/2010/main" val="137393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Danke für Ihre Aufmerksamkeit</a:t>
            </a:r>
            <a:endParaRPr lang="de-CH" dirty="0"/>
          </a:p>
        </p:txBody>
      </p:sp>
      <p:sp>
        <p:nvSpPr>
          <p:cNvPr id="6" name="Untertitel 5"/>
          <p:cNvSpPr>
            <a:spLocks noGrp="1"/>
          </p:cNvSpPr>
          <p:nvPr>
            <p:ph type="subTitle" idx="1"/>
          </p:nvPr>
        </p:nvSpPr>
        <p:spPr>
          <a:xfrm>
            <a:off x="3392885" y="2220513"/>
            <a:ext cx="664114" cy="1466116"/>
          </a:xfrm>
        </p:spPr>
        <p:txBody>
          <a:bodyPr/>
          <a:lstStyle/>
          <a:p>
            <a:r>
              <a:rPr lang="de-CH" sz="9600" dirty="0" smtClean="0"/>
              <a:t>!</a:t>
            </a:r>
            <a:endParaRPr lang="de-CH" sz="9600" dirty="0"/>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561" y="3018971"/>
            <a:ext cx="1920855" cy="1831215"/>
          </a:xfrm>
          <a:prstGeom prst="rect">
            <a:avLst/>
          </a:prstGeom>
        </p:spPr>
      </p:pic>
    </p:spTree>
    <p:extLst>
      <p:ext uri="{BB962C8B-B14F-4D97-AF65-F5344CB8AC3E}">
        <p14:creationId xmlns:p14="http://schemas.microsoft.com/office/powerpoint/2010/main" val="384979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Theorie: Expertensystem</a:t>
            </a:r>
          </a:p>
        </p:txBody>
      </p:sp>
      <p:sp>
        <p:nvSpPr>
          <p:cNvPr id="3" name="Untertitel 2"/>
          <p:cNvSpPr>
            <a:spLocks noGrp="1"/>
          </p:cNvSpPr>
          <p:nvPr>
            <p:ph type="subTitle" idx="1"/>
          </p:nvPr>
        </p:nvSpPr>
        <p:spPr/>
        <p:txBody>
          <a:bodyPr/>
          <a:lstStyle/>
          <a:p>
            <a:endParaRPr lang="de-CH" dirty="0"/>
          </a:p>
        </p:txBody>
      </p:sp>
    </p:spTree>
    <p:extLst>
      <p:ext uri="{BB962C8B-B14F-4D97-AF65-F5344CB8AC3E}">
        <p14:creationId xmlns:p14="http://schemas.microsoft.com/office/powerpoint/2010/main" val="3270274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a:t>Expertensysteme</a:t>
            </a:r>
          </a:p>
        </p:txBody>
      </p:sp>
      <p:pic>
        <p:nvPicPr>
          <p:cNvPr id="4" name="Grafik 3"/>
          <p:cNvPicPr>
            <a:picLocks noChangeAspect="1"/>
          </p:cNvPicPr>
          <p:nvPr/>
        </p:nvPicPr>
        <p:blipFill>
          <a:blip r:embed="rId3"/>
          <a:stretch>
            <a:fillRect/>
          </a:stretch>
        </p:blipFill>
        <p:spPr>
          <a:xfrm>
            <a:off x="2567334" y="1096366"/>
            <a:ext cx="3901332" cy="5023633"/>
          </a:xfrm>
          <a:prstGeom prst="rect">
            <a:avLst/>
          </a:prstGeom>
        </p:spPr>
      </p:pic>
    </p:spTree>
    <p:extLst>
      <p:ext uri="{BB962C8B-B14F-4D97-AF65-F5344CB8AC3E}">
        <p14:creationId xmlns:p14="http://schemas.microsoft.com/office/powerpoint/2010/main" val="1718160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Expertensystem	</a:t>
            </a:r>
            <a:endParaRPr lang="de-CH" dirty="0"/>
          </a:p>
        </p:txBody>
      </p:sp>
      <p:sp>
        <p:nvSpPr>
          <p:cNvPr id="6" name="Untertitel 5"/>
          <p:cNvSpPr>
            <a:spLocks noGrp="1"/>
          </p:cNvSpPr>
          <p:nvPr>
            <p:ph type="subTitle" idx="1"/>
          </p:nvPr>
        </p:nvSpPr>
        <p:spPr/>
        <p:txBody>
          <a:bodyPr/>
          <a:lstStyle/>
          <a:p>
            <a:r>
              <a:rPr lang="de-CH" dirty="0" smtClean="0"/>
              <a:t>Wissensdatenbanken</a:t>
            </a:r>
            <a:endParaRPr lang="de-CH" dirty="0"/>
          </a:p>
        </p:txBody>
      </p:sp>
    </p:spTree>
    <p:extLst>
      <p:ext uri="{BB962C8B-B14F-4D97-AF65-F5344CB8AC3E}">
        <p14:creationId xmlns:p14="http://schemas.microsoft.com/office/powerpoint/2010/main" val="3399875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a:t>Wissensdatenbank</a:t>
            </a:r>
          </a:p>
        </p:txBody>
      </p:sp>
      <p:sp>
        <p:nvSpPr>
          <p:cNvPr id="4" name="Textplatzhalter 3"/>
          <p:cNvSpPr>
            <a:spLocks noGrp="1"/>
          </p:cNvSpPr>
          <p:nvPr>
            <p:ph type="body" idx="1"/>
          </p:nvPr>
        </p:nvSpPr>
        <p:spPr/>
        <p:txBody>
          <a:bodyPr/>
          <a:lstStyle/>
          <a:p>
            <a:r>
              <a:rPr lang="de-CH" dirty="0" smtClean="0"/>
              <a:t>Ontologie</a:t>
            </a:r>
            <a:endParaRPr lang="de-CH" dirty="0"/>
          </a:p>
        </p:txBody>
      </p:sp>
      <p:sp>
        <p:nvSpPr>
          <p:cNvPr id="2" name="Inhaltsplatzhalter 1"/>
          <p:cNvSpPr>
            <a:spLocks noGrp="1"/>
          </p:cNvSpPr>
          <p:nvPr>
            <p:ph sz="half" idx="13"/>
          </p:nvPr>
        </p:nvSpPr>
        <p:spPr/>
        <p:txBody>
          <a:bodyPr/>
          <a:lstStyle/>
          <a:p>
            <a:r>
              <a:rPr lang="de-CH" dirty="0" smtClean="0"/>
              <a:t>Basis einer semantischen Datenbank</a:t>
            </a:r>
          </a:p>
          <a:p>
            <a:r>
              <a:rPr lang="de-CH" dirty="0" smtClean="0"/>
              <a:t>Formale </a:t>
            </a:r>
            <a:r>
              <a:rPr lang="de-CH" dirty="0"/>
              <a:t>Beschreibung von Wissen</a:t>
            </a:r>
          </a:p>
          <a:p>
            <a:pPr lvl="1"/>
            <a:r>
              <a:rPr lang="de-CH" dirty="0"/>
              <a:t>Domäne</a:t>
            </a:r>
          </a:p>
          <a:p>
            <a:pPr lvl="2"/>
            <a:r>
              <a:rPr lang="de-CH" dirty="0"/>
              <a:t>Ausschnitt der Welt</a:t>
            </a:r>
          </a:p>
          <a:p>
            <a:pPr lvl="1"/>
            <a:r>
              <a:rPr lang="de-CH" dirty="0"/>
              <a:t>Konzepte</a:t>
            </a:r>
          </a:p>
          <a:p>
            <a:pPr lvl="2"/>
            <a:r>
              <a:rPr lang="de-CH" dirty="0"/>
              <a:t>Klassen und Objekte</a:t>
            </a:r>
          </a:p>
          <a:p>
            <a:pPr lvl="1"/>
            <a:r>
              <a:rPr lang="de-CH" dirty="0"/>
              <a:t>Beziehungen</a:t>
            </a:r>
          </a:p>
          <a:p>
            <a:pPr lvl="2"/>
            <a:r>
              <a:rPr lang="de-CH" dirty="0"/>
              <a:t>Zwischen Individuen</a:t>
            </a:r>
          </a:p>
          <a:p>
            <a:pPr lvl="1"/>
            <a:r>
              <a:rPr lang="de-CH" dirty="0"/>
              <a:t>Axiome und Prinzipien</a:t>
            </a:r>
          </a:p>
          <a:p>
            <a:pPr lvl="2"/>
            <a:r>
              <a:rPr lang="de-CH" dirty="0"/>
              <a:t>Regeln</a:t>
            </a:r>
          </a:p>
          <a:p>
            <a:pPr marL="0" indent="0">
              <a:buNone/>
            </a:pPr>
            <a:endParaRPr lang="de-CH" dirty="0"/>
          </a:p>
        </p:txBody>
      </p:sp>
    </p:spTree>
    <p:extLst>
      <p:ext uri="{BB962C8B-B14F-4D97-AF65-F5344CB8AC3E}">
        <p14:creationId xmlns:p14="http://schemas.microsoft.com/office/powerpoint/2010/main" val="700643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_v2">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e866695b966e69ef43438c10bc79f8a6">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c072872fd8ee316cc15c8304f905cced"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égorie"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551ef7e-3b29-44d1-a8ad-ef34c26bfc60">
      <Value>241</Value>
    </TaxCatchAll>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documentManagement>
</p:properties>
</file>

<file path=customXml/itemProps1.xml><?xml version="1.0" encoding="utf-8"?>
<ds:datastoreItem xmlns:ds="http://schemas.openxmlformats.org/officeDocument/2006/customXml" ds:itemID="{CCF5E5E7-7F77-47A8-99A9-B4D5839292F3}">
  <ds:schemaRefs>
    <ds:schemaRef ds:uri="http://schemas.microsoft.com/sharepoint/v3/contenttype/forms"/>
  </ds:schemaRefs>
</ds:datastoreItem>
</file>

<file path=customXml/itemProps2.xml><?xml version="1.0" encoding="utf-8"?>
<ds:datastoreItem xmlns:ds="http://schemas.openxmlformats.org/officeDocument/2006/customXml" ds:itemID="{04F8A592-2C63-40C9-B5BB-550C7FE378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591048-6F15-48C6-9650-9BFF3E56974F}">
  <ds:schemaRefs>
    <ds:schemaRef ds:uri="http://www.w3.org/XML/1998/namespace"/>
    <ds:schemaRef ds:uri="2551ef7e-3b29-44d1-a8ad-ef34c26bfc60"/>
    <ds:schemaRef ds:uri="http://purl.org/dc/term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63c724b1-652e-424f-8d99-4ee509067280"/>
  </ds:schemaRefs>
</ds:datastoreItem>
</file>

<file path=docProps/app.xml><?xml version="1.0" encoding="utf-8"?>
<Properties xmlns="http://schemas.openxmlformats.org/officeDocument/2006/extended-properties" xmlns:vt="http://schemas.openxmlformats.org/officeDocument/2006/docPropsVTypes">
  <Template>Abschlusspräsentation</Template>
  <TotalTime>0</TotalTime>
  <Words>1732</Words>
  <Application>Microsoft Office PowerPoint</Application>
  <PresentationFormat>Bildschirmpräsentation (4:3)</PresentationFormat>
  <Paragraphs>486</Paragraphs>
  <Slides>53</Slides>
  <Notes>53</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53</vt:i4>
      </vt:variant>
    </vt:vector>
  </HeadingPairs>
  <TitlesOfParts>
    <vt:vector size="62" baseType="lpstr">
      <vt:lpstr>MS PGothic</vt:lpstr>
      <vt:lpstr>MS PGothic</vt:lpstr>
      <vt:lpstr>Arial</vt:lpstr>
      <vt:lpstr>Calibri</vt:lpstr>
      <vt:lpstr>Lucida Grande</vt:lpstr>
      <vt:lpstr>Lucida Sans</vt:lpstr>
      <vt:lpstr>Lucida Sans Unicode</vt:lpstr>
      <vt:lpstr>Wingdings</vt:lpstr>
      <vt:lpstr>BFH_PPT_Vorlage_v2</vt:lpstr>
      <vt:lpstr>Semantische Datenbanken</vt:lpstr>
      <vt:lpstr>Inhalt</vt:lpstr>
      <vt:lpstr>Allgemein</vt:lpstr>
      <vt:lpstr>Motivation</vt:lpstr>
      <vt:lpstr>Motivation</vt:lpstr>
      <vt:lpstr>Theorie: Expertensystem</vt:lpstr>
      <vt:lpstr>Expertensysteme</vt:lpstr>
      <vt:lpstr>Expertensystem </vt:lpstr>
      <vt:lpstr>Wissensdatenbank</vt:lpstr>
      <vt:lpstr>Wissensdatenbank</vt:lpstr>
      <vt:lpstr>Wissensdatenbank</vt:lpstr>
      <vt:lpstr>Wissensdatenbank</vt:lpstr>
      <vt:lpstr>Wissensdatenbank</vt:lpstr>
      <vt:lpstr>Abgewandelte Form eines semantischen Netzes</vt:lpstr>
      <vt:lpstr>Wissensdatenbank</vt:lpstr>
      <vt:lpstr>Wissensdatenbank</vt:lpstr>
      <vt:lpstr>Wissensdatenbank</vt:lpstr>
      <vt:lpstr>Wissensdatenbank</vt:lpstr>
      <vt:lpstr>Wissensdatenbank</vt:lpstr>
      <vt:lpstr>Wissensdatenbank</vt:lpstr>
      <vt:lpstr>Wissensdatenbank</vt:lpstr>
      <vt:lpstr>Expertensystem </vt:lpstr>
      <vt:lpstr>Inferenzmaschine</vt:lpstr>
      <vt:lpstr>Inferenzmaschine</vt:lpstr>
      <vt:lpstr>Inferenzmaschine</vt:lpstr>
      <vt:lpstr>Inferenzmaschine</vt:lpstr>
      <vt:lpstr>Inferenzmaschine</vt:lpstr>
      <vt:lpstr>Inferenzmaschine</vt:lpstr>
      <vt:lpstr>Inferenzmaschine</vt:lpstr>
      <vt:lpstr>Expertensystem </vt:lpstr>
      <vt:lpstr>Praktische Umsetzung</vt:lpstr>
      <vt:lpstr>Praktische Umsetzung </vt:lpstr>
      <vt:lpstr>Modellierung</vt:lpstr>
      <vt:lpstr>Aufbau Ontologie</vt:lpstr>
      <vt:lpstr>Ontologie abbilden</vt:lpstr>
      <vt:lpstr>Ontologie abbilden</vt:lpstr>
      <vt:lpstr>Ontologie abbilden</vt:lpstr>
      <vt:lpstr>Praktische Umsetzung </vt:lpstr>
      <vt:lpstr>Ausflug</vt:lpstr>
      <vt:lpstr>Ausflug (Regeln)</vt:lpstr>
      <vt:lpstr>Restaurant</vt:lpstr>
      <vt:lpstr>Restaurant (Regeln)</vt:lpstr>
      <vt:lpstr>Praktische Umsetzung </vt:lpstr>
      <vt:lpstr>Tutorial</vt:lpstr>
      <vt:lpstr>Praktische Umsetzung </vt:lpstr>
      <vt:lpstr>Benutzerschnittstelle</vt:lpstr>
      <vt:lpstr>Assistent</vt:lpstr>
      <vt:lpstr>Organisatorisches</vt:lpstr>
      <vt:lpstr>Organisatorisches</vt:lpstr>
      <vt:lpstr>Fazit</vt:lpstr>
      <vt:lpstr>Fazit</vt:lpstr>
      <vt:lpstr>PowerPoint-Präsentation</vt:lpstr>
      <vt:lpstr>Danke für Ihre Aufmerksamkeit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Semantische Datenbanken</dc:title>
  <dc:creator>Mira</dc:creator>
  <cp:lastModifiedBy>Mira</cp:lastModifiedBy>
  <cp:revision>48</cp:revision>
  <cp:lastPrinted>2015-01-29T08:02:07Z</cp:lastPrinted>
  <dcterms:created xsi:type="dcterms:W3CDTF">2015-01-28T07:33:19Z</dcterms:created>
  <dcterms:modified xsi:type="dcterms:W3CDTF">2015-01-29T09:23:28Z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0x0101009127C3B567804923A8661E062BBD8EF500562C9D82744B284A86093F1D9B579BDC</vt:lpwstr>
  </property>
  <property fmtid="{D5CDD505-2E9C-101B-9397-08002B2CF9AE}" pid="3" name="BfhIntranetDocumentType">
    <vt:lpwstr>241;#Vorlage|de1a6d3c-ac6a-4b34-8edd-308eb81066db</vt:lpwstr>
  </property>
</Properties>
</file>