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9" r:id="rId5"/>
    <p:sldId id="263" r:id="rId6"/>
    <p:sldId id="270" r:id="rId7"/>
    <p:sldId id="271" r:id="rId8"/>
    <p:sldId id="272" r:id="rId9"/>
    <p:sldId id="273" r:id="rId10"/>
    <p:sldId id="274" r:id="rId11"/>
    <p:sldId id="280" r:id="rId12"/>
    <p:sldId id="277" r:id="rId13"/>
    <p:sldId id="275" r:id="rId14"/>
    <p:sldId id="276" r:id="rId15"/>
    <p:sldId id="278" r:id="rId16"/>
    <p:sldId id="279" r:id="rId17"/>
    <p:sldId id="257" r:id="rId18"/>
  </p:sldIdLst>
  <p:sldSz cx="9144000" cy="6858000" type="screen4x3"/>
  <p:notesSz cx="7099300" cy="102346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70" autoAdjust="0"/>
    <p:restoredTop sz="75212" autoAdjust="0"/>
  </p:normalViewPr>
  <p:slideViewPr>
    <p:cSldViewPr snapToGrid="0" snapToObjects="1" showGuides="1">
      <p:cViewPr varScale="1">
        <p:scale>
          <a:sx n="55" d="100"/>
          <a:sy n="55" d="100"/>
        </p:scale>
        <p:origin x="12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0"/>
          </a:xfrm>
          <a:prstGeom prst="rect">
            <a:avLst/>
          </a:prstGeom>
        </p:spPr>
        <p:txBody>
          <a:bodyPr vert="horz" lIns="95067" tIns="47534" rIns="95067" bIns="4753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5067" tIns="47534" rIns="95067" bIns="47534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5067" tIns="47534" rIns="95067" bIns="4753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5067" tIns="47534" rIns="95067" bIns="47534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0"/>
          </a:xfrm>
          <a:prstGeom prst="rect">
            <a:avLst/>
          </a:prstGeom>
        </p:spPr>
        <p:txBody>
          <a:bodyPr vert="horz" lIns="95067" tIns="47534" rIns="95067" bIns="4753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5067" tIns="47534" rIns="95067" bIns="47534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14.01.2015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7" tIns="47534" rIns="95067" bIns="4753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5"/>
          </a:xfrm>
          <a:prstGeom prst="rect">
            <a:avLst/>
          </a:prstGeom>
        </p:spPr>
        <p:txBody>
          <a:bodyPr vert="horz" lIns="95067" tIns="47534" rIns="95067" bIns="4753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5067" tIns="47534" rIns="95067" bIns="4753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5067" tIns="47534" rIns="95067" bIns="47534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Mira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884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Speicherung Ontologie</a:t>
            </a:r>
            <a:r>
              <a:rPr lang="de-CH" baseline="0" dirty="0" smtClean="0"/>
              <a:t> als semantisches Netz (bzw. so ähnlich</a:t>
            </a:r>
            <a:r>
              <a:rPr lang="de-CH" baseline="0" dirty="0" smtClean="0"/>
              <a:t>)</a:t>
            </a:r>
          </a:p>
          <a:p>
            <a:endParaRPr lang="de-CH" baseline="0" dirty="0" smtClean="0"/>
          </a:p>
          <a:p>
            <a:r>
              <a:rPr lang="de-CH" baseline="0" dirty="0" smtClean="0"/>
              <a:t>Mira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8500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Sven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6561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236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Beschränkt Intelligent: nur mit</a:t>
            </a:r>
            <a:r>
              <a:rPr lang="de-CH" baseline="0" dirty="0" smtClean="0"/>
              <a:t> unseren Regeln  intelligent; Nur simple Inferenz vorgegeben</a:t>
            </a:r>
            <a:endParaRPr lang="de-CH" dirty="0" smtClean="0"/>
          </a:p>
          <a:p>
            <a:r>
              <a:rPr lang="de-CH" dirty="0" smtClean="0"/>
              <a:t>Werkzeuge:</a:t>
            </a:r>
            <a:r>
              <a:rPr lang="de-CH" baseline="0" dirty="0" smtClean="0"/>
              <a:t> Fehler/ </a:t>
            </a:r>
            <a:r>
              <a:rPr lang="de-CH" baseline="0" dirty="0" err="1" smtClean="0"/>
              <a:t>Bastlig</a:t>
            </a:r>
            <a:r>
              <a:rPr lang="de-CH" baseline="0" dirty="0" smtClean="0"/>
              <a:t>  -&gt; nur mit Kombination von zwei Werkzeugen nutzbar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382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Mira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296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Internet-Suchmaschinen sind heutzutage ein gängiges Mittel um an Wissen im Internet zu gelangen. Deren stetige</a:t>
            </a:r>
          </a:p>
          <a:p>
            <a:r>
              <a:rPr lang="de-CH" dirty="0"/>
              <a:t>Weiterentwicklung über das letzte Jahrzehnt macht sie zu einem mächtigen Instrument. Sie werden von vielen</a:t>
            </a:r>
          </a:p>
          <a:p>
            <a:r>
              <a:rPr lang="de-CH" dirty="0"/>
              <a:t>Personen zur täglichen Arbeit verwendet.</a:t>
            </a:r>
          </a:p>
          <a:p>
            <a:r>
              <a:rPr lang="de-CH" dirty="0"/>
              <a:t>Suchmaschinen sind heute meist so gehalten, dass in ein Suchfeld Begrifflichkeiten eingegeben werden. Suchmaschinen</a:t>
            </a:r>
          </a:p>
          <a:p>
            <a:r>
              <a:rPr lang="de-CH" dirty="0"/>
              <a:t>indexieren Inhalte mittels Stich- und Schlagworten. Deshalb muss der Suchende bereits eine mehr oder</a:t>
            </a:r>
          </a:p>
          <a:p>
            <a:r>
              <a:rPr lang="de-CH" dirty="0"/>
              <a:t>minder konkrete Vorstellung von den erwarteten Suchergebnissen haben.</a:t>
            </a:r>
          </a:p>
          <a:p>
            <a:r>
              <a:rPr lang="de-CH" dirty="0"/>
              <a:t>Sven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736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klassische Ansatz der Wissensabbildung, zum Beispiel in Form von UML, welchem die relationale Datenspeicherung</a:t>
            </a:r>
          </a:p>
          <a:p>
            <a:r>
              <a:rPr lang="de-CH" dirty="0"/>
              <a:t>zugrunde liegt, wird in der heutigen Informatik weitläufig eingesetzt und ist de facto Standard. Häufig</a:t>
            </a:r>
          </a:p>
          <a:p>
            <a:r>
              <a:rPr lang="de-CH" dirty="0"/>
              <a:t>geschieht dies in enger Verbindung mit der objektorientierten Programmierung. Experten aus einer Fachrichtung</a:t>
            </a:r>
          </a:p>
          <a:p>
            <a:r>
              <a:rPr lang="de-CH" dirty="0"/>
              <a:t>sind fähig diese Daten zu interpretieren und daraus Schlüsse zu ziehen. Es ist aber nicht möglich automatisch</a:t>
            </a:r>
          </a:p>
          <a:p>
            <a:r>
              <a:rPr lang="de-CH" dirty="0"/>
              <a:t>Fragestellungen zu beantworten, welche über reine Relationsverknüpfungen hinausgehen. Mit dieser Technik sind</a:t>
            </a:r>
          </a:p>
          <a:p>
            <a:r>
              <a:rPr lang="de-CH" dirty="0"/>
              <a:t>Objekteigenschaften und -Verhalten also eher schwer abbildbar. Eine andere Art Wissen zu repräsentieren sind</a:t>
            </a:r>
          </a:p>
          <a:p>
            <a:r>
              <a:rPr lang="de-CH" dirty="0"/>
              <a:t>semantische Datenbanken. Diese ermöglichen das Abbilden des Objektverhaltens und können mithilfe von Schlussfolgerungen</a:t>
            </a:r>
          </a:p>
          <a:p>
            <a:r>
              <a:rPr lang="de-CH" dirty="0"/>
              <a:t>die Rolle des Experten einnehmen.</a:t>
            </a:r>
          </a:p>
          <a:p>
            <a:r>
              <a:rPr lang="de-CH" dirty="0"/>
              <a:t>Sven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96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 dieser Bachelorthesis soll eine solche semantische Datenbank aufgebaut und angewendet werden. Die Arbeit</a:t>
            </a:r>
          </a:p>
          <a:p>
            <a:r>
              <a:rPr lang="de-CH" dirty="0"/>
              <a:t>wurde in zwei Teilen umgesetzt: Einem theoretischen und einem praktischen Teil. Der theoretische Teil zeigt</a:t>
            </a:r>
          </a:p>
          <a:p>
            <a:r>
              <a:rPr lang="de-CH" dirty="0"/>
              <a:t>in Form eines Tutorials auf, wie ein </a:t>
            </a:r>
            <a:r>
              <a:rPr lang="de-CH" dirty="0" err="1"/>
              <a:t>knowledge</a:t>
            </a:r>
            <a:r>
              <a:rPr lang="de-CH" dirty="0"/>
              <a:t> </a:t>
            </a:r>
            <a:r>
              <a:rPr lang="de-CH" dirty="0" err="1"/>
              <a:t>engineer</a:t>
            </a:r>
            <a:r>
              <a:rPr lang="de-CH" dirty="0"/>
              <a:t> bei der Wissensmodellierung vorgehen kann. Er nutzt dabei</a:t>
            </a:r>
          </a:p>
          <a:p>
            <a:r>
              <a:rPr lang="de-CH" dirty="0" err="1"/>
              <a:t>Ontologien</a:t>
            </a:r>
            <a:r>
              <a:rPr lang="de-CH" dirty="0"/>
              <a:t> als Basis, um eine semantische Datenbank aufzubauen. Im praktischen Teil soll eine solche Ontologie</a:t>
            </a:r>
          </a:p>
          <a:p>
            <a:r>
              <a:rPr lang="de-CH" dirty="0"/>
              <a:t>aufgebaut und per Benutzerschnittstelle zugänglich gemacht werden.</a:t>
            </a:r>
          </a:p>
          <a:p>
            <a:r>
              <a:rPr lang="de-CH" dirty="0"/>
              <a:t>Sven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9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Mira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159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Problemdomäne ursprünglich Prolog</a:t>
            </a:r>
          </a:p>
          <a:p>
            <a:r>
              <a:rPr lang="de-CH" dirty="0" smtClean="0"/>
              <a:t>-&gt;</a:t>
            </a:r>
            <a:r>
              <a:rPr lang="de-CH" baseline="0" dirty="0" smtClean="0"/>
              <a:t> Für welche Art von Domänen sind </a:t>
            </a:r>
            <a:r>
              <a:rPr lang="de-CH" baseline="0" dirty="0" err="1" smtClean="0"/>
              <a:t>Ontologien</a:t>
            </a:r>
            <a:r>
              <a:rPr lang="de-CH" baseline="0" dirty="0" smtClean="0"/>
              <a:t> </a:t>
            </a:r>
            <a:r>
              <a:rPr lang="de-CH" baseline="0" dirty="0" smtClean="0"/>
              <a:t>geeignet</a:t>
            </a:r>
          </a:p>
          <a:p>
            <a:endParaRPr lang="de-CH" baseline="0" dirty="0" smtClean="0"/>
          </a:p>
          <a:p>
            <a:r>
              <a:rPr lang="de-CH" baseline="0" dirty="0" smtClean="0"/>
              <a:t>Sven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773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Speicherung als RDF/XML in OWL </a:t>
            </a:r>
            <a:r>
              <a:rPr lang="de-CH" baseline="0" dirty="0" smtClean="0"/>
              <a:t>Dateien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Mira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99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Mira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251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Semantische Datenbanken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903687"/>
          </a:xfrm>
        </p:spPr>
        <p:txBody>
          <a:bodyPr/>
          <a:lstStyle/>
          <a:p>
            <a:r>
              <a:rPr lang="de-CH" dirty="0" smtClean="0"/>
              <a:t>Abschlusspräsentation </a:t>
            </a:r>
            <a:r>
              <a:rPr lang="de-CH" dirty="0"/>
              <a:t>Bachelor </a:t>
            </a:r>
            <a:r>
              <a:rPr lang="de-CH" dirty="0" smtClean="0"/>
              <a:t>Thesis</a:t>
            </a:r>
          </a:p>
          <a:p>
            <a:endParaRPr lang="de-CH" dirty="0"/>
          </a:p>
          <a:p>
            <a:r>
              <a:rPr lang="de-CH" dirty="0" smtClean="0"/>
              <a:t>Theoretische Grundlagen; Aufbau und Nutzung einer semantischen Datenbank</a:t>
            </a:r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2006" y="5754914"/>
            <a:ext cx="6790384" cy="1014186"/>
          </a:xfrm>
        </p:spPr>
        <p:txBody>
          <a:bodyPr/>
          <a:lstStyle/>
          <a:p>
            <a:pPr>
              <a:tabLst>
                <a:tab pos="1074738" algn="l"/>
                <a:tab pos="2151063" algn="l"/>
              </a:tabLst>
            </a:pPr>
            <a:r>
              <a:rPr lang="de-CH" dirty="0" smtClean="0"/>
              <a:t>Autoren:	Mira </a:t>
            </a:r>
            <a:r>
              <a:rPr lang="de-CH" dirty="0" err="1" smtClean="0"/>
              <a:t>Günzburger</a:t>
            </a:r>
            <a:endParaRPr lang="de-CH" dirty="0" smtClean="0"/>
          </a:p>
          <a:p>
            <a:pPr marL="0" lvl="1" indent="0">
              <a:buNone/>
              <a:tabLst>
                <a:tab pos="1074738" algn="l"/>
                <a:tab pos="2151063" algn="l"/>
              </a:tabLst>
            </a:pPr>
            <a:r>
              <a:rPr lang="de-CH" dirty="0" smtClean="0"/>
              <a:t>	Sven Osterwalder</a:t>
            </a:r>
          </a:p>
          <a:p>
            <a:pPr lvl="1">
              <a:tabLst>
                <a:tab pos="1074738" algn="l"/>
                <a:tab pos="2151063" algn="l"/>
              </a:tabLst>
            </a:pPr>
            <a:r>
              <a:rPr lang="de-CH" dirty="0" smtClean="0"/>
              <a:t>Betreuer:	Prof. Dr. Jürgen </a:t>
            </a:r>
            <a:r>
              <a:rPr lang="de-CH" dirty="0" err="1" smtClean="0"/>
              <a:t>Eckerle</a:t>
            </a:r>
            <a:endParaRPr lang="de-CH" dirty="0" smtClean="0"/>
          </a:p>
          <a:p>
            <a:pPr lvl="1">
              <a:tabLst>
                <a:tab pos="1074738" algn="l"/>
                <a:tab pos="2151063" algn="l"/>
              </a:tabLst>
            </a:pPr>
            <a:r>
              <a:rPr lang="de-CH" dirty="0" smtClean="0"/>
              <a:t>Experte:	Jean-Marie Leclerc</a:t>
            </a:r>
          </a:p>
          <a:p>
            <a:pPr lvl="1">
              <a:tabLst>
                <a:tab pos="1074738" algn="l"/>
                <a:tab pos="2151063" algn="l"/>
              </a:tabLst>
            </a:pPr>
            <a:r>
              <a:rPr lang="de-CH" dirty="0" smtClean="0"/>
              <a:t>Datum:	16.01.2015</a:t>
            </a:r>
          </a:p>
          <a:p>
            <a:pPr lvl="5">
              <a:tabLst>
                <a:tab pos="1074738" algn="l"/>
                <a:tab pos="2151063" algn="l"/>
              </a:tabLst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Semantisches Netz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9" y="1439863"/>
            <a:ext cx="7995212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Technische Umsetzung</a:t>
            </a:r>
          </a:p>
          <a:p>
            <a:pPr lvl="1"/>
            <a:r>
              <a:rPr lang="de-CH" dirty="0"/>
              <a:t>Backend</a:t>
            </a:r>
          </a:p>
          <a:p>
            <a:pPr lvl="2"/>
            <a:r>
              <a:rPr lang="de-CH" dirty="0" err="1"/>
              <a:t>Graphdatenbank</a:t>
            </a:r>
            <a:r>
              <a:rPr lang="de-CH" dirty="0"/>
              <a:t> (</a:t>
            </a:r>
            <a:r>
              <a:rPr lang="de-CH" dirty="0" err="1"/>
              <a:t>Stardog</a:t>
            </a:r>
            <a:r>
              <a:rPr lang="de-CH" dirty="0"/>
              <a:t>)</a:t>
            </a:r>
          </a:p>
          <a:p>
            <a:pPr lvl="2"/>
            <a:r>
              <a:rPr lang="de-CH" dirty="0" err="1"/>
              <a:t>Reasoner</a:t>
            </a:r>
            <a:endParaRPr lang="de-CH" dirty="0"/>
          </a:p>
          <a:p>
            <a:pPr lvl="2"/>
            <a:r>
              <a:rPr lang="de-CH" dirty="0"/>
              <a:t>REST-Schnittstelle</a:t>
            </a:r>
          </a:p>
          <a:p>
            <a:pPr lvl="1"/>
            <a:r>
              <a:rPr lang="de-CH" dirty="0"/>
              <a:t>Frontend</a:t>
            </a:r>
          </a:p>
          <a:p>
            <a:pPr lvl="2"/>
            <a:r>
              <a:rPr lang="de-CH" dirty="0"/>
              <a:t>Schritt-für-Schritt Assistent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Benutzerschnittstelle</a:t>
            </a:r>
          </a:p>
        </p:txBody>
      </p:sp>
    </p:spTree>
    <p:extLst>
      <p:ext uri="{BB962C8B-B14F-4D97-AF65-F5344CB8AC3E}">
        <p14:creationId xmlns:p14="http://schemas.microsoft.com/office/powerpoint/2010/main" val="4341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Assistent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837" y="1439999"/>
            <a:ext cx="6410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Viele neue Lerninhalte</a:t>
            </a:r>
          </a:p>
          <a:p>
            <a:r>
              <a:rPr lang="de-CH" dirty="0"/>
              <a:t>Umdenken</a:t>
            </a:r>
          </a:p>
          <a:p>
            <a:r>
              <a:rPr lang="de-CH" dirty="0"/>
              <a:t>Wechsel Problemdomäne</a:t>
            </a:r>
          </a:p>
          <a:p>
            <a:r>
              <a:rPr lang="de-CH" dirty="0"/>
              <a:t>Mächtig aber doch mit gewissen Einschränkungen</a:t>
            </a:r>
          </a:p>
          <a:p>
            <a:pPr lvl="1"/>
            <a:r>
              <a:rPr lang="de-CH" dirty="0"/>
              <a:t>Beschränkt intelligent</a:t>
            </a:r>
          </a:p>
          <a:p>
            <a:pPr lvl="1"/>
            <a:r>
              <a:rPr lang="de-CH" dirty="0"/>
              <a:t>Werkzeuge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670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392885" y="2220513"/>
            <a:ext cx="664114" cy="1466116"/>
          </a:xfrm>
        </p:spPr>
        <p:txBody>
          <a:bodyPr/>
          <a:lstStyle/>
          <a:p>
            <a:r>
              <a:rPr lang="de-CH" sz="9600" dirty="0" smtClean="0"/>
              <a:t>?</a:t>
            </a:r>
            <a:endParaRPr lang="de-CH" sz="9600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r>
              <a:rPr lang="de-CH" dirty="0"/>
              <a:t>Wissensabbildung</a:t>
            </a:r>
          </a:p>
          <a:p>
            <a:r>
              <a:rPr lang="de-CH" dirty="0"/>
              <a:t>Ziel</a:t>
            </a:r>
          </a:p>
          <a:p>
            <a:pPr lvl="1"/>
            <a:r>
              <a:rPr lang="de-CH" dirty="0"/>
              <a:t>Tutorial</a:t>
            </a:r>
          </a:p>
          <a:p>
            <a:pPr lvl="1"/>
            <a:r>
              <a:rPr lang="de-CH" dirty="0" smtClean="0"/>
              <a:t>Ontologie</a:t>
            </a:r>
            <a:endParaRPr lang="de-CH" dirty="0"/>
          </a:p>
          <a:p>
            <a:pPr lvl="1"/>
            <a:r>
              <a:rPr lang="de-CH" dirty="0"/>
              <a:t>Benutzerschnittstelle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Beantworten von Fragen</a:t>
            </a:r>
          </a:p>
          <a:p>
            <a:pPr lvl="1"/>
            <a:r>
              <a:rPr lang="de-CH" dirty="0"/>
              <a:t>Klassische Suchmaschine </a:t>
            </a:r>
          </a:p>
          <a:p>
            <a:pPr lvl="1"/>
            <a:r>
              <a:rPr lang="de-CH" dirty="0"/>
              <a:t>Konzepte und Zusammenhänge </a:t>
            </a:r>
            <a:r>
              <a:rPr lang="de-CH" dirty="0">
                <a:sym typeface="Wingdings" panose="05000000000000000000" pitchFamily="2" charset="2"/>
              </a:rPr>
              <a:t> Semantisches Wissen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3842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>
                <a:sym typeface="Wingdings" panose="05000000000000000000" pitchFamily="2" charset="2"/>
              </a:rPr>
              <a:t>Relationale </a:t>
            </a:r>
            <a:r>
              <a:rPr lang="de-CH" dirty="0" smtClean="0">
                <a:sym typeface="Wingdings" panose="05000000000000000000" pitchFamily="2" charset="2"/>
              </a:rPr>
              <a:t>Datenspeicherung</a:t>
            </a:r>
          </a:p>
          <a:p>
            <a:pPr lvl="1"/>
            <a:r>
              <a:rPr lang="de-CH" dirty="0"/>
              <a:t>Objekteigenschaften und </a:t>
            </a:r>
            <a:r>
              <a:rPr lang="de-CH" dirty="0" smtClean="0"/>
              <a:t>-verhalten eher </a:t>
            </a:r>
            <a:r>
              <a:rPr lang="de-CH" dirty="0"/>
              <a:t>schwer </a:t>
            </a:r>
            <a:r>
              <a:rPr lang="de-CH" dirty="0" smtClean="0"/>
              <a:t>abbildbar</a:t>
            </a:r>
          </a:p>
          <a:p>
            <a:pPr marL="457200" lvl="1" indent="0">
              <a:buNone/>
            </a:pP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Semantische Datenbanken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Wissensmodellierung auf Basis von </a:t>
            </a:r>
            <a:r>
              <a:rPr lang="de-CH" dirty="0" err="1" smtClean="0">
                <a:sym typeface="Wingdings" panose="05000000000000000000" pitchFamily="2" charset="2"/>
              </a:rPr>
              <a:t>Ontologien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Expertensystem</a:t>
            </a:r>
          </a:p>
          <a:p>
            <a:pPr lvl="2"/>
            <a:r>
              <a:rPr lang="de-CH" dirty="0" smtClean="0">
                <a:sym typeface="Wingdings" panose="05000000000000000000" pitchFamily="2" charset="2"/>
              </a:rPr>
              <a:t>Semantische Datenbank</a:t>
            </a:r>
          </a:p>
          <a:p>
            <a:pPr lvl="2"/>
            <a:r>
              <a:rPr lang="de-CH" dirty="0" smtClean="0">
                <a:sym typeface="Wingdings" panose="05000000000000000000" pitchFamily="2" charset="2"/>
              </a:rPr>
              <a:t>Inferenzmaschine (</a:t>
            </a:r>
            <a:r>
              <a:rPr lang="de-CH" dirty="0" err="1" smtClean="0">
                <a:sym typeface="Wingdings" panose="05000000000000000000" pitchFamily="2" charset="2"/>
              </a:rPr>
              <a:t>Reasoner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Wissensabbildung</a:t>
            </a:r>
          </a:p>
        </p:txBody>
      </p:sp>
    </p:spTree>
    <p:extLst>
      <p:ext uri="{BB962C8B-B14F-4D97-AF65-F5344CB8AC3E}">
        <p14:creationId xmlns:p14="http://schemas.microsoft.com/office/powerpoint/2010/main" val="41137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Aufbau und Anwendung einer Semantischen Datenbank</a:t>
            </a:r>
          </a:p>
          <a:p>
            <a:pPr lvl="1"/>
            <a:r>
              <a:rPr lang="de-CH" dirty="0"/>
              <a:t>Theoretischer Teil</a:t>
            </a:r>
          </a:p>
          <a:p>
            <a:pPr lvl="2"/>
            <a:r>
              <a:rPr lang="de-CH" dirty="0"/>
              <a:t>Tutorial</a:t>
            </a:r>
          </a:p>
          <a:p>
            <a:pPr lvl="1"/>
            <a:r>
              <a:rPr lang="de-CH" dirty="0"/>
              <a:t>Praktischer Teil</a:t>
            </a:r>
          </a:p>
          <a:p>
            <a:pPr lvl="2"/>
            <a:r>
              <a:rPr lang="de-CH" dirty="0"/>
              <a:t>Aufbau Ontologie</a:t>
            </a:r>
          </a:p>
          <a:p>
            <a:pPr lvl="2"/>
            <a:r>
              <a:rPr lang="de-CH" dirty="0"/>
              <a:t>Benutzerschnittstelle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</p:spTree>
    <p:extLst>
      <p:ext uri="{BB962C8B-B14F-4D97-AF65-F5344CB8AC3E}">
        <p14:creationId xmlns:p14="http://schemas.microsoft.com/office/powerpoint/2010/main" val="19398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Vorgehen Knowledge Engineer</a:t>
            </a:r>
          </a:p>
          <a:p>
            <a:pPr lvl="1"/>
            <a:r>
              <a:rPr lang="de-CH" dirty="0"/>
              <a:t>Problemdomäne systematisch modellieren und formalisieren</a:t>
            </a:r>
          </a:p>
          <a:p>
            <a:pPr lvl="2"/>
            <a:endParaRPr lang="de-CH" dirty="0"/>
          </a:p>
          <a:p>
            <a:pPr lvl="2"/>
            <a:endParaRPr lang="de-CH" dirty="0"/>
          </a:p>
          <a:p>
            <a:r>
              <a:rPr lang="de-CH" dirty="0"/>
              <a:t>Aufbau </a:t>
            </a:r>
          </a:p>
          <a:p>
            <a:pPr lvl="1"/>
            <a:r>
              <a:rPr lang="de-CH" dirty="0"/>
              <a:t>Theoretisches Hintergrundwissen zur Wissensmodellierung</a:t>
            </a:r>
          </a:p>
          <a:p>
            <a:pPr lvl="1"/>
            <a:r>
              <a:rPr lang="de-CH" dirty="0"/>
              <a:t>Gesammelte Erfahrungen</a:t>
            </a:r>
          </a:p>
          <a:p>
            <a:pPr lvl="1"/>
            <a:r>
              <a:rPr lang="de-CH" dirty="0"/>
              <a:t>Praktisches Beispiel Expertensystem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9602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Problemdomäne Reisen</a:t>
            </a:r>
          </a:p>
          <a:p>
            <a:pPr lvl="1"/>
            <a:r>
              <a:rPr lang="de-CH" dirty="0"/>
              <a:t>Ursprünglich Prolog</a:t>
            </a:r>
          </a:p>
          <a:p>
            <a:pPr lvl="1"/>
            <a:r>
              <a:rPr lang="de-CH" dirty="0"/>
              <a:t>Klarer </a:t>
            </a:r>
            <a:r>
              <a:rPr lang="de-CH" dirty="0" smtClean="0"/>
              <a:t>Rahmen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Werkzeuge </a:t>
            </a:r>
            <a:endParaRPr lang="de-CH" dirty="0" smtClean="0"/>
          </a:p>
          <a:p>
            <a:pPr lvl="1"/>
            <a:r>
              <a:rPr lang="de-CH" dirty="0" err="1" smtClean="0"/>
              <a:t>Stanbol</a:t>
            </a:r>
            <a:endParaRPr lang="de-CH" dirty="0"/>
          </a:p>
          <a:p>
            <a:pPr lvl="1"/>
            <a:r>
              <a:rPr lang="de-CH" dirty="0" err="1" smtClean="0"/>
              <a:t>Protégé</a:t>
            </a:r>
            <a:endParaRPr lang="de-CH" dirty="0" smtClean="0"/>
          </a:p>
          <a:p>
            <a:pPr lvl="1"/>
            <a:r>
              <a:rPr lang="de-CH" dirty="0" err="1" smtClean="0"/>
              <a:t>Stardog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Ontologie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81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Bestandteile</a:t>
            </a:r>
            <a:endParaRPr lang="de-CH" dirty="0"/>
          </a:p>
          <a:p>
            <a:pPr lvl="1"/>
            <a:r>
              <a:rPr lang="de-CH" dirty="0"/>
              <a:t>Klassen</a:t>
            </a:r>
          </a:p>
          <a:p>
            <a:pPr lvl="1"/>
            <a:r>
              <a:rPr lang="de-CH" dirty="0"/>
              <a:t>Individuen</a:t>
            </a:r>
          </a:p>
          <a:p>
            <a:pPr lvl="1"/>
            <a:r>
              <a:rPr lang="de-CH" dirty="0"/>
              <a:t>Eigenschaften </a:t>
            </a:r>
          </a:p>
          <a:p>
            <a:pPr lvl="1"/>
            <a:r>
              <a:rPr lang="de-CH" dirty="0"/>
              <a:t>Beziehungen</a:t>
            </a:r>
          </a:p>
          <a:p>
            <a:pPr lvl="1"/>
            <a:r>
              <a:rPr lang="de-CH" dirty="0" smtClean="0"/>
              <a:t>Regeln</a:t>
            </a:r>
          </a:p>
          <a:p>
            <a:pPr marL="457200" lvl="1" indent="0">
              <a:buNone/>
            </a:pPr>
            <a:endParaRPr lang="de-CH" dirty="0">
              <a:sym typeface="Wingdings" panose="05000000000000000000" pitchFamily="2" charset="2"/>
            </a:endParaRPr>
          </a:p>
          <a:p>
            <a:pPr marL="0" indent="-14287">
              <a:buNone/>
            </a:pP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>
                <a:sym typeface="Wingdings" panose="05000000000000000000" pitchFamily="2" charset="2"/>
              </a:rPr>
              <a:t>Semantische Datenbank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Aufbau Ontologie</a:t>
            </a:r>
          </a:p>
        </p:txBody>
      </p:sp>
    </p:spTree>
    <p:extLst>
      <p:ext uri="{BB962C8B-B14F-4D97-AF65-F5344CB8AC3E}">
        <p14:creationId xmlns:p14="http://schemas.microsoft.com/office/powerpoint/2010/main" val="29267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OWL: RDF/XML</a:t>
            </a:r>
            <a:endParaRPr lang="de-CH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14" y="1768636"/>
            <a:ext cx="664437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e866695b966e69ef43438c10bc79f8a6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c072872fd8ee316cc15c8304f905cced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purl.org/dc/terms/"/>
    <ds:schemaRef ds:uri="http://purl.org/dc/elements/1.1/"/>
    <ds:schemaRef ds:uri="63c724b1-652e-424f-8d99-4ee509067280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2551ef7e-3b29-44d1-a8ad-ef34c26bfc60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4F8A592-2C63-40C9-B5BB-550C7FE37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Semantische_Datenbank_bfh</Template>
  <TotalTime>0</TotalTime>
  <Words>502</Words>
  <Application>Microsoft Office PowerPoint</Application>
  <PresentationFormat>Bildschirmpräsentation (4:3)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BFH_PPT_Vorlage_v2</vt:lpstr>
      <vt:lpstr>Semantische Datenbanken </vt:lpstr>
      <vt:lpstr>Ablauf</vt:lpstr>
      <vt:lpstr>Motivation</vt:lpstr>
      <vt:lpstr>Wissensabbildung</vt:lpstr>
      <vt:lpstr>Ziel</vt:lpstr>
      <vt:lpstr>Tutorial</vt:lpstr>
      <vt:lpstr>Ontologie</vt:lpstr>
      <vt:lpstr>Aufbau Ontologie</vt:lpstr>
      <vt:lpstr>OWL: RDF/XML</vt:lpstr>
      <vt:lpstr>Semantisches Netz</vt:lpstr>
      <vt:lpstr>Benutzerschnittstelle</vt:lpstr>
      <vt:lpstr>Assistent</vt:lpstr>
      <vt:lpstr>Fazit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Semantische Datenbanken</dc:title>
  <dc:creator>Mira</dc:creator>
  <cp:lastModifiedBy>Mira</cp:lastModifiedBy>
  <cp:revision>11</cp:revision>
  <cp:lastPrinted>2015-01-14T17:02:03Z</cp:lastPrinted>
  <dcterms:created xsi:type="dcterms:W3CDTF">2014-12-30T13:16:49Z</dcterms:created>
  <dcterms:modified xsi:type="dcterms:W3CDTF">2015-01-14T17:02:44Z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