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sven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mira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sven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sven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sven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sven Leider nicht kostenlos, aber eingeschr. Community Variant verfügbar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mira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-&gt; Paralleles arbeiten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de"/>
              <a:t>zuerst sammeln der Infos zu Knwledge- Engineer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de"/>
              <a:t>dieses wissen direkt für Pratischen teil verwenden -&gt; Aufbau Wissensdatenbank (Paralel)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de"/>
              <a:t>GUI mittels Rest Client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mira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mira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sven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mira: Grundlage verschiedene Dokumente; Grundlage Buch;</a:t>
            </a:r>
          </a:p>
          <a:p>
            <a:pPr>
              <a:spcBef>
                <a:spcPts val="0"/>
              </a:spcBef>
              <a:buNone/>
            </a:pPr>
            <a:r>
              <a:rPr lang="de"/>
              <a:t>Von der Frage aus gehend, von der Modellierung ausgehend...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mira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mira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de" i="1"/>
              <a:t>mira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de" i="1"/>
              <a:t>mira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de" i="1"/>
              <a:t>sven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sven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sven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sven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mira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de"/>
              <a:t>in der Wissenmodellierung gibt es verschiedene Formen von Wissensrepräsentationsformen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de"/>
              <a:t>um Wissen in Wissensbasierten Systemen formal abzubilden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de"/>
              <a:t>Objkete stehen im vordergrund nicht Zusammenhänge und logische Abhängigkeiten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mira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mira</a:t>
            </a:r>
          </a:p>
          <a:p>
            <a:pPr>
              <a:spcBef>
                <a:spcPts val="0"/>
              </a:spcBef>
              <a:buNone/>
            </a:pPr>
            <a:r>
              <a:rPr lang="de"/>
              <a:t>Aufbau ensptricht einem Tripelstore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mira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mira: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Grundlegende Elemente: Axiome (Basis Statements)</a:t>
            </a:r>
          </a:p>
          <a:p>
            <a:pPr rtl="0">
              <a:spcBef>
                <a:spcPts val="0"/>
              </a:spcBef>
              <a:buNone/>
            </a:pPr>
            <a:r>
              <a:rPr lang="de"/>
              <a:t>Entitäten ( Elemente welche konkrete Objekte aus der realen Welt abbilden</a:t>
            </a:r>
          </a:p>
          <a:p>
            <a:pPr>
              <a:spcBef>
                <a:spcPts val="0"/>
              </a:spcBef>
              <a:buNone/>
            </a:pPr>
            <a:r>
              <a:rPr lang="de"/>
              <a:t>Expression (Ausdrücke): kombination aus Entitäten um komplexe Beschreibungen aufzubauen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4105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Elephant search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2844976" x="77605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>
                <a:solidFill>
                  <a:schemeClr val="lt1"/>
                </a:solidFill>
              </a:rPr>
              <a:t>Präsentation Konzept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y="3635325" x="776050"/>
            <a:ext cy="1442699" cx="8081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d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Autoren:		 	Sven Osterwalder und Mira Günzburger</a:t>
            </a:r>
          </a:p>
          <a:p>
            <a:pPr rtl="0">
              <a:spcBef>
                <a:spcPts val="0"/>
              </a:spcBef>
              <a:buNone/>
            </a:pPr>
            <a:r>
              <a:rPr sz="1800" lang="d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Professor: 		Dr. Jürgen Eckerle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d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Experte:	 		Jean-Marie Leclerc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d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Datum: 			31. Oktober 2014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898" x="7971987"/>
            <a:ext cy="530674" cx="6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14700" x="7588898"/>
            <a:ext cy="1363850" cx="1430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Beispiel OWL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77200" x="1381125"/>
            <a:ext cy="1371600" cx="63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Formale Aspekte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Sprachen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SWRL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de"/>
              <a:t>Semantic Web Rule Language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de"/>
              <a:t>Kombination OWL und RuleML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de"/>
              <a:t>Regeln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de"/>
              <a:t>Logik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Beispiel SWRL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hasChild(?x, ?y)</a:t>
            </a:r>
            <a:br>
              <a:rPr lang="de"/>
            </a:br>
            <a:r>
              <a:rPr lang="de"/>
              <a:t> 	→ parent(?x, ?).</a:t>
            </a:r>
            <a:br>
              <a:rPr lang="de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female(?x), hasChild(?x, ?y)</a:t>
            </a:r>
            <a:br>
              <a:rPr lang="de"/>
            </a:br>
            <a:r>
              <a:rPr lang="de"/>
              <a:t> 	→ isMother(?x, ?y).</a:t>
            </a:r>
            <a:br>
              <a:rPr lang="de"/>
            </a:b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hasChild(?x, ?y), hasChild(?y, ?z)</a:t>
            </a:r>
            <a:br>
              <a:rPr lang="de"/>
            </a:br>
            <a:r>
              <a:rPr lang="de"/>
              <a:t>	→ hasGrandChild(?x, ?z).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Formale Aspekte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Sprachen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SPARQL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b="1" lang="de"/>
              <a:t>S</a:t>
            </a:r>
            <a:r>
              <a:rPr lang="de"/>
              <a:t>PARQL </a:t>
            </a:r>
            <a:r>
              <a:rPr b="1" lang="de"/>
              <a:t>P</a:t>
            </a:r>
            <a:r>
              <a:rPr lang="de"/>
              <a:t>rotocol </a:t>
            </a:r>
            <a:r>
              <a:rPr b="1" lang="de"/>
              <a:t>A</a:t>
            </a:r>
            <a:r>
              <a:rPr lang="de"/>
              <a:t>nd </a:t>
            </a:r>
            <a:r>
              <a:rPr b="1" lang="de"/>
              <a:t>R</a:t>
            </a:r>
            <a:r>
              <a:rPr lang="de"/>
              <a:t>DF </a:t>
            </a:r>
            <a:r>
              <a:rPr b="1" lang="de"/>
              <a:t>Q</a:t>
            </a:r>
            <a:r>
              <a:rPr lang="de"/>
              <a:t>uery </a:t>
            </a:r>
            <a:r>
              <a:rPr b="1" lang="de"/>
              <a:t>L</a:t>
            </a:r>
            <a:r>
              <a:rPr lang="de"/>
              <a:t>anguage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de"/>
              <a:t>Graph-basierte Abfragesprache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de"/>
              <a:t>RDF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Beispiel SPARQL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Alle landumschlossenen Länder mit Population &gt; 15'000'000</a:t>
            </a:r>
          </a:p>
          <a:p>
            <a:pPr rtl="0" lvl="0" indent="0" marL="914400">
              <a:lnSpc>
                <a:spcPct val="150000"/>
              </a:lnSpc>
              <a:spcBef>
                <a:spcPts val="0"/>
              </a:spcBef>
              <a:buNone/>
            </a:pPr>
            <a:r>
              <a:rPr sz="1000" lang="de">
                <a:solidFill>
                  <a:srgbClr val="811F24"/>
                </a:solidFill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rdfs</a:t>
            </a:r>
            <a:r>
              <a:rPr sz="1000" lang="de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000" lang="de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sz="1000" lang="de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www</a:t>
            </a:r>
            <a:r>
              <a:rPr sz="1000" lang="de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w3</a:t>
            </a:r>
            <a:r>
              <a:rPr sz="1000" lang="de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org</a:t>
            </a:r>
            <a:r>
              <a:rPr sz="1000" lang="de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sz="1000" lang="de">
                <a:solidFill>
                  <a:srgbClr val="811F24"/>
                </a:solidFill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sz="1000" lang="de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sz="1000" lang="de">
                <a:solidFill>
                  <a:srgbClr val="811F24"/>
                </a:solidFill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sz="1000" lang="de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rdf</a:t>
            </a:r>
            <a:r>
              <a:rPr sz="1000" lang="de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schema#</a:t>
            </a:r>
            <a:r>
              <a:rPr sz="1000" lang="de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b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000" lang="de">
                <a:solidFill>
                  <a:srgbClr val="811F24"/>
                </a:solidFill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000" lang="de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type: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000" lang="de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sz="1000" lang="de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dbpedia</a:t>
            </a:r>
            <a:r>
              <a:rPr sz="1000" lang="de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org</a:t>
            </a:r>
            <a:r>
              <a:rPr sz="1000" lang="de">
                <a:solidFill>
                  <a:srgbClr val="794938"/>
                </a:solidFill>
                <a:latin typeface="Consolas"/>
                <a:ea typeface="Consolas"/>
                <a:cs typeface="Consolas"/>
                <a:sym typeface="Consolas"/>
              </a:rPr>
              <a:t>/class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sz="1000" lang="de">
                <a:solidFill>
                  <a:srgbClr val="234A97"/>
                </a:solidFill>
                <a:latin typeface="Consolas"/>
                <a:ea typeface="Consolas"/>
                <a:cs typeface="Consolas"/>
                <a:sym typeface="Consolas"/>
              </a:rPr>
              <a:t>yago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000" lang="de">
                <a:solidFill>
                  <a:srgbClr val="BF4F24"/>
                </a:solidFill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000" lang="de">
                <a:solidFill>
                  <a:srgbClr val="234A97"/>
                </a:solidFill>
                <a:latin typeface="Consolas"/>
                <a:ea typeface="Consolas"/>
                <a:cs typeface="Consolas"/>
                <a:sym typeface="Consolas"/>
              </a:rPr>
              <a:t>prop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: &lt;</a:t>
            </a:r>
            <a:r>
              <a:rPr sz="1000" lang="de">
                <a:solidFill>
                  <a:srgbClr val="234A97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sz="1000" lang="de">
                <a:solidFill>
                  <a:srgbClr val="234A97"/>
                </a:solidFill>
                <a:latin typeface="Consolas"/>
                <a:ea typeface="Consolas"/>
                <a:cs typeface="Consolas"/>
                <a:sym typeface="Consolas"/>
              </a:rPr>
              <a:t>dbpedia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000" lang="de">
                <a:solidFill>
                  <a:srgbClr val="234A97"/>
                </a:solidFill>
                <a:latin typeface="Consolas"/>
                <a:ea typeface="Consolas"/>
                <a:cs typeface="Consolas"/>
                <a:sym typeface="Consolas"/>
              </a:rPr>
              <a:t>org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sz="1000" lang="de">
                <a:solidFill>
                  <a:srgbClr val="234A97"/>
                </a:solidFill>
                <a:latin typeface="Consolas"/>
                <a:ea typeface="Consolas"/>
                <a:cs typeface="Consolas"/>
                <a:sym typeface="Consolas"/>
              </a:rPr>
              <a:t>property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000" lang="de">
                <a:solidFill>
                  <a:srgbClr val="BF4F24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?</a:t>
            </a:r>
            <a:r>
              <a:rPr sz="1000" lang="de">
                <a:solidFill>
                  <a:srgbClr val="234A97"/>
                </a:solidFill>
                <a:latin typeface="Consolas"/>
                <a:ea typeface="Consolas"/>
                <a:cs typeface="Consolas"/>
                <a:sym typeface="Consolas"/>
              </a:rPr>
              <a:t>country_name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?</a:t>
            </a:r>
            <a:r>
              <a:rPr sz="1000" lang="de">
                <a:solidFill>
                  <a:srgbClr val="234A97"/>
                </a:solidFill>
                <a:latin typeface="Consolas"/>
                <a:ea typeface="Consolas"/>
                <a:cs typeface="Consolas"/>
                <a:sym typeface="Consolas"/>
              </a:rPr>
              <a:t>population</a:t>
            </a:r>
            <a:b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000" lang="de">
                <a:solidFill>
                  <a:srgbClr val="BF4F24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  ?</a:t>
            </a:r>
            <a:r>
              <a:rPr sz="1000" lang="de">
                <a:solidFill>
                  <a:srgbClr val="234A97"/>
                </a:solidFill>
                <a:latin typeface="Consolas"/>
                <a:ea typeface="Consolas"/>
                <a:cs typeface="Consolas"/>
                <a:sym typeface="Consolas"/>
              </a:rPr>
              <a:t>country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000" lang="de">
                <a:solidFill>
                  <a:srgbClr val="234A97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000" lang="de">
                <a:solidFill>
                  <a:srgbClr val="234A97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000" lang="de">
                <a:solidFill>
                  <a:srgbClr val="BF4F24"/>
                </a:solidFill>
                <a:latin typeface="Consolas"/>
                <a:ea typeface="Consolas"/>
                <a:cs typeface="Consolas"/>
                <a:sym typeface="Consolas"/>
              </a:rPr>
              <a:t>LandlockedCountries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;</a:t>
            </a:r>
            <a:b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sz="1000" lang="de">
                <a:solidFill>
                  <a:srgbClr val="234A97"/>
                </a:solidFill>
                <a:latin typeface="Consolas"/>
                <a:ea typeface="Consolas"/>
                <a:cs typeface="Consolas"/>
                <a:sym typeface="Consolas"/>
              </a:rPr>
              <a:t>rdfs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000" lang="de">
                <a:solidFill>
                  <a:srgbClr val="234A97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?</a:t>
            </a:r>
            <a:r>
              <a:rPr sz="1000" lang="de">
                <a:solidFill>
                  <a:srgbClr val="234A97"/>
                </a:solidFill>
                <a:latin typeface="Consolas"/>
                <a:ea typeface="Consolas"/>
                <a:cs typeface="Consolas"/>
                <a:sym typeface="Consolas"/>
              </a:rPr>
              <a:t>country_name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;</a:t>
            </a:r>
            <a:b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sz="1000" lang="de">
                <a:solidFill>
                  <a:srgbClr val="234A97"/>
                </a:solidFill>
                <a:latin typeface="Consolas"/>
                <a:ea typeface="Consolas"/>
                <a:cs typeface="Consolas"/>
                <a:sym typeface="Consolas"/>
              </a:rPr>
              <a:t>prop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1000" lang="de">
                <a:solidFill>
                  <a:srgbClr val="234A97"/>
                </a:solidFill>
                <a:latin typeface="Consolas"/>
                <a:ea typeface="Consolas"/>
                <a:cs typeface="Consolas"/>
                <a:sym typeface="Consolas"/>
              </a:rPr>
              <a:t>populationEstimate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?</a:t>
            </a:r>
            <a:r>
              <a:rPr sz="1000" lang="de">
                <a:solidFill>
                  <a:srgbClr val="234A97"/>
                </a:solidFill>
                <a:latin typeface="Consolas"/>
                <a:ea typeface="Consolas"/>
                <a:cs typeface="Consolas"/>
                <a:sym typeface="Consolas"/>
              </a:rPr>
              <a:t>population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  <a:b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000" lang="de">
                <a:solidFill>
                  <a:srgbClr val="BF4F24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(?</a:t>
            </a:r>
            <a:r>
              <a:rPr sz="1000" lang="de">
                <a:solidFill>
                  <a:srgbClr val="234A97"/>
                </a:solidFill>
                <a:latin typeface="Consolas"/>
                <a:ea typeface="Consolas"/>
                <a:cs typeface="Consolas"/>
                <a:sym typeface="Consolas"/>
              </a:rPr>
              <a:t>population</a:t>
            </a: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 &gt; 15000000) .</a:t>
            </a:r>
            <a:b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000" lang="de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Technische Aspekte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Verwendete Hilfsmittel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Stanford Protégé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de"/>
              <a:t>Editor zur Modellierung von Ontologien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de"/>
              <a:t>Demo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strike="sngStrike" lang="de"/>
              <a:t>Apache Stanbol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strike="sngStrike" lang="de"/>
              <a:t>Sammlung von Komponenten der Semantik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strike="sngStrike" lang="de"/>
              <a:t>Modular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strike="sngStrike" lang="de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Technische Aspekte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Verwendete Hilfsmittel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Clark &amp; Parsia Stardog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de"/>
              <a:t>Semantische Graphdatenbank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de"/>
              <a:t>RDF, OWL 2, Reasoning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de"/>
              <a:t>REST-Schnittstelle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Vorgehen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Komponenten der Arbeit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Erstellung Tutorial-Dokument</a:t>
            </a:r>
          </a:p>
          <a:p>
            <a:pPr rtl="0" lvl="2" indent="-228600" marL="1371600">
              <a:spcBef>
                <a:spcPts val="0"/>
              </a:spcBef>
              <a:buNone/>
            </a:pPr>
            <a:r>
              <a:rPr lang="de"/>
              <a:t>Vorgehen Knowledge-Engineer</a:t>
            </a:r>
          </a:p>
          <a:p>
            <a:pPr rtl="0" lvl="3" indent="-228600" marL="1828800">
              <a:spcBef>
                <a:spcPts val="0"/>
              </a:spcBef>
              <a:buNone/>
            </a:pPr>
            <a:r>
              <a:rPr lang="de"/>
              <a:t>Modellierung Wissensdomäne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Aufbau Wissensdatenbank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de"/>
              <a:t>Integration in technische Lösung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GUI Umsetzung 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de"/>
              <a:t>Schnittstelle mittels REST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Milestones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de"/>
              <a:t>Erstellung Anforderungsdokument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de"/>
              <a:t>Erstellung Tutorial-Dokument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de"/>
              <a:t>Modellierung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Objekte/ Individuen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Eigenschaften/ Beziehungen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Regeln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de"/>
              <a:t>Erzeugung Ontologie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Domänenspezifikation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de"/>
              <a:t>Technische Umsetzung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de"/>
              <a:t>Umsetzung GUI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Organisatorisches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 Milestones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Detailliertere TODO Liste um diese Milestones zu erreichen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Meetingplanung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Journal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Fragedokument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Erkenntnisdokument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als Grundlage für Abschlussdokument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Inhalt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0633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Projektübersicht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Begriffe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Formale Aspekte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Technische Aspekte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Vorgehen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Milestones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Organisatorisches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Demo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Modell Wissensdatenbank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Abfragen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Modell Wissensdatenbank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de"/>
              <a:t>Viele verschiedene Ansätze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Papier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Graph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Semantisches Netz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Protégé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rPr lang="de"/>
              <a:t>→ </a:t>
            </a:r>
            <a:r>
              <a:rPr sz="2400" lang="de"/>
              <a:t>Problem: Wir stecken in OOP-Denkweise fest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Modell Wissensdatenbank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de"/>
              <a:t>Fazit/ Momentaner Stand: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Prolog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de"/>
              <a:t>Aufbau hin zu Schlussfolgerungen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Protégé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Familienbeispiel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rtl="0" lvl="0" indent="0" marL="91440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60425" x="2215574"/>
            <a:ext cy="3725700" cx="4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de"/>
              <a:t>Beispiel Prolog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02575" x="969675"/>
            <a:ext cy="2838450" cx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de"/>
              <a:t>Semantischen Netz 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76349" x="76200"/>
            <a:ext cy="3649550" cx="90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de"/>
              <a:t>Umsetzung mit Protégé und Stardog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y="1829100" x="1731800"/>
            <a:ext cy="2004299" cx="417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9600" lang="de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12429" x="2830103"/>
            <a:ext cy="2782499" cx="348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y="-90250" x="1215750"/>
            <a:ext cy="2607000" cx="201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0000" lang="de">
                <a:solidFill>
                  <a:schemeClr val="lt1"/>
                </a:solidFill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Projektübersicht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Semantische Suche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Schwerpunkt: Semantische Datenbank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de"/>
              <a:t>Triple-Store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de"/>
              <a:t>Semantisches Netz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de"/>
              <a:t>Ontologie</a:t>
            </a:r>
          </a:p>
          <a:p>
            <a:pPr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Semantische Datenbank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Triple-Store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Objekt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Prädikat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Subjekt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indent="0" marL="457200">
              <a:spcBef>
                <a:spcPts val="0"/>
              </a:spcBef>
              <a:buNone/>
            </a:pPr>
            <a:r>
              <a:rPr lang="de"/>
              <a:t>“Prolog subClassOf Programmiersprache”</a:t>
            </a:r>
          </a:p>
          <a:p>
            <a:pPr lvl="0" indent="0" marL="457200">
              <a:spcBef>
                <a:spcPts val="0"/>
              </a:spcBef>
              <a:buNone/>
            </a:pPr>
            <a:r>
              <a:rPr lang="de"/>
              <a:t>“Prolog bestehtAus SprachElement”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Semantisches Netz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Wissensrepräsentation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Wissensbasierte Systeme formal abbilden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Objekte im Vordergrund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Repräsentation in Graphen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Knoten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de"/>
              <a:t>Begriffe (Objekte und Individuen)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Kanten</a:t>
            </a:r>
          </a:p>
          <a:p>
            <a:pPr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de"/>
              <a:t>Beziehungen und Eigenschaften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Ontologie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Formale Beschreibung von Wissen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Domäne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de"/>
              <a:t>Objekte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de"/>
              <a:t>Beziehungen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Kommunikation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Computeranwendungen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Mensch und Computer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Semantik zur Formulierung von Informationen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Formale Aspekte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Sprachen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RDF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de"/>
              <a:t>Resource Description Framework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de"/>
              <a:t>Framework zur Modellierung von Informationen aus Ressourcen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Beispiel RDF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10550" x="1476375"/>
            <a:ext cy="1104900" cx="61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y="2694225" x="4239800"/>
            <a:ext cy="574200" cx="42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de"/>
              <a:t>Formale Aspekte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/>
              <a:t>Sprachen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e"/>
              <a:t>OWL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de"/>
              <a:t>Ontology Web Language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de"/>
              <a:t>Wissensbasierte Repräsentationssprache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de"/>
              <a:t>Basiert auf RDF Syntax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