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5"/>
  </p:notesMasterIdLst>
  <p:handoutMasterIdLst>
    <p:handoutMasterId r:id="rId26"/>
  </p:handoutMasterIdLst>
  <p:sldIdLst>
    <p:sldId id="259" r:id="rId5"/>
    <p:sldId id="263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57" r:id="rId17"/>
    <p:sldId id="256" r:id="rId18"/>
    <p:sldId id="262" r:id="rId19"/>
    <p:sldId id="258" r:id="rId20"/>
    <p:sldId id="265" r:id="rId21"/>
    <p:sldId id="264" r:id="rId22"/>
    <p:sldId id="269" r:id="rId23"/>
    <p:sldId id="266" r:id="rId24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0677" autoAdjust="0"/>
  </p:normalViewPr>
  <p:slideViewPr>
    <p:cSldViewPr snapToGrid="0" snapToObjects="1" showGuides="1">
      <p:cViewPr>
        <p:scale>
          <a:sx n="132" d="100"/>
          <a:sy n="132" d="100"/>
        </p:scale>
        <p:origin x="-270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30.12.2014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Internet-Suchmaschinen sind heutzutage ein gängiges Mittel um an Wissen im Internet zu gelangen. Deren stetige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Weiterentwicklung über das letzte Jahrzehnt macht sie zu einem mächtigen Instrument. Sie werden von vielen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Personen zur täglichen Arbeit verwendet.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Suchmaschinen sind heute meist so gehalten, dass in ein Suchfeld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Begriichkeiten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eingegeben werden. Suchmaschinen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indexieren Inhalte mittels Stich- und Schlagworten. Deshalb muss der Suchende bereits eine mehr oder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minder konkrete Vorstellung von den erwarteten Suchergebnissen haben.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736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klassische Ansatz der Wissensabbildung, zum Beispiel in Form von UML, welchem die relationale Datenspeicherung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zugrunde liegt, wird in der heutigen Informatik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weitläug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eingesetzt und ist de facto Standard.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Häug</a:t>
            </a:r>
            <a:endParaRPr lang="de-CH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geschieht dies in enger Verbindung mit der objektorientierten Programmierung. Experten aus einer Fachrichtung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 fähig diese Daten zu interpretieren und daraus Schlüsse zu ziehen. Es ist aber nicht möglich automatisch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Fragestellungen zu beantworten, welche über reine Relationsverknüpfungen hinausgehen. Mit dieser Technik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Objekteigenschaften und -Verhalten also eher schwer abbildbar. Eine andere Art Wissen zu repräsentieren sind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semantische Datenbanken. Diese ermöglichen das Abbilden des Objektverhaltens und können mithilfe von Schlussfolgerungen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Rolle des Experten einnehmen.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96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dieser Bachelorthesis soll eine solche semantische Datenbank aufgebaut und angewendet werden. Die Arbeit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wurde in zwei Teilen umgesetzt: Einem theoretischen und einem praktischen Teil. Der theoretische Teil zeigt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Form eines Tutorials auf, wie ein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knowledge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 der Wissensmodellierung vorgeht. Er nutzt dabei</a:t>
            </a:r>
          </a:p>
          <a:p>
            <a:r>
              <a:rPr lang="de-CH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Ontologien</a:t>
            </a:r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als Basis, um eine semantische Datenbank aufzubauen. Im praktischen Teil soll eine solche Ontologie</a:t>
            </a:r>
          </a:p>
          <a:p>
            <a:r>
              <a:rPr lang="de-CH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aufgebaut und per Benutzerschnittstelle zugänglich gemacht werden.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9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Problemdomäne ursprünglich Prolog</a:t>
            </a:r>
          </a:p>
          <a:p>
            <a:r>
              <a:rPr lang="de-CH" dirty="0" smtClean="0"/>
              <a:t>-&gt;</a:t>
            </a:r>
            <a:r>
              <a:rPr lang="de-CH" baseline="0" dirty="0" smtClean="0"/>
              <a:t> Für welche Art von Domänen sind </a:t>
            </a:r>
            <a:r>
              <a:rPr lang="de-CH" baseline="0" dirty="0" err="1" smtClean="0"/>
              <a:t>Ontologien</a:t>
            </a:r>
            <a:r>
              <a:rPr lang="de-CH" baseline="0" dirty="0" smtClean="0"/>
              <a:t> geeignet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773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Beschränkt </a:t>
            </a:r>
            <a:r>
              <a:rPr lang="de-CH" dirty="0" err="1" smtClean="0"/>
              <a:t>Inteligent</a:t>
            </a:r>
            <a:r>
              <a:rPr lang="de-CH" dirty="0" smtClean="0"/>
              <a:t>: nur mit</a:t>
            </a:r>
            <a:r>
              <a:rPr lang="de-CH" baseline="0" dirty="0" smtClean="0"/>
              <a:t> unseren Regeln  </a:t>
            </a:r>
            <a:r>
              <a:rPr lang="de-CH" baseline="0" dirty="0" err="1" smtClean="0"/>
              <a:t>inteligent</a:t>
            </a:r>
            <a:r>
              <a:rPr lang="de-CH" baseline="0" dirty="0" smtClean="0"/>
              <a:t>; Nur simple Inferenz vorgegeben</a:t>
            </a:r>
            <a:endParaRPr lang="de-CH" dirty="0" smtClean="0"/>
          </a:p>
          <a:p>
            <a:r>
              <a:rPr lang="de-CH" dirty="0" smtClean="0"/>
              <a:t>Werkzeuge: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fehler</a:t>
            </a:r>
            <a:r>
              <a:rPr lang="de-CH" baseline="0" dirty="0" smtClean="0"/>
              <a:t>/ </a:t>
            </a:r>
            <a:r>
              <a:rPr lang="de-CH" baseline="0" dirty="0" err="1" smtClean="0"/>
              <a:t>Bastlig</a:t>
            </a:r>
            <a:r>
              <a:rPr lang="de-CH" baseline="0" dirty="0" smtClean="0"/>
              <a:t>  -&gt; nur mit </a:t>
            </a:r>
            <a:r>
              <a:rPr lang="de-CH" baseline="0" dirty="0" err="1" smtClean="0"/>
              <a:t>Komination</a:t>
            </a:r>
            <a:r>
              <a:rPr lang="de-CH" baseline="0" dirty="0" smtClean="0"/>
              <a:t> von zwei Werkzeugen nutzbar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38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Semantische Datenbanken 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Abschlusspräsentation Bachelor Thesis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2006" y="5754914"/>
            <a:ext cx="6790384" cy="803054"/>
          </a:xfrm>
        </p:spPr>
        <p:txBody>
          <a:bodyPr/>
          <a:lstStyle/>
          <a:p>
            <a:pPr>
              <a:tabLst>
                <a:tab pos="1074738" algn="l"/>
                <a:tab pos="2151063" algn="l"/>
              </a:tabLst>
            </a:pPr>
            <a:r>
              <a:rPr lang="de-CH" dirty="0" smtClean="0"/>
              <a:t>Autoren:	Mira </a:t>
            </a:r>
            <a:r>
              <a:rPr lang="de-CH" dirty="0" err="1" smtClean="0"/>
              <a:t>Günzburger</a:t>
            </a:r>
            <a:endParaRPr lang="de-CH" dirty="0" smtClean="0"/>
          </a:p>
          <a:p>
            <a:pPr lvl="1">
              <a:tabLst>
                <a:tab pos="1074738" algn="l"/>
                <a:tab pos="2151063" algn="l"/>
              </a:tabLst>
            </a:pPr>
            <a:r>
              <a:rPr lang="de-CH" dirty="0" smtClean="0"/>
              <a:t>	Sven Osterwalder</a:t>
            </a:r>
            <a:endParaRPr lang="de-CH" dirty="0" smtClean="0"/>
          </a:p>
          <a:p>
            <a:pPr lvl="1">
              <a:tabLst>
                <a:tab pos="1074738" algn="l"/>
                <a:tab pos="2151063" algn="l"/>
              </a:tabLst>
            </a:pPr>
            <a:r>
              <a:rPr lang="de-CH" dirty="0" smtClean="0"/>
              <a:t>Betreuer:	Dr</a:t>
            </a:r>
            <a:r>
              <a:rPr lang="de-CH" dirty="0" smtClean="0"/>
              <a:t>. Jürgen </a:t>
            </a:r>
            <a:r>
              <a:rPr lang="de-CH" dirty="0" err="1" smtClean="0"/>
              <a:t>Eckerle</a:t>
            </a:r>
            <a:endParaRPr lang="de-CH" dirty="0" smtClean="0"/>
          </a:p>
          <a:p>
            <a:pPr lvl="1">
              <a:tabLst>
                <a:tab pos="1074738" algn="l"/>
                <a:tab pos="2151063" algn="l"/>
              </a:tabLst>
            </a:pPr>
            <a:r>
              <a:rPr lang="de-CH" dirty="0" smtClean="0"/>
              <a:t>Experte:	Jean-Marie Leclerc</a:t>
            </a:r>
          </a:p>
          <a:p>
            <a:pPr lvl="5">
              <a:tabLst>
                <a:tab pos="1074738" algn="l"/>
                <a:tab pos="2151063" algn="l"/>
              </a:tabLst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Graphdatenbank</a:t>
            </a:r>
            <a:endParaRPr lang="de-CH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14" y="1768636"/>
            <a:ext cx="664437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Assistent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37" y="1439999"/>
            <a:ext cx="6410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Viele neue Lerninhalte</a:t>
            </a:r>
          </a:p>
          <a:p>
            <a:r>
              <a:rPr lang="de-CH" dirty="0"/>
              <a:t>Umdenken</a:t>
            </a:r>
          </a:p>
          <a:p>
            <a:r>
              <a:rPr lang="de-CH" dirty="0"/>
              <a:t>Wechsel Problemdomäne</a:t>
            </a:r>
          </a:p>
          <a:p>
            <a:r>
              <a:rPr lang="de-CH" dirty="0"/>
              <a:t>Mächtig aber doch mit gewissen Einschränkungen</a:t>
            </a:r>
          </a:p>
          <a:p>
            <a:pPr lvl="1"/>
            <a:r>
              <a:rPr lang="de-CH" dirty="0"/>
              <a:t>Beschränkt intelligent</a:t>
            </a:r>
          </a:p>
          <a:p>
            <a:pPr lvl="1"/>
            <a:r>
              <a:rPr lang="de-CH" dirty="0"/>
              <a:t>Werkzeuge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670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392885" y="2220513"/>
            <a:ext cx="664114" cy="1466116"/>
          </a:xfrm>
        </p:spPr>
        <p:txBody>
          <a:bodyPr/>
          <a:lstStyle/>
          <a:p>
            <a:r>
              <a:rPr lang="de-CH" sz="9600" dirty="0" smtClean="0"/>
              <a:t>?</a:t>
            </a:r>
            <a:endParaRPr lang="de-CH" sz="9600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Bildplatzhalter 1"/>
          <p:cNvSpPr>
            <a:spLocks noGrp="1"/>
          </p:cNvSpPr>
          <p:nvPr>
            <p:ph type="pic" sz="quarter" idx="11"/>
          </p:nvPr>
        </p:nvSpPr>
        <p:spPr bwMode="auto">
          <a:xfrm>
            <a:off x="0" y="1692275"/>
            <a:ext cx="6119813" cy="2808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endParaRPr lang="de-CH" dirty="0" smtClean="0">
              <a:latin typeface="Lucida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417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52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502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r>
              <a:rPr lang="de-CH" dirty="0"/>
              <a:t>Wissensabbildung</a:t>
            </a:r>
          </a:p>
          <a:p>
            <a:r>
              <a:rPr lang="de-CH" dirty="0"/>
              <a:t>Ziel</a:t>
            </a:r>
          </a:p>
          <a:p>
            <a:pPr lvl="1"/>
            <a:r>
              <a:rPr lang="de-CH" dirty="0"/>
              <a:t>Tutorial</a:t>
            </a:r>
          </a:p>
          <a:p>
            <a:pPr lvl="1"/>
            <a:r>
              <a:rPr lang="de-CH" dirty="0"/>
              <a:t>Aufbau Ontologie</a:t>
            </a:r>
          </a:p>
          <a:p>
            <a:pPr lvl="1"/>
            <a:r>
              <a:rPr lang="de-CH" dirty="0"/>
              <a:t>Benutzerschnittstelle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Ablauf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Beantworten von Fragen</a:t>
            </a:r>
          </a:p>
          <a:p>
            <a:pPr lvl="1"/>
            <a:r>
              <a:rPr lang="de-CH" dirty="0"/>
              <a:t>Klassische Suchmaschine </a:t>
            </a:r>
          </a:p>
          <a:p>
            <a:pPr lvl="1"/>
            <a:r>
              <a:rPr lang="de-CH" dirty="0"/>
              <a:t>Konzepte und Zusammenhänge </a:t>
            </a:r>
            <a:r>
              <a:rPr lang="de-CH" dirty="0">
                <a:sym typeface="Wingdings" panose="05000000000000000000" pitchFamily="2" charset="2"/>
              </a:rPr>
              <a:t> Semantisches Wissen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3842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>
                <a:sym typeface="Wingdings" panose="05000000000000000000" pitchFamily="2" charset="2"/>
              </a:rPr>
              <a:t>Relationale Datenspeicherung</a:t>
            </a:r>
          </a:p>
          <a:p>
            <a:r>
              <a:rPr lang="de-CH" dirty="0">
                <a:sym typeface="Wingdings" panose="05000000000000000000" pitchFamily="2" charset="2"/>
              </a:rPr>
              <a:t>Semantische Datenbanken</a:t>
            </a:r>
          </a:p>
          <a:p>
            <a:pPr lvl="3"/>
            <a:r>
              <a:rPr lang="de-CH" dirty="0">
                <a:sym typeface="Wingdings" panose="05000000000000000000" pitchFamily="2" charset="2"/>
              </a:rPr>
              <a:t>Wissensmodellierung auf Basis von </a:t>
            </a:r>
            <a:r>
              <a:rPr lang="de-CH" dirty="0" err="1">
                <a:sym typeface="Wingdings" panose="05000000000000000000" pitchFamily="2" charset="2"/>
              </a:rPr>
              <a:t>Ontologien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Wissensabbildung</a:t>
            </a:r>
          </a:p>
        </p:txBody>
      </p:sp>
    </p:spTree>
    <p:extLst>
      <p:ext uri="{BB962C8B-B14F-4D97-AF65-F5344CB8AC3E}">
        <p14:creationId xmlns:p14="http://schemas.microsoft.com/office/powerpoint/2010/main" val="41137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Aufbau und Anwendung einer Semantischen Datenbank</a:t>
            </a:r>
          </a:p>
          <a:p>
            <a:pPr lvl="1"/>
            <a:r>
              <a:rPr lang="de-CH" dirty="0"/>
              <a:t>Theoretischer Teil</a:t>
            </a:r>
          </a:p>
          <a:p>
            <a:pPr lvl="2"/>
            <a:r>
              <a:rPr lang="de-CH" dirty="0"/>
              <a:t>Tutorial</a:t>
            </a:r>
          </a:p>
          <a:p>
            <a:pPr lvl="1"/>
            <a:r>
              <a:rPr lang="de-CH" dirty="0"/>
              <a:t>Praktischer Teil</a:t>
            </a:r>
          </a:p>
          <a:p>
            <a:pPr lvl="2"/>
            <a:r>
              <a:rPr lang="de-CH" dirty="0"/>
              <a:t>Aufbau Ontologie</a:t>
            </a:r>
          </a:p>
          <a:p>
            <a:pPr lvl="2"/>
            <a:r>
              <a:rPr lang="de-CH" dirty="0"/>
              <a:t>Benutzerschnittstelle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</p:spTree>
    <p:extLst>
      <p:ext uri="{BB962C8B-B14F-4D97-AF65-F5344CB8AC3E}">
        <p14:creationId xmlns:p14="http://schemas.microsoft.com/office/powerpoint/2010/main" val="19398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Vorgehen Knowledge Engineer</a:t>
            </a:r>
          </a:p>
          <a:p>
            <a:pPr lvl="1"/>
            <a:r>
              <a:rPr lang="de-CH" dirty="0"/>
              <a:t>Problemdomäne systematisch modellieren und formalisieren</a:t>
            </a:r>
          </a:p>
          <a:p>
            <a:pPr lvl="2"/>
            <a:endParaRPr lang="de-CH" dirty="0"/>
          </a:p>
          <a:p>
            <a:pPr lvl="2"/>
            <a:endParaRPr lang="de-CH" dirty="0"/>
          </a:p>
          <a:p>
            <a:r>
              <a:rPr lang="de-CH" dirty="0"/>
              <a:t>Aufbau </a:t>
            </a:r>
          </a:p>
          <a:p>
            <a:pPr lvl="1"/>
            <a:r>
              <a:rPr lang="de-CH" dirty="0"/>
              <a:t>Theoretisches Hintergrundwissen zur Wissensmodellierung</a:t>
            </a:r>
          </a:p>
          <a:p>
            <a:pPr lvl="1"/>
            <a:r>
              <a:rPr lang="de-CH" dirty="0"/>
              <a:t>Gesammelte Erfahrungen</a:t>
            </a:r>
          </a:p>
          <a:p>
            <a:pPr lvl="1"/>
            <a:r>
              <a:rPr lang="de-CH" dirty="0"/>
              <a:t>Praktisches Beispiel Expertensystem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96023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Problemdomäne Reisen</a:t>
            </a:r>
          </a:p>
          <a:p>
            <a:pPr lvl="1"/>
            <a:r>
              <a:rPr lang="de-CH" dirty="0"/>
              <a:t>Ursprünglich Prolog</a:t>
            </a:r>
          </a:p>
          <a:p>
            <a:pPr lvl="1"/>
            <a:r>
              <a:rPr lang="de-CH" dirty="0"/>
              <a:t>Klarer Rahmen</a:t>
            </a:r>
          </a:p>
          <a:p>
            <a:r>
              <a:rPr lang="de-CH" dirty="0"/>
              <a:t>Werkzeuge </a:t>
            </a:r>
            <a:r>
              <a:rPr lang="de-CH" dirty="0" err="1"/>
              <a:t>Stanbol</a:t>
            </a:r>
            <a:r>
              <a:rPr lang="de-CH" dirty="0"/>
              <a:t>/ </a:t>
            </a:r>
            <a:r>
              <a:rPr lang="de-CH" dirty="0" err="1"/>
              <a:t>Protégé</a:t>
            </a:r>
            <a:r>
              <a:rPr lang="de-CH" dirty="0"/>
              <a:t>/ </a:t>
            </a:r>
            <a:r>
              <a:rPr lang="de-CH" dirty="0" err="1"/>
              <a:t>Stardog</a:t>
            </a:r>
            <a:endParaRPr lang="de-CH" dirty="0"/>
          </a:p>
          <a:p>
            <a:r>
              <a:rPr lang="de-CH" dirty="0"/>
              <a:t>Ontologie</a:t>
            </a:r>
          </a:p>
          <a:p>
            <a:pPr lvl="1"/>
            <a:r>
              <a:rPr lang="de-CH" dirty="0"/>
              <a:t>Bestandteile</a:t>
            </a:r>
          </a:p>
          <a:p>
            <a:pPr lvl="2"/>
            <a:r>
              <a:rPr lang="de-CH" dirty="0"/>
              <a:t>Klassen</a:t>
            </a:r>
          </a:p>
          <a:p>
            <a:pPr lvl="2"/>
            <a:r>
              <a:rPr lang="de-CH" dirty="0"/>
              <a:t>Individuen</a:t>
            </a:r>
          </a:p>
          <a:p>
            <a:pPr lvl="2"/>
            <a:r>
              <a:rPr lang="de-CH" dirty="0"/>
              <a:t>Eigenschaften </a:t>
            </a:r>
          </a:p>
          <a:p>
            <a:pPr lvl="2"/>
            <a:r>
              <a:rPr lang="de-CH" dirty="0"/>
              <a:t>Beziehungen</a:t>
            </a:r>
          </a:p>
          <a:p>
            <a:pPr lvl="1"/>
            <a:r>
              <a:rPr lang="de-CH" dirty="0"/>
              <a:t>Regeln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 Semantische Datenbank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Aufbau Ontologie</a:t>
            </a:r>
          </a:p>
        </p:txBody>
      </p:sp>
    </p:spTree>
    <p:extLst>
      <p:ext uri="{BB962C8B-B14F-4D97-AF65-F5344CB8AC3E}">
        <p14:creationId xmlns:p14="http://schemas.microsoft.com/office/powerpoint/2010/main" val="12581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9" y="1439863"/>
            <a:ext cx="7995212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Technische Umsetzung</a:t>
            </a:r>
          </a:p>
          <a:p>
            <a:pPr lvl="1"/>
            <a:r>
              <a:rPr lang="de-CH" dirty="0"/>
              <a:t>Backend</a:t>
            </a:r>
          </a:p>
          <a:p>
            <a:pPr lvl="2"/>
            <a:r>
              <a:rPr lang="de-CH" dirty="0" err="1"/>
              <a:t>Graphdatenbank</a:t>
            </a:r>
            <a:r>
              <a:rPr lang="de-CH" dirty="0"/>
              <a:t> (</a:t>
            </a:r>
            <a:r>
              <a:rPr lang="de-CH" dirty="0" err="1"/>
              <a:t>Stardog</a:t>
            </a:r>
            <a:r>
              <a:rPr lang="de-CH" dirty="0"/>
              <a:t>)</a:t>
            </a:r>
          </a:p>
          <a:p>
            <a:pPr lvl="2"/>
            <a:r>
              <a:rPr lang="de-CH" dirty="0" err="1"/>
              <a:t>Reasoner</a:t>
            </a:r>
            <a:endParaRPr lang="de-CH" dirty="0"/>
          </a:p>
          <a:p>
            <a:pPr lvl="2"/>
            <a:r>
              <a:rPr lang="de-CH" dirty="0"/>
              <a:t>REST-Schnittstelle</a:t>
            </a:r>
          </a:p>
          <a:p>
            <a:pPr lvl="1"/>
            <a:r>
              <a:rPr lang="de-CH" dirty="0"/>
              <a:t>Frontend</a:t>
            </a:r>
          </a:p>
          <a:p>
            <a:pPr lvl="2"/>
            <a:r>
              <a:rPr lang="de-CH" dirty="0"/>
              <a:t>Schritt-für-Schritt Assistent</a:t>
            </a:r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Benutzerschnittstelle</a:t>
            </a:r>
          </a:p>
        </p:txBody>
      </p:sp>
    </p:spTree>
    <p:extLst>
      <p:ext uri="{BB962C8B-B14F-4D97-AF65-F5344CB8AC3E}">
        <p14:creationId xmlns:p14="http://schemas.microsoft.com/office/powerpoint/2010/main" val="43412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e866695b966e69ef43438c10bc79f8a6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c072872fd8ee316cc15c8304f905cced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F8A592-2C63-40C9-B5BB-550C7FE37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2551ef7e-3b29-44d1-a8ad-ef34c26bfc60"/>
    <ds:schemaRef ds:uri="63c724b1-652e-424f-8d99-4ee50906728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Semantische_Datenbank_bfh</Template>
  <TotalTime>0</TotalTime>
  <Words>441</Words>
  <Application>Microsoft Office PowerPoint</Application>
  <PresentationFormat>Bildschirmpräsentation (4:3)</PresentationFormat>
  <Paragraphs>98</Paragraphs>
  <Slides>20</Slides>
  <Notes>6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BFH_PPT_Vorlage_v2</vt:lpstr>
      <vt:lpstr>Semantische Datenbanken </vt:lpstr>
      <vt:lpstr>Ablauf</vt:lpstr>
      <vt:lpstr>Motivation</vt:lpstr>
      <vt:lpstr>Wissensabbildung</vt:lpstr>
      <vt:lpstr>Ziel</vt:lpstr>
      <vt:lpstr>Tutorial</vt:lpstr>
      <vt:lpstr>Aufbau Ontologie</vt:lpstr>
      <vt:lpstr>PowerPoint-Präsentation</vt:lpstr>
      <vt:lpstr>Benutzerschnittstelle</vt:lpstr>
      <vt:lpstr>Graphdatenbank</vt:lpstr>
      <vt:lpstr>Assistent</vt:lpstr>
      <vt:lpstr>Fazit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Semantische Datenbanken</dc:title>
  <dc:creator>Mira</dc:creator>
  <cp:lastModifiedBy>Mira</cp:lastModifiedBy>
  <cp:revision>5</cp:revision>
  <cp:lastPrinted>2013-04-25T14:17:09Z</cp:lastPrinted>
  <dcterms:created xsi:type="dcterms:W3CDTF">2014-12-30T13:16:49Z</dcterms:created>
  <dcterms:modified xsi:type="dcterms:W3CDTF">2014-12-30T13:45:51Z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