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0" autoAdjust="0"/>
    <p:restoredTop sz="94653" autoAdjust="0"/>
  </p:normalViewPr>
  <p:slideViewPr>
    <p:cSldViewPr snapToGrid="0" snapToObjects="1">
      <p:cViewPr>
        <p:scale>
          <a:sx n="25" d="100"/>
          <a:sy n="25" d="100"/>
        </p:scale>
        <p:origin x="984" y="18"/>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timing>
    <p:tnLst>
      <p:par>
        <p:cTn id="1" dur="indefinite" restart="never" nodeType="tmRoot"/>
      </p:par>
    </p:tnLst>
  </p:timing>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lnSpcReduction="10000"/>
          </a:bodyPr>
          <a:lstStyle/>
          <a:p>
            <a:pPr algn="ctr"/>
            <a:r>
              <a:rPr lang="de-CH" sz="8000" dirty="0" smtClean="0">
                <a:latin typeface="+mj-lt"/>
              </a:rPr>
              <a:t>Semantische Datenbanken</a:t>
            </a:r>
            <a:endParaRPr lang="de-CH" sz="8000" dirty="0">
              <a:latin typeface="+mj-lt"/>
            </a:endParaRPr>
          </a:p>
        </p:txBody>
      </p:sp>
      <p:graphicFrame>
        <p:nvGraphicFramePr>
          <p:cNvPr id="7" name="Tabelle 6"/>
          <p:cNvGraphicFramePr>
            <a:graphicFrameLocks noGrp="1"/>
          </p:cNvGraphicFramePr>
          <p:nvPr>
            <p:extLst>
              <p:ext uri="{D42A27DB-BD31-4B8C-83A1-F6EECF244321}">
                <p14:modId xmlns:p14="http://schemas.microsoft.com/office/powerpoint/2010/main" val="1335541265"/>
              </p:ext>
            </p:extLst>
          </p:nvPr>
        </p:nvGraphicFramePr>
        <p:xfrm>
          <a:off x="21517446" y="18414123"/>
          <a:ext cx="8679520" cy="2225040"/>
        </p:xfrm>
        <a:graphic>
          <a:graphicData uri="http://schemas.openxmlformats.org/drawingml/2006/table">
            <a:tbl>
              <a:tblPr firstRow="1" bandRow="1">
                <a:tableStyleId>{5940675A-B579-460E-94D1-54222C63F5DA}</a:tableStyleId>
              </a:tblPr>
              <a:tblGrid>
                <a:gridCol w="3337546"/>
                <a:gridCol w="5341974"/>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smtClean="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Mira </a:t>
                      </a:r>
                      <a:r>
                        <a:rPr kumimoji="0" lang="de-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Günzburger</a:t>
                      </a: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
                      </a:r>
                      <a:b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Sven Osterwalder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Prof. Dr. Jürgen </a:t>
                      </a:r>
                      <a:r>
                        <a:rPr kumimoji="0" lang="de-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Eckerle</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fr-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Jean-Marie Leclerc</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smtClean="0">
                <a:solidFill>
                  <a:srgbClr val="697D91"/>
                </a:solidFill>
                <a:latin typeface="Lucida Sans" pitchFamily="34" charset="0"/>
              </a:rPr>
              <a:t>Bachelor Thesis 2014/15	Studiengang Informatik</a:t>
            </a:r>
            <a:endParaRPr lang="de-CH" sz="3200" dirty="0">
              <a:solidFill>
                <a:srgbClr val="697D91"/>
              </a:solidFill>
              <a:latin typeface="Lucida Sans" pitchFamily="34" charset="0"/>
            </a:endParaRPr>
          </a:p>
        </p:txBody>
      </p:sp>
      <p:sp>
        <p:nvSpPr>
          <p:cNvPr id="6" name="Textfeld 5"/>
          <p:cNvSpPr txBox="1"/>
          <p:nvPr/>
        </p:nvSpPr>
        <p:spPr>
          <a:xfrm>
            <a:off x="898776" y="896767"/>
            <a:ext cx="28405567" cy="2677656"/>
          </a:xfrm>
          <a:prstGeom prst="rect">
            <a:avLst/>
          </a:prstGeom>
          <a:noFill/>
        </p:spPr>
        <p:txBody>
          <a:bodyPr wrap="square" rtlCol="0">
            <a:spAutoFit/>
          </a:bodyPr>
          <a:lstStyle/>
          <a:p>
            <a:r>
              <a:rPr lang="de-CH" sz="2800" b="1" dirty="0">
                <a:latin typeface="+mj-lt"/>
              </a:rPr>
              <a:t>Der klassische Ansatz der Wissensabbildung, zum Beispiel in Form von UML, welchem die </a:t>
            </a:r>
            <a:r>
              <a:rPr lang="de-CH" sz="2800" b="1" dirty="0" smtClean="0">
                <a:latin typeface="+mj-lt"/>
              </a:rPr>
              <a:t>relationale Datenspeicherung </a:t>
            </a:r>
            <a:r>
              <a:rPr lang="de-CH" sz="2800" b="1" dirty="0">
                <a:latin typeface="+mj-lt"/>
              </a:rPr>
              <a:t>zugrunde liegt, wird in der heutigen Informatik </a:t>
            </a:r>
            <a:r>
              <a:rPr lang="de-CH" sz="2800" b="1" dirty="0" smtClean="0">
                <a:latin typeface="+mj-lt"/>
              </a:rPr>
              <a:t>weitläufig </a:t>
            </a:r>
            <a:r>
              <a:rPr lang="de-CH" sz="2800" b="1" dirty="0">
                <a:latin typeface="+mj-lt"/>
              </a:rPr>
              <a:t>eingesetzt und ist de </a:t>
            </a:r>
            <a:r>
              <a:rPr lang="de-CH" sz="2800" b="1" dirty="0" smtClean="0">
                <a:latin typeface="+mj-lt"/>
              </a:rPr>
              <a:t>facto Standard</a:t>
            </a:r>
            <a:r>
              <a:rPr lang="de-CH" sz="2800" b="1" dirty="0">
                <a:latin typeface="+mj-lt"/>
              </a:rPr>
              <a:t>. </a:t>
            </a:r>
            <a:r>
              <a:rPr lang="de-CH" sz="2800" b="1" dirty="0" smtClean="0">
                <a:latin typeface="+mj-lt"/>
              </a:rPr>
              <a:t>Häufig </a:t>
            </a:r>
            <a:r>
              <a:rPr lang="de-CH" sz="2800" b="1" dirty="0">
                <a:latin typeface="+mj-lt"/>
              </a:rPr>
              <a:t>geschieht dies in enger Verbindung mit der objektorientierten Programmierung. </a:t>
            </a:r>
            <a:r>
              <a:rPr lang="de-CH" sz="2800" b="1" dirty="0" smtClean="0">
                <a:latin typeface="+mj-lt"/>
              </a:rPr>
              <a:t>Experten aus </a:t>
            </a:r>
            <a:r>
              <a:rPr lang="de-CH" sz="2800" b="1" dirty="0">
                <a:latin typeface="+mj-lt"/>
              </a:rPr>
              <a:t>einer Fachrichtung sind </a:t>
            </a:r>
            <a:r>
              <a:rPr lang="de-CH" sz="2800" b="1" dirty="0" smtClean="0">
                <a:latin typeface="+mj-lt"/>
              </a:rPr>
              <a:t>f</a:t>
            </a:r>
            <a:r>
              <a:rPr lang="de-CH" sz="2800" b="1" dirty="0">
                <a:latin typeface="+mj-lt"/>
              </a:rPr>
              <a:t>ä</a:t>
            </a:r>
            <a:r>
              <a:rPr lang="de-CH" sz="2800" b="1" dirty="0" smtClean="0">
                <a:latin typeface="+mj-lt"/>
              </a:rPr>
              <a:t>hig</a:t>
            </a:r>
            <a:r>
              <a:rPr lang="de-CH" sz="2800" b="1" dirty="0">
                <a:latin typeface="+mj-lt"/>
              </a:rPr>
              <a:t>, die Daten zu interpretieren und </a:t>
            </a:r>
            <a:r>
              <a:rPr lang="de-CH" sz="2800" b="1" dirty="0" smtClean="0">
                <a:latin typeface="+mj-lt"/>
              </a:rPr>
              <a:t>Schlüsse </a:t>
            </a:r>
            <a:r>
              <a:rPr lang="de-CH" sz="2800" b="1" dirty="0">
                <a:latin typeface="+mj-lt"/>
              </a:rPr>
              <a:t>zu ziehen. Es ist damit </a:t>
            </a:r>
            <a:r>
              <a:rPr lang="de-CH" sz="2800" b="1" dirty="0" smtClean="0">
                <a:latin typeface="+mj-lt"/>
              </a:rPr>
              <a:t>aber nicht möglich </a:t>
            </a:r>
            <a:r>
              <a:rPr lang="de-CH" sz="2800" b="1" dirty="0">
                <a:latin typeface="+mj-lt"/>
              </a:rPr>
              <a:t>Fragestellungen zu beantworten, welche </a:t>
            </a:r>
            <a:r>
              <a:rPr lang="de-CH" sz="2800" b="1" dirty="0">
                <a:latin typeface="+mj-lt"/>
              </a:rPr>
              <a:t>ü</a:t>
            </a:r>
            <a:r>
              <a:rPr lang="de-CH" sz="2800" b="1" dirty="0" smtClean="0">
                <a:latin typeface="+mj-lt"/>
              </a:rPr>
              <a:t>ber </a:t>
            </a:r>
            <a:r>
              <a:rPr lang="de-CH" sz="2800" b="1" dirty="0">
                <a:latin typeface="+mj-lt"/>
              </a:rPr>
              <a:t>reine </a:t>
            </a:r>
            <a:r>
              <a:rPr lang="de-CH" sz="2800" b="1" dirty="0" smtClean="0">
                <a:latin typeface="+mj-lt"/>
              </a:rPr>
              <a:t>Relationsverknüpfungen hinausgehen. Mit </a:t>
            </a:r>
            <a:r>
              <a:rPr lang="de-CH" sz="2800" b="1" dirty="0">
                <a:latin typeface="+mj-lt"/>
              </a:rPr>
              <a:t>dieser Technik sind Objekteigenschaften und -verhalten schwer abbildbar. Semantische </a:t>
            </a:r>
            <a:r>
              <a:rPr lang="de-CH" sz="2800" b="1" dirty="0" smtClean="0">
                <a:latin typeface="+mj-lt"/>
              </a:rPr>
              <a:t>Datenbanken sind </a:t>
            </a:r>
            <a:r>
              <a:rPr lang="de-CH" sz="2800" b="1" dirty="0">
                <a:latin typeface="+mj-lt"/>
              </a:rPr>
              <a:t>eine andere Art Wissen zu </a:t>
            </a:r>
            <a:r>
              <a:rPr lang="de-CH" sz="2800" b="1" dirty="0" smtClean="0">
                <a:latin typeface="+mj-lt"/>
              </a:rPr>
              <a:t>repräsentieren</a:t>
            </a:r>
            <a:r>
              <a:rPr lang="de-CH" sz="2800" b="1" dirty="0">
                <a:latin typeface="+mj-lt"/>
              </a:rPr>
              <a:t>. Sie </a:t>
            </a:r>
            <a:r>
              <a:rPr lang="de-CH" sz="2800" b="1" dirty="0" smtClean="0">
                <a:latin typeface="+mj-lt"/>
              </a:rPr>
              <a:t>ermöglichen </a:t>
            </a:r>
            <a:r>
              <a:rPr lang="de-CH" sz="2800" b="1" dirty="0">
                <a:latin typeface="+mj-lt"/>
              </a:rPr>
              <a:t>das Abbilden von </a:t>
            </a:r>
            <a:r>
              <a:rPr lang="de-CH" sz="2800" b="1" dirty="0" smtClean="0">
                <a:latin typeface="+mj-lt"/>
              </a:rPr>
              <a:t>Objekteigenschaften und können mit Hilfe </a:t>
            </a:r>
            <a:r>
              <a:rPr lang="de-CH" sz="2800" b="1" dirty="0">
                <a:latin typeface="+mj-lt"/>
              </a:rPr>
              <a:t>von Schlussfolgerungen die Rolle eines Experten einnehmen.</a:t>
            </a:r>
            <a:endParaRPr lang="de-CH" altLang="de-DE" sz="2800" b="1" dirty="0">
              <a:latin typeface="+mj-lt"/>
            </a:endParaRPr>
          </a:p>
        </p:txBody>
      </p:sp>
      <p:sp>
        <p:nvSpPr>
          <p:cNvPr id="9" name="Textfeld 8"/>
          <p:cNvSpPr txBox="1"/>
          <p:nvPr/>
        </p:nvSpPr>
        <p:spPr>
          <a:xfrm>
            <a:off x="15174687" y="4051167"/>
            <a:ext cx="14129656" cy="13265170"/>
          </a:xfrm>
          <a:prstGeom prst="rect">
            <a:avLst/>
          </a:prstGeom>
          <a:noFill/>
        </p:spPr>
        <p:txBody>
          <a:bodyPr wrap="square" rtlCol="0">
            <a:spAutoFit/>
          </a:bodyPr>
          <a:lstStyle/>
          <a:p>
            <a:pPr algn="just">
              <a:buClr>
                <a:srgbClr val="FAA500"/>
              </a:buClr>
              <a:buSzPct val="80000"/>
              <a:defRPr/>
            </a:pPr>
            <a:r>
              <a:rPr lang="de-CH" altLang="de-DE" sz="4400" dirty="0" smtClean="0">
                <a:solidFill>
                  <a:srgbClr val="697D91"/>
                </a:solidFill>
                <a:latin typeface="+mj-lt"/>
              </a:rPr>
              <a:t>Aufgabenstellung und Umsetzung</a:t>
            </a:r>
            <a:endParaRPr lang="de-CH" altLang="de-DE" sz="4400" dirty="0" smtClean="0">
              <a:solidFill>
                <a:srgbClr val="697D91"/>
              </a:solidFill>
              <a:latin typeface="+mj-lt"/>
            </a:endParaRPr>
          </a:p>
          <a:p>
            <a:pPr algn="just">
              <a:buClr>
                <a:srgbClr val="FAA500"/>
              </a:buClr>
              <a:buSzPct val="80000"/>
              <a:defRPr/>
            </a:pPr>
            <a:endParaRPr lang="de-CH" altLang="de-DE" sz="2800" dirty="0" smtClean="0">
              <a:solidFill>
                <a:srgbClr val="697D91"/>
              </a:solidFill>
              <a:latin typeface="Lucida Sans" pitchFamily="34" charset="0"/>
            </a:endParaRPr>
          </a:p>
          <a:p>
            <a:r>
              <a:rPr lang="de-CH" sz="2800" dirty="0">
                <a:latin typeface="+mj-lt"/>
              </a:rPr>
              <a:t>Ziel dieser Arbeit: Aufbau einer semantischen Datenbank anhand einer konkreten Wissensdomäne. Nutzung dieser Datenbank. Weiter soll gezeigt werden, wie ein Knowledge-Engineer bei der Wissensmodellierung durch </a:t>
            </a:r>
            <a:r>
              <a:rPr lang="de-CH" sz="2800" dirty="0" err="1">
                <a:latin typeface="+mj-lt"/>
              </a:rPr>
              <a:t>Ontologien</a:t>
            </a:r>
            <a:r>
              <a:rPr lang="de-CH" sz="2800" dirty="0">
                <a:latin typeface="+mj-lt"/>
              </a:rPr>
              <a:t> vorgehen kann</a:t>
            </a:r>
            <a:r>
              <a:rPr lang="de-CH" sz="2800" dirty="0" smtClean="0">
                <a:latin typeface="+mj-lt"/>
              </a:rPr>
              <a:t>.</a:t>
            </a:r>
          </a:p>
          <a:p>
            <a:endParaRPr lang="de-CH" sz="2800" dirty="0">
              <a:latin typeface="+mj-lt"/>
            </a:endParaRPr>
          </a:p>
          <a:p>
            <a:r>
              <a:rPr lang="de-CH" sz="2800" dirty="0">
                <a:latin typeface="+mj-lt"/>
              </a:rPr>
              <a:t>Konkret wurde Reiseplanung als Wissensdomäne gewählt. In der heutigen Zeit werden Urlaubsaufenthalte/Pauschalreisen häufiger über Internet gebucht. Wenn jedoch ein Kunde spezielle Wünsche hat, so muss er sich immer noch in einem Reisebüro beraten lassen</a:t>
            </a:r>
            <a:r>
              <a:rPr lang="de-CH" sz="2800" dirty="0" smtClean="0">
                <a:latin typeface="+mj-lt"/>
              </a:rPr>
              <a:t>.</a:t>
            </a:r>
          </a:p>
          <a:p>
            <a:endParaRPr lang="de-CH" sz="2800" dirty="0">
              <a:latin typeface="+mj-lt"/>
            </a:endParaRPr>
          </a:p>
          <a:p>
            <a:r>
              <a:rPr lang="de-CH" sz="2800" dirty="0">
                <a:latin typeface="+mj-lt"/>
              </a:rPr>
              <a:t>Um eine sehr individuelle Reiseplanung zu erreichen, musste zuerst eine Ontologie in Form von Klassen, Individuen, Relationen, Eigenschaften und Regeln erstellt werden. Ohne klaren Rahmen würde eine Ontologie zu komplex und zu gross. Daher wurde die Ontologie anhand exemplarischer Reisen schrittweise aufgebaut</a:t>
            </a:r>
            <a:r>
              <a:rPr lang="de-CH" sz="2800" dirty="0" smtClean="0">
                <a:latin typeface="+mj-lt"/>
              </a:rPr>
              <a:t>.</a:t>
            </a:r>
          </a:p>
          <a:p>
            <a:endParaRPr lang="de-CH" sz="2800" dirty="0">
              <a:latin typeface="+mj-lt"/>
            </a:endParaRPr>
          </a:p>
          <a:p>
            <a:r>
              <a:rPr lang="de-CH" sz="2800" dirty="0">
                <a:latin typeface="+mj-lt"/>
              </a:rPr>
              <a:t>Um auf gespeichertes Fachwissen einer Ontologie zugreifen zu können, werden Kenntnisse der </a:t>
            </a:r>
            <a:r>
              <a:rPr lang="de-CH" sz="2800" dirty="0" smtClean="0">
                <a:latin typeface="+mj-lt"/>
              </a:rPr>
              <a:t>Ontologie </a:t>
            </a:r>
            <a:r>
              <a:rPr lang="de-CH" sz="2800" dirty="0">
                <a:latin typeface="+mj-lt"/>
              </a:rPr>
              <a:t>und Beherrschung einer speziellen Abfragesprache benötigt</a:t>
            </a:r>
            <a:r>
              <a:rPr lang="de-CH" sz="2800" dirty="0" smtClean="0">
                <a:latin typeface="+mj-lt"/>
              </a:rPr>
              <a:t>.</a:t>
            </a:r>
          </a:p>
          <a:p>
            <a:endParaRPr lang="de-CH" sz="2800" dirty="0">
              <a:latin typeface="+mj-lt"/>
            </a:endParaRPr>
          </a:p>
          <a:p>
            <a:r>
              <a:rPr lang="de-CH" sz="2800" dirty="0">
                <a:latin typeface="+mj-lt"/>
              </a:rPr>
              <a:t>Um eine benutzerfreundliche Reiseplanung zu bieten, wurde eine Webapplikation zur Reiseplanung entwickelt. Diese ermöglicht das Planen einer Reise </a:t>
            </a:r>
            <a:r>
              <a:rPr lang="de-CH" sz="2800" dirty="0" smtClean="0">
                <a:latin typeface="+mj-lt"/>
              </a:rPr>
              <a:t>mit Hilfe </a:t>
            </a:r>
            <a:r>
              <a:rPr lang="de-CH" sz="2800" dirty="0">
                <a:latin typeface="+mj-lt"/>
              </a:rPr>
              <a:t>eines Assistenten. Der Benutzer kann die gewünschten Reisekriterien auswählen. Er erhält eine Auswahl an Reiseobjekten, welche seinen Kriterien entsprechen</a:t>
            </a:r>
            <a:r>
              <a:rPr lang="de-CH" sz="2800" dirty="0" smtClean="0">
                <a:latin typeface="+mj-lt"/>
              </a:rPr>
              <a:t>.</a:t>
            </a:r>
          </a:p>
          <a:p>
            <a:endParaRPr lang="de-CH" sz="2800" dirty="0">
              <a:latin typeface="+mj-lt"/>
            </a:endParaRPr>
          </a:p>
          <a:p>
            <a:r>
              <a:rPr lang="de-CH" sz="2800" dirty="0">
                <a:latin typeface="+mj-lt"/>
              </a:rPr>
              <a:t>Der theoretische Teil der Arbeit beinhaltet ein Tutorial, das aufzeigt, wie man bei Aufbau und Nutzung eines Expertensystems schrittweise vorgehen kann.</a:t>
            </a:r>
          </a:p>
        </p:txBody>
      </p:sp>
      <p:sp>
        <p:nvSpPr>
          <p:cNvPr id="10" name="Textfeld 9"/>
          <p:cNvSpPr txBox="1"/>
          <p:nvPr/>
        </p:nvSpPr>
        <p:spPr>
          <a:xfrm>
            <a:off x="898777" y="4051167"/>
            <a:ext cx="13818709" cy="9017853"/>
          </a:xfrm>
          <a:prstGeom prst="rect">
            <a:avLst/>
          </a:prstGeom>
          <a:noFill/>
        </p:spPr>
        <p:txBody>
          <a:bodyPr wrap="square" rtlCol="0">
            <a:spAutoFit/>
          </a:bodyPr>
          <a:lstStyle/>
          <a:p>
            <a:pPr algn="just">
              <a:buClr>
                <a:srgbClr val="FAA500"/>
              </a:buClr>
              <a:buSzPct val="80000"/>
              <a:defRPr/>
            </a:pPr>
            <a:r>
              <a:rPr lang="de-CH" altLang="de-DE" sz="4400" dirty="0" smtClean="0">
                <a:solidFill>
                  <a:srgbClr val="697D91"/>
                </a:solidFill>
                <a:latin typeface="+mj-lt"/>
              </a:rPr>
              <a:t>Wissensabbildung</a:t>
            </a:r>
            <a:endParaRPr lang="de-CH" altLang="de-DE" sz="4400" dirty="0" smtClean="0">
              <a:solidFill>
                <a:srgbClr val="697D91"/>
              </a:solidFill>
              <a:latin typeface="+mj-lt"/>
            </a:endParaRPr>
          </a:p>
          <a:p>
            <a:pPr algn="just">
              <a:buClr>
                <a:srgbClr val="FAA500"/>
              </a:buClr>
              <a:buSzPct val="80000"/>
              <a:defRPr/>
            </a:pPr>
            <a:endParaRPr lang="de-CH" altLang="de-DE" sz="3200" dirty="0" smtClean="0">
              <a:solidFill>
                <a:srgbClr val="697D91"/>
              </a:solidFill>
              <a:latin typeface="Lucida Sans" pitchFamily="34" charset="0"/>
            </a:endParaRPr>
          </a:p>
          <a:p>
            <a:r>
              <a:rPr lang="de-CH" sz="2800" dirty="0">
                <a:latin typeface="+mj-lt"/>
              </a:rPr>
              <a:t>Semantische Datenbanken werden auf der Basis </a:t>
            </a:r>
            <a:r>
              <a:rPr lang="de-CH" sz="2800" dirty="0" smtClean="0">
                <a:latin typeface="+mj-lt"/>
              </a:rPr>
              <a:t>von</a:t>
            </a:r>
            <a:r>
              <a:rPr lang="de-CH" sz="2800" dirty="0">
                <a:latin typeface="+mj-lt"/>
              </a:rPr>
              <a:t> </a:t>
            </a:r>
            <a:r>
              <a:rPr lang="de-CH" sz="2800" b="1" dirty="0" err="1">
                <a:latin typeface="+mj-lt"/>
              </a:rPr>
              <a:t>Ontologien</a:t>
            </a:r>
            <a:r>
              <a:rPr lang="de-CH" sz="2800" dirty="0">
                <a:latin typeface="+mj-lt"/>
              </a:rPr>
              <a:t> erstellt. Eine Ontologie beschreibt Sachwissen einer Wissens- bzw. Problem-Domäne. Sie wird überall dort verwendet, wo Semantik zur Formulierung von Informationen benutzt wird. </a:t>
            </a:r>
            <a:r>
              <a:rPr lang="de-CH" sz="2800" dirty="0" err="1">
                <a:latin typeface="+mj-lt"/>
              </a:rPr>
              <a:t>Ontologien</a:t>
            </a:r>
            <a:r>
              <a:rPr lang="de-CH" sz="2800" dirty="0">
                <a:latin typeface="+mj-lt"/>
              </a:rPr>
              <a:t> werden in Form von </a:t>
            </a:r>
            <a:r>
              <a:rPr lang="de-CH" sz="2800" b="1" dirty="0">
                <a:latin typeface="+mj-lt"/>
              </a:rPr>
              <a:t>Tripeln</a:t>
            </a:r>
            <a:r>
              <a:rPr lang="de-CH" sz="2800" dirty="0">
                <a:latin typeface="+mj-lt"/>
              </a:rPr>
              <a:t> abgelegt. Tripel beinhalten </a:t>
            </a:r>
            <a:r>
              <a:rPr lang="de-CH" sz="2800" b="1" dirty="0">
                <a:latin typeface="+mj-lt"/>
              </a:rPr>
              <a:t>Subjekt</a:t>
            </a:r>
            <a:r>
              <a:rPr lang="de-CH" sz="2800" dirty="0">
                <a:latin typeface="+mj-lt"/>
              </a:rPr>
              <a:t>, </a:t>
            </a:r>
            <a:r>
              <a:rPr lang="de-CH" sz="2800" b="1" dirty="0">
                <a:latin typeface="+mj-lt"/>
              </a:rPr>
              <a:t>Prädikat</a:t>
            </a:r>
            <a:r>
              <a:rPr lang="de-CH" sz="2800" dirty="0">
                <a:latin typeface="+mj-lt"/>
              </a:rPr>
              <a:t> und </a:t>
            </a:r>
            <a:r>
              <a:rPr lang="de-CH" sz="2800" b="1" dirty="0">
                <a:latin typeface="+mj-lt"/>
              </a:rPr>
              <a:t>Objekt</a:t>
            </a:r>
            <a:r>
              <a:rPr lang="de-CH" sz="2800" dirty="0">
                <a:latin typeface="+mj-lt"/>
              </a:rPr>
              <a:t>. Zum Beispiel </a:t>
            </a:r>
            <a:r>
              <a:rPr lang="de-CH" sz="2800" i="1" dirty="0" err="1">
                <a:latin typeface="+mj-lt"/>
              </a:rPr>
              <a:t>Seilpark</a:t>
            </a:r>
            <a:r>
              <a:rPr lang="de-CH" sz="2800" i="1" dirty="0">
                <a:latin typeface="+mj-lt"/>
              </a:rPr>
              <a:t> </a:t>
            </a:r>
            <a:r>
              <a:rPr lang="de-CH" sz="2800" i="1" dirty="0" err="1">
                <a:latin typeface="+mj-lt"/>
              </a:rPr>
              <a:t>hatStandort</a:t>
            </a:r>
            <a:r>
              <a:rPr lang="de-CH" sz="2800" i="1" dirty="0">
                <a:latin typeface="+mj-lt"/>
              </a:rPr>
              <a:t> </a:t>
            </a:r>
            <a:r>
              <a:rPr lang="de-CH" sz="2800" i="1" dirty="0" err="1">
                <a:latin typeface="+mj-lt"/>
              </a:rPr>
              <a:t>Balmberg</a:t>
            </a:r>
            <a:r>
              <a:rPr lang="de-CH" sz="2800" dirty="0">
                <a:latin typeface="+mj-lt"/>
              </a:rPr>
              <a:t>. So können Objekte und deren Eigenschaften sowie Beziehungen zwischen Objekten abgebildet werden.</a:t>
            </a:r>
          </a:p>
          <a:p>
            <a:endParaRPr lang="de-CH" sz="2800" dirty="0" smtClean="0">
              <a:latin typeface="+mj-lt"/>
            </a:endParaRPr>
          </a:p>
          <a:p>
            <a:r>
              <a:rPr lang="de-CH" sz="2800" dirty="0" smtClean="0">
                <a:latin typeface="+mj-lt"/>
              </a:rPr>
              <a:t>Die </a:t>
            </a:r>
            <a:r>
              <a:rPr lang="de-CH" sz="2800" dirty="0">
                <a:latin typeface="+mj-lt"/>
              </a:rPr>
              <a:t>Verwendung von </a:t>
            </a:r>
            <a:r>
              <a:rPr lang="de-CH" sz="2800" b="1" dirty="0">
                <a:latin typeface="+mj-lt"/>
              </a:rPr>
              <a:t>Regeln</a:t>
            </a:r>
            <a:r>
              <a:rPr lang="de-CH" sz="2800" dirty="0">
                <a:latin typeface="+mj-lt"/>
              </a:rPr>
              <a:t> ist eine weitere Komponente der Wissensabbildung. Diese ermöglichen es Schlüsse zu ziehen. So kann beispielsweise definiert werden, dass eine Reise </a:t>
            </a:r>
            <a:r>
              <a:rPr lang="de-CH" sz="2800" i="1" dirty="0">
                <a:latin typeface="+mj-lt"/>
              </a:rPr>
              <a:t>aufregend</a:t>
            </a:r>
            <a:r>
              <a:rPr lang="de-CH" sz="2800" dirty="0">
                <a:latin typeface="+mj-lt"/>
              </a:rPr>
              <a:t> (actionreich) ist, wenn sie </a:t>
            </a:r>
            <a:r>
              <a:rPr lang="de-CH" sz="2800" i="1" dirty="0">
                <a:latin typeface="+mj-lt"/>
              </a:rPr>
              <a:t>Mut erfordert</a:t>
            </a:r>
            <a:r>
              <a:rPr lang="de-CH" sz="2800" dirty="0">
                <a:latin typeface="+mj-lt"/>
              </a:rPr>
              <a:t>.</a:t>
            </a:r>
          </a:p>
          <a:p>
            <a:endParaRPr lang="de-CH" sz="2800" dirty="0" smtClean="0">
              <a:latin typeface="+mj-lt"/>
            </a:endParaRPr>
          </a:p>
          <a:p>
            <a:r>
              <a:rPr lang="de-CH" sz="2800" dirty="0" smtClean="0">
                <a:latin typeface="+mj-lt"/>
              </a:rPr>
              <a:t>Aufgrund </a:t>
            </a:r>
            <a:r>
              <a:rPr lang="de-CH" sz="2800" dirty="0">
                <a:latin typeface="+mj-lt"/>
              </a:rPr>
              <a:t>der Wissensbasis, bestehend aus Ontologie und Regeln, können </a:t>
            </a:r>
            <a:r>
              <a:rPr lang="de-CH" sz="2800" dirty="0" smtClean="0">
                <a:latin typeface="+mj-lt"/>
              </a:rPr>
              <a:t>mit Hilfe </a:t>
            </a:r>
            <a:r>
              <a:rPr lang="de-CH" sz="2800" dirty="0">
                <a:latin typeface="+mj-lt"/>
              </a:rPr>
              <a:t>eines </a:t>
            </a:r>
            <a:r>
              <a:rPr lang="de-CH" sz="2800" b="1" dirty="0" err="1">
                <a:latin typeface="+mj-lt"/>
              </a:rPr>
              <a:t>Reasoners</a:t>
            </a:r>
            <a:r>
              <a:rPr lang="de-CH" sz="2800" dirty="0">
                <a:latin typeface="+mj-lt"/>
              </a:rPr>
              <a:t> (Inferenz-Maschine) Schlüsse gezogen werden.</a:t>
            </a:r>
            <a:br>
              <a:rPr lang="de-CH" sz="2800" dirty="0">
                <a:latin typeface="+mj-lt"/>
              </a:rPr>
            </a:br>
            <a:r>
              <a:rPr lang="de-CH" sz="2800" dirty="0">
                <a:latin typeface="+mj-lt"/>
              </a:rPr>
              <a:t>Ein </a:t>
            </a:r>
            <a:r>
              <a:rPr lang="de-CH" sz="2800" b="1" dirty="0" err="1">
                <a:latin typeface="+mj-lt"/>
              </a:rPr>
              <a:t>Reasoner</a:t>
            </a:r>
            <a:r>
              <a:rPr lang="de-CH" sz="2800" dirty="0">
                <a:latin typeface="+mj-lt"/>
              </a:rPr>
              <a:t> ist eine Software-Komponente, welche mittels Inferenz und Resolution zusätzliches Wissen ableiten kann. Hierfür wird </a:t>
            </a:r>
            <a:r>
              <a:rPr lang="de-CH" sz="2800" b="1" dirty="0">
                <a:latin typeface="+mj-lt"/>
              </a:rPr>
              <a:t>Beschreibungslogik</a:t>
            </a:r>
            <a:r>
              <a:rPr lang="de-CH" sz="2800" dirty="0">
                <a:latin typeface="+mj-lt"/>
              </a:rPr>
              <a:t> (ein Teil der Prädikatenlogik) benützt</a:t>
            </a:r>
            <a:r>
              <a:rPr lang="de-CH" sz="2800" dirty="0" smtClean="0">
                <a:latin typeface="+mj-lt"/>
              </a:rPr>
              <a:t>.</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049" y="13308715"/>
            <a:ext cx="9548164" cy="3564649"/>
          </a:xfrm>
          <a:prstGeom prst="rect">
            <a:avLst/>
          </a:prstGeom>
        </p:spPr>
      </p:pic>
      <p:sp>
        <p:nvSpPr>
          <p:cNvPr id="8" name="Rechteck 7"/>
          <p:cNvSpPr/>
          <p:nvPr/>
        </p:nvSpPr>
        <p:spPr>
          <a:xfrm>
            <a:off x="2948433" y="17162103"/>
            <a:ext cx="8594019" cy="400110"/>
          </a:xfrm>
          <a:prstGeom prst="rect">
            <a:avLst/>
          </a:prstGeom>
        </p:spPr>
        <p:txBody>
          <a:bodyPr wrap="none">
            <a:spAutoFit/>
          </a:bodyPr>
          <a:lstStyle/>
          <a:p>
            <a:r>
              <a:rPr lang="de-CH" sz="2000" dirty="0" smtClean="0">
                <a:latin typeface="+mj-lt"/>
              </a:rPr>
              <a:t>Abbildung 1: Ausschnitt des semantischen Netzes des Reiseplaners</a:t>
            </a:r>
            <a:endParaRPr lang="de-CH" sz="2000" dirty="0">
              <a:latin typeface="+mj-lt"/>
            </a:endParaRPr>
          </a:p>
        </p:txBody>
      </p:sp>
    </p:spTree>
    <p:extLst>
      <p:ext uri="{BB962C8B-B14F-4D97-AF65-F5344CB8AC3E}">
        <p14:creationId xmlns:p14="http://schemas.microsoft.com/office/powerpoint/2010/main" val="192655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customXml/itemProps2.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3.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4ACECAE-8DDC-4218-ADDE-80828E100BF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0</TotalTime>
  <Words>366</Words>
  <Application>Microsoft Office PowerPoint</Application>
  <PresentationFormat>Benutzerdefiniert</PresentationFormat>
  <Paragraphs>30</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MS PGothic</vt:lpstr>
      <vt:lpstr>MS PGothic</vt:lpstr>
      <vt:lpstr>Arial</vt:lpstr>
      <vt:lpstr>Calibri</vt:lpstr>
      <vt:lpstr>Lucida Grande</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Mira</cp:lastModifiedBy>
  <cp:revision>12</cp:revision>
  <cp:lastPrinted>2014-04-10T14:38:53Z</cp:lastPrinted>
  <dcterms:created xsi:type="dcterms:W3CDTF">2014-04-01T09:39:32Z</dcterms:created>
  <dcterms:modified xsi:type="dcterms:W3CDTF">2015-01-03T13:41:49Z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