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9"/>
  </p:notesMasterIdLst>
  <p:sldIdLst>
    <p:sldId id="389" r:id="rId3"/>
    <p:sldId id="457" r:id="rId4"/>
    <p:sldId id="491" r:id="rId5"/>
    <p:sldId id="494" r:id="rId6"/>
    <p:sldId id="495" r:id="rId7"/>
    <p:sldId id="493" r:id="rId8"/>
    <p:sldId id="497" r:id="rId9"/>
    <p:sldId id="502" r:id="rId10"/>
    <p:sldId id="488" r:id="rId11"/>
    <p:sldId id="499" r:id="rId12"/>
    <p:sldId id="498" r:id="rId13"/>
    <p:sldId id="501" r:id="rId14"/>
    <p:sldId id="504" r:id="rId15"/>
    <p:sldId id="503" r:id="rId16"/>
    <p:sldId id="505" r:id="rId17"/>
    <p:sldId id="506" r:id="rId18"/>
    <p:sldId id="507" r:id="rId19"/>
    <p:sldId id="508" r:id="rId20"/>
    <p:sldId id="509" r:id="rId21"/>
    <p:sldId id="510" r:id="rId22"/>
    <p:sldId id="511" r:id="rId23"/>
    <p:sldId id="512" r:id="rId24"/>
    <p:sldId id="513" r:id="rId25"/>
    <p:sldId id="514" r:id="rId26"/>
    <p:sldId id="515" r:id="rId27"/>
    <p:sldId id="516" r:id="rId28"/>
    <p:sldId id="517" r:id="rId29"/>
    <p:sldId id="518" r:id="rId30"/>
    <p:sldId id="520" r:id="rId31"/>
    <p:sldId id="519" r:id="rId32"/>
    <p:sldId id="521" r:id="rId33"/>
    <p:sldId id="522" r:id="rId34"/>
    <p:sldId id="523" r:id="rId35"/>
    <p:sldId id="524" r:id="rId36"/>
    <p:sldId id="525" r:id="rId37"/>
    <p:sldId id="527" r:id="rId38"/>
    <p:sldId id="526" r:id="rId39"/>
    <p:sldId id="529" r:id="rId40"/>
    <p:sldId id="528" r:id="rId41"/>
    <p:sldId id="530" r:id="rId42"/>
    <p:sldId id="531" r:id="rId43"/>
    <p:sldId id="532" r:id="rId44"/>
    <p:sldId id="533" r:id="rId45"/>
    <p:sldId id="535" r:id="rId46"/>
    <p:sldId id="534" r:id="rId47"/>
    <p:sldId id="536" r:id="rId48"/>
    <p:sldId id="537" r:id="rId49"/>
    <p:sldId id="538" r:id="rId50"/>
    <p:sldId id="539" r:id="rId51"/>
    <p:sldId id="540" r:id="rId52"/>
    <p:sldId id="541" r:id="rId53"/>
    <p:sldId id="542" r:id="rId54"/>
    <p:sldId id="543" r:id="rId55"/>
    <p:sldId id="544" r:id="rId56"/>
    <p:sldId id="489" r:id="rId57"/>
    <p:sldId id="49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 Ganggang" initials="GG" lastIdx="1" clrIdx="0">
    <p:extLst>
      <p:ext uri="{19B8F6BF-5375-455C-9EA6-DF929625EA0E}">
        <p15:presenceInfo xmlns:p15="http://schemas.microsoft.com/office/powerpoint/2012/main" userId="GUO Gangg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5B1CB"/>
    <a:srgbClr val="2D8FD5"/>
    <a:srgbClr val="349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0" autoAdjust="0"/>
    <p:restoredTop sz="94007" autoAdjust="0"/>
  </p:normalViewPr>
  <p:slideViewPr>
    <p:cSldViewPr snapToGrid="0">
      <p:cViewPr varScale="1">
        <p:scale>
          <a:sx n="107" d="100"/>
          <a:sy n="107" d="100"/>
        </p:scale>
        <p:origin x="74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7583F2-7818-4652-A1C5-B6AB452BEA59}"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SG"/>
        </a:p>
      </dgm:t>
    </dgm:pt>
    <dgm:pt modelId="{6EC83BD9-879D-40E5-90C6-AA6178248861}">
      <dgm:prSet phldrT="[Text]" custT="1"/>
      <dgm:spPr>
        <a:solidFill>
          <a:srgbClr val="45B1CB">
            <a:alpha val="50000"/>
          </a:srgbClr>
        </a:solidFill>
      </dgm:spPr>
      <dgm:t>
        <a:bodyPr/>
        <a:lstStyle/>
        <a:p>
          <a:r>
            <a:rPr lang="en-SG" sz="1600" dirty="0"/>
            <a:t>Data</a:t>
          </a:r>
        </a:p>
      </dgm:t>
    </dgm:pt>
    <dgm:pt modelId="{824901B0-ACC1-4E3B-8279-E9F09D2DBE2E}" type="parTrans" cxnId="{89629808-F2BF-4A83-B410-4CFA9CDD1549}">
      <dgm:prSet/>
      <dgm:spPr/>
      <dgm:t>
        <a:bodyPr/>
        <a:lstStyle/>
        <a:p>
          <a:endParaRPr lang="en-SG" sz="1600"/>
        </a:p>
      </dgm:t>
    </dgm:pt>
    <dgm:pt modelId="{7133583C-3917-4660-A679-F88368A47993}" type="sibTrans" cxnId="{89629808-F2BF-4A83-B410-4CFA9CDD1549}">
      <dgm:prSet/>
      <dgm:spPr/>
      <dgm:t>
        <a:bodyPr/>
        <a:lstStyle/>
        <a:p>
          <a:endParaRPr lang="en-SG" sz="1600"/>
        </a:p>
      </dgm:t>
    </dgm:pt>
    <dgm:pt modelId="{7C157618-AA26-4D71-A02F-C3950C1E113F}">
      <dgm:prSet phldrT="[Text]" custT="1"/>
      <dgm:spPr>
        <a:solidFill>
          <a:srgbClr val="45B1CB">
            <a:alpha val="50000"/>
          </a:srgbClr>
        </a:solidFill>
      </dgm:spPr>
      <dgm:t>
        <a:bodyPr/>
        <a:lstStyle/>
        <a:p>
          <a:r>
            <a:rPr lang="en-SG" sz="1400" dirty="0"/>
            <a:t>Individual</a:t>
          </a:r>
        </a:p>
      </dgm:t>
    </dgm:pt>
    <dgm:pt modelId="{8D7AB11D-DC67-4968-A7DE-9391DE05F2B8}" type="parTrans" cxnId="{2C154773-ADD9-4A94-B5BC-1CCFCFF2BC93}">
      <dgm:prSet/>
      <dgm:spPr/>
      <dgm:t>
        <a:bodyPr/>
        <a:lstStyle/>
        <a:p>
          <a:endParaRPr lang="en-SG" sz="1600"/>
        </a:p>
      </dgm:t>
    </dgm:pt>
    <dgm:pt modelId="{EFDC5F3D-C52B-4993-8AE2-2C31383F72BC}" type="sibTrans" cxnId="{2C154773-ADD9-4A94-B5BC-1CCFCFF2BC93}">
      <dgm:prSet/>
      <dgm:spPr/>
      <dgm:t>
        <a:bodyPr/>
        <a:lstStyle/>
        <a:p>
          <a:endParaRPr lang="en-SG" sz="1600"/>
        </a:p>
      </dgm:t>
    </dgm:pt>
    <dgm:pt modelId="{99F5BD40-B499-4ADF-BB2C-BDCF5E3A25C1}">
      <dgm:prSet phldrT="[Text]" custT="1"/>
      <dgm:spPr>
        <a:solidFill>
          <a:srgbClr val="45B1CB">
            <a:alpha val="50000"/>
          </a:srgbClr>
        </a:solidFill>
      </dgm:spPr>
      <dgm:t>
        <a:bodyPr/>
        <a:lstStyle/>
        <a:p>
          <a:r>
            <a:rPr lang="en-SG" sz="1400" dirty="0"/>
            <a:t>Business</a:t>
          </a:r>
        </a:p>
      </dgm:t>
    </dgm:pt>
    <dgm:pt modelId="{B3973E11-6261-48B1-BE3A-4796E834FAAA}" type="parTrans" cxnId="{3668CA35-750D-4D83-8E47-54842708D2F1}">
      <dgm:prSet/>
      <dgm:spPr/>
      <dgm:t>
        <a:bodyPr/>
        <a:lstStyle/>
        <a:p>
          <a:endParaRPr lang="en-SG" sz="1600"/>
        </a:p>
      </dgm:t>
    </dgm:pt>
    <dgm:pt modelId="{28DDAE7F-0052-4752-875D-7CF53027603D}" type="sibTrans" cxnId="{3668CA35-750D-4D83-8E47-54842708D2F1}">
      <dgm:prSet/>
      <dgm:spPr/>
      <dgm:t>
        <a:bodyPr/>
        <a:lstStyle/>
        <a:p>
          <a:endParaRPr lang="en-SG" sz="1600"/>
        </a:p>
      </dgm:t>
    </dgm:pt>
    <dgm:pt modelId="{05949AB5-EC58-47D0-983D-3B81BA415D45}">
      <dgm:prSet phldrT="[Text]" custT="1"/>
      <dgm:spPr>
        <a:solidFill>
          <a:srgbClr val="45B1CB">
            <a:alpha val="50000"/>
          </a:srgbClr>
        </a:solidFill>
      </dgm:spPr>
      <dgm:t>
        <a:bodyPr/>
        <a:lstStyle/>
        <a:p>
          <a:r>
            <a:rPr lang="en-SG" sz="1400" dirty="0"/>
            <a:t>Government</a:t>
          </a:r>
        </a:p>
      </dgm:t>
    </dgm:pt>
    <dgm:pt modelId="{D63FD6EA-7373-44DD-9416-E5E9CF41FD06}" type="parTrans" cxnId="{DA345B0C-B1FF-41DA-9B6E-1BAB0B6E787A}">
      <dgm:prSet/>
      <dgm:spPr/>
      <dgm:t>
        <a:bodyPr/>
        <a:lstStyle/>
        <a:p>
          <a:endParaRPr lang="en-SG" sz="1600"/>
        </a:p>
      </dgm:t>
    </dgm:pt>
    <dgm:pt modelId="{0815F976-BCB1-4A35-8E8B-BE8781A3B419}" type="sibTrans" cxnId="{DA345B0C-B1FF-41DA-9B6E-1BAB0B6E787A}">
      <dgm:prSet/>
      <dgm:spPr/>
      <dgm:t>
        <a:bodyPr/>
        <a:lstStyle/>
        <a:p>
          <a:endParaRPr lang="en-SG" sz="1600"/>
        </a:p>
      </dgm:t>
    </dgm:pt>
    <dgm:pt modelId="{D7844C58-1D09-456F-B17D-AA1318882576}" type="pres">
      <dgm:prSet presAssocID="{DE7583F2-7818-4652-A1C5-B6AB452BEA59}" presName="composite" presStyleCnt="0">
        <dgm:presLayoutVars>
          <dgm:chMax val="1"/>
          <dgm:dir/>
          <dgm:resizeHandles val="exact"/>
        </dgm:presLayoutVars>
      </dgm:prSet>
      <dgm:spPr/>
    </dgm:pt>
    <dgm:pt modelId="{71079AC5-3E87-4564-A0D9-94B2D99EC50C}" type="pres">
      <dgm:prSet presAssocID="{DE7583F2-7818-4652-A1C5-B6AB452BEA59}" presName="radial" presStyleCnt="0">
        <dgm:presLayoutVars>
          <dgm:animLvl val="ctr"/>
        </dgm:presLayoutVars>
      </dgm:prSet>
      <dgm:spPr/>
    </dgm:pt>
    <dgm:pt modelId="{5456EDEB-C4A4-427F-B0C3-9CE52A01BB6D}" type="pres">
      <dgm:prSet presAssocID="{6EC83BD9-879D-40E5-90C6-AA6178248861}" presName="centerShape" presStyleLbl="vennNode1" presStyleIdx="0" presStyleCnt="4" custScaleX="90891" custScaleY="92435"/>
      <dgm:spPr/>
    </dgm:pt>
    <dgm:pt modelId="{381752F0-5F90-44C1-9A52-2FCA4958021D}" type="pres">
      <dgm:prSet presAssocID="{7C157618-AA26-4D71-A02F-C3950C1E113F}" presName="node" presStyleLbl="vennNode1" presStyleIdx="1" presStyleCnt="4" custScaleX="144032" custScaleY="138203">
        <dgm:presLayoutVars>
          <dgm:bulletEnabled val="1"/>
        </dgm:presLayoutVars>
      </dgm:prSet>
      <dgm:spPr/>
    </dgm:pt>
    <dgm:pt modelId="{A5810226-8FB7-41FF-8C77-69E03EA72FBB}" type="pres">
      <dgm:prSet presAssocID="{99F5BD40-B499-4ADF-BB2C-BDCF5E3A25C1}" presName="node" presStyleLbl="vennNode1" presStyleIdx="2" presStyleCnt="4" custScaleX="146739" custScaleY="145738">
        <dgm:presLayoutVars>
          <dgm:bulletEnabled val="1"/>
        </dgm:presLayoutVars>
      </dgm:prSet>
      <dgm:spPr/>
    </dgm:pt>
    <dgm:pt modelId="{F4A3E8A6-8888-49F9-9761-47C770EA2110}" type="pres">
      <dgm:prSet presAssocID="{05949AB5-EC58-47D0-983D-3B81BA415D45}" presName="node" presStyleLbl="vennNode1" presStyleIdx="3" presStyleCnt="4" custScaleX="145988" custScaleY="147822">
        <dgm:presLayoutVars>
          <dgm:bulletEnabled val="1"/>
        </dgm:presLayoutVars>
      </dgm:prSet>
      <dgm:spPr/>
    </dgm:pt>
  </dgm:ptLst>
  <dgm:cxnLst>
    <dgm:cxn modelId="{89629808-F2BF-4A83-B410-4CFA9CDD1549}" srcId="{DE7583F2-7818-4652-A1C5-B6AB452BEA59}" destId="{6EC83BD9-879D-40E5-90C6-AA6178248861}" srcOrd="0" destOrd="0" parTransId="{824901B0-ACC1-4E3B-8279-E9F09D2DBE2E}" sibTransId="{7133583C-3917-4660-A679-F88368A47993}"/>
    <dgm:cxn modelId="{DA345B0C-B1FF-41DA-9B6E-1BAB0B6E787A}" srcId="{6EC83BD9-879D-40E5-90C6-AA6178248861}" destId="{05949AB5-EC58-47D0-983D-3B81BA415D45}" srcOrd="2" destOrd="0" parTransId="{D63FD6EA-7373-44DD-9416-E5E9CF41FD06}" sibTransId="{0815F976-BCB1-4A35-8E8B-BE8781A3B419}"/>
    <dgm:cxn modelId="{A0EDB729-0A2B-48E2-93BA-F3AAACD060BF}" type="presOf" srcId="{7C157618-AA26-4D71-A02F-C3950C1E113F}" destId="{381752F0-5F90-44C1-9A52-2FCA4958021D}" srcOrd="0" destOrd="0" presId="urn:microsoft.com/office/officeart/2005/8/layout/radial3"/>
    <dgm:cxn modelId="{3668CA35-750D-4D83-8E47-54842708D2F1}" srcId="{6EC83BD9-879D-40E5-90C6-AA6178248861}" destId="{99F5BD40-B499-4ADF-BB2C-BDCF5E3A25C1}" srcOrd="1" destOrd="0" parTransId="{B3973E11-6261-48B1-BE3A-4796E834FAAA}" sibTransId="{28DDAE7F-0052-4752-875D-7CF53027603D}"/>
    <dgm:cxn modelId="{09957340-BD8B-4972-951B-41582CF98282}" type="presOf" srcId="{6EC83BD9-879D-40E5-90C6-AA6178248861}" destId="{5456EDEB-C4A4-427F-B0C3-9CE52A01BB6D}" srcOrd="0" destOrd="0" presId="urn:microsoft.com/office/officeart/2005/8/layout/radial3"/>
    <dgm:cxn modelId="{122DE643-24EF-4ECD-8C6A-5381A173F30A}" type="presOf" srcId="{DE7583F2-7818-4652-A1C5-B6AB452BEA59}" destId="{D7844C58-1D09-456F-B17D-AA1318882576}" srcOrd="0" destOrd="0" presId="urn:microsoft.com/office/officeart/2005/8/layout/radial3"/>
    <dgm:cxn modelId="{2C154773-ADD9-4A94-B5BC-1CCFCFF2BC93}" srcId="{6EC83BD9-879D-40E5-90C6-AA6178248861}" destId="{7C157618-AA26-4D71-A02F-C3950C1E113F}" srcOrd="0" destOrd="0" parTransId="{8D7AB11D-DC67-4968-A7DE-9391DE05F2B8}" sibTransId="{EFDC5F3D-C52B-4993-8AE2-2C31383F72BC}"/>
    <dgm:cxn modelId="{8DB4E8E0-6764-4B7E-9C51-4CDD7101BCDA}" type="presOf" srcId="{99F5BD40-B499-4ADF-BB2C-BDCF5E3A25C1}" destId="{A5810226-8FB7-41FF-8C77-69E03EA72FBB}" srcOrd="0" destOrd="0" presId="urn:microsoft.com/office/officeart/2005/8/layout/radial3"/>
    <dgm:cxn modelId="{7E8B8CEF-8DF8-4717-AB0F-0D8B8B49F3F5}" type="presOf" srcId="{05949AB5-EC58-47D0-983D-3B81BA415D45}" destId="{F4A3E8A6-8888-49F9-9761-47C770EA2110}" srcOrd="0" destOrd="0" presId="urn:microsoft.com/office/officeart/2005/8/layout/radial3"/>
    <dgm:cxn modelId="{60631822-1E5C-49B3-9340-5862F1054FE8}" type="presParOf" srcId="{D7844C58-1D09-456F-B17D-AA1318882576}" destId="{71079AC5-3E87-4564-A0D9-94B2D99EC50C}" srcOrd="0" destOrd="0" presId="urn:microsoft.com/office/officeart/2005/8/layout/radial3"/>
    <dgm:cxn modelId="{79B0ECD5-DFE8-4F9F-912F-DC82AFE73A2C}" type="presParOf" srcId="{71079AC5-3E87-4564-A0D9-94B2D99EC50C}" destId="{5456EDEB-C4A4-427F-B0C3-9CE52A01BB6D}" srcOrd="0" destOrd="0" presId="urn:microsoft.com/office/officeart/2005/8/layout/radial3"/>
    <dgm:cxn modelId="{3CA6F90B-291E-4D78-941E-9DA2C6BDC4E9}" type="presParOf" srcId="{71079AC5-3E87-4564-A0D9-94B2D99EC50C}" destId="{381752F0-5F90-44C1-9A52-2FCA4958021D}" srcOrd="1" destOrd="0" presId="urn:microsoft.com/office/officeart/2005/8/layout/radial3"/>
    <dgm:cxn modelId="{AC7DE312-85CF-43A0-8A29-72FE549F0978}" type="presParOf" srcId="{71079AC5-3E87-4564-A0D9-94B2D99EC50C}" destId="{A5810226-8FB7-41FF-8C77-69E03EA72FBB}" srcOrd="2" destOrd="0" presId="urn:microsoft.com/office/officeart/2005/8/layout/radial3"/>
    <dgm:cxn modelId="{400284C9-77F4-4A4F-A2A6-5FFC1DDEC536}" type="presParOf" srcId="{71079AC5-3E87-4564-A0D9-94B2D99EC50C}" destId="{F4A3E8A6-8888-49F9-9761-47C770EA2110}"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7583F2-7818-4652-A1C5-B6AB452BEA59}"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SG"/>
        </a:p>
      </dgm:t>
    </dgm:pt>
    <dgm:pt modelId="{6EC83BD9-879D-40E5-90C6-AA6178248861}">
      <dgm:prSet phldrT="[Text]" custT="1"/>
      <dgm:spPr>
        <a:solidFill>
          <a:srgbClr val="45B1CB">
            <a:alpha val="50000"/>
          </a:srgbClr>
        </a:solidFill>
      </dgm:spPr>
      <dgm:t>
        <a:bodyPr/>
        <a:lstStyle/>
        <a:p>
          <a:r>
            <a:rPr lang="en-SG" sz="1600" dirty="0"/>
            <a:t>Value</a:t>
          </a:r>
        </a:p>
      </dgm:t>
    </dgm:pt>
    <dgm:pt modelId="{824901B0-ACC1-4E3B-8279-E9F09D2DBE2E}" type="parTrans" cxnId="{89629808-F2BF-4A83-B410-4CFA9CDD1549}">
      <dgm:prSet/>
      <dgm:spPr/>
      <dgm:t>
        <a:bodyPr/>
        <a:lstStyle/>
        <a:p>
          <a:endParaRPr lang="en-SG"/>
        </a:p>
      </dgm:t>
    </dgm:pt>
    <dgm:pt modelId="{7133583C-3917-4660-A679-F88368A47993}" type="sibTrans" cxnId="{89629808-F2BF-4A83-B410-4CFA9CDD1549}">
      <dgm:prSet/>
      <dgm:spPr/>
      <dgm:t>
        <a:bodyPr/>
        <a:lstStyle/>
        <a:p>
          <a:endParaRPr lang="en-SG"/>
        </a:p>
      </dgm:t>
    </dgm:pt>
    <dgm:pt modelId="{41DA62BA-68E0-4B94-AAA2-44A88F67DB1D}">
      <dgm:prSet phldrT="[Text]" custT="1"/>
      <dgm:spPr>
        <a:solidFill>
          <a:srgbClr val="45B1CB">
            <a:alpha val="50000"/>
          </a:srgbClr>
        </a:solidFill>
      </dgm:spPr>
      <dgm:t>
        <a:bodyPr/>
        <a:lstStyle/>
        <a:p>
          <a:r>
            <a:rPr lang="en-SG" sz="1200" dirty="0"/>
            <a:t>Data</a:t>
          </a:r>
        </a:p>
      </dgm:t>
    </dgm:pt>
    <dgm:pt modelId="{3A46FCD4-9543-4FEA-B80C-A9004EAEAF7E}" type="parTrans" cxnId="{DE0A7953-904D-492E-90F4-706B082575A2}">
      <dgm:prSet/>
      <dgm:spPr/>
      <dgm:t>
        <a:bodyPr/>
        <a:lstStyle/>
        <a:p>
          <a:endParaRPr lang="en-SG"/>
        </a:p>
      </dgm:t>
    </dgm:pt>
    <dgm:pt modelId="{803C639C-644F-472D-9BAD-3704835BB622}" type="sibTrans" cxnId="{DE0A7953-904D-492E-90F4-706B082575A2}">
      <dgm:prSet/>
      <dgm:spPr/>
      <dgm:t>
        <a:bodyPr/>
        <a:lstStyle/>
        <a:p>
          <a:endParaRPr lang="en-SG"/>
        </a:p>
      </dgm:t>
    </dgm:pt>
    <dgm:pt modelId="{99F5BD40-B499-4ADF-BB2C-BDCF5E3A25C1}">
      <dgm:prSet phldrT="[Text]" custT="1"/>
      <dgm:spPr>
        <a:solidFill>
          <a:srgbClr val="45B1CB">
            <a:alpha val="50000"/>
          </a:srgbClr>
        </a:solidFill>
      </dgm:spPr>
      <dgm:t>
        <a:bodyPr/>
        <a:lstStyle/>
        <a:p>
          <a:r>
            <a:rPr lang="en-SG" sz="1200" dirty="0"/>
            <a:t>Model</a:t>
          </a:r>
        </a:p>
      </dgm:t>
    </dgm:pt>
    <dgm:pt modelId="{B3973E11-6261-48B1-BE3A-4796E834FAAA}" type="parTrans" cxnId="{3668CA35-750D-4D83-8E47-54842708D2F1}">
      <dgm:prSet/>
      <dgm:spPr/>
      <dgm:t>
        <a:bodyPr/>
        <a:lstStyle/>
        <a:p>
          <a:endParaRPr lang="en-SG"/>
        </a:p>
      </dgm:t>
    </dgm:pt>
    <dgm:pt modelId="{28DDAE7F-0052-4752-875D-7CF53027603D}" type="sibTrans" cxnId="{3668CA35-750D-4D83-8E47-54842708D2F1}">
      <dgm:prSet/>
      <dgm:spPr/>
      <dgm:t>
        <a:bodyPr/>
        <a:lstStyle/>
        <a:p>
          <a:endParaRPr lang="en-SG"/>
        </a:p>
      </dgm:t>
    </dgm:pt>
    <dgm:pt modelId="{05949AB5-EC58-47D0-983D-3B81BA415D45}">
      <dgm:prSet phldrT="[Text]" custT="1"/>
      <dgm:spPr>
        <a:solidFill>
          <a:srgbClr val="45B1CB">
            <a:alpha val="50000"/>
          </a:srgbClr>
        </a:solidFill>
      </dgm:spPr>
      <dgm:t>
        <a:bodyPr/>
        <a:lstStyle/>
        <a:p>
          <a:r>
            <a:rPr lang="en-SG" sz="1200" dirty="0"/>
            <a:t>Application</a:t>
          </a:r>
        </a:p>
      </dgm:t>
    </dgm:pt>
    <dgm:pt modelId="{D63FD6EA-7373-44DD-9416-E5E9CF41FD06}" type="parTrans" cxnId="{DA345B0C-B1FF-41DA-9B6E-1BAB0B6E787A}">
      <dgm:prSet/>
      <dgm:spPr/>
      <dgm:t>
        <a:bodyPr/>
        <a:lstStyle/>
        <a:p>
          <a:endParaRPr lang="en-SG"/>
        </a:p>
      </dgm:t>
    </dgm:pt>
    <dgm:pt modelId="{0815F976-BCB1-4A35-8E8B-BE8781A3B419}" type="sibTrans" cxnId="{DA345B0C-B1FF-41DA-9B6E-1BAB0B6E787A}">
      <dgm:prSet/>
      <dgm:spPr/>
      <dgm:t>
        <a:bodyPr/>
        <a:lstStyle/>
        <a:p>
          <a:endParaRPr lang="en-SG"/>
        </a:p>
      </dgm:t>
    </dgm:pt>
    <dgm:pt modelId="{D7844C58-1D09-456F-B17D-AA1318882576}" type="pres">
      <dgm:prSet presAssocID="{DE7583F2-7818-4652-A1C5-B6AB452BEA59}" presName="composite" presStyleCnt="0">
        <dgm:presLayoutVars>
          <dgm:chMax val="1"/>
          <dgm:dir/>
          <dgm:resizeHandles val="exact"/>
        </dgm:presLayoutVars>
      </dgm:prSet>
      <dgm:spPr/>
    </dgm:pt>
    <dgm:pt modelId="{71079AC5-3E87-4564-A0D9-94B2D99EC50C}" type="pres">
      <dgm:prSet presAssocID="{DE7583F2-7818-4652-A1C5-B6AB452BEA59}" presName="radial" presStyleCnt="0">
        <dgm:presLayoutVars>
          <dgm:animLvl val="ctr"/>
        </dgm:presLayoutVars>
      </dgm:prSet>
      <dgm:spPr/>
    </dgm:pt>
    <dgm:pt modelId="{5456EDEB-C4A4-427F-B0C3-9CE52A01BB6D}" type="pres">
      <dgm:prSet presAssocID="{6EC83BD9-879D-40E5-90C6-AA6178248861}" presName="centerShape" presStyleLbl="vennNode1" presStyleIdx="0" presStyleCnt="4" custScaleX="84672" custScaleY="83047"/>
      <dgm:spPr/>
    </dgm:pt>
    <dgm:pt modelId="{EE73ABDD-209A-4795-AE47-A7973727F861}" type="pres">
      <dgm:prSet presAssocID="{41DA62BA-68E0-4B94-AAA2-44A88F67DB1D}" presName="node" presStyleLbl="vennNode1" presStyleIdx="1" presStyleCnt="4" custScaleX="138213" custScaleY="134198">
        <dgm:presLayoutVars>
          <dgm:bulletEnabled val="1"/>
        </dgm:presLayoutVars>
      </dgm:prSet>
      <dgm:spPr/>
    </dgm:pt>
    <dgm:pt modelId="{A5810226-8FB7-41FF-8C77-69E03EA72FBB}" type="pres">
      <dgm:prSet presAssocID="{99F5BD40-B499-4ADF-BB2C-BDCF5E3A25C1}" presName="node" presStyleLbl="vennNode1" presStyleIdx="2" presStyleCnt="4" custScaleX="126592" custScaleY="130056">
        <dgm:presLayoutVars>
          <dgm:bulletEnabled val="1"/>
        </dgm:presLayoutVars>
      </dgm:prSet>
      <dgm:spPr/>
    </dgm:pt>
    <dgm:pt modelId="{F4A3E8A6-8888-49F9-9761-47C770EA2110}" type="pres">
      <dgm:prSet presAssocID="{05949AB5-EC58-47D0-983D-3B81BA415D45}" presName="node" presStyleLbl="vennNode1" presStyleIdx="3" presStyleCnt="4" custScaleX="129909" custScaleY="129869">
        <dgm:presLayoutVars>
          <dgm:bulletEnabled val="1"/>
        </dgm:presLayoutVars>
      </dgm:prSet>
      <dgm:spPr/>
    </dgm:pt>
  </dgm:ptLst>
  <dgm:cxnLst>
    <dgm:cxn modelId="{89629808-F2BF-4A83-B410-4CFA9CDD1549}" srcId="{DE7583F2-7818-4652-A1C5-B6AB452BEA59}" destId="{6EC83BD9-879D-40E5-90C6-AA6178248861}" srcOrd="0" destOrd="0" parTransId="{824901B0-ACC1-4E3B-8279-E9F09D2DBE2E}" sibTransId="{7133583C-3917-4660-A679-F88368A47993}"/>
    <dgm:cxn modelId="{DA345B0C-B1FF-41DA-9B6E-1BAB0B6E787A}" srcId="{6EC83BD9-879D-40E5-90C6-AA6178248861}" destId="{05949AB5-EC58-47D0-983D-3B81BA415D45}" srcOrd="2" destOrd="0" parTransId="{D63FD6EA-7373-44DD-9416-E5E9CF41FD06}" sibTransId="{0815F976-BCB1-4A35-8E8B-BE8781A3B419}"/>
    <dgm:cxn modelId="{3668CA35-750D-4D83-8E47-54842708D2F1}" srcId="{6EC83BD9-879D-40E5-90C6-AA6178248861}" destId="{99F5BD40-B499-4ADF-BB2C-BDCF5E3A25C1}" srcOrd="1" destOrd="0" parTransId="{B3973E11-6261-48B1-BE3A-4796E834FAAA}" sibTransId="{28DDAE7F-0052-4752-875D-7CF53027603D}"/>
    <dgm:cxn modelId="{1029533A-2CE9-41D7-BB7D-FA61A53EE27C}" type="presOf" srcId="{41DA62BA-68E0-4B94-AAA2-44A88F67DB1D}" destId="{EE73ABDD-209A-4795-AE47-A7973727F861}" srcOrd="0" destOrd="0" presId="urn:microsoft.com/office/officeart/2005/8/layout/radial3"/>
    <dgm:cxn modelId="{09957340-BD8B-4972-951B-41582CF98282}" type="presOf" srcId="{6EC83BD9-879D-40E5-90C6-AA6178248861}" destId="{5456EDEB-C4A4-427F-B0C3-9CE52A01BB6D}" srcOrd="0" destOrd="0" presId="urn:microsoft.com/office/officeart/2005/8/layout/radial3"/>
    <dgm:cxn modelId="{122DE643-24EF-4ECD-8C6A-5381A173F30A}" type="presOf" srcId="{DE7583F2-7818-4652-A1C5-B6AB452BEA59}" destId="{D7844C58-1D09-456F-B17D-AA1318882576}" srcOrd="0" destOrd="0" presId="urn:microsoft.com/office/officeart/2005/8/layout/radial3"/>
    <dgm:cxn modelId="{DE0A7953-904D-492E-90F4-706B082575A2}" srcId="{6EC83BD9-879D-40E5-90C6-AA6178248861}" destId="{41DA62BA-68E0-4B94-AAA2-44A88F67DB1D}" srcOrd="0" destOrd="0" parTransId="{3A46FCD4-9543-4FEA-B80C-A9004EAEAF7E}" sibTransId="{803C639C-644F-472D-9BAD-3704835BB622}"/>
    <dgm:cxn modelId="{8DB4E8E0-6764-4B7E-9C51-4CDD7101BCDA}" type="presOf" srcId="{99F5BD40-B499-4ADF-BB2C-BDCF5E3A25C1}" destId="{A5810226-8FB7-41FF-8C77-69E03EA72FBB}" srcOrd="0" destOrd="0" presId="urn:microsoft.com/office/officeart/2005/8/layout/radial3"/>
    <dgm:cxn modelId="{7E8B8CEF-8DF8-4717-AB0F-0D8B8B49F3F5}" type="presOf" srcId="{05949AB5-EC58-47D0-983D-3B81BA415D45}" destId="{F4A3E8A6-8888-49F9-9761-47C770EA2110}" srcOrd="0" destOrd="0" presId="urn:microsoft.com/office/officeart/2005/8/layout/radial3"/>
    <dgm:cxn modelId="{60631822-1E5C-49B3-9340-5862F1054FE8}" type="presParOf" srcId="{D7844C58-1D09-456F-B17D-AA1318882576}" destId="{71079AC5-3E87-4564-A0D9-94B2D99EC50C}" srcOrd="0" destOrd="0" presId="urn:microsoft.com/office/officeart/2005/8/layout/radial3"/>
    <dgm:cxn modelId="{79B0ECD5-DFE8-4F9F-912F-DC82AFE73A2C}" type="presParOf" srcId="{71079AC5-3E87-4564-A0D9-94B2D99EC50C}" destId="{5456EDEB-C4A4-427F-B0C3-9CE52A01BB6D}" srcOrd="0" destOrd="0" presId="urn:microsoft.com/office/officeart/2005/8/layout/radial3"/>
    <dgm:cxn modelId="{11BEDD87-A320-41E2-952C-372D0F8AEC39}" type="presParOf" srcId="{71079AC5-3E87-4564-A0D9-94B2D99EC50C}" destId="{EE73ABDD-209A-4795-AE47-A7973727F861}" srcOrd="1" destOrd="0" presId="urn:microsoft.com/office/officeart/2005/8/layout/radial3"/>
    <dgm:cxn modelId="{AC7DE312-85CF-43A0-8A29-72FE549F0978}" type="presParOf" srcId="{71079AC5-3E87-4564-A0D9-94B2D99EC50C}" destId="{A5810226-8FB7-41FF-8C77-69E03EA72FBB}" srcOrd="2" destOrd="0" presId="urn:microsoft.com/office/officeart/2005/8/layout/radial3"/>
    <dgm:cxn modelId="{400284C9-77F4-4A4F-A2A6-5FFC1DDEC536}" type="presParOf" srcId="{71079AC5-3E87-4564-A0D9-94B2D99EC50C}" destId="{F4A3E8A6-8888-49F9-9761-47C770EA2110}"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C21C17-337B-47BB-8CEC-10C0D7A7C36E}" type="doc">
      <dgm:prSet loTypeId="urn:microsoft.com/office/officeart/2005/8/layout/pyramid2" loCatId="list" qsTypeId="urn:microsoft.com/office/officeart/2005/8/quickstyle/simple1" qsCatId="simple" csTypeId="urn:microsoft.com/office/officeart/2005/8/colors/accent1_2" csCatId="accent1" phldr="1"/>
      <dgm:spPr/>
    </dgm:pt>
    <dgm:pt modelId="{C2FE3935-7661-42B3-AA88-46484AA35BB1}">
      <dgm:prSet phldrT="[Text]"/>
      <dgm:spPr/>
      <dgm:t>
        <a:bodyPr/>
        <a:lstStyle/>
        <a:p>
          <a:r>
            <a:rPr lang="en-SG" dirty="0"/>
            <a:t>VALUE</a:t>
          </a:r>
        </a:p>
      </dgm:t>
    </dgm:pt>
    <dgm:pt modelId="{F3713FF2-3543-4996-8CE1-54BC2A0A0FD9}" type="parTrans" cxnId="{C2429209-AA2C-4AB5-85FF-385052D448C9}">
      <dgm:prSet/>
      <dgm:spPr/>
      <dgm:t>
        <a:bodyPr/>
        <a:lstStyle/>
        <a:p>
          <a:endParaRPr lang="en-SG"/>
        </a:p>
      </dgm:t>
    </dgm:pt>
    <dgm:pt modelId="{3EB898F1-CB9C-42D7-9575-150BA98B650C}" type="sibTrans" cxnId="{C2429209-AA2C-4AB5-85FF-385052D448C9}">
      <dgm:prSet/>
      <dgm:spPr/>
      <dgm:t>
        <a:bodyPr/>
        <a:lstStyle/>
        <a:p>
          <a:endParaRPr lang="en-SG"/>
        </a:p>
      </dgm:t>
    </dgm:pt>
    <dgm:pt modelId="{3EF23CB5-CEBB-465B-BC36-4D86A28FB555}">
      <dgm:prSet phldrT="[Text]"/>
      <dgm:spPr/>
      <dgm:t>
        <a:bodyPr/>
        <a:lstStyle/>
        <a:p>
          <a:r>
            <a:rPr lang="en-SG" dirty="0"/>
            <a:t>RIGHT</a:t>
          </a:r>
        </a:p>
      </dgm:t>
    </dgm:pt>
    <dgm:pt modelId="{CEDBB13D-0E26-46DE-BB63-13E39F74A454}" type="parTrans" cxnId="{175D0392-73B7-4536-AC2E-96BD1E6250BB}">
      <dgm:prSet/>
      <dgm:spPr/>
      <dgm:t>
        <a:bodyPr/>
        <a:lstStyle/>
        <a:p>
          <a:endParaRPr lang="en-SG"/>
        </a:p>
      </dgm:t>
    </dgm:pt>
    <dgm:pt modelId="{07AA1B74-E48E-4092-9BD5-84FB53C72817}" type="sibTrans" cxnId="{175D0392-73B7-4536-AC2E-96BD1E6250BB}">
      <dgm:prSet/>
      <dgm:spPr/>
      <dgm:t>
        <a:bodyPr/>
        <a:lstStyle/>
        <a:p>
          <a:endParaRPr lang="en-SG"/>
        </a:p>
      </dgm:t>
    </dgm:pt>
    <dgm:pt modelId="{744FB7AE-1DD2-4BB4-BE66-F99D8269D961}">
      <dgm:prSet/>
      <dgm:spPr/>
      <dgm:t>
        <a:bodyPr/>
        <a:lstStyle/>
        <a:p>
          <a:r>
            <a:rPr lang="en-SG"/>
            <a:t>CONTROL</a:t>
          </a:r>
        </a:p>
      </dgm:t>
    </dgm:pt>
    <dgm:pt modelId="{9EED485F-381A-43BB-BD6D-A8E22FBB32B2}" type="parTrans" cxnId="{F26120A7-2C4F-478D-B2F0-B86B3010D3D4}">
      <dgm:prSet/>
      <dgm:spPr/>
      <dgm:t>
        <a:bodyPr/>
        <a:lstStyle/>
        <a:p>
          <a:endParaRPr lang="en-SG"/>
        </a:p>
      </dgm:t>
    </dgm:pt>
    <dgm:pt modelId="{D385BCE4-3863-44B3-8271-E4156CED934A}" type="sibTrans" cxnId="{F26120A7-2C4F-478D-B2F0-B86B3010D3D4}">
      <dgm:prSet/>
      <dgm:spPr/>
      <dgm:t>
        <a:bodyPr/>
        <a:lstStyle/>
        <a:p>
          <a:endParaRPr lang="en-SG"/>
        </a:p>
      </dgm:t>
    </dgm:pt>
    <dgm:pt modelId="{65373C7F-E1AE-4926-9963-6B5216F6815E}" type="pres">
      <dgm:prSet presAssocID="{69C21C17-337B-47BB-8CEC-10C0D7A7C36E}" presName="compositeShape" presStyleCnt="0">
        <dgm:presLayoutVars>
          <dgm:dir/>
          <dgm:resizeHandles/>
        </dgm:presLayoutVars>
      </dgm:prSet>
      <dgm:spPr/>
    </dgm:pt>
    <dgm:pt modelId="{44262416-DAA3-4BED-AB17-81687C628677}" type="pres">
      <dgm:prSet presAssocID="{69C21C17-337B-47BB-8CEC-10C0D7A7C36E}" presName="pyramid" presStyleLbl="node1" presStyleIdx="0" presStyleCnt="1"/>
      <dgm:spPr>
        <a:solidFill>
          <a:srgbClr val="45B1CB"/>
        </a:solidFill>
      </dgm:spPr>
    </dgm:pt>
    <dgm:pt modelId="{0A899E5A-7A01-4A6A-BC6B-88A2DDC6E357}" type="pres">
      <dgm:prSet presAssocID="{69C21C17-337B-47BB-8CEC-10C0D7A7C36E}" presName="theList" presStyleCnt="0"/>
      <dgm:spPr/>
    </dgm:pt>
    <dgm:pt modelId="{87C40817-D66D-48C6-9160-9A03A46D5D67}" type="pres">
      <dgm:prSet presAssocID="{C2FE3935-7661-42B3-AA88-46484AA35BB1}" presName="aNode" presStyleLbl="fgAcc1" presStyleIdx="0" presStyleCnt="3">
        <dgm:presLayoutVars>
          <dgm:bulletEnabled val="1"/>
        </dgm:presLayoutVars>
      </dgm:prSet>
      <dgm:spPr/>
    </dgm:pt>
    <dgm:pt modelId="{46087A3F-6E9B-4500-8BE8-76BE73736E31}" type="pres">
      <dgm:prSet presAssocID="{C2FE3935-7661-42B3-AA88-46484AA35BB1}" presName="aSpace" presStyleCnt="0"/>
      <dgm:spPr/>
    </dgm:pt>
    <dgm:pt modelId="{2B928DF8-608E-4D1F-BEC7-9B662BC9D51B}" type="pres">
      <dgm:prSet presAssocID="{3EF23CB5-CEBB-465B-BC36-4D86A28FB555}" presName="aNode" presStyleLbl="fgAcc1" presStyleIdx="1" presStyleCnt="3">
        <dgm:presLayoutVars>
          <dgm:bulletEnabled val="1"/>
        </dgm:presLayoutVars>
      </dgm:prSet>
      <dgm:spPr/>
    </dgm:pt>
    <dgm:pt modelId="{134F55A5-6C0B-474E-BBB4-758D9B70980C}" type="pres">
      <dgm:prSet presAssocID="{3EF23CB5-CEBB-465B-BC36-4D86A28FB555}" presName="aSpace" presStyleCnt="0"/>
      <dgm:spPr/>
    </dgm:pt>
    <dgm:pt modelId="{8F0A689E-38E9-466B-AFE6-41630309D278}" type="pres">
      <dgm:prSet presAssocID="{744FB7AE-1DD2-4BB4-BE66-F99D8269D961}" presName="aNode" presStyleLbl="fgAcc1" presStyleIdx="2" presStyleCnt="3">
        <dgm:presLayoutVars>
          <dgm:bulletEnabled val="1"/>
        </dgm:presLayoutVars>
      </dgm:prSet>
      <dgm:spPr/>
    </dgm:pt>
    <dgm:pt modelId="{342ED8F0-BB32-43D1-B092-8DC028070715}" type="pres">
      <dgm:prSet presAssocID="{744FB7AE-1DD2-4BB4-BE66-F99D8269D961}" presName="aSpace" presStyleCnt="0"/>
      <dgm:spPr/>
    </dgm:pt>
  </dgm:ptLst>
  <dgm:cxnLst>
    <dgm:cxn modelId="{C2429209-AA2C-4AB5-85FF-385052D448C9}" srcId="{69C21C17-337B-47BB-8CEC-10C0D7A7C36E}" destId="{C2FE3935-7661-42B3-AA88-46484AA35BB1}" srcOrd="0" destOrd="0" parTransId="{F3713FF2-3543-4996-8CE1-54BC2A0A0FD9}" sibTransId="{3EB898F1-CB9C-42D7-9575-150BA98B650C}"/>
    <dgm:cxn modelId="{AE0A2C15-DD9F-4F75-99C7-9C47251D5B87}" type="presOf" srcId="{3EF23CB5-CEBB-465B-BC36-4D86A28FB555}" destId="{2B928DF8-608E-4D1F-BEC7-9B662BC9D51B}" srcOrd="0" destOrd="0" presId="urn:microsoft.com/office/officeart/2005/8/layout/pyramid2"/>
    <dgm:cxn modelId="{0C94415B-F614-4605-90ED-F50CC8B5B91C}" type="presOf" srcId="{69C21C17-337B-47BB-8CEC-10C0D7A7C36E}" destId="{65373C7F-E1AE-4926-9963-6B5216F6815E}" srcOrd="0" destOrd="0" presId="urn:microsoft.com/office/officeart/2005/8/layout/pyramid2"/>
    <dgm:cxn modelId="{481B917F-FCFB-41CC-A57F-D742A2C37F24}" type="presOf" srcId="{C2FE3935-7661-42B3-AA88-46484AA35BB1}" destId="{87C40817-D66D-48C6-9160-9A03A46D5D67}" srcOrd="0" destOrd="0" presId="urn:microsoft.com/office/officeart/2005/8/layout/pyramid2"/>
    <dgm:cxn modelId="{175D0392-73B7-4536-AC2E-96BD1E6250BB}" srcId="{69C21C17-337B-47BB-8CEC-10C0D7A7C36E}" destId="{3EF23CB5-CEBB-465B-BC36-4D86A28FB555}" srcOrd="1" destOrd="0" parTransId="{CEDBB13D-0E26-46DE-BB63-13E39F74A454}" sibTransId="{07AA1B74-E48E-4092-9BD5-84FB53C72817}"/>
    <dgm:cxn modelId="{F26120A7-2C4F-478D-B2F0-B86B3010D3D4}" srcId="{69C21C17-337B-47BB-8CEC-10C0D7A7C36E}" destId="{744FB7AE-1DD2-4BB4-BE66-F99D8269D961}" srcOrd="2" destOrd="0" parTransId="{9EED485F-381A-43BB-BD6D-A8E22FBB32B2}" sibTransId="{D385BCE4-3863-44B3-8271-E4156CED934A}"/>
    <dgm:cxn modelId="{51D368C5-B15B-48AC-AC1A-87A1443DBC54}" type="presOf" srcId="{744FB7AE-1DD2-4BB4-BE66-F99D8269D961}" destId="{8F0A689E-38E9-466B-AFE6-41630309D278}" srcOrd="0" destOrd="0" presId="urn:microsoft.com/office/officeart/2005/8/layout/pyramid2"/>
    <dgm:cxn modelId="{1F7B70B5-C546-4AD5-911F-0BDAB97A4216}" type="presParOf" srcId="{65373C7F-E1AE-4926-9963-6B5216F6815E}" destId="{44262416-DAA3-4BED-AB17-81687C628677}" srcOrd="0" destOrd="0" presId="urn:microsoft.com/office/officeart/2005/8/layout/pyramid2"/>
    <dgm:cxn modelId="{2D3EBB21-6016-404C-AB3D-8E5981FA5435}" type="presParOf" srcId="{65373C7F-E1AE-4926-9963-6B5216F6815E}" destId="{0A899E5A-7A01-4A6A-BC6B-88A2DDC6E357}" srcOrd="1" destOrd="0" presId="urn:microsoft.com/office/officeart/2005/8/layout/pyramid2"/>
    <dgm:cxn modelId="{90A9A32F-7A87-43B7-A7BB-FDC48882A43E}" type="presParOf" srcId="{0A899E5A-7A01-4A6A-BC6B-88A2DDC6E357}" destId="{87C40817-D66D-48C6-9160-9A03A46D5D67}" srcOrd="0" destOrd="0" presId="urn:microsoft.com/office/officeart/2005/8/layout/pyramid2"/>
    <dgm:cxn modelId="{3372A4E3-AEBD-4ADA-ACC9-2AD2637F62F4}" type="presParOf" srcId="{0A899E5A-7A01-4A6A-BC6B-88A2DDC6E357}" destId="{46087A3F-6E9B-4500-8BE8-76BE73736E31}" srcOrd="1" destOrd="0" presId="urn:microsoft.com/office/officeart/2005/8/layout/pyramid2"/>
    <dgm:cxn modelId="{C04F1C9D-612E-460A-ADC0-5139FA6A8D56}" type="presParOf" srcId="{0A899E5A-7A01-4A6A-BC6B-88A2DDC6E357}" destId="{2B928DF8-608E-4D1F-BEC7-9B662BC9D51B}" srcOrd="2" destOrd="0" presId="urn:microsoft.com/office/officeart/2005/8/layout/pyramid2"/>
    <dgm:cxn modelId="{6414664A-9C87-44D2-B821-3A99F57E54F3}" type="presParOf" srcId="{0A899E5A-7A01-4A6A-BC6B-88A2DDC6E357}" destId="{134F55A5-6C0B-474E-BBB4-758D9B70980C}" srcOrd="3" destOrd="0" presId="urn:microsoft.com/office/officeart/2005/8/layout/pyramid2"/>
    <dgm:cxn modelId="{1C70A13B-D282-45C1-A8E2-19083639AAF9}" type="presParOf" srcId="{0A899E5A-7A01-4A6A-BC6B-88A2DDC6E357}" destId="{8F0A689E-38E9-466B-AFE6-41630309D278}" srcOrd="4" destOrd="0" presId="urn:microsoft.com/office/officeart/2005/8/layout/pyramid2"/>
    <dgm:cxn modelId="{988FE0D7-4861-47B6-AD92-37C0D0553A46}" type="presParOf" srcId="{0A899E5A-7A01-4A6A-BC6B-88A2DDC6E357}" destId="{342ED8F0-BB32-43D1-B092-8DC028070715}"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996FA3-35C9-4A0B-9859-47B9A299844E}"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SG"/>
        </a:p>
      </dgm:t>
    </dgm:pt>
    <dgm:pt modelId="{B52735D6-F4F4-4252-BBBA-DAD1641E93D1}">
      <dgm:prSet phldrT="[Text]" custT="1"/>
      <dgm:spPr>
        <a:xfrm>
          <a:off x="1427239" y="947960"/>
          <a:ext cx="1179720" cy="1050847"/>
        </a:xfrm>
        <a:prstGeom prst="ellipse">
          <a:avLst/>
        </a:prstGeom>
        <a:solidFill>
          <a:srgbClr val="45B1CB"/>
        </a:solidFill>
        <a:ln w="25400" cap="flat" cmpd="sng" algn="ctr">
          <a:solidFill>
            <a:srgbClr val="FFFFFF">
              <a:hueOff val="0"/>
              <a:satOff val="0"/>
              <a:lumOff val="0"/>
              <a:alphaOff val="0"/>
            </a:srgbClr>
          </a:solidFill>
          <a:prstDash val="solid"/>
        </a:ln>
        <a:effectLst/>
      </dgm:spPr>
      <dgm:t>
        <a:bodyPr/>
        <a:lstStyle/>
        <a:p>
          <a:pPr>
            <a:buNone/>
          </a:pPr>
          <a:r>
            <a:rPr lang="en-SG" sz="1100" dirty="0">
              <a:solidFill>
                <a:srgbClr val="000000"/>
              </a:solidFill>
              <a:latin typeface="Arial"/>
              <a:ea typeface="+mn-ea"/>
              <a:cs typeface="+mn-cs"/>
            </a:rPr>
            <a:t>Trust environment</a:t>
          </a:r>
          <a:endParaRPr lang="en-SG" sz="1100" dirty="0">
            <a:solidFill>
              <a:srgbClr val="FFFFFF"/>
            </a:solidFill>
            <a:latin typeface="Arial"/>
            <a:ea typeface="+mn-ea"/>
            <a:cs typeface="+mn-cs"/>
          </a:endParaRPr>
        </a:p>
      </dgm:t>
    </dgm:pt>
    <dgm:pt modelId="{7E6553EE-538F-4572-984F-15B9A24B7DB5}" type="parTrans" cxnId="{3C010BFE-D29D-48F8-B547-7459916A5103}">
      <dgm:prSet/>
      <dgm:spPr/>
      <dgm:t>
        <a:bodyPr/>
        <a:lstStyle/>
        <a:p>
          <a:endParaRPr lang="en-SG" sz="1100"/>
        </a:p>
      </dgm:t>
    </dgm:pt>
    <dgm:pt modelId="{9B0B7BCA-55CC-43CF-A0D9-7E3DFE45E65C}" type="sibTrans" cxnId="{3C010BFE-D29D-48F8-B547-7459916A5103}">
      <dgm:prSet/>
      <dgm:spPr/>
      <dgm:t>
        <a:bodyPr/>
        <a:lstStyle/>
        <a:p>
          <a:endParaRPr lang="en-SG" sz="1100"/>
        </a:p>
      </dgm:t>
    </dgm:pt>
    <dgm:pt modelId="{DD40A2A0-48F2-4B8E-BCF9-02E23A728A33}">
      <dgm:prSet phldrT="[Text]" custT="1"/>
      <dgm:spPr>
        <a:xfrm>
          <a:off x="356959" y="784459"/>
          <a:ext cx="917551" cy="734041"/>
        </a:xfrm>
        <a:prstGeom prst="roundRect">
          <a:avLst>
            <a:gd name="adj" fmla="val 10000"/>
          </a:avLst>
        </a:prstGeom>
        <a:solidFill>
          <a:srgbClr val="45B1CB"/>
        </a:solidFill>
        <a:ln w="25400" cap="flat" cmpd="sng" algn="ctr">
          <a:solidFill>
            <a:srgbClr val="FFFFFF">
              <a:hueOff val="0"/>
              <a:satOff val="0"/>
              <a:lumOff val="0"/>
              <a:alphaOff val="0"/>
            </a:srgbClr>
          </a:solidFill>
          <a:prstDash val="solid"/>
        </a:ln>
        <a:effectLst/>
      </dgm:spPr>
      <dgm:t>
        <a:bodyPr/>
        <a:lstStyle/>
        <a:p>
          <a:pPr>
            <a:buNone/>
          </a:pPr>
          <a:r>
            <a:rPr lang="en-SG" sz="1100" dirty="0">
              <a:solidFill>
                <a:srgbClr val="000000"/>
              </a:solidFill>
              <a:latin typeface="Arial"/>
              <a:ea typeface="+mn-ea"/>
              <a:cs typeface="+mn-cs"/>
            </a:rPr>
            <a:t>Policies &amp; process</a:t>
          </a:r>
          <a:endParaRPr lang="en-SG" sz="1100" dirty="0">
            <a:solidFill>
              <a:srgbClr val="FFFFFF"/>
            </a:solidFill>
            <a:latin typeface="Arial"/>
            <a:ea typeface="+mn-ea"/>
            <a:cs typeface="+mn-cs"/>
          </a:endParaRPr>
        </a:p>
      </dgm:t>
    </dgm:pt>
    <dgm:pt modelId="{AF6AAE56-5F1D-49F5-BFB6-2FBDF4CA382F}" type="parTrans" cxnId="{DA6F0F74-ADDD-402A-ABE7-E57A5592F3AB}">
      <dgm:prSet/>
      <dgm:spPr>
        <a:xfrm rot="11700000">
          <a:off x="805126" y="1094432"/>
          <a:ext cx="622717" cy="275265"/>
        </a:xfrm>
        <a:prstGeom prst="leftArrow">
          <a:avLst>
            <a:gd name="adj1" fmla="val 60000"/>
            <a:gd name="adj2" fmla="val 50000"/>
          </a:avLst>
        </a:prstGeom>
        <a:solidFill>
          <a:srgbClr val="45B1CB"/>
        </a:solidFill>
        <a:ln>
          <a:noFill/>
        </a:ln>
        <a:effectLst/>
      </dgm:spPr>
      <dgm:t>
        <a:bodyPr/>
        <a:lstStyle/>
        <a:p>
          <a:endParaRPr lang="en-SG" sz="1100"/>
        </a:p>
      </dgm:t>
    </dgm:pt>
    <dgm:pt modelId="{6EB9E1DD-DD18-4F8F-AA9D-8687115C7155}" type="sibTrans" cxnId="{DA6F0F74-ADDD-402A-ABE7-E57A5592F3AB}">
      <dgm:prSet/>
      <dgm:spPr/>
      <dgm:t>
        <a:bodyPr/>
        <a:lstStyle/>
        <a:p>
          <a:endParaRPr lang="en-SG" sz="1100"/>
        </a:p>
      </dgm:t>
    </dgm:pt>
    <dgm:pt modelId="{A1B32907-C117-4A8B-ABE8-B244E23971F8}">
      <dgm:prSet phldrT="[Text]" custT="1"/>
      <dgm:spPr>
        <a:xfrm>
          <a:off x="1032694" y="-20850"/>
          <a:ext cx="917551" cy="734041"/>
        </a:xfrm>
        <a:prstGeom prst="roundRect">
          <a:avLst>
            <a:gd name="adj" fmla="val 10000"/>
          </a:avLst>
        </a:prstGeom>
        <a:solidFill>
          <a:srgbClr val="45B1CB"/>
        </a:solidFill>
        <a:ln w="25400" cap="flat" cmpd="sng" algn="ctr">
          <a:solidFill>
            <a:srgbClr val="FFFFFF">
              <a:hueOff val="0"/>
              <a:satOff val="0"/>
              <a:lumOff val="0"/>
              <a:alphaOff val="0"/>
            </a:srgbClr>
          </a:solidFill>
          <a:prstDash val="solid"/>
        </a:ln>
        <a:effectLst/>
      </dgm:spPr>
      <dgm:t>
        <a:bodyPr/>
        <a:lstStyle/>
        <a:p>
          <a:pPr>
            <a:buNone/>
          </a:pPr>
          <a:r>
            <a:rPr lang="en-SG" sz="1100" dirty="0">
              <a:solidFill>
                <a:srgbClr val="000000"/>
              </a:solidFill>
              <a:latin typeface="Arial"/>
              <a:ea typeface="+mn-ea"/>
              <a:cs typeface="+mn-cs"/>
            </a:rPr>
            <a:t>Organization</a:t>
          </a:r>
          <a:endParaRPr lang="en-SG" sz="1100" dirty="0">
            <a:solidFill>
              <a:srgbClr val="FFFFFF"/>
            </a:solidFill>
            <a:latin typeface="Arial"/>
            <a:ea typeface="+mn-ea"/>
            <a:cs typeface="+mn-cs"/>
          </a:endParaRPr>
        </a:p>
      </dgm:t>
    </dgm:pt>
    <dgm:pt modelId="{1FCAE12D-FF64-4A0A-9179-0FB1E91B79F5}" type="parTrans" cxnId="{D47A5989-507C-4F6C-8E46-A2F94B9508F6}">
      <dgm:prSet/>
      <dgm:spPr>
        <a:xfrm rot="14700000">
          <a:off x="1298223" y="511874"/>
          <a:ext cx="669392" cy="275265"/>
        </a:xfrm>
        <a:prstGeom prst="leftArrow">
          <a:avLst>
            <a:gd name="adj1" fmla="val 60000"/>
            <a:gd name="adj2" fmla="val 50000"/>
          </a:avLst>
        </a:prstGeom>
        <a:solidFill>
          <a:srgbClr val="45B1CB"/>
        </a:solidFill>
        <a:ln>
          <a:noFill/>
        </a:ln>
        <a:effectLst/>
      </dgm:spPr>
      <dgm:t>
        <a:bodyPr/>
        <a:lstStyle/>
        <a:p>
          <a:endParaRPr lang="en-SG" sz="1100"/>
        </a:p>
      </dgm:t>
    </dgm:pt>
    <dgm:pt modelId="{FB93F16C-BF6F-4DF2-AD19-CB726A0366CA}" type="sibTrans" cxnId="{D47A5989-507C-4F6C-8E46-A2F94B9508F6}">
      <dgm:prSet/>
      <dgm:spPr/>
      <dgm:t>
        <a:bodyPr/>
        <a:lstStyle/>
        <a:p>
          <a:endParaRPr lang="en-SG" sz="1100"/>
        </a:p>
      </dgm:t>
    </dgm:pt>
    <dgm:pt modelId="{90679747-7DD7-4A43-9E4F-9BCA25C17BF3}">
      <dgm:prSet phldrT="[Text]" custT="1"/>
      <dgm:spPr>
        <a:xfrm>
          <a:off x="2083952" y="-20850"/>
          <a:ext cx="917551" cy="734041"/>
        </a:xfrm>
        <a:prstGeom prst="roundRect">
          <a:avLst>
            <a:gd name="adj" fmla="val 10000"/>
          </a:avLst>
        </a:prstGeom>
        <a:solidFill>
          <a:srgbClr val="45B1CB"/>
        </a:solidFill>
        <a:ln w="25400" cap="flat" cmpd="sng" algn="ctr">
          <a:solidFill>
            <a:srgbClr val="FFFFFF">
              <a:hueOff val="0"/>
              <a:satOff val="0"/>
              <a:lumOff val="0"/>
              <a:alphaOff val="0"/>
            </a:srgbClr>
          </a:solidFill>
          <a:prstDash val="solid"/>
        </a:ln>
        <a:effectLst/>
      </dgm:spPr>
      <dgm:t>
        <a:bodyPr/>
        <a:lstStyle/>
        <a:p>
          <a:pPr>
            <a:buNone/>
          </a:pPr>
          <a:r>
            <a:rPr lang="en-SG" sz="1100" dirty="0">
              <a:solidFill>
                <a:srgbClr val="000000"/>
              </a:solidFill>
              <a:latin typeface="Arial"/>
              <a:ea typeface="+mn-ea"/>
              <a:cs typeface="+mn-cs"/>
            </a:rPr>
            <a:t>Standards</a:t>
          </a:r>
          <a:endParaRPr lang="en-SG" sz="1100" dirty="0">
            <a:solidFill>
              <a:srgbClr val="FFFFFF"/>
            </a:solidFill>
            <a:latin typeface="Arial"/>
            <a:ea typeface="+mn-ea"/>
            <a:cs typeface="+mn-cs"/>
          </a:endParaRPr>
        </a:p>
      </dgm:t>
    </dgm:pt>
    <dgm:pt modelId="{C417B4AB-9137-4D28-84FA-44110C0D417B}" type="parTrans" cxnId="{C6B12E60-E327-4BF6-97F3-B2EEDBB93987}">
      <dgm:prSet/>
      <dgm:spPr>
        <a:xfrm rot="17700000">
          <a:off x="2066583" y="511874"/>
          <a:ext cx="669392" cy="275265"/>
        </a:xfrm>
        <a:prstGeom prst="leftArrow">
          <a:avLst>
            <a:gd name="adj1" fmla="val 60000"/>
            <a:gd name="adj2" fmla="val 50000"/>
          </a:avLst>
        </a:prstGeom>
        <a:solidFill>
          <a:srgbClr val="45B1CB"/>
        </a:solidFill>
        <a:ln>
          <a:noFill/>
        </a:ln>
        <a:effectLst/>
      </dgm:spPr>
      <dgm:t>
        <a:bodyPr/>
        <a:lstStyle/>
        <a:p>
          <a:endParaRPr lang="en-SG" sz="1100"/>
        </a:p>
      </dgm:t>
    </dgm:pt>
    <dgm:pt modelId="{57EAA361-C5F4-497E-BBC1-036F29537DF8}" type="sibTrans" cxnId="{C6B12E60-E327-4BF6-97F3-B2EEDBB93987}">
      <dgm:prSet/>
      <dgm:spPr/>
      <dgm:t>
        <a:bodyPr/>
        <a:lstStyle/>
        <a:p>
          <a:endParaRPr lang="en-SG" sz="1100"/>
        </a:p>
      </dgm:t>
    </dgm:pt>
    <dgm:pt modelId="{3FD16105-F3F8-4C03-A0B9-C8E8BF28694B}">
      <dgm:prSet phldrT="[Text]" custT="1"/>
      <dgm:spPr>
        <a:xfrm>
          <a:off x="2759687" y="784459"/>
          <a:ext cx="917551" cy="734041"/>
        </a:xfrm>
        <a:prstGeom prst="roundRect">
          <a:avLst>
            <a:gd name="adj" fmla="val 10000"/>
          </a:avLst>
        </a:prstGeom>
        <a:solidFill>
          <a:srgbClr val="45B1CB"/>
        </a:solidFill>
        <a:ln w="25400" cap="flat" cmpd="sng" algn="ctr">
          <a:solidFill>
            <a:srgbClr val="FFFFFF">
              <a:hueOff val="0"/>
              <a:satOff val="0"/>
              <a:lumOff val="0"/>
              <a:alphaOff val="0"/>
            </a:srgbClr>
          </a:solidFill>
          <a:prstDash val="solid"/>
        </a:ln>
        <a:effectLst/>
      </dgm:spPr>
      <dgm:t>
        <a:bodyPr/>
        <a:lstStyle/>
        <a:p>
          <a:pPr>
            <a:buNone/>
          </a:pPr>
          <a:r>
            <a:rPr lang="en-SG" sz="1100" dirty="0">
              <a:solidFill>
                <a:srgbClr val="000000"/>
              </a:solidFill>
              <a:latin typeface="Arial"/>
              <a:ea typeface="+mn-ea"/>
              <a:cs typeface="+mn-cs"/>
            </a:rPr>
            <a:t>Technology</a:t>
          </a:r>
          <a:endParaRPr lang="en-SG" sz="1100" dirty="0">
            <a:solidFill>
              <a:srgbClr val="FFFFFF"/>
            </a:solidFill>
            <a:latin typeface="Arial"/>
            <a:ea typeface="+mn-ea"/>
            <a:cs typeface="+mn-cs"/>
          </a:endParaRPr>
        </a:p>
      </dgm:t>
    </dgm:pt>
    <dgm:pt modelId="{CC93B407-87F6-4753-8959-1704AD3B3577}" type="parTrans" cxnId="{A5EEEF0A-9CB2-4E28-B18E-0BC55EBE9CA4}">
      <dgm:prSet/>
      <dgm:spPr>
        <a:xfrm rot="20700000">
          <a:off x="2606355" y="1094432"/>
          <a:ext cx="622717" cy="275265"/>
        </a:xfrm>
        <a:prstGeom prst="leftArrow">
          <a:avLst>
            <a:gd name="adj1" fmla="val 60000"/>
            <a:gd name="adj2" fmla="val 50000"/>
          </a:avLst>
        </a:prstGeom>
        <a:solidFill>
          <a:srgbClr val="45B1CB"/>
        </a:solidFill>
        <a:ln>
          <a:noFill/>
        </a:ln>
        <a:effectLst/>
      </dgm:spPr>
      <dgm:t>
        <a:bodyPr/>
        <a:lstStyle/>
        <a:p>
          <a:endParaRPr lang="en-SG" sz="1100"/>
        </a:p>
      </dgm:t>
    </dgm:pt>
    <dgm:pt modelId="{6EC10D2D-ED8A-4575-85A0-3C58F05B0DFC}" type="sibTrans" cxnId="{A5EEEF0A-9CB2-4E28-B18E-0BC55EBE9CA4}">
      <dgm:prSet/>
      <dgm:spPr/>
      <dgm:t>
        <a:bodyPr/>
        <a:lstStyle/>
        <a:p>
          <a:endParaRPr lang="en-SG" sz="1100"/>
        </a:p>
      </dgm:t>
    </dgm:pt>
    <dgm:pt modelId="{2E564406-0B6A-4169-AD9E-20507F71EB62}" type="pres">
      <dgm:prSet presAssocID="{D4996FA3-35C9-4A0B-9859-47B9A299844E}" presName="cycle" presStyleCnt="0">
        <dgm:presLayoutVars>
          <dgm:chMax val="1"/>
          <dgm:dir/>
          <dgm:animLvl val="ctr"/>
          <dgm:resizeHandles val="exact"/>
        </dgm:presLayoutVars>
      </dgm:prSet>
      <dgm:spPr/>
    </dgm:pt>
    <dgm:pt modelId="{C4D6C013-F196-4DD7-B10E-E2BCD83ECF4B}" type="pres">
      <dgm:prSet presAssocID="{B52735D6-F4F4-4252-BBBA-DAD1641E93D1}" presName="centerShape" presStyleLbl="node0" presStyleIdx="0" presStyleCnt="1" custScaleX="122144" custScaleY="108801"/>
      <dgm:spPr/>
    </dgm:pt>
    <dgm:pt modelId="{6EF7A10D-0606-4345-BC6B-C8E1082E35B7}" type="pres">
      <dgm:prSet presAssocID="{AF6AAE56-5F1D-49F5-BFB6-2FBDF4CA382F}" presName="parTrans" presStyleLbl="bgSibTrans2D1" presStyleIdx="0" presStyleCnt="4"/>
      <dgm:spPr/>
    </dgm:pt>
    <dgm:pt modelId="{F6E9C23D-3AE7-4117-BFAD-C92129EAFC7D}" type="pres">
      <dgm:prSet presAssocID="{DD40A2A0-48F2-4B8E-BCF9-02E23A728A33}" presName="node" presStyleLbl="node1" presStyleIdx="0" presStyleCnt="4">
        <dgm:presLayoutVars>
          <dgm:bulletEnabled val="1"/>
        </dgm:presLayoutVars>
      </dgm:prSet>
      <dgm:spPr/>
    </dgm:pt>
    <dgm:pt modelId="{E6453333-6220-4AE4-950A-54E9860A626A}" type="pres">
      <dgm:prSet presAssocID="{1FCAE12D-FF64-4A0A-9179-0FB1E91B79F5}" presName="parTrans" presStyleLbl="bgSibTrans2D1" presStyleIdx="1" presStyleCnt="4"/>
      <dgm:spPr/>
    </dgm:pt>
    <dgm:pt modelId="{56D0AE58-AABE-4212-9F95-F15F9B62ACC1}" type="pres">
      <dgm:prSet presAssocID="{A1B32907-C117-4A8B-ABE8-B244E23971F8}" presName="node" presStyleLbl="node1" presStyleIdx="1" presStyleCnt="4">
        <dgm:presLayoutVars>
          <dgm:bulletEnabled val="1"/>
        </dgm:presLayoutVars>
      </dgm:prSet>
      <dgm:spPr/>
    </dgm:pt>
    <dgm:pt modelId="{8083B0AB-428B-4574-8AA9-0AAD47740425}" type="pres">
      <dgm:prSet presAssocID="{C417B4AB-9137-4D28-84FA-44110C0D417B}" presName="parTrans" presStyleLbl="bgSibTrans2D1" presStyleIdx="2" presStyleCnt="4"/>
      <dgm:spPr/>
    </dgm:pt>
    <dgm:pt modelId="{3B640A7F-A448-43F6-8BC6-38E75ED79C77}" type="pres">
      <dgm:prSet presAssocID="{90679747-7DD7-4A43-9E4F-9BCA25C17BF3}" presName="node" presStyleLbl="node1" presStyleIdx="2" presStyleCnt="4">
        <dgm:presLayoutVars>
          <dgm:bulletEnabled val="1"/>
        </dgm:presLayoutVars>
      </dgm:prSet>
      <dgm:spPr/>
    </dgm:pt>
    <dgm:pt modelId="{B8521E93-6FE8-4D1D-BA4C-5BC147D53F6E}" type="pres">
      <dgm:prSet presAssocID="{CC93B407-87F6-4753-8959-1704AD3B3577}" presName="parTrans" presStyleLbl="bgSibTrans2D1" presStyleIdx="3" presStyleCnt="4"/>
      <dgm:spPr/>
    </dgm:pt>
    <dgm:pt modelId="{CA4EBA28-0A65-4B6D-BD37-0BBE11415FD2}" type="pres">
      <dgm:prSet presAssocID="{3FD16105-F3F8-4C03-A0B9-C8E8BF28694B}" presName="node" presStyleLbl="node1" presStyleIdx="3" presStyleCnt="4">
        <dgm:presLayoutVars>
          <dgm:bulletEnabled val="1"/>
        </dgm:presLayoutVars>
      </dgm:prSet>
      <dgm:spPr/>
    </dgm:pt>
  </dgm:ptLst>
  <dgm:cxnLst>
    <dgm:cxn modelId="{A5EEEF0A-9CB2-4E28-B18E-0BC55EBE9CA4}" srcId="{B52735D6-F4F4-4252-BBBA-DAD1641E93D1}" destId="{3FD16105-F3F8-4C03-A0B9-C8E8BF28694B}" srcOrd="3" destOrd="0" parTransId="{CC93B407-87F6-4753-8959-1704AD3B3577}" sibTransId="{6EC10D2D-ED8A-4575-85A0-3C58F05B0DFC}"/>
    <dgm:cxn modelId="{AE0A2F13-9B07-4053-97BD-B66CD7A9F90E}" type="presOf" srcId="{1FCAE12D-FF64-4A0A-9179-0FB1E91B79F5}" destId="{E6453333-6220-4AE4-950A-54E9860A626A}" srcOrd="0" destOrd="0" presId="urn:microsoft.com/office/officeart/2005/8/layout/radial4"/>
    <dgm:cxn modelId="{C0E10F14-BFDA-46C6-B099-0324C7902A05}" type="presOf" srcId="{CC93B407-87F6-4753-8959-1704AD3B3577}" destId="{B8521E93-6FE8-4D1D-BA4C-5BC147D53F6E}" srcOrd="0" destOrd="0" presId="urn:microsoft.com/office/officeart/2005/8/layout/radial4"/>
    <dgm:cxn modelId="{B999A31A-F77B-490D-8B44-4C0374BBAA79}" type="presOf" srcId="{A1B32907-C117-4A8B-ABE8-B244E23971F8}" destId="{56D0AE58-AABE-4212-9F95-F15F9B62ACC1}" srcOrd="0" destOrd="0" presId="urn:microsoft.com/office/officeart/2005/8/layout/radial4"/>
    <dgm:cxn modelId="{2BF0A523-3C18-4A51-8F91-050058409A7C}" type="presOf" srcId="{AF6AAE56-5F1D-49F5-BFB6-2FBDF4CA382F}" destId="{6EF7A10D-0606-4345-BC6B-C8E1082E35B7}" srcOrd="0" destOrd="0" presId="urn:microsoft.com/office/officeart/2005/8/layout/radial4"/>
    <dgm:cxn modelId="{C6B12E60-E327-4BF6-97F3-B2EEDBB93987}" srcId="{B52735D6-F4F4-4252-BBBA-DAD1641E93D1}" destId="{90679747-7DD7-4A43-9E4F-9BCA25C17BF3}" srcOrd="2" destOrd="0" parTransId="{C417B4AB-9137-4D28-84FA-44110C0D417B}" sibTransId="{57EAA361-C5F4-497E-BBC1-036F29537DF8}"/>
    <dgm:cxn modelId="{7A02D944-46E5-4BB6-8C5C-1C6EF0B3A0BA}" type="presOf" srcId="{DD40A2A0-48F2-4B8E-BCF9-02E23A728A33}" destId="{F6E9C23D-3AE7-4117-BFAD-C92129EAFC7D}" srcOrd="0" destOrd="0" presId="urn:microsoft.com/office/officeart/2005/8/layout/radial4"/>
    <dgm:cxn modelId="{D1CDF273-7911-4B65-AF33-1CD111F38A05}" type="presOf" srcId="{C417B4AB-9137-4D28-84FA-44110C0D417B}" destId="{8083B0AB-428B-4574-8AA9-0AAD47740425}" srcOrd="0" destOrd="0" presId="urn:microsoft.com/office/officeart/2005/8/layout/radial4"/>
    <dgm:cxn modelId="{DA6F0F74-ADDD-402A-ABE7-E57A5592F3AB}" srcId="{B52735D6-F4F4-4252-BBBA-DAD1641E93D1}" destId="{DD40A2A0-48F2-4B8E-BCF9-02E23A728A33}" srcOrd="0" destOrd="0" parTransId="{AF6AAE56-5F1D-49F5-BFB6-2FBDF4CA382F}" sibTransId="{6EB9E1DD-DD18-4F8F-AA9D-8687115C7155}"/>
    <dgm:cxn modelId="{DCB6F274-6ACE-46FB-8BA2-6F1C73C14B24}" type="presOf" srcId="{3FD16105-F3F8-4C03-A0B9-C8E8BF28694B}" destId="{CA4EBA28-0A65-4B6D-BD37-0BBE11415FD2}" srcOrd="0" destOrd="0" presId="urn:microsoft.com/office/officeart/2005/8/layout/radial4"/>
    <dgm:cxn modelId="{651C8858-618A-4012-9A44-C2D18829865E}" type="presOf" srcId="{B52735D6-F4F4-4252-BBBA-DAD1641E93D1}" destId="{C4D6C013-F196-4DD7-B10E-E2BCD83ECF4B}" srcOrd="0" destOrd="0" presId="urn:microsoft.com/office/officeart/2005/8/layout/radial4"/>
    <dgm:cxn modelId="{D47A5989-507C-4F6C-8E46-A2F94B9508F6}" srcId="{B52735D6-F4F4-4252-BBBA-DAD1641E93D1}" destId="{A1B32907-C117-4A8B-ABE8-B244E23971F8}" srcOrd="1" destOrd="0" parTransId="{1FCAE12D-FF64-4A0A-9179-0FB1E91B79F5}" sibTransId="{FB93F16C-BF6F-4DF2-AD19-CB726A0366CA}"/>
    <dgm:cxn modelId="{FC89EF90-059B-41FD-8C9C-1D54D0EC71BF}" type="presOf" srcId="{D4996FA3-35C9-4A0B-9859-47B9A299844E}" destId="{2E564406-0B6A-4169-AD9E-20507F71EB62}" srcOrd="0" destOrd="0" presId="urn:microsoft.com/office/officeart/2005/8/layout/radial4"/>
    <dgm:cxn modelId="{6EEBDFB5-877F-4485-A6CA-385D21E55D47}" type="presOf" srcId="{90679747-7DD7-4A43-9E4F-9BCA25C17BF3}" destId="{3B640A7F-A448-43F6-8BC6-38E75ED79C77}" srcOrd="0" destOrd="0" presId="urn:microsoft.com/office/officeart/2005/8/layout/radial4"/>
    <dgm:cxn modelId="{3C010BFE-D29D-48F8-B547-7459916A5103}" srcId="{D4996FA3-35C9-4A0B-9859-47B9A299844E}" destId="{B52735D6-F4F4-4252-BBBA-DAD1641E93D1}" srcOrd="0" destOrd="0" parTransId="{7E6553EE-538F-4572-984F-15B9A24B7DB5}" sibTransId="{9B0B7BCA-55CC-43CF-A0D9-7E3DFE45E65C}"/>
    <dgm:cxn modelId="{E83A2BDE-0424-479E-838E-51EF4070F771}" type="presParOf" srcId="{2E564406-0B6A-4169-AD9E-20507F71EB62}" destId="{C4D6C013-F196-4DD7-B10E-E2BCD83ECF4B}" srcOrd="0" destOrd="0" presId="urn:microsoft.com/office/officeart/2005/8/layout/radial4"/>
    <dgm:cxn modelId="{D77E9B06-D2A1-4A37-A7E5-9085E1C9BC7D}" type="presParOf" srcId="{2E564406-0B6A-4169-AD9E-20507F71EB62}" destId="{6EF7A10D-0606-4345-BC6B-C8E1082E35B7}" srcOrd="1" destOrd="0" presId="urn:microsoft.com/office/officeart/2005/8/layout/radial4"/>
    <dgm:cxn modelId="{1274BA3E-0BDE-4921-BB59-824C46BCD2DF}" type="presParOf" srcId="{2E564406-0B6A-4169-AD9E-20507F71EB62}" destId="{F6E9C23D-3AE7-4117-BFAD-C92129EAFC7D}" srcOrd="2" destOrd="0" presId="urn:microsoft.com/office/officeart/2005/8/layout/radial4"/>
    <dgm:cxn modelId="{D9E79A66-2FB2-46C9-B379-9354F8C1761D}" type="presParOf" srcId="{2E564406-0B6A-4169-AD9E-20507F71EB62}" destId="{E6453333-6220-4AE4-950A-54E9860A626A}" srcOrd="3" destOrd="0" presId="urn:microsoft.com/office/officeart/2005/8/layout/radial4"/>
    <dgm:cxn modelId="{05542A97-FCBF-4129-A55A-83C666742E6E}" type="presParOf" srcId="{2E564406-0B6A-4169-AD9E-20507F71EB62}" destId="{56D0AE58-AABE-4212-9F95-F15F9B62ACC1}" srcOrd="4" destOrd="0" presId="urn:microsoft.com/office/officeart/2005/8/layout/radial4"/>
    <dgm:cxn modelId="{FD7E9DF5-581C-4732-A37B-0EF9A5B0001F}" type="presParOf" srcId="{2E564406-0B6A-4169-AD9E-20507F71EB62}" destId="{8083B0AB-428B-4574-8AA9-0AAD47740425}" srcOrd="5" destOrd="0" presId="urn:microsoft.com/office/officeart/2005/8/layout/radial4"/>
    <dgm:cxn modelId="{B7389519-CE24-4AAB-8891-C3ADA19AA13A}" type="presParOf" srcId="{2E564406-0B6A-4169-AD9E-20507F71EB62}" destId="{3B640A7F-A448-43F6-8BC6-38E75ED79C77}" srcOrd="6" destOrd="0" presId="urn:microsoft.com/office/officeart/2005/8/layout/radial4"/>
    <dgm:cxn modelId="{F947200E-08FA-41C8-8B15-4239B3112857}" type="presParOf" srcId="{2E564406-0B6A-4169-AD9E-20507F71EB62}" destId="{B8521E93-6FE8-4D1D-BA4C-5BC147D53F6E}" srcOrd="7" destOrd="0" presId="urn:microsoft.com/office/officeart/2005/8/layout/radial4"/>
    <dgm:cxn modelId="{FE508021-1C9A-4533-A452-5FCEEDE580E6}" type="presParOf" srcId="{2E564406-0B6A-4169-AD9E-20507F71EB62}" destId="{CA4EBA28-0A65-4B6D-BD37-0BBE11415FD2}"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A76770-F38B-49FC-8466-DEB19F6BF8A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SG"/>
        </a:p>
      </dgm:t>
    </dgm:pt>
    <dgm:pt modelId="{F0192C01-A07A-4BC8-83A9-61A32A20502E}">
      <dgm:prSet phldrT="[Text]" custT="1"/>
      <dgm:spPr>
        <a:xfrm>
          <a:off x="2935737" y="219"/>
          <a:ext cx="1293293" cy="646646"/>
        </a:xfrm>
        <a:prstGeom prst="rect">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SG" sz="1400" dirty="0">
              <a:solidFill>
                <a:srgbClr val="000000"/>
              </a:solidFill>
              <a:latin typeface="Arial"/>
              <a:ea typeface="+mn-ea"/>
              <a:cs typeface="+mn-cs"/>
            </a:rPr>
            <a:t>Federated Government</a:t>
          </a:r>
        </a:p>
      </dgm:t>
    </dgm:pt>
    <dgm:pt modelId="{01F4696D-0F30-4FD3-AEFF-86DA83697D4A}" type="parTrans" cxnId="{47F096B4-0E13-472C-AEAF-56946B3BFE37}">
      <dgm:prSet/>
      <dgm:spPr/>
      <dgm:t>
        <a:bodyPr/>
        <a:lstStyle/>
        <a:p>
          <a:endParaRPr lang="en-SG" sz="1400">
            <a:solidFill>
              <a:schemeClr val="tx1"/>
            </a:solidFill>
          </a:endParaRPr>
        </a:p>
      </dgm:t>
    </dgm:pt>
    <dgm:pt modelId="{3BBF2ACC-8DE3-435D-AF7D-9B4A3B9A3D3D}" type="sibTrans" cxnId="{47F096B4-0E13-472C-AEAF-56946B3BFE37}">
      <dgm:prSet/>
      <dgm:spPr/>
      <dgm:t>
        <a:bodyPr/>
        <a:lstStyle/>
        <a:p>
          <a:endParaRPr lang="en-SG" sz="1400">
            <a:solidFill>
              <a:schemeClr val="tx1"/>
            </a:solidFill>
          </a:endParaRPr>
        </a:p>
      </dgm:t>
    </dgm:pt>
    <dgm:pt modelId="{01B27720-A00D-40AE-9CFC-362BA1B36E5F}">
      <dgm:prSet phldrT="[Text]" custT="1"/>
      <dgm:spPr>
        <a:xfrm>
          <a:off x="1370852" y="918457"/>
          <a:ext cx="1293293" cy="646646"/>
        </a:xfrm>
        <a:prstGeom prst="rect">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Font typeface="Courier New" panose="02070309020205020404" pitchFamily="49" charset="0"/>
            <a:buNone/>
          </a:pPr>
          <a:r>
            <a:rPr lang="en-US" altLang="zh-CN" sz="1400" dirty="0">
              <a:solidFill>
                <a:srgbClr val="000000"/>
              </a:solidFill>
              <a:latin typeface="Arial"/>
              <a:ea typeface="+mn-ea"/>
              <a:cs typeface="+mn-cs"/>
            </a:rPr>
            <a:t>Data distribution</a:t>
          </a:r>
          <a:endParaRPr lang="en-SG" sz="1400" dirty="0">
            <a:solidFill>
              <a:srgbClr val="000000"/>
            </a:solidFill>
            <a:latin typeface="Arial"/>
            <a:ea typeface="+mn-ea"/>
            <a:cs typeface="+mn-cs"/>
          </a:endParaRPr>
        </a:p>
      </dgm:t>
    </dgm:pt>
    <dgm:pt modelId="{C3F8211C-E350-4EFE-9F12-0D25AC56F922}" type="parTrans" cxnId="{6C5CEC6A-5955-4B23-BF12-0DFAB7D9AC3B}">
      <dgm:prSet/>
      <dgm:spPr>
        <a:xfrm>
          <a:off x="2017499" y="646866"/>
          <a:ext cx="1564885" cy="271591"/>
        </a:xfrm>
        <a:custGeom>
          <a:avLst/>
          <a:gdLst/>
          <a:ahLst/>
          <a:cxnLst/>
          <a:rect l="0" t="0" r="0" b="0"/>
          <a:pathLst>
            <a:path>
              <a:moveTo>
                <a:pt x="1564885" y="0"/>
              </a:moveTo>
              <a:lnTo>
                <a:pt x="1564885" y="135795"/>
              </a:lnTo>
              <a:lnTo>
                <a:pt x="0" y="135795"/>
              </a:lnTo>
              <a:lnTo>
                <a:pt x="0" y="271591"/>
              </a:lnTo>
            </a:path>
          </a:pathLst>
        </a:custGeom>
        <a:noFill/>
        <a:ln w="25400" cap="flat" cmpd="sng" algn="ctr">
          <a:solidFill>
            <a:srgbClr val="BBE0E3">
              <a:shade val="60000"/>
              <a:hueOff val="0"/>
              <a:satOff val="0"/>
              <a:lumOff val="0"/>
              <a:alphaOff val="0"/>
            </a:srgbClr>
          </a:solidFill>
          <a:prstDash val="solid"/>
        </a:ln>
        <a:effectLst/>
      </dgm:spPr>
      <dgm:t>
        <a:bodyPr/>
        <a:lstStyle/>
        <a:p>
          <a:endParaRPr lang="en-SG" sz="1400">
            <a:solidFill>
              <a:schemeClr val="tx1"/>
            </a:solidFill>
          </a:endParaRPr>
        </a:p>
      </dgm:t>
    </dgm:pt>
    <dgm:pt modelId="{9AE9F7DE-A2D9-4A73-AD5D-608D89261358}" type="sibTrans" cxnId="{6C5CEC6A-5955-4B23-BF12-0DFAB7D9AC3B}">
      <dgm:prSet/>
      <dgm:spPr/>
      <dgm:t>
        <a:bodyPr/>
        <a:lstStyle/>
        <a:p>
          <a:endParaRPr lang="en-SG" sz="1400">
            <a:solidFill>
              <a:schemeClr val="tx1"/>
            </a:solidFill>
          </a:endParaRPr>
        </a:p>
      </dgm:t>
    </dgm:pt>
    <dgm:pt modelId="{5349663C-5805-4C9D-B8EF-0491AC0568AD}">
      <dgm:prSet phldrT="[Text]" custT="1"/>
      <dgm:spPr>
        <a:xfrm>
          <a:off x="2935737" y="918457"/>
          <a:ext cx="1293293" cy="646646"/>
        </a:xfrm>
        <a:prstGeom prst="rect">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Font typeface="Courier New" panose="02070309020205020404" pitchFamily="49" charset="0"/>
            <a:buNone/>
          </a:pPr>
          <a:r>
            <a:rPr lang="en-SG" altLang="zh-CN" sz="1400" dirty="0">
              <a:solidFill>
                <a:srgbClr val="000000"/>
              </a:solidFill>
              <a:latin typeface="Arial"/>
              <a:ea typeface="+mn-ea"/>
              <a:cs typeface="+mn-cs"/>
            </a:rPr>
            <a:t>Federated</a:t>
          </a:r>
        </a:p>
        <a:p>
          <a:pPr>
            <a:buNone/>
          </a:pPr>
          <a:r>
            <a:rPr lang="en-SG" altLang="zh-CN" sz="1400" dirty="0">
              <a:solidFill>
                <a:srgbClr val="000000"/>
              </a:solidFill>
              <a:latin typeface="Arial"/>
              <a:ea typeface="+mn-ea"/>
              <a:cs typeface="+mn-cs"/>
            </a:rPr>
            <a:t>aggregator</a:t>
          </a:r>
          <a:endParaRPr lang="en-SG" sz="1400" dirty="0">
            <a:solidFill>
              <a:srgbClr val="000000"/>
            </a:solidFill>
            <a:latin typeface="Arial"/>
            <a:ea typeface="+mn-ea"/>
            <a:cs typeface="+mn-cs"/>
          </a:endParaRPr>
        </a:p>
      </dgm:t>
    </dgm:pt>
    <dgm:pt modelId="{1ABE0E14-2AC6-4DF4-9311-C0B32D11CBBC}" type="parTrans" cxnId="{9C21D8BF-5826-4CB0-A6B6-FDADC659E623}">
      <dgm:prSet/>
      <dgm:spPr>
        <a:xfrm>
          <a:off x="3536664" y="646866"/>
          <a:ext cx="91440" cy="271591"/>
        </a:xfrm>
        <a:custGeom>
          <a:avLst/>
          <a:gdLst/>
          <a:ahLst/>
          <a:cxnLst/>
          <a:rect l="0" t="0" r="0" b="0"/>
          <a:pathLst>
            <a:path>
              <a:moveTo>
                <a:pt x="45720" y="0"/>
              </a:moveTo>
              <a:lnTo>
                <a:pt x="45720" y="271591"/>
              </a:lnTo>
            </a:path>
          </a:pathLst>
        </a:custGeom>
        <a:noFill/>
        <a:ln w="25400" cap="flat" cmpd="sng" algn="ctr">
          <a:solidFill>
            <a:srgbClr val="BBE0E3">
              <a:shade val="60000"/>
              <a:hueOff val="0"/>
              <a:satOff val="0"/>
              <a:lumOff val="0"/>
              <a:alphaOff val="0"/>
            </a:srgbClr>
          </a:solidFill>
          <a:prstDash val="solid"/>
        </a:ln>
        <a:effectLst/>
      </dgm:spPr>
      <dgm:t>
        <a:bodyPr/>
        <a:lstStyle/>
        <a:p>
          <a:endParaRPr lang="en-SG" sz="1400">
            <a:solidFill>
              <a:schemeClr val="tx1"/>
            </a:solidFill>
          </a:endParaRPr>
        </a:p>
      </dgm:t>
    </dgm:pt>
    <dgm:pt modelId="{63599F23-590E-438E-B53D-B9BFD18D2343}" type="sibTrans" cxnId="{9C21D8BF-5826-4CB0-A6B6-FDADC659E623}">
      <dgm:prSet/>
      <dgm:spPr/>
      <dgm:t>
        <a:bodyPr/>
        <a:lstStyle/>
        <a:p>
          <a:endParaRPr lang="en-SG" sz="1400">
            <a:solidFill>
              <a:schemeClr val="tx1"/>
            </a:solidFill>
          </a:endParaRPr>
        </a:p>
      </dgm:t>
    </dgm:pt>
    <dgm:pt modelId="{080D5A39-347F-46FF-B6FD-6A040A22FDB5}">
      <dgm:prSet phldrT="[Text]" custT="1"/>
      <dgm:spPr>
        <a:xfrm>
          <a:off x="4500623" y="918457"/>
          <a:ext cx="1293293" cy="646646"/>
        </a:xfrm>
        <a:prstGeom prst="rect">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SG" altLang="zh-CN" sz="1400" dirty="0">
              <a:solidFill>
                <a:srgbClr val="000000"/>
              </a:solidFill>
              <a:latin typeface="Arial"/>
              <a:ea typeface="+mn-ea"/>
              <a:cs typeface="+mn-cs"/>
            </a:rPr>
            <a:t>Model</a:t>
          </a:r>
          <a:endParaRPr lang="en-SG" sz="1400" dirty="0">
            <a:solidFill>
              <a:srgbClr val="000000"/>
            </a:solidFill>
            <a:latin typeface="Arial"/>
            <a:ea typeface="+mn-ea"/>
            <a:cs typeface="+mn-cs"/>
          </a:endParaRPr>
        </a:p>
      </dgm:t>
    </dgm:pt>
    <dgm:pt modelId="{9B2290B4-A9AE-4AB8-8EB3-23E68CB6029F}" type="parTrans" cxnId="{CE6CD255-15B6-46EA-AE8D-B2F13F107167}">
      <dgm:prSet/>
      <dgm:spPr>
        <a:xfrm>
          <a:off x="3582384" y="646866"/>
          <a:ext cx="1564885" cy="271591"/>
        </a:xfrm>
        <a:custGeom>
          <a:avLst/>
          <a:gdLst/>
          <a:ahLst/>
          <a:cxnLst/>
          <a:rect l="0" t="0" r="0" b="0"/>
          <a:pathLst>
            <a:path>
              <a:moveTo>
                <a:pt x="0" y="0"/>
              </a:moveTo>
              <a:lnTo>
                <a:pt x="0" y="135795"/>
              </a:lnTo>
              <a:lnTo>
                <a:pt x="1564885" y="135795"/>
              </a:lnTo>
              <a:lnTo>
                <a:pt x="1564885" y="271591"/>
              </a:lnTo>
            </a:path>
          </a:pathLst>
        </a:custGeom>
        <a:noFill/>
        <a:ln w="25400" cap="flat" cmpd="sng" algn="ctr">
          <a:solidFill>
            <a:srgbClr val="BBE0E3">
              <a:shade val="60000"/>
              <a:hueOff val="0"/>
              <a:satOff val="0"/>
              <a:lumOff val="0"/>
              <a:alphaOff val="0"/>
            </a:srgbClr>
          </a:solidFill>
          <a:prstDash val="solid"/>
        </a:ln>
        <a:effectLst/>
      </dgm:spPr>
      <dgm:t>
        <a:bodyPr/>
        <a:lstStyle/>
        <a:p>
          <a:endParaRPr lang="en-SG" sz="1400">
            <a:solidFill>
              <a:schemeClr val="tx1"/>
            </a:solidFill>
          </a:endParaRPr>
        </a:p>
      </dgm:t>
    </dgm:pt>
    <dgm:pt modelId="{154DA6EB-82BD-47EB-B653-206EFC3ABFC5}" type="sibTrans" cxnId="{CE6CD255-15B6-46EA-AE8D-B2F13F107167}">
      <dgm:prSet/>
      <dgm:spPr/>
      <dgm:t>
        <a:bodyPr/>
        <a:lstStyle/>
        <a:p>
          <a:endParaRPr lang="en-SG" sz="1400">
            <a:solidFill>
              <a:schemeClr val="tx1"/>
            </a:solidFill>
          </a:endParaRPr>
        </a:p>
      </dgm:t>
    </dgm:pt>
    <dgm:pt modelId="{2FF02E96-3042-42A6-9A9F-7290436B82A1}">
      <dgm:prSet custT="1"/>
      <dgm:spPr>
        <a:xfrm>
          <a:off x="2211493" y="2754934"/>
          <a:ext cx="1293293" cy="646646"/>
        </a:xfrm>
        <a:prstGeom prst="rect">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SG" sz="1400" dirty="0">
              <a:solidFill>
                <a:srgbClr val="000000"/>
              </a:solidFill>
              <a:latin typeface="Arial"/>
              <a:ea typeface="+mn-ea"/>
              <a:cs typeface="+mn-cs"/>
            </a:rPr>
            <a:t>Private mech</a:t>
          </a:r>
          <a:r>
            <a:rPr lang="en-US" altLang="zh-CN" sz="1400" dirty="0" err="1">
              <a:solidFill>
                <a:srgbClr val="000000"/>
              </a:solidFill>
              <a:latin typeface="Arial"/>
              <a:ea typeface="+mn-ea"/>
              <a:cs typeface="+mn-cs"/>
            </a:rPr>
            <a:t>anism</a:t>
          </a:r>
          <a:endParaRPr lang="en-SG" sz="1400" dirty="0">
            <a:solidFill>
              <a:srgbClr val="000000"/>
            </a:solidFill>
            <a:latin typeface="Arial"/>
            <a:ea typeface="+mn-ea"/>
            <a:cs typeface="+mn-cs"/>
          </a:endParaRPr>
        </a:p>
      </dgm:t>
    </dgm:pt>
    <dgm:pt modelId="{C1A2BD1D-07F3-4B35-92D5-3ABCB90C2405}" type="parTrans" cxnId="{9786E45B-FB8B-4655-BA5E-F8949E509CDA}">
      <dgm:prSet/>
      <dgm:spPr>
        <a:xfrm>
          <a:off x="2017499" y="1565104"/>
          <a:ext cx="193994" cy="1513153"/>
        </a:xfrm>
        <a:custGeom>
          <a:avLst/>
          <a:gdLst/>
          <a:ahLst/>
          <a:cxnLst/>
          <a:rect l="0" t="0" r="0" b="0"/>
          <a:pathLst>
            <a:path>
              <a:moveTo>
                <a:pt x="0" y="0"/>
              </a:moveTo>
              <a:lnTo>
                <a:pt x="0" y="1513153"/>
              </a:lnTo>
              <a:lnTo>
                <a:pt x="193994" y="1513153"/>
              </a:lnTo>
            </a:path>
          </a:pathLst>
        </a:custGeom>
        <a:noFill/>
        <a:ln w="25400" cap="flat" cmpd="sng" algn="ctr">
          <a:solidFill>
            <a:srgbClr val="BBE0E3">
              <a:shade val="80000"/>
              <a:hueOff val="0"/>
              <a:satOff val="0"/>
              <a:lumOff val="0"/>
              <a:alphaOff val="0"/>
            </a:srgbClr>
          </a:solidFill>
          <a:prstDash val="solid"/>
        </a:ln>
        <a:effectLst/>
      </dgm:spPr>
      <dgm:t>
        <a:bodyPr/>
        <a:lstStyle/>
        <a:p>
          <a:endParaRPr lang="en-SG" sz="1400">
            <a:solidFill>
              <a:schemeClr val="tx1"/>
            </a:solidFill>
          </a:endParaRPr>
        </a:p>
      </dgm:t>
    </dgm:pt>
    <dgm:pt modelId="{CEDC515D-ACC4-47BD-BDA0-CC69A07E135A}" type="sibTrans" cxnId="{9786E45B-FB8B-4655-BA5E-F8949E509CDA}">
      <dgm:prSet/>
      <dgm:spPr/>
      <dgm:t>
        <a:bodyPr/>
        <a:lstStyle/>
        <a:p>
          <a:endParaRPr lang="en-SG" sz="1400">
            <a:solidFill>
              <a:schemeClr val="tx1"/>
            </a:solidFill>
          </a:endParaRPr>
        </a:p>
      </dgm:t>
    </dgm:pt>
    <dgm:pt modelId="{A88EA4D8-949F-46FA-A00D-036061511D34}" type="asst">
      <dgm:prSet custT="1"/>
      <dgm:spPr>
        <a:xfrm>
          <a:off x="588409" y="1836696"/>
          <a:ext cx="1293293" cy="646646"/>
        </a:xfrm>
        <a:prstGeom prst="rect">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SG" sz="1400" dirty="0">
              <a:solidFill>
                <a:srgbClr val="000000"/>
              </a:solidFill>
              <a:latin typeface="Arial"/>
              <a:ea typeface="+mn-ea"/>
              <a:cs typeface="+mn-cs"/>
            </a:rPr>
            <a:t>Data (IID or Non-IID scenario)</a:t>
          </a:r>
        </a:p>
      </dgm:t>
    </dgm:pt>
    <dgm:pt modelId="{2E8301E1-871F-4C36-89CA-A0BDE679F3CE}" type="parTrans" cxnId="{7326AFBD-99F8-4938-BA58-09F3C55F3EA8}">
      <dgm:prSet/>
      <dgm:spPr>
        <a:xfrm>
          <a:off x="1881703" y="1565104"/>
          <a:ext cx="135795" cy="594915"/>
        </a:xfrm>
        <a:custGeom>
          <a:avLst/>
          <a:gdLst/>
          <a:ahLst/>
          <a:cxnLst/>
          <a:rect l="0" t="0" r="0" b="0"/>
          <a:pathLst>
            <a:path>
              <a:moveTo>
                <a:pt x="135795" y="0"/>
              </a:moveTo>
              <a:lnTo>
                <a:pt x="135795" y="594915"/>
              </a:lnTo>
              <a:lnTo>
                <a:pt x="0" y="594915"/>
              </a:lnTo>
            </a:path>
          </a:pathLst>
        </a:custGeom>
        <a:noFill/>
        <a:ln w="25400" cap="flat" cmpd="sng" algn="ctr">
          <a:solidFill>
            <a:srgbClr val="BBE0E3">
              <a:shade val="80000"/>
              <a:hueOff val="0"/>
              <a:satOff val="0"/>
              <a:lumOff val="0"/>
              <a:alphaOff val="0"/>
            </a:srgbClr>
          </a:solidFill>
          <a:prstDash val="solid"/>
        </a:ln>
        <a:effectLst/>
      </dgm:spPr>
      <dgm:t>
        <a:bodyPr/>
        <a:lstStyle/>
        <a:p>
          <a:endParaRPr lang="en-SG" sz="1400">
            <a:solidFill>
              <a:schemeClr val="tx1"/>
            </a:solidFill>
          </a:endParaRPr>
        </a:p>
      </dgm:t>
    </dgm:pt>
    <dgm:pt modelId="{AAE54233-3EAE-49E1-880E-D9B83DA44F90}" type="sibTrans" cxnId="{7326AFBD-99F8-4938-BA58-09F3C55F3EA8}">
      <dgm:prSet/>
      <dgm:spPr/>
      <dgm:t>
        <a:bodyPr/>
        <a:lstStyle/>
        <a:p>
          <a:endParaRPr lang="en-SG" sz="1400">
            <a:solidFill>
              <a:schemeClr val="tx1"/>
            </a:solidFill>
          </a:endParaRPr>
        </a:p>
      </dgm:t>
    </dgm:pt>
    <dgm:pt modelId="{67ED57A9-D53F-48B3-8055-FFF2758D1B85}">
      <dgm:prSet custT="1"/>
      <dgm:spPr>
        <a:xfrm>
          <a:off x="3259061" y="1836696"/>
          <a:ext cx="1293293" cy="646646"/>
        </a:xfrm>
        <a:prstGeom prst="rect">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SG" sz="1400" dirty="0">
              <a:solidFill>
                <a:srgbClr val="000000"/>
              </a:solidFill>
              <a:latin typeface="Arial"/>
              <a:ea typeface="+mn-ea"/>
              <a:cs typeface="+mn-cs"/>
            </a:rPr>
            <a:t>Federated Averaging, CO-OP </a:t>
          </a:r>
        </a:p>
      </dgm:t>
    </dgm:pt>
    <dgm:pt modelId="{E81B3D89-C15C-47D7-99E1-CCF6EB3F7535}" type="parTrans" cxnId="{67AC3569-863B-4F6D-8EAC-C6477D8CC101}">
      <dgm:prSet/>
      <dgm:spPr>
        <a:xfrm>
          <a:off x="3065067" y="1565104"/>
          <a:ext cx="193994" cy="594915"/>
        </a:xfrm>
        <a:custGeom>
          <a:avLst/>
          <a:gdLst/>
          <a:ahLst/>
          <a:cxnLst/>
          <a:rect l="0" t="0" r="0" b="0"/>
          <a:pathLst>
            <a:path>
              <a:moveTo>
                <a:pt x="0" y="0"/>
              </a:moveTo>
              <a:lnTo>
                <a:pt x="0" y="594915"/>
              </a:lnTo>
              <a:lnTo>
                <a:pt x="193994" y="594915"/>
              </a:lnTo>
            </a:path>
          </a:pathLst>
        </a:custGeom>
        <a:noFill/>
        <a:ln w="25400" cap="flat" cmpd="sng" algn="ctr">
          <a:solidFill>
            <a:srgbClr val="BBE0E3">
              <a:shade val="80000"/>
              <a:hueOff val="0"/>
              <a:satOff val="0"/>
              <a:lumOff val="0"/>
              <a:alphaOff val="0"/>
            </a:srgbClr>
          </a:solidFill>
          <a:prstDash val="solid"/>
        </a:ln>
        <a:effectLst/>
      </dgm:spPr>
      <dgm:t>
        <a:bodyPr/>
        <a:lstStyle/>
        <a:p>
          <a:endParaRPr lang="en-SG" sz="1400">
            <a:solidFill>
              <a:schemeClr val="tx1"/>
            </a:solidFill>
          </a:endParaRPr>
        </a:p>
      </dgm:t>
    </dgm:pt>
    <dgm:pt modelId="{2F7FB04A-A20D-426C-8101-9C4DE357D422}" type="sibTrans" cxnId="{67AC3569-863B-4F6D-8EAC-C6477D8CC101}">
      <dgm:prSet/>
      <dgm:spPr/>
      <dgm:t>
        <a:bodyPr/>
        <a:lstStyle/>
        <a:p>
          <a:endParaRPr lang="en-SG" sz="1400">
            <a:solidFill>
              <a:schemeClr val="tx1"/>
            </a:solidFill>
          </a:endParaRPr>
        </a:p>
      </dgm:t>
    </dgm:pt>
    <dgm:pt modelId="{3839F850-6C0E-4B04-B450-DADDD4C4177C}" type="pres">
      <dgm:prSet presAssocID="{FEA76770-F38B-49FC-8466-DEB19F6BF8A4}" presName="hierChild1" presStyleCnt="0">
        <dgm:presLayoutVars>
          <dgm:orgChart val="1"/>
          <dgm:chPref val="1"/>
          <dgm:dir/>
          <dgm:animOne val="branch"/>
          <dgm:animLvl val="lvl"/>
          <dgm:resizeHandles/>
        </dgm:presLayoutVars>
      </dgm:prSet>
      <dgm:spPr/>
    </dgm:pt>
    <dgm:pt modelId="{9253994C-EA24-4807-8DB6-DB9C6F202DC6}" type="pres">
      <dgm:prSet presAssocID="{F0192C01-A07A-4BC8-83A9-61A32A20502E}" presName="hierRoot1" presStyleCnt="0">
        <dgm:presLayoutVars>
          <dgm:hierBranch val="init"/>
        </dgm:presLayoutVars>
      </dgm:prSet>
      <dgm:spPr/>
    </dgm:pt>
    <dgm:pt modelId="{7795CB1E-F484-4DCB-87F6-0B186D33E04D}" type="pres">
      <dgm:prSet presAssocID="{F0192C01-A07A-4BC8-83A9-61A32A20502E}" presName="rootComposite1" presStyleCnt="0"/>
      <dgm:spPr/>
    </dgm:pt>
    <dgm:pt modelId="{2BE768DC-F221-42BF-A815-A83D256C7C02}" type="pres">
      <dgm:prSet presAssocID="{F0192C01-A07A-4BC8-83A9-61A32A20502E}" presName="rootText1" presStyleLbl="node0" presStyleIdx="0" presStyleCnt="1">
        <dgm:presLayoutVars>
          <dgm:chPref val="3"/>
        </dgm:presLayoutVars>
      </dgm:prSet>
      <dgm:spPr/>
    </dgm:pt>
    <dgm:pt modelId="{414F090D-9722-4C78-A622-3A4849E867C5}" type="pres">
      <dgm:prSet presAssocID="{F0192C01-A07A-4BC8-83A9-61A32A20502E}" presName="rootConnector1" presStyleLbl="node1" presStyleIdx="0" presStyleCnt="0"/>
      <dgm:spPr/>
    </dgm:pt>
    <dgm:pt modelId="{984F6F43-E8D8-42C6-8AE7-57A3475B3145}" type="pres">
      <dgm:prSet presAssocID="{F0192C01-A07A-4BC8-83A9-61A32A20502E}" presName="hierChild2" presStyleCnt="0"/>
      <dgm:spPr/>
    </dgm:pt>
    <dgm:pt modelId="{2F0ED348-A956-497F-8606-88D1B438C465}" type="pres">
      <dgm:prSet presAssocID="{C3F8211C-E350-4EFE-9F12-0D25AC56F922}" presName="Name37" presStyleLbl="parChTrans1D2" presStyleIdx="0" presStyleCnt="3"/>
      <dgm:spPr/>
    </dgm:pt>
    <dgm:pt modelId="{D4C5985A-8C98-4511-9FD5-9B11C64E5430}" type="pres">
      <dgm:prSet presAssocID="{01B27720-A00D-40AE-9CFC-362BA1B36E5F}" presName="hierRoot2" presStyleCnt="0">
        <dgm:presLayoutVars>
          <dgm:hierBranch val="init"/>
        </dgm:presLayoutVars>
      </dgm:prSet>
      <dgm:spPr/>
    </dgm:pt>
    <dgm:pt modelId="{9797245D-A006-4174-84EA-F2181D27CC0F}" type="pres">
      <dgm:prSet presAssocID="{01B27720-A00D-40AE-9CFC-362BA1B36E5F}" presName="rootComposite" presStyleCnt="0"/>
      <dgm:spPr/>
    </dgm:pt>
    <dgm:pt modelId="{C7071EBD-1B8E-4F86-A3BB-042AC206BD5B}" type="pres">
      <dgm:prSet presAssocID="{01B27720-A00D-40AE-9CFC-362BA1B36E5F}" presName="rootText" presStyleLbl="node2" presStyleIdx="0" presStyleCnt="3">
        <dgm:presLayoutVars>
          <dgm:chPref val="3"/>
        </dgm:presLayoutVars>
      </dgm:prSet>
      <dgm:spPr/>
    </dgm:pt>
    <dgm:pt modelId="{D66C045E-8DFD-4BB9-9077-F948FC33CA93}" type="pres">
      <dgm:prSet presAssocID="{01B27720-A00D-40AE-9CFC-362BA1B36E5F}" presName="rootConnector" presStyleLbl="node2" presStyleIdx="0" presStyleCnt="3"/>
      <dgm:spPr/>
    </dgm:pt>
    <dgm:pt modelId="{4C899FF4-4171-4FD6-B85F-675F1FB3D85D}" type="pres">
      <dgm:prSet presAssocID="{01B27720-A00D-40AE-9CFC-362BA1B36E5F}" presName="hierChild4" presStyleCnt="0"/>
      <dgm:spPr/>
    </dgm:pt>
    <dgm:pt modelId="{BB3D4202-05F2-4E12-9414-9FFAA1CF1ADE}" type="pres">
      <dgm:prSet presAssocID="{C1A2BD1D-07F3-4B35-92D5-3ABCB90C2405}" presName="Name37" presStyleLbl="parChTrans1D3" presStyleIdx="0" presStyleCnt="3"/>
      <dgm:spPr/>
    </dgm:pt>
    <dgm:pt modelId="{EF25526B-EFFC-4AF4-BB48-9093E1CB1AA8}" type="pres">
      <dgm:prSet presAssocID="{2FF02E96-3042-42A6-9A9F-7290436B82A1}" presName="hierRoot2" presStyleCnt="0">
        <dgm:presLayoutVars>
          <dgm:hierBranch val="init"/>
        </dgm:presLayoutVars>
      </dgm:prSet>
      <dgm:spPr/>
    </dgm:pt>
    <dgm:pt modelId="{318C043E-F0C3-4BF9-A4AF-2CE9C13EE15D}" type="pres">
      <dgm:prSet presAssocID="{2FF02E96-3042-42A6-9A9F-7290436B82A1}" presName="rootComposite" presStyleCnt="0"/>
      <dgm:spPr/>
    </dgm:pt>
    <dgm:pt modelId="{8D677583-BC49-4F79-A30C-93C24395E321}" type="pres">
      <dgm:prSet presAssocID="{2FF02E96-3042-42A6-9A9F-7290436B82A1}" presName="rootText" presStyleLbl="node3" presStyleIdx="0" presStyleCnt="2">
        <dgm:presLayoutVars>
          <dgm:chPref val="3"/>
        </dgm:presLayoutVars>
      </dgm:prSet>
      <dgm:spPr/>
    </dgm:pt>
    <dgm:pt modelId="{721E7CDA-7C28-4AC7-9319-5EEFF49132D3}" type="pres">
      <dgm:prSet presAssocID="{2FF02E96-3042-42A6-9A9F-7290436B82A1}" presName="rootConnector" presStyleLbl="node3" presStyleIdx="0" presStyleCnt="2"/>
      <dgm:spPr/>
    </dgm:pt>
    <dgm:pt modelId="{F5CC4830-F416-4033-8084-4121165034C0}" type="pres">
      <dgm:prSet presAssocID="{2FF02E96-3042-42A6-9A9F-7290436B82A1}" presName="hierChild4" presStyleCnt="0"/>
      <dgm:spPr/>
    </dgm:pt>
    <dgm:pt modelId="{061BB709-DA30-4305-8647-361C3309F726}" type="pres">
      <dgm:prSet presAssocID="{2FF02E96-3042-42A6-9A9F-7290436B82A1}" presName="hierChild5" presStyleCnt="0"/>
      <dgm:spPr/>
    </dgm:pt>
    <dgm:pt modelId="{9E52384E-30F0-4D4D-8E3B-80A93C33E349}" type="pres">
      <dgm:prSet presAssocID="{01B27720-A00D-40AE-9CFC-362BA1B36E5F}" presName="hierChild5" presStyleCnt="0"/>
      <dgm:spPr/>
    </dgm:pt>
    <dgm:pt modelId="{AF464E4C-0A8A-4D7E-AA32-17DA2218C63B}" type="pres">
      <dgm:prSet presAssocID="{2E8301E1-871F-4C36-89CA-A0BDE679F3CE}" presName="Name111" presStyleLbl="parChTrans1D3" presStyleIdx="1" presStyleCnt="3"/>
      <dgm:spPr/>
    </dgm:pt>
    <dgm:pt modelId="{3276DB69-2A3A-4845-9421-BD8F5C77A67B}" type="pres">
      <dgm:prSet presAssocID="{A88EA4D8-949F-46FA-A00D-036061511D34}" presName="hierRoot3" presStyleCnt="0">
        <dgm:presLayoutVars>
          <dgm:hierBranch val="init"/>
        </dgm:presLayoutVars>
      </dgm:prSet>
      <dgm:spPr/>
    </dgm:pt>
    <dgm:pt modelId="{5483155F-05C2-42B4-853E-9BBBEFF3F3FF}" type="pres">
      <dgm:prSet presAssocID="{A88EA4D8-949F-46FA-A00D-036061511D34}" presName="rootComposite3" presStyleCnt="0"/>
      <dgm:spPr/>
    </dgm:pt>
    <dgm:pt modelId="{AB10EC2C-F26B-4B8F-ACE6-55D21A8C051A}" type="pres">
      <dgm:prSet presAssocID="{A88EA4D8-949F-46FA-A00D-036061511D34}" presName="rootText3" presStyleLbl="asst2" presStyleIdx="0" presStyleCnt="1">
        <dgm:presLayoutVars>
          <dgm:chPref val="3"/>
        </dgm:presLayoutVars>
      </dgm:prSet>
      <dgm:spPr/>
    </dgm:pt>
    <dgm:pt modelId="{BBFCDAD7-B84A-4124-BC44-E69FEF6FB68F}" type="pres">
      <dgm:prSet presAssocID="{A88EA4D8-949F-46FA-A00D-036061511D34}" presName="rootConnector3" presStyleLbl="asst2" presStyleIdx="0" presStyleCnt="1"/>
      <dgm:spPr/>
    </dgm:pt>
    <dgm:pt modelId="{3551D743-E505-4A8E-9108-2ED0643DAEBB}" type="pres">
      <dgm:prSet presAssocID="{A88EA4D8-949F-46FA-A00D-036061511D34}" presName="hierChild6" presStyleCnt="0"/>
      <dgm:spPr/>
    </dgm:pt>
    <dgm:pt modelId="{BABE2567-30EF-40DD-92C4-AAA1D0440DCF}" type="pres">
      <dgm:prSet presAssocID="{A88EA4D8-949F-46FA-A00D-036061511D34}" presName="hierChild7" presStyleCnt="0"/>
      <dgm:spPr/>
    </dgm:pt>
    <dgm:pt modelId="{9148EE39-AEC0-4FF5-82DE-9D2BFCCCD075}" type="pres">
      <dgm:prSet presAssocID="{1ABE0E14-2AC6-4DF4-9311-C0B32D11CBBC}" presName="Name37" presStyleLbl="parChTrans1D2" presStyleIdx="1" presStyleCnt="3"/>
      <dgm:spPr/>
    </dgm:pt>
    <dgm:pt modelId="{87481975-EF83-4A5C-A082-5CBD28551B4E}" type="pres">
      <dgm:prSet presAssocID="{5349663C-5805-4C9D-B8EF-0491AC0568AD}" presName="hierRoot2" presStyleCnt="0">
        <dgm:presLayoutVars>
          <dgm:hierBranch val="init"/>
        </dgm:presLayoutVars>
      </dgm:prSet>
      <dgm:spPr/>
    </dgm:pt>
    <dgm:pt modelId="{980096CF-B909-4FE8-9017-C67CA15B52D4}" type="pres">
      <dgm:prSet presAssocID="{5349663C-5805-4C9D-B8EF-0491AC0568AD}" presName="rootComposite" presStyleCnt="0"/>
      <dgm:spPr/>
    </dgm:pt>
    <dgm:pt modelId="{7E612226-9DFD-4BDB-812A-EC809761E275}" type="pres">
      <dgm:prSet presAssocID="{5349663C-5805-4C9D-B8EF-0491AC0568AD}" presName="rootText" presStyleLbl="node2" presStyleIdx="1" presStyleCnt="3">
        <dgm:presLayoutVars>
          <dgm:chPref val="3"/>
        </dgm:presLayoutVars>
      </dgm:prSet>
      <dgm:spPr/>
    </dgm:pt>
    <dgm:pt modelId="{13A1C494-D937-47EE-8CC6-46C0C3C8771C}" type="pres">
      <dgm:prSet presAssocID="{5349663C-5805-4C9D-B8EF-0491AC0568AD}" presName="rootConnector" presStyleLbl="node2" presStyleIdx="1" presStyleCnt="3"/>
      <dgm:spPr/>
    </dgm:pt>
    <dgm:pt modelId="{ECA22F8A-CE52-4933-8198-20BA29047A5D}" type="pres">
      <dgm:prSet presAssocID="{5349663C-5805-4C9D-B8EF-0491AC0568AD}" presName="hierChild4" presStyleCnt="0"/>
      <dgm:spPr/>
    </dgm:pt>
    <dgm:pt modelId="{9FCD9971-6A5A-4420-8971-791C80995504}" type="pres">
      <dgm:prSet presAssocID="{E81B3D89-C15C-47D7-99E1-CCF6EB3F7535}" presName="Name37" presStyleLbl="parChTrans1D3" presStyleIdx="2" presStyleCnt="3"/>
      <dgm:spPr/>
    </dgm:pt>
    <dgm:pt modelId="{D4071AB4-A16D-4266-80DB-ABEDA36364B4}" type="pres">
      <dgm:prSet presAssocID="{67ED57A9-D53F-48B3-8055-FFF2758D1B85}" presName="hierRoot2" presStyleCnt="0">
        <dgm:presLayoutVars>
          <dgm:hierBranch val="init"/>
        </dgm:presLayoutVars>
      </dgm:prSet>
      <dgm:spPr/>
    </dgm:pt>
    <dgm:pt modelId="{DFCB7E97-A048-4103-A84D-A82A1EF054BD}" type="pres">
      <dgm:prSet presAssocID="{67ED57A9-D53F-48B3-8055-FFF2758D1B85}" presName="rootComposite" presStyleCnt="0"/>
      <dgm:spPr/>
    </dgm:pt>
    <dgm:pt modelId="{086055D3-B0AB-432C-9ED5-6317756A8FE4}" type="pres">
      <dgm:prSet presAssocID="{67ED57A9-D53F-48B3-8055-FFF2758D1B85}" presName="rootText" presStyleLbl="node3" presStyleIdx="1" presStyleCnt="2">
        <dgm:presLayoutVars>
          <dgm:chPref val="3"/>
        </dgm:presLayoutVars>
      </dgm:prSet>
      <dgm:spPr/>
    </dgm:pt>
    <dgm:pt modelId="{54AC2CDC-039E-4FFA-A835-BEA2DB91A682}" type="pres">
      <dgm:prSet presAssocID="{67ED57A9-D53F-48B3-8055-FFF2758D1B85}" presName="rootConnector" presStyleLbl="node3" presStyleIdx="1" presStyleCnt="2"/>
      <dgm:spPr/>
    </dgm:pt>
    <dgm:pt modelId="{C4401E29-FE1D-4AE7-AF5E-E30452B918AD}" type="pres">
      <dgm:prSet presAssocID="{67ED57A9-D53F-48B3-8055-FFF2758D1B85}" presName="hierChild4" presStyleCnt="0"/>
      <dgm:spPr/>
    </dgm:pt>
    <dgm:pt modelId="{7787CE70-C704-4F89-8256-74BF33EEC6A0}" type="pres">
      <dgm:prSet presAssocID="{67ED57A9-D53F-48B3-8055-FFF2758D1B85}" presName="hierChild5" presStyleCnt="0"/>
      <dgm:spPr/>
    </dgm:pt>
    <dgm:pt modelId="{9677DD8C-91E3-4158-A08E-AEC6B3CB9ED4}" type="pres">
      <dgm:prSet presAssocID="{5349663C-5805-4C9D-B8EF-0491AC0568AD}" presName="hierChild5" presStyleCnt="0"/>
      <dgm:spPr/>
    </dgm:pt>
    <dgm:pt modelId="{251A9E59-9670-4496-ACAC-DC57016C38C8}" type="pres">
      <dgm:prSet presAssocID="{9B2290B4-A9AE-4AB8-8EB3-23E68CB6029F}" presName="Name37" presStyleLbl="parChTrans1D2" presStyleIdx="2" presStyleCnt="3"/>
      <dgm:spPr/>
    </dgm:pt>
    <dgm:pt modelId="{195ABE41-0469-4E04-A9D5-46196745E73A}" type="pres">
      <dgm:prSet presAssocID="{080D5A39-347F-46FF-B6FD-6A040A22FDB5}" presName="hierRoot2" presStyleCnt="0">
        <dgm:presLayoutVars>
          <dgm:hierBranch val="init"/>
        </dgm:presLayoutVars>
      </dgm:prSet>
      <dgm:spPr/>
    </dgm:pt>
    <dgm:pt modelId="{BA4D4767-F811-44F6-9C17-EFD9116188C5}" type="pres">
      <dgm:prSet presAssocID="{080D5A39-347F-46FF-B6FD-6A040A22FDB5}" presName="rootComposite" presStyleCnt="0"/>
      <dgm:spPr/>
    </dgm:pt>
    <dgm:pt modelId="{35D5FCC9-A6AD-444C-B667-B4AFE6680A07}" type="pres">
      <dgm:prSet presAssocID="{080D5A39-347F-46FF-B6FD-6A040A22FDB5}" presName="rootText" presStyleLbl="node2" presStyleIdx="2" presStyleCnt="3">
        <dgm:presLayoutVars>
          <dgm:chPref val="3"/>
        </dgm:presLayoutVars>
      </dgm:prSet>
      <dgm:spPr/>
    </dgm:pt>
    <dgm:pt modelId="{901527D3-E7F3-4E82-AD0E-CB2BD6B19E3B}" type="pres">
      <dgm:prSet presAssocID="{080D5A39-347F-46FF-B6FD-6A040A22FDB5}" presName="rootConnector" presStyleLbl="node2" presStyleIdx="2" presStyleCnt="3"/>
      <dgm:spPr/>
    </dgm:pt>
    <dgm:pt modelId="{D4B0DAEB-72E2-4E7D-A957-9C7298BE4533}" type="pres">
      <dgm:prSet presAssocID="{080D5A39-347F-46FF-B6FD-6A040A22FDB5}" presName="hierChild4" presStyleCnt="0"/>
      <dgm:spPr/>
    </dgm:pt>
    <dgm:pt modelId="{1152851B-0414-45F6-AAB9-6BC4D9C6C5A6}" type="pres">
      <dgm:prSet presAssocID="{080D5A39-347F-46FF-B6FD-6A040A22FDB5}" presName="hierChild5" presStyleCnt="0"/>
      <dgm:spPr/>
    </dgm:pt>
    <dgm:pt modelId="{85E5DFF3-AB9D-4AED-835E-D84A83A2F692}" type="pres">
      <dgm:prSet presAssocID="{F0192C01-A07A-4BC8-83A9-61A32A20502E}" presName="hierChild3" presStyleCnt="0"/>
      <dgm:spPr/>
    </dgm:pt>
  </dgm:ptLst>
  <dgm:cxnLst>
    <dgm:cxn modelId="{D6AF750E-7127-4079-95F5-D586A2CB686E}" type="presOf" srcId="{080D5A39-347F-46FF-B6FD-6A040A22FDB5}" destId="{901527D3-E7F3-4E82-AD0E-CB2BD6B19E3B}" srcOrd="1" destOrd="0" presId="urn:microsoft.com/office/officeart/2005/8/layout/orgChart1"/>
    <dgm:cxn modelId="{DBA0132C-821E-4937-AF6A-5440288D918A}" type="presOf" srcId="{080D5A39-347F-46FF-B6FD-6A040A22FDB5}" destId="{35D5FCC9-A6AD-444C-B667-B4AFE6680A07}" srcOrd="0" destOrd="0" presId="urn:microsoft.com/office/officeart/2005/8/layout/orgChart1"/>
    <dgm:cxn modelId="{9786E45B-FB8B-4655-BA5E-F8949E509CDA}" srcId="{01B27720-A00D-40AE-9CFC-362BA1B36E5F}" destId="{2FF02E96-3042-42A6-9A9F-7290436B82A1}" srcOrd="0" destOrd="0" parTransId="{C1A2BD1D-07F3-4B35-92D5-3ABCB90C2405}" sibTransId="{CEDC515D-ACC4-47BD-BDA0-CC69A07E135A}"/>
    <dgm:cxn modelId="{F2924E45-102D-492F-85C6-B169278EAD26}" type="presOf" srcId="{01B27720-A00D-40AE-9CFC-362BA1B36E5F}" destId="{D66C045E-8DFD-4BB9-9077-F948FC33CA93}" srcOrd="1" destOrd="0" presId="urn:microsoft.com/office/officeart/2005/8/layout/orgChart1"/>
    <dgm:cxn modelId="{3C390669-478C-4C1F-96FB-72A1CFBB6232}" type="presOf" srcId="{67ED57A9-D53F-48B3-8055-FFF2758D1B85}" destId="{54AC2CDC-039E-4FFA-A835-BEA2DB91A682}" srcOrd="1" destOrd="0" presId="urn:microsoft.com/office/officeart/2005/8/layout/orgChart1"/>
    <dgm:cxn modelId="{67AC3569-863B-4F6D-8EAC-C6477D8CC101}" srcId="{5349663C-5805-4C9D-B8EF-0491AC0568AD}" destId="{67ED57A9-D53F-48B3-8055-FFF2758D1B85}" srcOrd="0" destOrd="0" parTransId="{E81B3D89-C15C-47D7-99E1-CCF6EB3F7535}" sibTransId="{2F7FB04A-A20D-426C-8101-9C4DE357D422}"/>
    <dgm:cxn modelId="{6C5CEC6A-5955-4B23-BF12-0DFAB7D9AC3B}" srcId="{F0192C01-A07A-4BC8-83A9-61A32A20502E}" destId="{01B27720-A00D-40AE-9CFC-362BA1B36E5F}" srcOrd="0" destOrd="0" parTransId="{C3F8211C-E350-4EFE-9F12-0D25AC56F922}" sibTransId="{9AE9F7DE-A2D9-4A73-AD5D-608D89261358}"/>
    <dgm:cxn modelId="{DA5C4E6B-05B9-4A1D-B329-E7F0456D94D0}" type="presOf" srcId="{5349663C-5805-4C9D-B8EF-0491AC0568AD}" destId="{7E612226-9DFD-4BDB-812A-EC809761E275}" srcOrd="0" destOrd="0" presId="urn:microsoft.com/office/officeart/2005/8/layout/orgChart1"/>
    <dgm:cxn modelId="{CEA8C070-366F-41AD-8C44-81A7CA8715A5}" type="presOf" srcId="{C3F8211C-E350-4EFE-9F12-0D25AC56F922}" destId="{2F0ED348-A956-497F-8606-88D1B438C465}" srcOrd="0" destOrd="0" presId="urn:microsoft.com/office/officeart/2005/8/layout/orgChart1"/>
    <dgm:cxn modelId="{897D3C52-3C42-4D43-B362-5CE35D9F6B0D}" type="presOf" srcId="{01B27720-A00D-40AE-9CFC-362BA1B36E5F}" destId="{C7071EBD-1B8E-4F86-A3BB-042AC206BD5B}" srcOrd="0" destOrd="0" presId="urn:microsoft.com/office/officeart/2005/8/layout/orgChart1"/>
    <dgm:cxn modelId="{B6D47272-55ED-4FD5-8C63-675A6637BE68}" type="presOf" srcId="{A88EA4D8-949F-46FA-A00D-036061511D34}" destId="{AB10EC2C-F26B-4B8F-ACE6-55D21A8C051A}" srcOrd="0" destOrd="0" presId="urn:microsoft.com/office/officeart/2005/8/layout/orgChart1"/>
    <dgm:cxn modelId="{3CC67B72-0087-4C2A-ADDE-F45820B11B42}" type="presOf" srcId="{E81B3D89-C15C-47D7-99E1-CCF6EB3F7535}" destId="{9FCD9971-6A5A-4420-8971-791C80995504}" srcOrd="0" destOrd="0" presId="urn:microsoft.com/office/officeart/2005/8/layout/orgChart1"/>
    <dgm:cxn modelId="{CE6CD255-15B6-46EA-AE8D-B2F13F107167}" srcId="{F0192C01-A07A-4BC8-83A9-61A32A20502E}" destId="{080D5A39-347F-46FF-B6FD-6A040A22FDB5}" srcOrd="2" destOrd="0" parTransId="{9B2290B4-A9AE-4AB8-8EB3-23E68CB6029F}" sibTransId="{154DA6EB-82BD-47EB-B653-206EFC3ABFC5}"/>
    <dgm:cxn modelId="{57622157-41A9-463A-8CBA-8369E8A4DEC2}" type="presOf" srcId="{C1A2BD1D-07F3-4B35-92D5-3ABCB90C2405}" destId="{BB3D4202-05F2-4E12-9414-9FFAA1CF1ADE}" srcOrd="0" destOrd="0" presId="urn:microsoft.com/office/officeart/2005/8/layout/orgChart1"/>
    <dgm:cxn modelId="{41C9C75A-2680-4FB3-BDAC-D696254E2CE4}" type="presOf" srcId="{FEA76770-F38B-49FC-8466-DEB19F6BF8A4}" destId="{3839F850-6C0E-4B04-B450-DADDD4C4177C}" srcOrd="0" destOrd="0" presId="urn:microsoft.com/office/officeart/2005/8/layout/orgChart1"/>
    <dgm:cxn modelId="{CB4CB081-EA17-4641-954A-28E67BC2C3AC}" type="presOf" srcId="{1ABE0E14-2AC6-4DF4-9311-C0B32D11CBBC}" destId="{9148EE39-AEC0-4FF5-82DE-9D2BFCCCD075}" srcOrd="0" destOrd="0" presId="urn:microsoft.com/office/officeart/2005/8/layout/orgChart1"/>
    <dgm:cxn modelId="{FEE09582-38BE-41BA-8CD5-DB6969F85C86}" type="presOf" srcId="{2FF02E96-3042-42A6-9A9F-7290436B82A1}" destId="{721E7CDA-7C28-4AC7-9319-5EEFF49132D3}" srcOrd="1" destOrd="0" presId="urn:microsoft.com/office/officeart/2005/8/layout/orgChart1"/>
    <dgm:cxn modelId="{40DE7F9F-71E2-4EF6-9D2B-A0775224158B}" type="presOf" srcId="{A88EA4D8-949F-46FA-A00D-036061511D34}" destId="{BBFCDAD7-B84A-4124-BC44-E69FEF6FB68F}" srcOrd="1" destOrd="0" presId="urn:microsoft.com/office/officeart/2005/8/layout/orgChart1"/>
    <dgm:cxn modelId="{8CB5DAAE-6733-46EE-946C-4F12490A98FF}" type="presOf" srcId="{2E8301E1-871F-4C36-89CA-A0BDE679F3CE}" destId="{AF464E4C-0A8A-4D7E-AA32-17DA2218C63B}" srcOrd="0" destOrd="0" presId="urn:microsoft.com/office/officeart/2005/8/layout/orgChart1"/>
    <dgm:cxn modelId="{47F096B4-0E13-472C-AEAF-56946B3BFE37}" srcId="{FEA76770-F38B-49FC-8466-DEB19F6BF8A4}" destId="{F0192C01-A07A-4BC8-83A9-61A32A20502E}" srcOrd="0" destOrd="0" parTransId="{01F4696D-0F30-4FD3-AEFF-86DA83697D4A}" sibTransId="{3BBF2ACC-8DE3-435D-AF7D-9B4A3B9A3D3D}"/>
    <dgm:cxn modelId="{7AA2F6B6-51F2-4DDD-8F32-171EBC61417D}" type="presOf" srcId="{9B2290B4-A9AE-4AB8-8EB3-23E68CB6029F}" destId="{251A9E59-9670-4496-ACAC-DC57016C38C8}" srcOrd="0" destOrd="0" presId="urn:microsoft.com/office/officeart/2005/8/layout/orgChart1"/>
    <dgm:cxn modelId="{4DF42EB7-9112-4DF0-9896-95A1B54EDA01}" type="presOf" srcId="{5349663C-5805-4C9D-B8EF-0491AC0568AD}" destId="{13A1C494-D937-47EE-8CC6-46C0C3C8771C}" srcOrd="1" destOrd="0" presId="urn:microsoft.com/office/officeart/2005/8/layout/orgChart1"/>
    <dgm:cxn modelId="{7326AFBD-99F8-4938-BA58-09F3C55F3EA8}" srcId="{01B27720-A00D-40AE-9CFC-362BA1B36E5F}" destId="{A88EA4D8-949F-46FA-A00D-036061511D34}" srcOrd="1" destOrd="0" parTransId="{2E8301E1-871F-4C36-89CA-A0BDE679F3CE}" sibTransId="{AAE54233-3EAE-49E1-880E-D9B83DA44F90}"/>
    <dgm:cxn modelId="{9C21D8BF-5826-4CB0-A6B6-FDADC659E623}" srcId="{F0192C01-A07A-4BC8-83A9-61A32A20502E}" destId="{5349663C-5805-4C9D-B8EF-0491AC0568AD}" srcOrd="1" destOrd="0" parTransId="{1ABE0E14-2AC6-4DF4-9311-C0B32D11CBBC}" sibTransId="{63599F23-590E-438E-B53D-B9BFD18D2343}"/>
    <dgm:cxn modelId="{08F8ECCD-A73E-4816-A360-DF0BF3E8CD72}" type="presOf" srcId="{2FF02E96-3042-42A6-9A9F-7290436B82A1}" destId="{8D677583-BC49-4F79-A30C-93C24395E321}" srcOrd="0" destOrd="0" presId="urn:microsoft.com/office/officeart/2005/8/layout/orgChart1"/>
    <dgm:cxn modelId="{F774DCD8-C927-464F-B44B-9A6889708F66}" type="presOf" srcId="{67ED57A9-D53F-48B3-8055-FFF2758D1B85}" destId="{086055D3-B0AB-432C-9ED5-6317756A8FE4}" srcOrd="0" destOrd="0" presId="urn:microsoft.com/office/officeart/2005/8/layout/orgChart1"/>
    <dgm:cxn modelId="{CC257ADD-980F-437B-8308-58AD8D292531}" type="presOf" srcId="{F0192C01-A07A-4BC8-83A9-61A32A20502E}" destId="{2BE768DC-F221-42BF-A815-A83D256C7C02}" srcOrd="0" destOrd="0" presId="urn:microsoft.com/office/officeart/2005/8/layout/orgChart1"/>
    <dgm:cxn modelId="{0D3371EB-36B9-4B49-ADEB-7321D6E4E561}" type="presOf" srcId="{F0192C01-A07A-4BC8-83A9-61A32A20502E}" destId="{414F090D-9722-4C78-A622-3A4849E867C5}" srcOrd="1" destOrd="0" presId="urn:microsoft.com/office/officeart/2005/8/layout/orgChart1"/>
    <dgm:cxn modelId="{AE3F2C44-43C4-4288-8E88-2EEC7F282F41}" type="presParOf" srcId="{3839F850-6C0E-4B04-B450-DADDD4C4177C}" destId="{9253994C-EA24-4807-8DB6-DB9C6F202DC6}" srcOrd="0" destOrd="0" presId="urn:microsoft.com/office/officeart/2005/8/layout/orgChart1"/>
    <dgm:cxn modelId="{A10E4157-EB05-4031-A9B4-05F0E7AC4EF0}" type="presParOf" srcId="{9253994C-EA24-4807-8DB6-DB9C6F202DC6}" destId="{7795CB1E-F484-4DCB-87F6-0B186D33E04D}" srcOrd="0" destOrd="0" presId="urn:microsoft.com/office/officeart/2005/8/layout/orgChart1"/>
    <dgm:cxn modelId="{EF9CD661-1717-4170-9C4B-35E5D376853F}" type="presParOf" srcId="{7795CB1E-F484-4DCB-87F6-0B186D33E04D}" destId="{2BE768DC-F221-42BF-A815-A83D256C7C02}" srcOrd="0" destOrd="0" presId="urn:microsoft.com/office/officeart/2005/8/layout/orgChart1"/>
    <dgm:cxn modelId="{70CF7F36-6D8A-41A1-B07D-17DF0B0E09F7}" type="presParOf" srcId="{7795CB1E-F484-4DCB-87F6-0B186D33E04D}" destId="{414F090D-9722-4C78-A622-3A4849E867C5}" srcOrd="1" destOrd="0" presId="urn:microsoft.com/office/officeart/2005/8/layout/orgChart1"/>
    <dgm:cxn modelId="{5276247D-D569-46A8-902C-C2A8B3816973}" type="presParOf" srcId="{9253994C-EA24-4807-8DB6-DB9C6F202DC6}" destId="{984F6F43-E8D8-42C6-8AE7-57A3475B3145}" srcOrd="1" destOrd="0" presId="urn:microsoft.com/office/officeart/2005/8/layout/orgChart1"/>
    <dgm:cxn modelId="{372C23CF-ACCA-4065-BB0F-E002B4A5D194}" type="presParOf" srcId="{984F6F43-E8D8-42C6-8AE7-57A3475B3145}" destId="{2F0ED348-A956-497F-8606-88D1B438C465}" srcOrd="0" destOrd="0" presId="urn:microsoft.com/office/officeart/2005/8/layout/orgChart1"/>
    <dgm:cxn modelId="{8EC8F53B-BAF8-493E-AE4B-A92D694617CB}" type="presParOf" srcId="{984F6F43-E8D8-42C6-8AE7-57A3475B3145}" destId="{D4C5985A-8C98-4511-9FD5-9B11C64E5430}" srcOrd="1" destOrd="0" presId="urn:microsoft.com/office/officeart/2005/8/layout/orgChart1"/>
    <dgm:cxn modelId="{DCA95B3C-1182-43A2-87BD-21C457F8057D}" type="presParOf" srcId="{D4C5985A-8C98-4511-9FD5-9B11C64E5430}" destId="{9797245D-A006-4174-84EA-F2181D27CC0F}" srcOrd="0" destOrd="0" presId="urn:microsoft.com/office/officeart/2005/8/layout/orgChart1"/>
    <dgm:cxn modelId="{D2DEA374-66D6-4E29-A789-05FC8F7E5A57}" type="presParOf" srcId="{9797245D-A006-4174-84EA-F2181D27CC0F}" destId="{C7071EBD-1B8E-4F86-A3BB-042AC206BD5B}" srcOrd="0" destOrd="0" presId="urn:microsoft.com/office/officeart/2005/8/layout/orgChart1"/>
    <dgm:cxn modelId="{C8299B1D-619F-4722-8616-A79A7C541064}" type="presParOf" srcId="{9797245D-A006-4174-84EA-F2181D27CC0F}" destId="{D66C045E-8DFD-4BB9-9077-F948FC33CA93}" srcOrd="1" destOrd="0" presId="urn:microsoft.com/office/officeart/2005/8/layout/orgChart1"/>
    <dgm:cxn modelId="{827AE5DD-57D6-49AB-AE51-9B200A2459AE}" type="presParOf" srcId="{D4C5985A-8C98-4511-9FD5-9B11C64E5430}" destId="{4C899FF4-4171-4FD6-B85F-675F1FB3D85D}" srcOrd="1" destOrd="0" presId="urn:microsoft.com/office/officeart/2005/8/layout/orgChart1"/>
    <dgm:cxn modelId="{9C9F3A2B-486B-4A19-84B5-65C2CA20260E}" type="presParOf" srcId="{4C899FF4-4171-4FD6-B85F-675F1FB3D85D}" destId="{BB3D4202-05F2-4E12-9414-9FFAA1CF1ADE}" srcOrd="0" destOrd="0" presId="urn:microsoft.com/office/officeart/2005/8/layout/orgChart1"/>
    <dgm:cxn modelId="{A6BCE3D0-7FD3-485F-A48E-397167003CF9}" type="presParOf" srcId="{4C899FF4-4171-4FD6-B85F-675F1FB3D85D}" destId="{EF25526B-EFFC-4AF4-BB48-9093E1CB1AA8}" srcOrd="1" destOrd="0" presId="urn:microsoft.com/office/officeart/2005/8/layout/orgChart1"/>
    <dgm:cxn modelId="{1E0C2741-C709-4F0B-8B97-D0B8B6597546}" type="presParOf" srcId="{EF25526B-EFFC-4AF4-BB48-9093E1CB1AA8}" destId="{318C043E-F0C3-4BF9-A4AF-2CE9C13EE15D}" srcOrd="0" destOrd="0" presId="urn:microsoft.com/office/officeart/2005/8/layout/orgChart1"/>
    <dgm:cxn modelId="{B43AB99E-3A1D-4DDB-AED9-926801B6C7AA}" type="presParOf" srcId="{318C043E-F0C3-4BF9-A4AF-2CE9C13EE15D}" destId="{8D677583-BC49-4F79-A30C-93C24395E321}" srcOrd="0" destOrd="0" presId="urn:microsoft.com/office/officeart/2005/8/layout/orgChart1"/>
    <dgm:cxn modelId="{20BD2BBF-042A-4383-9D1D-EBFDCE43D89B}" type="presParOf" srcId="{318C043E-F0C3-4BF9-A4AF-2CE9C13EE15D}" destId="{721E7CDA-7C28-4AC7-9319-5EEFF49132D3}" srcOrd="1" destOrd="0" presId="urn:microsoft.com/office/officeart/2005/8/layout/orgChart1"/>
    <dgm:cxn modelId="{70A1511E-4AB7-4416-903D-C94FF24C8CCF}" type="presParOf" srcId="{EF25526B-EFFC-4AF4-BB48-9093E1CB1AA8}" destId="{F5CC4830-F416-4033-8084-4121165034C0}" srcOrd="1" destOrd="0" presId="urn:microsoft.com/office/officeart/2005/8/layout/orgChart1"/>
    <dgm:cxn modelId="{A9A42D28-F1C4-4C79-BBF2-A32B31A520B6}" type="presParOf" srcId="{EF25526B-EFFC-4AF4-BB48-9093E1CB1AA8}" destId="{061BB709-DA30-4305-8647-361C3309F726}" srcOrd="2" destOrd="0" presId="urn:microsoft.com/office/officeart/2005/8/layout/orgChart1"/>
    <dgm:cxn modelId="{8D7E4E48-1BF9-4D9D-955A-40E959C950FB}" type="presParOf" srcId="{D4C5985A-8C98-4511-9FD5-9B11C64E5430}" destId="{9E52384E-30F0-4D4D-8E3B-80A93C33E349}" srcOrd="2" destOrd="0" presId="urn:microsoft.com/office/officeart/2005/8/layout/orgChart1"/>
    <dgm:cxn modelId="{F522AB95-B629-43C5-8BC4-1DF27C72929D}" type="presParOf" srcId="{9E52384E-30F0-4D4D-8E3B-80A93C33E349}" destId="{AF464E4C-0A8A-4D7E-AA32-17DA2218C63B}" srcOrd="0" destOrd="0" presId="urn:microsoft.com/office/officeart/2005/8/layout/orgChart1"/>
    <dgm:cxn modelId="{AB5C0745-75CE-47D8-B516-C782E2598C28}" type="presParOf" srcId="{9E52384E-30F0-4D4D-8E3B-80A93C33E349}" destId="{3276DB69-2A3A-4845-9421-BD8F5C77A67B}" srcOrd="1" destOrd="0" presId="urn:microsoft.com/office/officeart/2005/8/layout/orgChart1"/>
    <dgm:cxn modelId="{5B63ADA1-FFA9-49DE-B8D8-831C26B1EB97}" type="presParOf" srcId="{3276DB69-2A3A-4845-9421-BD8F5C77A67B}" destId="{5483155F-05C2-42B4-853E-9BBBEFF3F3FF}" srcOrd="0" destOrd="0" presId="urn:microsoft.com/office/officeart/2005/8/layout/orgChart1"/>
    <dgm:cxn modelId="{4995BC9B-B50F-4775-9091-CCF93FE409B4}" type="presParOf" srcId="{5483155F-05C2-42B4-853E-9BBBEFF3F3FF}" destId="{AB10EC2C-F26B-4B8F-ACE6-55D21A8C051A}" srcOrd="0" destOrd="0" presId="urn:microsoft.com/office/officeart/2005/8/layout/orgChart1"/>
    <dgm:cxn modelId="{7E5AE359-1735-4F5C-A351-E37700F42D6F}" type="presParOf" srcId="{5483155F-05C2-42B4-853E-9BBBEFF3F3FF}" destId="{BBFCDAD7-B84A-4124-BC44-E69FEF6FB68F}" srcOrd="1" destOrd="0" presId="urn:microsoft.com/office/officeart/2005/8/layout/orgChart1"/>
    <dgm:cxn modelId="{8D33A736-BD6C-437E-81CB-B7CA4E11582C}" type="presParOf" srcId="{3276DB69-2A3A-4845-9421-BD8F5C77A67B}" destId="{3551D743-E505-4A8E-9108-2ED0643DAEBB}" srcOrd="1" destOrd="0" presId="urn:microsoft.com/office/officeart/2005/8/layout/orgChart1"/>
    <dgm:cxn modelId="{60A282A9-7E12-49FC-9743-52EE34D50CEB}" type="presParOf" srcId="{3276DB69-2A3A-4845-9421-BD8F5C77A67B}" destId="{BABE2567-30EF-40DD-92C4-AAA1D0440DCF}" srcOrd="2" destOrd="0" presId="urn:microsoft.com/office/officeart/2005/8/layout/orgChart1"/>
    <dgm:cxn modelId="{2D3208A3-A8FA-4B0F-BC72-0D71A47A7838}" type="presParOf" srcId="{984F6F43-E8D8-42C6-8AE7-57A3475B3145}" destId="{9148EE39-AEC0-4FF5-82DE-9D2BFCCCD075}" srcOrd="2" destOrd="0" presId="urn:microsoft.com/office/officeart/2005/8/layout/orgChart1"/>
    <dgm:cxn modelId="{A8F7B395-EB0D-43B1-AF5B-7A2926D10974}" type="presParOf" srcId="{984F6F43-E8D8-42C6-8AE7-57A3475B3145}" destId="{87481975-EF83-4A5C-A082-5CBD28551B4E}" srcOrd="3" destOrd="0" presId="urn:microsoft.com/office/officeart/2005/8/layout/orgChart1"/>
    <dgm:cxn modelId="{CB499C73-659A-4703-A93E-585D953EF55C}" type="presParOf" srcId="{87481975-EF83-4A5C-A082-5CBD28551B4E}" destId="{980096CF-B909-4FE8-9017-C67CA15B52D4}" srcOrd="0" destOrd="0" presId="urn:microsoft.com/office/officeart/2005/8/layout/orgChart1"/>
    <dgm:cxn modelId="{08199C58-96F8-425D-8C53-D8F99F14F99A}" type="presParOf" srcId="{980096CF-B909-4FE8-9017-C67CA15B52D4}" destId="{7E612226-9DFD-4BDB-812A-EC809761E275}" srcOrd="0" destOrd="0" presId="urn:microsoft.com/office/officeart/2005/8/layout/orgChart1"/>
    <dgm:cxn modelId="{4C1CD060-CA9C-46E7-BD90-C8B8AC932D9A}" type="presParOf" srcId="{980096CF-B909-4FE8-9017-C67CA15B52D4}" destId="{13A1C494-D937-47EE-8CC6-46C0C3C8771C}" srcOrd="1" destOrd="0" presId="urn:microsoft.com/office/officeart/2005/8/layout/orgChart1"/>
    <dgm:cxn modelId="{1B7136C3-2078-4484-8AC5-73DDCE271637}" type="presParOf" srcId="{87481975-EF83-4A5C-A082-5CBD28551B4E}" destId="{ECA22F8A-CE52-4933-8198-20BA29047A5D}" srcOrd="1" destOrd="0" presId="urn:microsoft.com/office/officeart/2005/8/layout/orgChart1"/>
    <dgm:cxn modelId="{14A7BA62-A462-48B6-85A5-36F72E5E139F}" type="presParOf" srcId="{ECA22F8A-CE52-4933-8198-20BA29047A5D}" destId="{9FCD9971-6A5A-4420-8971-791C80995504}" srcOrd="0" destOrd="0" presId="urn:microsoft.com/office/officeart/2005/8/layout/orgChart1"/>
    <dgm:cxn modelId="{848C0E94-9D6B-4F3E-B739-8036A4631EB7}" type="presParOf" srcId="{ECA22F8A-CE52-4933-8198-20BA29047A5D}" destId="{D4071AB4-A16D-4266-80DB-ABEDA36364B4}" srcOrd="1" destOrd="0" presId="urn:microsoft.com/office/officeart/2005/8/layout/orgChart1"/>
    <dgm:cxn modelId="{D2F8A31F-F68E-40AC-A4D1-FD1D3416CFE9}" type="presParOf" srcId="{D4071AB4-A16D-4266-80DB-ABEDA36364B4}" destId="{DFCB7E97-A048-4103-A84D-A82A1EF054BD}" srcOrd="0" destOrd="0" presId="urn:microsoft.com/office/officeart/2005/8/layout/orgChart1"/>
    <dgm:cxn modelId="{4187B461-1E08-4BDB-BB9F-0D7296A35846}" type="presParOf" srcId="{DFCB7E97-A048-4103-A84D-A82A1EF054BD}" destId="{086055D3-B0AB-432C-9ED5-6317756A8FE4}" srcOrd="0" destOrd="0" presId="urn:microsoft.com/office/officeart/2005/8/layout/orgChart1"/>
    <dgm:cxn modelId="{B5B4F57A-CC21-4935-9109-37120A6FACA1}" type="presParOf" srcId="{DFCB7E97-A048-4103-A84D-A82A1EF054BD}" destId="{54AC2CDC-039E-4FFA-A835-BEA2DB91A682}" srcOrd="1" destOrd="0" presId="urn:microsoft.com/office/officeart/2005/8/layout/orgChart1"/>
    <dgm:cxn modelId="{92A8582E-DC32-4301-AE83-BCC5C4D27E09}" type="presParOf" srcId="{D4071AB4-A16D-4266-80DB-ABEDA36364B4}" destId="{C4401E29-FE1D-4AE7-AF5E-E30452B918AD}" srcOrd="1" destOrd="0" presId="urn:microsoft.com/office/officeart/2005/8/layout/orgChart1"/>
    <dgm:cxn modelId="{D484241D-3AE4-4DCD-81DC-22CE8202AEED}" type="presParOf" srcId="{D4071AB4-A16D-4266-80DB-ABEDA36364B4}" destId="{7787CE70-C704-4F89-8256-74BF33EEC6A0}" srcOrd="2" destOrd="0" presId="urn:microsoft.com/office/officeart/2005/8/layout/orgChart1"/>
    <dgm:cxn modelId="{EC3E1AC3-441F-4CEB-AFAE-B43216D3AE37}" type="presParOf" srcId="{87481975-EF83-4A5C-A082-5CBD28551B4E}" destId="{9677DD8C-91E3-4158-A08E-AEC6B3CB9ED4}" srcOrd="2" destOrd="0" presId="urn:microsoft.com/office/officeart/2005/8/layout/orgChart1"/>
    <dgm:cxn modelId="{475CD76A-70E7-4BBD-A5C0-AA995863A0BC}" type="presParOf" srcId="{984F6F43-E8D8-42C6-8AE7-57A3475B3145}" destId="{251A9E59-9670-4496-ACAC-DC57016C38C8}" srcOrd="4" destOrd="0" presId="urn:microsoft.com/office/officeart/2005/8/layout/orgChart1"/>
    <dgm:cxn modelId="{FBB698C4-A447-4F06-8D96-E8B74F3FB3D3}" type="presParOf" srcId="{984F6F43-E8D8-42C6-8AE7-57A3475B3145}" destId="{195ABE41-0469-4E04-A9D5-46196745E73A}" srcOrd="5" destOrd="0" presId="urn:microsoft.com/office/officeart/2005/8/layout/orgChart1"/>
    <dgm:cxn modelId="{294FBB47-04E3-4E6B-BAA4-9CC7CBA1ACA8}" type="presParOf" srcId="{195ABE41-0469-4E04-A9D5-46196745E73A}" destId="{BA4D4767-F811-44F6-9C17-EFD9116188C5}" srcOrd="0" destOrd="0" presId="urn:microsoft.com/office/officeart/2005/8/layout/orgChart1"/>
    <dgm:cxn modelId="{0C95743B-07E7-40CC-9766-DA4167C7C2DC}" type="presParOf" srcId="{BA4D4767-F811-44F6-9C17-EFD9116188C5}" destId="{35D5FCC9-A6AD-444C-B667-B4AFE6680A07}" srcOrd="0" destOrd="0" presId="urn:microsoft.com/office/officeart/2005/8/layout/orgChart1"/>
    <dgm:cxn modelId="{FAAFE4C0-074E-4DBF-B860-18288AC896CF}" type="presParOf" srcId="{BA4D4767-F811-44F6-9C17-EFD9116188C5}" destId="{901527D3-E7F3-4E82-AD0E-CB2BD6B19E3B}" srcOrd="1" destOrd="0" presId="urn:microsoft.com/office/officeart/2005/8/layout/orgChart1"/>
    <dgm:cxn modelId="{E140E22B-D72D-40D8-AAF5-C0E8C9A6332A}" type="presParOf" srcId="{195ABE41-0469-4E04-A9D5-46196745E73A}" destId="{D4B0DAEB-72E2-4E7D-A957-9C7298BE4533}" srcOrd="1" destOrd="0" presId="urn:microsoft.com/office/officeart/2005/8/layout/orgChart1"/>
    <dgm:cxn modelId="{791B3F50-7FF6-43D5-A85A-AAF8D9FA6CEF}" type="presParOf" srcId="{195ABE41-0469-4E04-A9D5-46196745E73A}" destId="{1152851B-0414-45F6-AAB9-6BC4D9C6C5A6}" srcOrd="2" destOrd="0" presId="urn:microsoft.com/office/officeart/2005/8/layout/orgChart1"/>
    <dgm:cxn modelId="{28F6AB15-5AF4-448C-A7C8-1B4D380C91A4}" type="presParOf" srcId="{9253994C-EA24-4807-8DB6-DB9C6F202DC6}" destId="{85E5DFF3-AB9D-4AED-835E-D84A83A2F69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6EDEB-C4A4-427F-B0C3-9CE52A01BB6D}">
      <dsp:nvSpPr>
        <dsp:cNvPr id="0" name=""/>
        <dsp:cNvSpPr/>
      </dsp:nvSpPr>
      <dsp:spPr>
        <a:xfrm>
          <a:off x="638631" y="766655"/>
          <a:ext cx="1386872" cy="1410432"/>
        </a:xfrm>
        <a:prstGeom prst="ellipse">
          <a:avLst/>
        </a:prstGeom>
        <a:solidFill>
          <a:srgbClr val="45B1CB">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SG" sz="1600" kern="1200" dirty="0"/>
            <a:t>Data</a:t>
          </a:r>
        </a:p>
      </dsp:txBody>
      <dsp:txXfrm>
        <a:off x="841734" y="973208"/>
        <a:ext cx="980666" cy="997326"/>
      </dsp:txXfrm>
    </dsp:sp>
    <dsp:sp modelId="{381752F0-5F90-44C1-9A52-2FCA4958021D}">
      <dsp:nvSpPr>
        <dsp:cNvPr id="0" name=""/>
        <dsp:cNvSpPr/>
      </dsp:nvSpPr>
      <dsp:spPr>
        <a:xfrm>
          <a:off x="782634" y="-48043"/>
          <a:ext cx="1098866" cy="1054394"/>
        </a:xfrm>
        <a:prstGeom prst="ellipse">
          <a:avLst/>
        </a:prstGeom>
        <a:solidFill>
          <a:srgbClr val="45B1CB">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SG" sz="1400" kern="1200" dirty="0"/>
            <a:t>Individual</a:t>
          </a:r>
        </a:p>
      </dsp:txBody>
      <dsp:txXfrm>
        <a:off x="943559" y="106369"/>
        <a:ext cx="777016" cy="745570"/>
      </dsp:txXfrm>
    </dsp:sp>
    <dsp:sp modelId="{A5810226-8FB7-41FF-8C77-69E03EA72FBB}">
      <dsp:nvSpPr>
        <dsp:cNvPr id="0" name=""/>
        <dsp:cNvSpPr/>
      </dsp:nvSpPr>
      <dsp:spPr>
        <a:xfrm>
          <a:off x="1632026" y="1412288"/>
          <a:ext cx="1119518" cy="1111881"/>
        </a:xfrm>
        <a:prstGeom prst="ellipse">
          <a:avLst/>
        </a:prstGeom>
        <a:solidFill>
          <a:srgbClr val="45B1CB">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SG" sz="1400" kern="1200" dirty="0"/>
            <a:t>Business</a:t>
          </a:r>
        </a:p>
      </dsp:txBody>
      <dsp:txXfrm>
        <a:off x="1795976" y="1575119"/>
        <a:ext cx="791618" cy="786219"/>
      </dsp:txXfrm>
    </dsp:sp>
    <dsp:sp modelId="{F4A3E8A6-8888-49F9-9761-47C770EA2110}">
      <dsp:nvSpPr>
        <dsp:cNvPr id="0" name=""/>
        <dsp:cNvSpPr/>
      </dsp:nvSpPr>
      <dsp:spPr>
        <a:xfrm>
          <a:off x="-84544" y="1404339"/>
          <a:ext cx="1113788" cy="1127781"/>
        </a:xfrm>
        <a:prstGeom prst="ellipse">
          <a:avLst/>
        </a:prstGeom>
        <a:solidFill>
          <a:srgbClr val="45B1CB">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SG" sz="1400" kern="1200" dirty="0"/>
            <a:t>Government</a:t>
          </a:r>
        </a:p>
      </dsp:txBody>
      <dsp:txXfrm>
        <a:off x="78566" y="1569499"/>
        <a:ext cx="787568" cy="797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6EDEB-C4A4-427F-B0C3-9CE52A01BB6D}">
      <dsp:nvSpPr>
        <dsp:cNvPr id="0" name=""/>
        <dsp:cNvSpPr/>
      </dsp:nvSpPr>
      <dsp:spPr>
        <a:xfrm>
          <a:off x="785689" y="969440"/>
          <a:ext cx="1448767" cy="1420963"/>
        </a:xfrm>
        <a:prstGeom prst="ellipse">
          <a:avLst/>
        </a:prstGeom>
        <a:solidFill>
          <a:srgbClr val="45B1CB">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SG" sz="1600" kern="1200" dirty="0"/>
            <a:t>Value</a:t>
          </a:r>
        </a:p>
      </dsp:txBody>
      <dsp:txXfrm>
        <a:off x="997856" y="1177535"/>
        <a:ext cx="1024433" cy="1004773"/>
      </dsp:txXfrm>
    </dsp:sp>
    <dsp:sp modelId="{EE73ABDD-209A-4795-AE47-A7973727F861}">
      <dsp:nvSpPr>
        <dsp:cNvPr id="0" name=""/>
        <dsp:cNvSpPr/>
      </dsp:nvSpPr>
      <dsp:spPr>
        <a:xfrm>
          <a:off x="918855" y="-7309"/>
          <a:ext cx="1182436" cy="1148087"/>
        </a:xfrm>
        <a:prstGeom prst="ellipse">
          <a:avLst/>
        </a:prstGeom>
        <a:solidFill>
          <a:srgbClr val="45B1CB">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SG" sz="1200" kern="1200" dirty="0"/>
            <a:t>Data</a:t>
          </a:r>
        </a:p>
      </dsp:txBody>
      <dsp:txXfrm>
        <a:off x="1092019" y="160824"/>
        <a:ext cx="836108" cy="811821"/>
      </dsp:txXfrm>
    </dsp:sp>
    <dsp:sp modelId="{A5810226-8FB7-41FF-8C77-69E03EA72FBB}">
      <dsp:nvSpPr>
        <dsp:cNvPr id="0" name=""/>
        <dsp:cNvSpPr/>
      </dsp:nvSpPr>
      <dsp:spPr>
        <a:xfrm>
          <a:off x="1932614" y="1680190"/>
          <a:ext cx="1083016" cy="1112652"/>
        </a:xfrm>
        <a:prstGeom prst="ellipse">
          <a:avLst/>
        </a:prstGeom>
        <a:solidFill>
          <a:srgbClr val="45B1CB">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SG" sz="1200" kern="1200" dirty="0"/>
            <a:t>Model</a:t>
          </a:r>
        </a:p>
      </dsp:txBody>
      <dsp:txXfrm>
        <a:off x="2091218" y="1843134"/>
        <a:ext cx="765808" cy="786764"/>
      </dsp:txXfrm>
    </dsp:sp>
    <dsp:sp modelId="{F4A3E8A6-8888-49F9-9761-47C770EA2110}">
      <dsp:nvSpPr>
        <dsp:cNvPr id="0" name=""/>
        <dsp:cNvSpPr/>
      </dsp:nvSpPr>
      <dsp:spPr>
        <a:xfrm>
          <a:off x="-9672" y="1680990"/>
          <a:ext cx="1111394" cy="1111052"/>
        </a:xfrm>
        <a:prstGeom prst="ellipse">
          <a:avLst/>
        </a:prstGeom>
        <a:solidFill>
          <a:srgbClr val="45B1CB">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SG" sz="1200" kern="1200" dirty="0"/>
            <a:t>Application</a:t>
          </a:r>
        </a:p>
      </dsp:txBody>
      <dsp:txXfrm>
        <a:off x="153088" y="1843700"/>
        <a:ext cx="785874" cy="785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62416-DAA3-4BED-AB17-81687C628677}">
      <dsp:nvSpPr>
        <dsp:cNvPr id="0" name=""/>
        <dsp:cNvSpPr/>
      </dsp:nvSpPr>
      <dsp:spPr>
        <a:xfrm>
          <a:off x="147934" y="0"/>
          <a:ext cx="1806362" cy="1806362"/>
        </a:xfrm>
        <a:prstGeom prst="triangle">
          <a:avLst/>
        </a:prstGeom>
        <a:solidFill>
          <a:srgbClr val="45B1C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C40817-D66D-48C6-9160-9A03A46D5D67}">
      <dsp:nvSpPr>
        <dsp:cNvPr id="0" name=""/>
        <dsp:cNvSpPr/>
      </dsp:nvSpPr>
      <dsp:spPr>
        <a:xfrm>
          <a:off x="1051115" y="181606"/>
          <a:ext cx="1174135" cy="4275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SG" sz="1700" kern="1200" dirty="0"/>
            <a:t>VALUE</a:t>
          </a:r>
        </a:p>
      </dsp:txBody>
      <dsp:txXfrm>
        <a:off x="1071989" y="202480"/>
        <a:ext cx="1132387" cy="385851"/>
      </dsp:txXfrm>
    </dsp:sp>
    <dsp:sp modelId="{2B928DF8-608E-4D1F-BEC7-9B662BC9D51B}">
      <dsp:nvSpPr>
        <dsp:cNvPr id="0" name=""/>
        <dsp:cNvSpPr/>
      </dsp:nvSpPr>
      <dsp:spPr>
        <a:xfrm>
          <a:off x="1051115" y="662656"/>
          <a:ext cx="1174135" cy="4275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SG" sz="1700" kern="1200" dirty="0"/>
            <a:t>RIGHT</a:t>
          </a:r>
        </a:p>
      </dsp:txBody>
      <dsp:txXfrm>
        <a:off x="1071989" y="683530"/>
        <a:ext cx="1132387" cy="385851"/>
      </dsp:txXfrm>
    </dsp:sp>
    <dsp:sp modelId="{8F0A689E-38E9-466B-AFE6-41630309D278}">
      <dsp:nvSpPr>
        <dsp:cNvPr id="0" name=""/>
        <dsp:cNvSpPr/>
      </dsp:nvSpPr>
      <dsp:spPr>
        <a:xfrm>
          <a:off x="1051115" y="1143705"/>
          <a:ext cx="1174135" cy="4275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SG" sz="1700" kern="1200"/>
            <a:t>CONTROL</a:t>
          </a:r>
        </a:p>
      </dsp:txBody>
      <dsp:txXfrm>
        <a:off x="1071989" y="1164579"/>
        <a:ext cx="1132387" cy="3858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6C013-F196-4DD7-B10E-E2BCD83ECF4B}">
      <dsp:nvSpPr>
        <dsp:cNvPr id="0" name=""/>
        <dsp:cNvSpPr/>
      </dsp:nvSpPr>
      <dsp:spPr>
        <a:xfrm>
          <a:off x="1427239" y="947960"/>
          <a:ext cx="1179720" cy="1050847"/>
        </a:xfrm>
        <a:prstGeom prst="ellipse">
          <a:avLst/>
        </a:prstGeom>
        <a:solidFill>
          <a:srgbClr val="45B1CB"/>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SG" sz="1100" kern="1200" dirty="0">
              <a:solidFill>
                <a:srgbClr val="000000"/>
              </a:solidFill>
              <a:latin typeface="Arial"/>
              <a:ea typeface="+mn-ea"/>
              <a:cs typeface="+mn-cs"/>
            </a:rPr>
            <a:t>Trust environment</a:t>
          </a:r>
          <a:endParaRPr lang="en-SG" sz="1100" kern="1200" dirty="0">
            <a:solidFill>
              <a:srgbClr val="FFFFFF"/>
            </a:solidFill>
            <a:latin typeface="Arial"/>
            <a:ea typeface="+mn-ea"/>
            <a:cs typeface="+mn-cs"/>
          </a:endParaRPr>
        </a:p>
      </dsp:txBody>
      <dsp:txXfrm>
        <a:off x="1600005" y="1101853"/>
        <a:ext cx="834188" cy="743061"/>
      </dsp:txXfrm>
    </dsp:sp>
    <dsp:sp modelId="{6EF7A10D-0606-4345-BC6B-C8E1082E35B7}">
      <dsp:nvSpPr>
        <dsp:cNvPr id="0" name=""/>
        <dsp:cNvSpPr/>
      </dsp:nvSpPr>
      <dsp:spPr>
        <a:xfrm rot="11700000">
          <a:off x="805126" y="1094432"/>
          <a:ext cx="622717" cy="275265"/>
        </a:xfrm>
        <a:prstGeom prst="leftArrow">
          <a:avLst>
            <a:gd name="adj1" fmla="val 60000"/>
            <a:gd name="adj2" fmla="val 50000"/>
          </a:avLst>
        </a:prstGeom>
        <a:solidFill>
          <a:srgbClr val="45B1CB"/>
        </a:solidFill>
        <a:ln>
          <a:noFill/>
        </a:ln>
        <a:effectLst/>
      </dsp:spPr>
      <dsp:style>
        <a:lnRef idx="0">
          <a:scrgbClr r="0" g="0" b="0"/>
        </a:lnRef>
        <a:fillRef idx="1">
          <a:scrgbClr r="0" g="0" b="0"/>
        </a:fillRef>
        <a:effectRef idx="0">
          <a:scrgbClr r="0" g="0" b="0"/>
        </a:effectRef>
        <a:fontRef idx="minor">
          <a:schemeClr val="lt1"/>
        </a:fontRef>
      </dsp:style>
    </dsp:sp>
    <dsp:sp modelId="{F6E9C23D-3AE7-4117-BFAD-C92129EAFC7D}">
      <dsp:nvSpPr>
        <dsp:cNvPr id="0" name=""/>
        <dsp:cNvSpPr/>
      </dsp:nvSpPr>
      <dsp:spPr>
        <a:xfrm>
          <a:off x="356959" y="784459"/>
          <a:ext cx="917551" cy="734041"/>
        </a:xfrm>
        <a:prstGeom prst="roundRect">
          <a:avLst>
            <a:gd name="adj" fmla="val 10000"/>
          </a:avLst>
        </a:prstGeom>
        <a:solidFill>
          <a:srgbClr val="45B1CB"/>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SG" sz="1100" kern="1200" dirty="0">
              <a:solidFill>
                <a:srgbClr val="000000"/>
              </a:solidFill>
              <a:latin typeface="Arial"/>
              <a:ea typeface="+mn-ea"/>
              <a:cs typeface="+mn-cs"/>
            </a:rPr>
            <a:t>Policies &amp; process</a:t>
          </a:r>
          <a:endParaRPr lang="en-SG" sz="1100" kern="1200" dirty="0">
            <a:solidFill>
              <a:srgbClr val="FFFFFF"/>
            </a:solidFill>
            <a:latin typeface="Arial"/>
            <a:ea typeface="+mn-ea"/>
            <a:cs typeface="+mn-cs"/>
          </a:endParaRPr>
        </a:p>
      </dsp:txBody>
      <dsp:txXfrm>
        <a:off x="378458" y="805958"/>
        <a:ext cx="874553" cy="691043"/>
      </dsp:txXfrm>
    </dsp:sp>
    <dsp:sp modelId="{E6453333-6220-4AE4-950A-54E9860A626A}">
      <dsp:nvSpPr>
        <dsp:cNvPr id="0" name=""/>
        <dsp:cNvSpPr/>
      </dsp:nvSpPr>
      <dsp:spPr>
        <a:xfrm rot="14700000">
          <a:off x="1298223" y="511874"/>
          <a:ext cx="669392" cy="275265"/>
        </a:xfrm>
        <a:prstGeom prst="leftArrow">
          <a:avLst>
            <a:gd name="adj1" fmla="val 60000"/>
            <a:gd name="adj2" fmla="val 50000"/>
          </a:avLst>
        </a:prstGeom>
        <a:solidFill>
          <a:srgbClr val="45B1CB"/>
        </a:solidFill>
        <a:ln>
          <a:noFill/>
        </a:ln>
        <a:effectLst/>
      </dsp:spPr>
      <dsp:style>
        <a:lnRef idx="0">
          <a:scrgbClr r="0" g="0" b="0"/>
        </a:lnRef>
        <a:fillRef idx="1">
          <a:scrgbClr r="0" g="0" b="0"/>
        </a:fillRef>
        <a:effectRef idx="0">
          <a:scrgbClr r="0" g="0" b="0"/>
        </a:effectRef>
        <a:fontRef idx="minor">
          <a:schemeClr val="lt1"/>
        </a:fontRef>
      </dsp:style>
    </dsp:sp>
    <dsp:sp modelId="{56D0AE58-AABE-4212-9F95-F15F9B62ACC1}">
      <dsp:nvSpPr>
        <dsp:cNvPr id="0" name=""/>
        <dsp:cNvSpPr/>
      </dsp:nvSpPr>
      <dsp:spPr>
        <a:xfrm>
          <a:off x="1032694" y="-20850"/>
          <a:ext cx="917551" cy="734041"/>
        </a:xfrm>
        <a:prstGeom prst="roundRect">
          <a:avLst>
            <a:gd name="adj" fmla="val 10000"/>
          </a:avLst>
        </a:prstGeom>
        <a:solidFill>
          <a:srgbClr val="45B1CB"/>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SG" sz="1100" kern="1200" dirty="0">
              <a:solidFill>
                <a:srgbClr val="000000"/>
              </a:solidFill>
              <a:latin typeface="Arial"/>
              <a:ea typeface="+mn-ea"/>
              <a:cs typeface="+mn-cs"/>
            </a:rPr>
            <a:t>Organization</a:t>
          </a:r>
          <a:endParaRPr lang="en-SG" sz="1100" kern="1200" dirty="0">
            <a:solidFill>
              <a:srgbClr val="FFFFFF"/>
            </a:solidFill>
            <a:latin typeface="Arial"/>
            <a:ea typeface="+mn-ea"/>
            <a:cs typeface="+mn-cs"/>
          </a:endParaRPr>
        </a:p>
      </dsp:txBody>
      <dsp:txXfrm>
        <a:off x="1054193" y="649"/>
        <a:ext cx="874553" cy="691043"/>
      </dsp:txXfrm>
    </dsp:sp>
    <dsp:sp modelId="{8083B0AB-428B-4574-8AA9-0AAD47740425}">
      <dsp:nvSpPr>
        <dsp:cNvPr id="0" name=""/>
        <dsp:cNvSpPr/>
      </dsp:nvSpPr>
      <dsp:spPr>
        <a:xfrm rot="17700000">
          <a:off x="2066583" y="511874"/>
          <a:ext cx="669392" cy="275265"/>
        </a:xfrm>
        <a:prstGeom prst="leftArrow">
          <a:avLst>
            <a:gd name="adj1" fmla="val 60000"/>
            <a:gd name="adj2" fmla="val 50000"/>
          </a:avLst>
        </a:prstGeom>
        <a:solidFill>
          <a:srgbClr val="45B1CB"/>
        </a:solidFill>
        <a:ln>
          <a:noFill/>
        </a:ln>
        <a:effectLst/>
      </dsp:spPr>
      <dsp:style>
        <a:lnRef idx="0">
          <a:scrgbClr r="0" g="0" b="0"/>
        </a:lnRef>
        <a:fillRef idx="1">
          <a:scrgbClr r="0" g="0" b="0"/>
        </a:fillRef>
        <a:effectRef idx="0">
          <a:scrgbClr r="0" g="0" b="0"/>
        </a:effectRef>
        <a:fontRef idx="minor">
          <a:schemeClr val="lt1"/>
        </a:fontRef>
      </dsp:style>
    </dsp:sp>
    <dsp:sp modelId="{3B640A7F-A448-43F6-8BC6-38E75ED79C77}">
      <dsp:nvSpPr>
        <dsp:cNvPr id="0" name=""/>
        <dsp:cNvSpPr/>
      </dsp:nvSpPr>
      <dsp:spPr>
        <a:xfrm>
          <a:off x="2083952" y="-20850"/>
          <a:ext cx="917551" cy="734041"/>
        </a:xfrm>
        <a:prstGeom prst="roundRect">
          <a:avLst>
            <a:gd name="adj" fmla="val 10000"/>
          </a:avLst>
        </a:prstGeom>
        <a:solidFill>
          <a:srgbClr val="45B1CB"/>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SG" sz="1100" kern="1200" dirty="0">
              <a:solidFill>
                <a:srgbClr val="000000"/>
              </a:solidFill>
              <a:latin typeface="Arial"/>
              <a:ea typeface="+mn-ea"/>
              <a:cs typeface="+mn-cs"/>
            </a:rPr>
            <a:t>Standards</a:t>
          </a:r>
          <a:endParaRPr lang="en-SG" sz="1100" kern="1200" dirty="0">
            <a:solidFill>
              <a:srgbClr val="FFFFFF"/>
            </a:solidFill>
            <a:latin typeface="Arial"/>
            <a:ea typeface="+mn-ea"/>
            <a:cs typeface="+mn-cs"/>
          </a:endParaRPr>
        </a:p>
      </dsp:txBody>
      <dsp:txXfrm>
        <a:off x="2105451" y="649"/>
        <a:ext cx="874553" cy="691043"/>
      </dsp:txXfrm>
    </dsp:sp>
    <dsp:sp modelId="{B8521E93-6FE8-4D1D-BA4C-5BC147D53F6E}">
      <dsp:nvSpPr>
        <dsp:cNvPr id="0" name=""/>
        <dsp:cNvSpPr/>
      </dsp:nvSpPr>
      <dsp:spPr>
        <a:xfrm rot="20700000">
          <a:off x="2606355" y="1094432"/>
          <a:ext cx="622717" cy="275265"/>
        </a:xfrm>
        <a:prstGeom prst="leftArrow">
          <a:avLst>
            <a:gd name="adj1" fmla="val 60000"/>
            <a:gd name="adj2" fmla="val 50000"/>
          </a:avLst>
        </a:prstGeom>
        <a:solidFill>
          <a:srgbClr val="45B1CB"/>
        </a:solidFill>
        <a:ln>
          <a:noFill/>
        </a:ln>
        <a:effectLst/>
      </dsp:spPr>
      <dsp:style>
        <a:lnRef idx="0">
          <a:scrgbClr r="0" g="0" b="0"/>
        </a:lnRef>
        <a:fillRef idx="1">
          <a:scrgbClr r="0" g="0" b="0"/>
        </a:fillRef>
        <a:effectRef idx="0">
          <a:scrgbClr r="0" g="0" b="0"/>
        </a:effectRef>
        <a:fontRef idx="minor">
          <a:schemeClr val="lt1"/>
        </a:fontRef>
      </dsp:style>
    </dsp:sp>
    <dsp:sp modelId="{CA4EBA28-0A65-4B6D-BD37-0BBE11415FD2}">
      <dsp:nvSpPr>
        <dsp:cNvPr id="0" name=""/>
        <dsp:cNvSpPr/>
      </dsp:nvSpPr>
      <dsp:spPr>
        <a:xfrm>
          <a:off x="2759687" y="784459"/>
          <a:ext cx="917551" cy="734041"/>
        </a:xfrm>
        <a:prstGeom prst="roundRect">
          <a:avLst>
            <a:gd name="adj" fmla="val 10000"/>
          </a:avLst>
        </a:prstGeom>
        <a:solidFill>
          <a:srgbClr val="45B1CB"/>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488950">
            <a:lnSpc>
              <a:spcPct val="90000"/>
            </a:lnSpc>
            <a:spcBef>
              <a:spcPct val="0"/>
            </a:spcBef>
            <a:spcAft>
              <a:spcPct val="35000"/>
            </a:spcAft>
            <a:buNone/>
          </a:pPr>
          <a:r>
            <a:rPr lang="en-SG" sz="1100" kern="1200" dirty="0">
              <a:solidFill>
                <a:srgbClr val="000000"/>
              </a:solidFill>
              <a:latin typeface="Arial"/>
              <a:ea typeface="+mn-ea"/>
              <a:cs typeface="+mn-cs"/>
            </a:rPr>
            <a:t>Technology</a:t>
          </a:r>
          <a:endParaRPr lang="en-SG" sz="1100" kern="1200" dirty="0">
            <a:solidFill>
              <a:srgbClr val="FFFFFF"/>
            </a:solidFill>
            <a:latin typeface="Arial"/>
            <a:ea typeface="+mn-ea"/>
            <a:cs typeface="+mn-cs"/>
          </a:endParaRPr>
        </a:p>
      </dsp:txBody>
      <dsp:txXfrm>
        <a:off x="2781186" y="805958"/>
        <a:ext cx="874553" cy="6910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A9E59-9670-4496-ACAC-DC57016C38C8}">
      <dsp:nvSpPr>
        <dsp:cNvPr id="0" name=""/>
        <dsp:cNvSpPr/>
      </dsp:nvSpPr>
      <dsp:spPr>
        <a:xfrm>
          <a:off x="2987963" y="649107"/>
          <a:ext cx="1561557" cy="271014"/>
        </a:xfrm>
        <a:custGeom>
          <a:avLst/>
          <a:gdLst/>
          <a:ahLst/>
          <a:cxnLst/>
          <a:rect l="0" t="0" r="0" b="0"/>
          <a:pathLst>
            <a:path>
              <a:moveTo>
                <a:pt x="0" y="0"/>
              </a:moveTo>
              <a:lnTo>
                <a:pt x="0" y="135795"/>
              </a:lnTo>
              <a:lnTo>
                <a:pt x="1564885" y="135795"/>
              </a:lnTo>
              <a:lnTo>
                <a:pt x="1564885" y="271591"/>
              </a:lnTo>
            </a:path>
          </a:pathLst>
        </a:custGeom>
        <a:noFill/>
        <a:ln w="25400" cap="flat" cmpd="sng" algn="ctr">
          <a:solidFill>
            <a:srgbClr val="BBE0E3">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9FCD9971-6A5A-4420-8971-791C80995504}">
      <dsp:nvSpPr>
        <dsp:cNvPr id="0" name=""/>
        <dsp:cNvSpPr/>
      </dsp:nvSpPr>
      <dsp:spPr>
        <a:xfrm>
          <a:off x="2471746" y="1565393"/>
          <a:ext cx="193581" cy="593649"/>
        </a:xfrm>
        <a:custGeom>
          <a:avLst/>
          <a:gdLst/>
          <a:ahLst/>
          <a:cxnLst/>
          <a:rect l="0" t="0" r="0" b="0"/>
          <a:pathLst>
            <a:path>
              <a:moveTo>
                <a:pt x="0" y="0"/>
              </a:moveTo>
              <a:lnTo>
                <a:pt x="0" y="594915"/>
              </a:lnTo>
              <a:lnTo>
                <a:pt x="193994" y="594915"/>
              </a:lnTo>
            </a:path>
          </a:pathLst>
        </a:custGeom>
        <a:noFill/>
        <a:ln w="25400" cap="flat" cmpd="sng" algn="ctr">
          <a:solidFill>
            <a:srgbClr val="BBE0E3">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9148EE39-AEC0-4FF5-82DE-9D2BFCCCD075}">
      <dsp:nvSpPr>
        <dsp:cNvPr id="0" name=""/>
        <dsp:cNvSpPr/>
      </dsp:nvSpPr>
      <dsp:spPr>
        <a:xfrm>
          <a:off x="2942243" y="649107"/>
          <a:ext cx="91440" cy="271014"/>
        </a:xfrm>
        <a:custGeom>
          <a:avLst/>
          <a:gdLst/>
          <a:ahLst/>
          <a:cxnLst/>
          <a:rect l="0" t="0" r="0" b="0"/>
          <a:pathLst>
            <a:path>
              <a:moveTo>
                <a:pt x="45720" y="0"/>
              </a:moveTo>
              <a:lnTo>
                <a:pt x="45720" y="271591"/>
              </a:lnTo>
            </a:path>
          </a:pathLst>
        </a:custGeom>
        <a:noFill/>
        <a:ln w="25400" cap="flat" cmpd="sng" algn="ctr">
          <a:solidFill>
            <a:srgbClr val="BBE0E3">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AF464E4C-0A8A-4D7E-AA32-17DA2218C63B}">
      <dsp:nvSpPr>
        <dsp:cNvPr id="0" name=""/>
        <dsp:cNvSpPr/>
      </dsp:nvSpPr>
      <dsp:spPr>
        <a:xfrm>
          <a:off x="1290899" y="1565393"/>
          <a:ext cx="135507" cy="593649"/>
        </a:xfrm>
        <a:custGeom>
          <a:avLst/>
          <a:gdLst/>
          <a:ahLst/>
          <a:cxnLst/>
          <a:rect l="0" t="0" r="0" b="0"/>
          <a:pathLst>
            <a:path>
              <a:moveTo>
                <a:pt x="135795" y="0"/>
              </a:moveTo>
              <a:lnTo>
                <a:pt x="135795" y="594915"/>
              </a:lnTo>
              <a:lnTo>
                <a:pt x="0" y="594915"/>
              </a:lnTo>
            </a:path>
          </a:pathLst>
        </a:custGeom>
        <a:noFill/>
        <a:ln w="25400" cap="flat" cmpd="sng" algn="ctr">
          <a:solidFill>
            <a:srgbClr val="BBE0E3">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BB3D4202-05F2-4E12-9414-9FFAA1CF1ADE}">
      <dsp:nvSpPr>
        <dsp:cNvPr id="0" name=""/>
        <dsp:cNvSpPr/>
      </dsp:nvSpPr>
      <dsp:spPr>
        <a:xfrm>
          <a:off x="1426406" y="1565393"/>
          <a:ext cx="193581" cy="1509935"/>
        </a:xfrm>
        <a:custGeom>
          <a:avLst/>
          <a:gdLst/>
          <a:ahLst/>
          <a:cxnLst/>
          <a:rect l="0" t="0" r="0" b="0"/>
          <a:pathLst>
            <a:path>
              <a:moveTo>
                <a:pt x="0" y="0"/>
              </a:moveTo>
              <a:lnTo>
                <a:pt x="0" y="1513153"/>
              </a:lnTo>
              <a:lnTo>
                <a:pt x="193994" y="1513153"/>
              </a:lnTo>
            </a:path>
          </a:pathLst>
        </a:custGeom>
        <a:noFill/>
        <a:ln w="25400" cap="flat" cmpd="sng" algn="ctr">
          <a:solidFill>
            <a:srgbClr val="BBE0E3">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2F0ED348-A956-497F-8606-88D1B438C465}">
      <dsp:nvSpPr>
        <dsp:cNvPr id="0" name=""/>
        <dsp:cNvSpPr/>
      </dsp:nvSpPr>
      <dsp:spPr>
        <a:xfrm>
          <a:off x="1426406" y="649107"/>
          <a:ext cx="1561557" cy="271014"/>
        </a:xfrm>
        <a:custGeom>
          <a:avLst/>
          <a:gdLst/>
          <a:ahLst/>
          <a:cxnLst/>
          <a:rect l="0" t="0" r="0" b="0"/>
          <a:pathLst>
            <a:path>
              <a:moveTo>
                <a:pt x="1564885" y="0"/>
              </a:moveTo>
              <a:lnTo>
                <a:pt x="1564885" y="135795"/>
              </a:lnTo>
              <a:lnTo>
                <a:pt x="0" y="135795"/>
              </a:lnTo>
              <a:lnTo>
                <a:pt x="0" y="271591"/>
              </a:lnTo>
            </a:path>
          </a:pathLst>
        </a:custGeom>
        <a:noFill/>
        <a:ln w="25400" cap="flat" cmpd="sng" algn="ctr">
          <a:solidFill>
            <a:srgbClr val="BBE0E3">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2BE768DC-F221-42BF-A815-A83D256C7C02}">
      <dsp:nvSpPr>
        <dsp:cNvPr id="0" name=""/>
        <dsp:cNvSpPr/>
      </dsp:nvSpPr>
      <dsp:spPr>
        <a:xfrm>
          <a:off x="2342692" y="3836"/>
          <a:ext cx="1290542" cy="645271"/>
        </a:xfrm>
        <a:prstGeom prst="rect">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solidFill>
                <a:srgbClr val="000000"/>
              </a:solidFill>
              <a:latin typeface="Arial"/>
              <a:ea typeface="+mn-ea"/>
              <a:cs typeface="+mn-cs"/>
            </a:rPr>
            <a:t>Federated Government</a:t>
          </a:r>
        </a:p>
      </dsp:txBody>
      <dsp:txXfrm>
        <a:off x="2342692" y="3836"/>
        <a:ext cx="1290542" cy="645271"/>
      </dsp:txXfrm>
    </dsp:sp>
    <dsp:sp modelId="{C7071EBD-1B8E-4F86-A3BB-042AC206BD5B}">
      <dsp:nvSpPr>
        <dsp:cNvPr id="0" name=""/>
        <dsp:cNvSpPr/>
      </dsp:nvSpPr>
      <dsp:spPr>
        <a:xfrm>
          <a:off x="781135" y="920121"/>
          <a:ext cx="1290542" cy="645271"/>
        </a:xfrm>
        <a:prstGeom prst="rect">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Font typeface="Courier New" panose="02070309020205020404" pitchFamily="49" charset="0"/>
            <a:buNone/>
          </a:pPr>
          <a:r>
            <a:rPr lang="en-US" altLang="zh-CN" sz="1400" kern="1200" dirty="0">
              <a:solidFill>
                <a:srgbClr val="000000"/>
              </a:solidFill>
              <a:latin typeface="Arial"/>
              <a:ea typeface="+mn-ea"/>
              <a:cs typeface="+mn-cs"/>
            </a:rPr>
            <a:t>Data distribution</a:t>
          </a:r>
          <a:endParaRPr lang="en-SG" sz="1400" kern="1200" dirty="0">
            <a:solidFill>
              <a:srgbClr val="000000"/>
            </a:solidFill>
            <a:latin typeface="Arial"/>
            <a:ea typeface="+mn-ea"/>
            <a:cs typeface="+mn-cs"/>
          </a:endParaRPr>
        </a:p>
      </dsp:txBody>
      <dsp:txXfrm>
        <a:off x="781135" y="920121"/>
        <a:ext cx="1290542" cy="645271"/>
      </dsp:txXfrm>
    </dsp:sp>
    <dsp:sp modelId="{8D677583-BC49-4F79-A30C-93C24395E321}">
      <dsp:nvSpPr>
        <dsp:cNvPr id="0" name=""/>
        <dsp:cNvSpPr/>
      </dsp:nvSpPr>
      <dsp:spPr>
        <a:xfrm>
          <a:off x="1619988" y="2752693"/>
          <a:ext cx="1290542" cy="645271"/>
        </a:xfrm>
        <a:prstGeom prst="rect">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solidFill>
                <a:srgbClr val="000000"/>
              </a:solidFill>
              <a:latin typeface="Arial"/>
              <a:ea typeface="+mn-ea"/>
              <a:cs typeface="+mn-cs"/>
            </a:rPr>
            <a:t>Private mech</a:t>
          </a:r>
          <a:r>
            <a:rPr lang="en-US" altLang="zh-CN" sz="1400" kern="1200" dirty="0" err="1">
              <a:solidFill>
                <a:srgbClr val="000000"/>
              </a:solidFill>
              <a:latin typeface="Arial"/>
              <a:ea typeface="+mn-ea"/>
              <a:cs typeface="+mn-cs"/>
            </a:rPr>
            <a:t>anism</a:t>
          </a:r>
          <a:endParaRPr lang="en-SG" sz="1400" kern="1200" dirty="0">
            <a:solidFill>
              <a:srgbClr val="000000"/>
            </a:solidFill>
            <a:latin typeface="Arial"/>
            <a:ea typeface="+mn-ea"/>
            <a:cs typeface="+mn-cs"/>
          </a:endParaRPr>
        </a:p>
      </dsp:txBody>
      <dsp:txXfrm>
        <a:off x="1619988" y="2752693"/>
        <a:ext cx="1290542" cy="645271"/>
      </dsp:txXfrm>
    </dsp:sp>
    <dsp:sp modelId="{AB10EC2C-F26B-4B8F-ACE6-55D21A8C051A}">
      <dsp:nvSpPr>
        <dsp:cNvPr id="0" name=""/>
        <dsp:cNvSpPr/>
      </dsp:nvSpPr>
      <dsp:spPr>
        <a:xfrm>
          <a:off x="356" y="1836407"/>
          <a:ext cx="1290542" cy="645271"/>
        </a:xfrm>
        <a:prstGeom prst="rect">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solidFill>
                <a:srgbClr val="000000"/>
              </a:solidFill>
              <a:latin typeface="Arial"/>
              <a:ea typeface="+mn-ea"/>
              <a:cs typeface="+mn-cs"/>
            </a:rPr>
            <a:t>Data (IID or Non-IID scenario)</a:t>
          </a:r>
        </a:p>
      </dsp:txBody>
      <dsp:txXfrm>
        <a:off x="356" y="1836407"/>
        <a:ext cx="1290542" cy="645271"/>
      </dsp:txXfrm>
    </dsp:sp>
    <dsp:sp modelId="{7E612226-9DFD-4BDB-812A-EC809761E275}">
      <dsp:nvSpPr>
        <dsp:cNvPr id="0" name=""/>
        <dsp:cNvSpPr/>
      </dsp:nvSpPr>
      <dsp:spPr>
        <a:xfrm>
          <a:off x="2342692" y="920121"/>
          <a:ext cx="1290542" cy="645271"/>
        </a:xfrm>
        <a:prstGeom prst="rect">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Font typeface="Courier New" panose="02070309020205020404" pitchFamily="49" charset="0"/>
            <a:buNone/>
          </a:pPr>
          <a:r>
            <a:rPr lang="en-SG" altLang="zh-CN" sz="1400" kern="1200" dirty="0">
              <a:solidFill>
                <a:srgbClr val="000000"/>
              </a:solidFill>
              <a:latin typeface="Arial"/>
              <a:ea typeface="+mn-ea"/>
              <a:cs typeface="+mn-cs"/>
            </a:rPr>
            <a:t>Federated</a:t>
          </a:r>
        </a:p>
        <a:p>
          <a:pPr marL="0" lvl="0" indent="0" algn="ctr" defTabSz="622300">
            <a:lnSpc>
              <a:spcPct val="90000"/>
            </a:lnSpc>
            <a:spcBef>
              <a:spcPct val="0"/>
            </a:spcBef>
            <a:spcAft>
              <a:spcPct val="35000"/>
            </a:spcAft>
            <a:buNone/>
          </a:pPr>
          <a:r>
            <a:rPr lang="en-SG" altLang="zh-CN" sz="1400" kern="1200" dirty="0">
              <a:solidFill>
                <a:srgbClr val="000000"/>
              </a:solidFill>
              <a:latin typeface="Arial"/>
              <a:ea typeface="+mn-ea"/>
              <a:cs typeface="+mn-cs"/>
            </a:rPr>
            <a:t>aggregator</a:t>
          </a:r>
          <a:endParaRPr lang="en-SG" sz="1400" kern="1200" dirty="0">
            <a:solidFill>
              <a:srgbClr val="000000"/>
            </a:solidFill>
            <a:latin typeface="Arial"/>
            <a:ea typeface="+mn-ea"/>
            <a:cs typeface="+mn-cs"/>
          </a:endParaRPr>
        </a:p>
      </dsp:txBody>
      <dsp:txXfrm>
        <a:off x="2342692" y="920121"/>
        <a:ext cx="1290542" cy="645271"/>
      </dsp:txXfrm>
    </dsp:sp>
    <dsp:sp modelId="{086055D3-B0AB-432C-9ED5-6317756A8FE4}">
      <dsp:nvSpPr>
        <dsp:cNvPr id="0" name=""/>
        <dsp:cNvSpPr/>
      </dsp:nvSpPr>
      <dsp:spPr>
        <a:xfrm>
          <a:off x="2665328" y="1836407"/>
          <a:ext cx="1290542" cy="645271"/>
        </a:xfrm>
        <a:prstGeom prst="rect">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sz="1400" kern="1200" dirty="0">
              <a:solidFill>
                <a:srgbClr val="000000"/>
              </a:solidFill>
              <a:latin typeface="Arial"/>
              <a:ea typeface="+mn-ea"/>
              <a:cs typeface="+mn-cs"/>
            </a:rPr>
            <a:t>Federated Averaging, CO-OP </a:t>
          </a:r>
        </a:p>
      </dsp:txBody>
      <dsp:txXfrm>
        <a:off x="2665328" y="1836407"/>
        <a:ext cx="1290542" cy="645271"/>
      </dsp:txXfrm>
    </dsp:sp>
    <dsp:sp modelId="{35D5FCC9-A6AD-444C-B667-B4AFE6680A07}">
      <dsp:nvSpPr>
        <dsp:cNvPr id="0" name=""/>
        <dsp:cNvSpPr/>
      </dsp:nvSpPr>
      <dsp:spPr>
        <a:xfrm>
          <a:off x="3904249" y="920121"/>
          <a:ext cx="1290542" cy="645271"/>
        </a:xfrm>
        <a:prstGeom prst="rect">
          <a:avLst/>
        </a:prstGeom>
        <a:solidFill>
          <a:srgbClr val="BBE0E3">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SG" altLang="zh-CN" sz="1400" kern="1200" dirty="0">
              <a:solidFill>
                <a:srgbClr val="000000"/>
              </a:solidFill>
              <a:latin typeface="Arial"/>
              <a:ea typeface="+mn-ea"/>
              <a:cs typeface="+mn-cs"/>
            </a:rPr>
            <a:t>Model</a:t>
          </a:r>
          <a:endParaRPr lang="en-SG" sz="1400" kern="1200" dirty="0">
            <a:solidFill>
              <a:srgbClr val="000000"/>
            </a:solidFill>
            <a:latin typeface="Arial"/>
            <a:ea typeface="+mn-ea"/>
            <a:cs typeface="+mn-cs"/>
          </a:endParaRPr>
        </a:p>
      </dsp:txBody>
      <dsp:txXfrm>
        <a:off x="3904249" y="920121"/>
        <a:ext cx="1290542" cy="64527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2A0354-68B0-084C-B0DE-DA1506CFAD43}" type="datetimeFigureOut">
              <a:rPr lang="en-US" smtClean="0"/>
              <a:t>11/25/2020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BF7AF6-7F83-E342-97AA-97D79E2F29EA}" type="slidenum">
              <a:rPr lang="en-US" smtClean="0"/>
              <a:t>‹#›</a:t>
            </a:fld>
            <a:endParaRPr lang="en-US"/>
          </a:p>
        </p:txBody>
      </p:sp>
    </p:spTree>
    <p:extLst>
      <p:ext uri="{BB962C8B-B14F-4D97-AF65-F5344CB8AC3E}">
        <p14:creationId xmlns:p14="http://schemas.microsoft.com/office/powerpoint/2010/main" val="21179041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381000" y="685800"/>
            <a:ext cx="6096000" cy="3429000"/>
          </a:xfrm>
          <a:ln/>
        </p:spPr>
      </p:sp>
      <p:sp>
        <p:nvSpPr>
          <p:cNvPr id="27651"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endParaRPr lang="en-SG" dirty="0"/>
          </a:p>
        </p:txBody>
      </p:sp>
      <p:sp>
        <p:nvSpPr>
          <p:cNvPr id="27652"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FE672A3-FCED-4F5D-A42B-9D80FCDEC80E}" type="slidenum">
              <a:rPr lang="en-SG" smtClean="0">
                <a:solidFill>
                  <a:prstClr val="black"/>
                </a:solidFill>
              </a:rPr>
              <a:pPr eaLnBrk="1" hangingPunct="1"/>
              <a:t>1</a:t>
            </a:fld>
            <a:endParaRPr lang="en-SG">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Accumulated knowledge is one of the weaknesses of differential privacy to keep sensitive data private. Another is collusion. If multiple users collude in the querying of the data (sharing the results of queries with one another) the budget for any single user might be breached.</a:t>
            </a:r>
          </a:p>
        </p:txBody>
      </p:sp>
      <p:sp>
        <p:nvSpPr>
          <p:cNvPr id="4" name="Slide Number Placeholder 3"/>
          <p:cNvSpPr>
            <a:spLocks noGrp="1"/>
          </p:cNvSpPr>
          <p:nvPr>
            <p:ph type="sldNum" sz="quarter" idx="5"/>
          </p:nvPr>
        </p:nvSpPr>
        <p:spPr/>
        <p:txBody>
          <a:bodyPr/>
          <a:lstStyle/>
          <a:p>
            <a:fld id="{82BF7AF6-7F83-E342-97AA-97D79E2F29EA}" type="slidenum">
              <a:rPr lang="en-US" smtClean="0"/>
              <a:t>19</a:t>
            </a:fld>
            <a:endParaRPr lang="en-US"/>
          </a:p>
        </p:txBody>
      </p:sp>
    </p:spTree>
    <p:extLst>
      <p:ext uri="{BB962C8B-B14F-4D97-AF65-F5344CB8AC3E}">
        <p14:creationId xmlns:p14="http://schemas.microsoft.com/office/powerpoint/2010/main" val="147382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20</a:t>
            </a:fld>
            <a:endParaRPr lang="en-US"/>
          </a:p>
        </p:txBody>
      </p:sp>
    </p:spTree>
    <p:extLst>
      <p:ext uri="{BB962C8B-B14F-4D97-AF65-F5344CB8AC3E}">
        <p14:creationId xmlns:p14="http://schemas.microsoft.com/office/powerpoint/2010/main" val="3726108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21</a:t>
            </a:fld>
            <a:endParaRPr lang="en-US"/>
          </a:p>
        </p:txBody>
      </p:sp>
    </p:spTree>
    <p:extLst>
      <p:ext uri="{BB962C8B-B14F-4D97-AF65-F5344CB8AC3E}">
        <p14:creationId xmlns:p14="http://schemas.microsoft.com/office/powerpoint/2010/main" val="368764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22</a:t>
            </a:fld>
            <a:endParaRPr lang="en-US"/>
          </a:p>
        </p:txBody>
      </p:sp>
    </p:spTree>
    <p:extLst>
      <p:ext uri="{BB962C8B-B14F-4D97-AF65-F5344CB8AC3E}">
        <p14:creationId xmlns:p14="http://schemas.microsoft.com/office/powerpoint/2010/main" val="3147643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23</a:t>
            </a:fld>
            <a:endParaRPr lang="en-US"/>
          </a:p>
        </p:txBody>
      </p:sp>
    </p:spTree>
    <p:extLst>
      <p:ext uri="{BB962C8B-B14F-4D97-AF65-F5344CB8AC3E}">
        <p14:creationId xmlns:p14="http://schemas.microsoft.com/office/powerpoint/2010/main" val="66171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24</a:t>
            </a:fld>
            <a:endParaRPr lang="en-US"/>
          </a:p>
        </p:txBody>
      </p:sp>
    </p:spTree>
    <p:extLst>
      <p:ext uri="{BB962C8B-B14F-4D97-AF65-F5344CB8AC3E}">
        <p14:creationId xmlns:p14="http://schemas.microsoft.com/office/powerpoint/2010/main" val="4151215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25</a:t>
            </a:fld>
            <a:endParaRPr lang="en-US"/>
          </a:p>
        </p:txBody>
      </p:sp>
    </p:spTree>
    <p:extLst>
      <p:ext uri="{BB962C8B-B14F-4D97-AF65-F5344CB8AC3E}">
        <p14:creationId xmlns:p14="http://schemas.microsoft.com/office/powerpoint/2010/main" val="1750099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26</a:t>
            </a:fld>
            <a:endParaRPr lang="en-US"/>
          </a:p>
        </p:txBody>
      </p:sp>
    </p:spTree>
    <p:extLst>
      <p:ext uri="{BB962C8B-B14F-4D97-AF65-F5344CB8AC3E}">
        <p14:creationId xmlns:p14="http://schemas.microsoft.com/office/powerpoint/2010/main" val="2850562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27</a:t>
            </a:fld>
            <a:endParaRPr lang="en-US"/>
          </a:p>
        </p:txBody>
      </p:sp>
    </p:spTree>
    <p:extLst>
      <p:ext uri="{BB962C8B-B14F-4D97-AF65-F5344CB8AC3E}">
        <p14:creationId xmlns:p14="http://schemas.microsoft.com/office/powerpoint/2010/main" val="1729953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the contribution for each party in FML enables fair credits allocation. Fairly appraise each data source and compensate data owners for their contribution.</a:t>
            </a:r>
          </a:p>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28</a:t>
            </a:fld>
            <a:endParaRPr lang="en-US"/>
          </a:p>
        </p:txBody>
      </p:sp>
    </p:spTree>
    <p:extLst>
      <p:ext uri="{BB962C8B-B14F-4D97-AF65-F5344CB8AC3E}">
        <p14:creationId xmlns:p14="http://schemas.microsoft.com/office/powerpoint/2010/main" val="4060094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2BF7AF6-7F83-E342-97AA-97D79E2F29EA}" type="slidenum">
              <a:rPr lang="en-US" smtClean="0"/>
              <a:t>3</a:t>
            </a:fld>
            <a:endParaRPr lang="en-US"/>
          </a:p>
        </p:txBody>
      </p:sp>
    </p:spTree>
    <p:extLst>
      <p:ext uri="{BB962C8B-B14F-4D97-AF65-F5344CB8AC3E}">
        <p14:creationId xmlns:p14="http://schemas.microsoft.com/office/powerpoint/2010/main" val="207550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the contribution for each party in FML enables fair credits allocation. Fairly appraise each data source and compensate data owners for their contribution.</a:t>
            </a:r>
          </a:p>
          <a:p>
            <a:endParaRPr lang="en-US" dirty="0"/>
          </a:p>
          <a:p>
            <a:r>
              <a:rPr lang="en-US" dirty="0"/>
              <a:t>In this paper, authors study the incentive mechanism for federated learning to motivate edge nodes to contribute model training.  In this figure,  the parameter server acts as a leader who interacts with the environment in the DRL (</a:t>
            </a:r>
            <a:r>
              <a:rPr lang="en-SG" dirty="0"/>
              <a:t>deep reinforcement learning</a:t>
            </a:r>
            <a:r>
              <a:rPr lang="en-US" dirty="0"/>
              <a:t>) setting. At each training period t, the parameter server agent observes a state </a:t>
            </a:r>
            <a:r>
              <a:rPr lang="en-US" dirty="0" err="1"/>
              <a:t>st</a:t>
            </a:r>
            <a:r>
              <a:rPr lang="en-US" dirty="0"/>
              <a:t> and determines an action </a:t>
            </a:r>
            <a:r>
              <a:rPr lang="en-US" dirty="0" err="1"/>
              <a:t>τt</a:t>
            </a:r>
            <a:r>
              <a:rPr lang="en-US" dirty="0"/>
              <a:t>. When this action is done, edge nodes interact with each other to determine their optimal participation level strategies.</a:t>
            </a:r>
          </a:p>
        </p:txBody>
      </p:sp>
      <p:sp>
        <p:nvSpPr>
          <p:cNvPr id="4" name="Slide Number Placeholder 3"/>
          <p:cNvSpPr>
            <a:spLocks noGrp="1"/>
          </p:cNvSpPr>
          <p:nvPr>
            <p:ph type="sldNum" sz="quarter" idx="5"/>
          </p:nvPr>
        </p:nvSpPr>
        <p:spPr/>
        <p:txBody>
          <a:bodyPr/>
          <a:lstStyle/>
          <a:p>
            <a:fld id="{82BF7AF6-7F83-E342-97AA-97D79E2F29EA}" type="slidenum">
              <a:rPr lang="en-US" smtClean="0"/>
              <a:t>29</a:t>
            </a:fld>
            <a:endParaRPr lang="en-US"/>
          </a:p>
        </p:txBody>
      </p:sp>
    </p:spTree>
    <p:extLst>
      <p:ext uri="{BB962C8B-B14F-4D97-AF65-F5344CB8AC3E}">
        <p14:creationId xmlns:p14="http://schemas.microsoft.com/office/powerpoint/2010/main" val="3545311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the contribution for each party in FML enables fair credits allocation. Fairly appraise each data source and compensate data owners for their contribution.</a:t>
            </a:r>
          </a:p>
          <a:p>
            <a:endParaRPr lang="en-US" dirty="0"/>
          </a:p>
          <a:p>
            <a:r>
              <a:rPr lang="en-US" dirty="0"/>
              <a:t>Authors first design an approximate strategy-proof mechanism which guarantees the truthfulness, individual rationality, and computational efficiency. To improve the social welfare, authors develop an automated strategy-proof mechanism based on deep reinforcement learning and graph neural networks. The communication traffic congestion and the unique characteristics of federated learning are particularly considered in the proposed model. </a:t>
            </a:r>
          </a:p>
          <a:p>
            <a:endParaRPr lang="en-US" dirty="0"/>
          </a:p>
          <a:p>
            <a:r>
              <a:rPr lang="en-US" dirty="0"/>
              <a:t>As illustrated in Figure, the FL training process generally contains the following 3 steps, where Steps 2 and 3 form an iterative loop between the platform and the workers: Step 1 (task initialization): The platform determines the</a:t>
            </a:r>
          </a:p>
          <a:p>
            <a:r>
              <a:rPr lang="en-US" dirty="0"/>
              <a:t>training task, i.e., the target application, and the corresponding data requirements. Step 2 (local model training and update) Step 3 (global model aggregation and update): The platform receives and aggregates the local models from workers, and then sends the updated global model parameters back. </a:t>
            </a:r>
          </a:p>
        </p:txBody>
      </p:sp>
      <p:sp>
        <p:nvSpPr>
          <p:cNvPr id="4" name="Slide Number Placeholder 3"/>
          <p:cNvSpPr>
            <a:spLocks noGrp="1"/>
          </p:cNvSpPr>
          <p:nvPr>
            <p:ph type="sldNum" sz="quarter" idx="5"/>
          </p:nvPr>
        </p:nvSpPr>
        <p:spPr/>
        <p:txBody>
          <a:bodyPr/>
          <a:lstStyle/>
          <a:p>
            <a:fld id="{82BF7AF6-7F83-E342-97AA-97D79E2F29EA}" type="slidenum">
              <a:rPr lang="en-US" smtClean="0"/>
              <a:t>30</a:t>
            </a:fld>
            <a:endParaRPr lang="en-US"/>
          </a:p>
        </p:txBody>
      </p:sp>
    </p:spTree>
    <p:extLst>
      <p:ext uri="{BB962C8B-B14F-4D97-AF65-F5344CB8AC3E}">
        <p14:creationId xmlns:p14="http://schemas.microsoft.com/office/powerpoint/2010/main" val="3593924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measure of the contribution for each party in FML enables fair credits allocation. Fairly appraise each data source and compensate data owners for their contribution.</a:t>
            </a:r>
          </a:p>
          <a:p>
            <a:endParaRPr lang="en-US" dirty="0"/>
          </a:p>
          <a:p>
            <a:r>
              <a:rPr lang="en-US" dirty="0"/>
              <a:t>The Shapley value (SV) defines a unique payoff scheme that satisfies many desiderata for a data value notion. It has been increasingly used for valuing training data in centralized learning. However, computing the SV requires exhaustively evaluating the model performance on every subset of data sources, which incurs prohibitive communication cost in the federated setting. Besides, the canonical SV ignores the order of data sources during training, which conflicts with the sequential nature of FL. This paper proposes a variant of the SV amenable to FL, which we call the federated Shapley value. </a:t>
            </a:r>
          </a:p>
        </p:txBody>
      </p:sp>
      <p:sp>
        <p:nvSpPr>
          <p:cNvPr id="4" name="Slide Number Placeholder 3"/>
          <p:cNvSpPr>
            <a:spLocks noGrp="1"/>
          </p:cNvSpPr>
          <p:nvPr>
            <p:ph type="sldNum" sz="quarter" idx="5"/>
          </p:nvPr>
        </p:nvSpPr>
        <p:spPr/>
        <p:txBody>
          <a:bodyPr/>
          <a:lstStyle/>
          <a:p>
            <a:fld id="{82BF7AF6-7F83-E342-97AA-97D79E2F29EA}" type="slidenum">
              <a:rPr lang="en-US" smtClean="0"/>
              <a:t>31</a:t>
            </a:fld>
            <a:endParaRPr lang="en-US"/>
          </a:p>
        </p:txBody>
      </p:sp>
    </p:spTree>
    <p:extLst>
      <p:ext uri="{BB962C8B-B14F-4D97-AF65-F5344CB8AC3E}">
        <p14:creationId xmlns:p14="http://schemas.microsoft.com/office/powerpoint/2010/main" val="2569328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 chain is embedded in federated learning to further improve its application effect in data asset governance.</a:t>
            </a:r>
          </a:p>
          <a:p>
            <a:endParaRPr lang="en-US" dirty="0"/>
          </a:p>
          <a:p>
            <a:r>
              <a:rPr lang="en-US" dirty="0" err="1"/>
              <a:t>BlockFL</a:t>
            </a:r>
            <a:r>
              <a:rPr lang="en-US" dirty="0"/>
              <a:t> uses blockchain to reward users for their local updates proportional to how many local data points are used as shown in Figure. The payment to devices is left to the miner to pay ”out-of-pocket”, which is not a lasting solution if miners pay devices more than they are rewarded for blocks. This device reward benefits an honest node; however, this value may be inflated by a malicious node seeking higher reward.</a:t>
            </a:r>
          </a:p>
          <a:p>
            <a:endParaRPr lang="en-US" dirty="0"/>
          </a:p>
          <a:p>
            <a:r>
              <a:rPr lang="en-US" dirty="0"/>
              <a:t>As described in the proposal for </a:t>
            </a:r>
            <a:r>
              <a:rPr lang="en-US" dirty="0" err="1"/>
              <a:t>BlockFL</a:t>
            </a:r>
            <a:r>
              <a:rPr lang="en-US" dirty="0"/>
              <a:t>, the architecture of </a:t>
            </a:r>
            <a:r>
              <a:rPr lang="en-US" dirty="0" err="1"/>
              <a:t>BlockFL</a:t>
            </a:r>
            <a:r>
              <a:rPr lang="en-US" dirty="0"/>
              <a:t> compared to ”Vanilla” Federated Learning.</a:t>
            </a:r>
          </a:p>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32</a:t>
            </a:fld>
            <a:endParaRPr lang="en-US"/>
          </a:p>
        </p:txBody>
      </p:sp>
    </p:spTree>
    <p:extLst>
      <p:ext uri="{BB962C8B-B14F-4D97-AF65-F5344CB8AC3E}">
        <p14:creationId xmlns:p14="http://schemas.microsoft.com/office/powerpoint/2010/main" val="884128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 chain is embedded in federated learning to further improve its application effect in data asset governance.</a:t>
            </a:r>
          </a:p>
          <a:p>
            <a:endParaRPr lang="en-US" dirty="0"/>
          </a:p>
          <a:p>
            <a:r>
              <a:rPr lang="en-US" dirty="0"/>
              <a:t>In the federated learning, training data is widely distributed and maintained on the mobile devices as workers. A central aggregator updates a global model by collecting local updates from mobile devices using their local training data to train the global model in each iteration. However, unreliable data may be uploaded by the mobile devices (i.e., workers), leading to frauds in tasks of federated learning. The workers may perform unreliable updates intentionally, e.g., the data poisoning attack, or unintentionally, e.g., low-quality data caused by energy constraints or high-speed mobility. Therefore, finding out trusted and reliable workers in federated learning tasks becomes critical.</a:t>
            </a:r>
          </a:p>
          <a:p>
            <a:endParaRPr lang="en-US" dirty="0"/>
          </a:p>
          <a:p>
            <a:r>
              <a:rPr lang="en-US" dirty="0"/>
              <a:t>As shown in Figure, the mobile devices collect local sensing data and generate various user data from mobile applications. Mobile applications with federated learning perform model training by using these data without the need of data aggregation for privacy preservation. The detailed steps about the federated learning are shown as follows: Step 1: Task publishment, Step 2: Worker selection, Step 3: Reputation calculation, Step 4: Federated learning, </a:t>
            </a:r>
          </a:p>
          <a:p>
            <a:r>
              <a:rPr lang="en-US" dirty="0"/>
              <a:t>Step 5: Reputation updating.</a:t>
            </a:r>
          </a:p>
          <a:p>
            <a:endParaRPr lang="en-US" dirty="0"/>
          </a:p>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33</a:t>
            </a:fld>
            <a:endParaRPr lang="en-US"/>
          </a:p>
        </p:txBody>
      </p:sp>
    </p:spTree>
    <p:extLst>
      <p:ext uri="{BB962C8B-B14F-4D97-AF65-F5344CB8AC3E}">
        <p14:creationId xmlns:p14="http://schemas.microsoft.com/office/powerpoint/2010/main" val="4132923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 chain is embedded in federated learning to further improve its application effect in data asset governance.</a:t>
            </a:r>
          </a:p>
          <a:p>
            <a:endParaRPr lang="en-US" dirty="0"/>
          </a:p>
          <a:p>
            <a:r>
              <a:rPr lang="en-US" dirty="0"/>
              <a:t> To this end, the notion of federated learning (FL) was proposed, which leaves the training data distributed on the mobile devices, and learns a shared model by aggregating locally-computed updates. However, in many applications one or more Byzantine devices may suffice to let current coordination learning mechanisms fail with unpredictable or disastrous outcomes.</a:t>
            </a:r>
          </a:p>
          <a:p>
            <a:endParaRPr lang="en-US" dirty="0"/>
          </a:p>
          <a:p>
            <a:r>
              <a:rPr lang="en-US" dirty="0"/>
              <a:t>This approach provides a proof-of-concept for managing security issues in federated learning systems via blockchain technology, and uses decentralized programs executed via blockchain technology to establish secure learning coordination mechanisms and to identify and exclude Byzantine members. </a:t>
            </a:r>
          </a:p>
        </p:txBody>
      </p:sp>
      <p:sp>
        <p:nvSpPr>
          <p:cNvPr id="4" name="Slide Number Placeholder 3"/>
          <p:cNvSpPr>
            <a:spLocks noGrp="1"/>
          </p:cNvSpPr>
          <p:nvPr>
            <p:ph type="sldNum" sz="quarter" idx="5"/>
          </p:nvPr>
        </p:nvSpPr>
        <p:spPr/>
        <p:txBody>
          <a:bodyPr/>
          <a:lstStyle/>
          <a:p>
            <a:fld id="{82BF7AF6-7F83-E342-97AA-97D79E2F29EA}" type="slidenum">
              <a:rPr lang="en-US" smtClean="0"/>
              <a:t>34</a:t>
            </a:fld>
            <a:endParaRPr lang="en-US"/>
          </a:p>
        </p:txBody>
      </p:sp>
    </p:spTree>
    <p:extLst>
      <p:ext uri="{BB962C8B-B14F-4D97-AF65-F5344CB8AC3E}">
        <p14:creationId xmlns:p14="http://schemas.microsoft.com/office/powerpoint/2010/main" val="184609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35</a:t>
            </a:fld>
            <a:endParaRPr lang="en-US"/>
          </a:p>
        </p:txBody>
      </p:sp>
    </p:spTree>
    <p:extLst>
      <p:ext uri="{BB962C8B-B14F-4D97-AF65-F5344CB8AC3E}">
        <p14:creationId xmlns:p14="http://schemas.microsoft.com/office/powerpoint/2010/main" val="55438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gives an illustration of the communication optimization techniques in system architecture design and scheduling algorithms.</a:t>
            </a:r>
          </a:p>
          <a:p>
            <a:r>
              <a:rPr lang="en-US" dirty="0"/>
              <a:t>These techniques are lossless, making them particularly appealing to industry practitioners because model accuracy is the most important for many AI applications</a:t>
            </a:r>
          </a:p>
        </p:txBody>
      </p:sp>
      <p:sp>
        <p:nvSpPr>
          <p:cNvPr id="4" name="Slide Number Placeholder 3"/>
          <p:cNvSpPr>
            <a:spLocks noGrp="1"/>
          </p:cNvSpPr>
          <p:nvPr>
            <p:ph type="sldNum" sz="quarter" idx="5"/>
          </p:nvPr>
        </p:nvSpPr>
        <p:spPr/>
        <p:txBody>
          <a:bodyPr/>
          <a:lstStyle/>
          <a:p>
            <a:fld id="{82BF7AF6-7F83-E342-97AA-97D79E2F29EA}" type="slidenum">
              <a:rPr lang="en-US" smtClean="0"/>
              <a:t>36</a:t>
            </a:fld>
            <a:endParaRPr lang="en-US"/>
          </a:p>
        </p:txBody>
      </p:sp>
    </p:spTree>
    <p:extLst>
      <p:ext uri="{BB962C8B-B14F-4D97-AF65-F5344CB8AC3E}">
        <p14:creationId xmlns:p14="http://schemas.microsoft.com/office/powerpoint/2010/main" val="2987260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illustrates the main components and protocols of the collaborative deep learning system. Assume that there are N participants, each of which has a local private dataset available for training. All participants agree in advance on a common network architecture and common learning objective. Assume the existence of a parameter server which is responsible for maintaining the latest values of parameters available to all parties. This parameter server is an abstraction, which can be implemented by an actual server or emulated by a distributed system. </a:t>
            </a:r>
          </a:p>
        </p:txBody>
      </p:sp>
      <p:sp>
        <p:nvSpPr>
          <p:cNvPr id="4" name="Slide Number Placeholder 3"/>
          <p:cNvSpPr>
            <a:spLocks noGrp="1"/>
          </p:cNvSpPr>
          <p:nvPr>
            <p:ph type="sldNum" sz="quarter" idx="5"/>
          </p:nvPr>
        </p:nvSpPr>
        <p:spPr/>
        <p:txBody>
          <a:bodyPr/>
          <a:lstStyle/>
          <a:p>
            <a:fld id="{82BF7AF6-7F83-E342-97AA-97D79E2F29EA}" type="slidenum">
              <a:rPr lang="en-US" smtClean="0"/>
              <a:t>37</a:t>
            </a:fld>
            <a:endParaRPr lang="en-US"/>
          </a:p>
        </p:txBody>
      </p:sp>
    </p:spTree>
    <p:extLst>
      <p:ext uri="{BB962C8B-B14F-4D97-AF65-F5344CB8AC3E}">
        <p14:creationId xmlns:p14="http://schemas.microsoft.com/office/powerpoint/2010/main" val="2796593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asynchronous learning strategy, different layers of the deep neural networks are categorized into shallow and deeps layers and the parameters of the deep layers are updated less frequently than those of the shallow layers. Furthermore, a temporally weighted aggregation strategy is introduced on the server to make use of the previously trained local models, thereby enhancing the accuracy and convergence of the central model.</a:t>
            </a:r>
          </a:p>
          <a:p>
            <a:endParaRPr lang="en-US" dirty="0"/>
          </a:p>
          <a:p>
            <a:r>
              <a:rPr lang="en-US" dirty="0"/>
              <a:t>The framework of the proposed federated learning with an asynchronous model update and temporally weighted aggregation is illustrated in Figure.</a:t>
            </a:r>
          </a:p>
        </p:txBody>
      </p:sp>
      <p:sp>
        <p:nvSpPr>
          <p:cNvPr id="4" name="Slide Number Placeholder 3"/>
          <p:cNvSpPr>
            <a:spLocks noGrp="1"/>
          </p:cNvSpPr>
          <p:nvPr>
            <p:ph type="sldNum" sz="quarter" idx="5"/>
          </p:nvPr>
        </p:nvSpPr>
        <p:spPr/>
        <p:txBody>
          <a:bodyPr/>
          <a:lstStyle/>
          <a:p>
            <a:fld id="{82BF7AF6-7F83-E342-97AA-97D79E2F29EA}" type="slidenum">
              <a:rPr lang="en-US" smtClean="0"/>
              <a:t>38</a:t>
            </a:fld>
            <a:endParaRPr lang="en-US"/>
          </a:p>
        </p:txBody>
      </p:sp>
    </p:spTree>
    <p:extLst>
      <p:ext uri="{BB962C8B-B14F-4D97-AF65-F5344CB8AC3E}">
        <p14:creationId xmlns:p14="http://schemas.microsoft.com/office/powerpoint/2010/main" val="3323864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2BF7AF6-7F83-E342-97AA-97D79E2F29EA}" type="slidenum">
              <a:rPr lang="en-US" smtClean="0"/>
              <a:t>4</a:t>
            </a:fld>
            <a:endParaRPr lang="en-US"/>
          </a:p>
        </p:txBody>
      </p:sp>
    </p:spTree>
    <p:extLst>
      <p:ext uri="{BB962C8B-B14F-4D97-AF65-F5344CB8AC3E}">
        <p14:creationId xmlns:p14="http://schemas.microsoft.com/office/powerpoint/2010/main" val="4221989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Illustrated is one communication round of distributed SGD:</a:t>
            </a:r>
          </a:p>
          <a:p>
            <a:r>
              <a:rPr lang="en-US" dirty="0"/>
              <a:t>(a) Clients synchronize with the server. </a:t>
            </a:r>
          </a:p>
          <a:p>
            <a:r>
              <a:rPr lang="en-US" dirty="0"/>
              <a:t>(b) Clients compute a weight update independently based on their local data. </a:t>
            </a:r>
          </a:p>
          <a:p>
            <a:r>
              <a:rPr lang="en-US" dirty="0"/>
              <a:t>(c) Clients upload their local weight updates to the server, </a:t>
            </a:r>
          </a:p>
          <a:p>
            <a:r>
              <a:rPr lang="en-US" dirty="0"/>
              <a:t>where they are averaged to produce the new master model.</a:t>
            </a:r>
          </a:p>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39</a:t>
            </a:fld>
            <a:endParaRPr lang="en-US"/>
          </a:p>
        </p:txBody>
      </p:sp>
    </p:spTree>
    <p:extLst>
      <p:ext uri="{BB962C8B-B14F-4D97-AF65-F5344CB8AC3E}">
        <p14:creationId xmlns:p14="http://schemas.microsoft.com/office/powerpoint/2010/main" val="1316387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Cross-silo federated learning (FL) enables organizations (e.g., financial or medical) to collaboratively train a machine learning model by aggregating local gradient updates from each client without sharing privacy-sensitive data. To ensure no update is revealed during aggregation, industrial FL frameworks allow clients to mask local gradient updates using additively homomorphic encryption (HE).</a:t>
            </a:r>
          </a:p>
          <a:p>
            <a:endParaRPr lang="en-US" dirty="0"/>
          </a:p>
          <a:p>
            <a:r>
              <a:rPr lang="en-US" dirty="0"/>
              <a:t>Figure depicts a typical cross-silo FL system, where HE is implemented as a pluggable module on the clients. The aggregator is the server which coordinates the clients and aggregates their encrypted gradients.</a:t>
            </a:r>
          </a:p>
        </p:txBody>
      </p:sp>
      <p:sp>
        <p:nvSpPr>
          <p:cNvPr id="4" name="Slide Number Placeholder 3"/>
          <p:cNvSpPr>
            <a:spLocks noGrp="1"/>
          </p:cNvSpPr>
          <p:nvPr>
            <p:ph type="sldNum" sz="quarter" idx="5"/>
          </p:nvPr>
        </p:nvSpPr>
        <p:spPr/>
        <p:txBody>
          <a:bodyPr/>
          <a:lstStyle/>
          <a:p>
            <a:fld id="{82BF7AF6-7F83-E342-97AA-97D79E2F29EA}" type="slidenum">
              <a:rPr lang="en-US" smtClean="0"/>
              <a:t>40</a:t>
            </a:fld>
            <a:endParaRPr lang="en-US"/>
          </a:p>
        </p:txBody>
      </p:sp>
    </p:spTree>
    <p:extLst>
      <p:ext uri="{BB962C8B-B14F-4D97-AF65-F5344CB8AC3E}">
        <p14:creationId xmlns:p14="http://schemas.microsoft.com/office/powerpoint/2010/main" val="4250392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two-phase mechanism by 1) electing a small committee and 2) providing MPC-enabled model aggregation service to a larger number of participants through the committee. </a:t>
            </a:r>
          </a:p>
        </p:txBody>
      </p:sp>
      <p:sp>
        <p:nvSpPr>
          <p:cNvPr id="4" name="Slide Number Placeholder 3"/>
          <p:cNvSpPr>
            <a:spLocks noGrp="1"/>
          </p:cNvSpPr>
          <p:nvPr>
            <p:ph type="sldNum" sz="quarter" idx="5"/>
          </p:nvPr>
        </p:nvSpPr>
        <p:spPr/>
        <p:txBody>
          <a:bodyPr/>
          <a:lstStyle/>
          <a:p>
            <a:fld id="{82BF7AF6-7F83-E342-97AA-97D79E2F29EA}" type="slidenum">
              <a:rPr lang="en-US" smtClean="0"/>
              <a:t>41</a:t>
            </a:fld>
            <a:endParaRPr lang="en-US"/>
          </a:p>
        </p:txBody>
      </p:sp>
    </p:spTree>
    <p:extLst>
      <p:ext uri="{BB962C8B-B14F-4D97-AF65-F5344CB8AC3E}">
        <p14:creationId xmlns:p14="http://schemas.microsoft.com/office/powerpoint/2010/main" val="1951749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develop a theoretical convergence bound of the loss function of the trained FL model in the </a:t>
            </a:r>
            <a:r>
              <a:rPr lang="en-US" dirty="0" err="1"/>
              <a:t>NbAFL</a:t>
            </a:r>
            <a:r>
              <a:rPr lang="en-US" dirty="0"/>
              <a:t>.</a:t>
            </a:r>
            <a:endParaRPr lang="en-SG" dirty="0"/>
          </a:p>
          <a:p>
            <a:r>
              <a:rPr lang="en-SG" dirty="0"/>
              <a:t>Specifically, </a:t>
            </a:r>
            <a:r>
              <a:rPr lang="en-US" dirty="0"/>
              <a:t>the theoretical bound reveals the following three key properties: 1) There is a tradeoff between a convergence performance and privacy protection levels, i.e., better convergence performance leads to a lower protection level; 2) Given a fixed privacy protection level, increasing the number N of overall clients participating in FL can improve the convergence performance; and 3) There is an optimal number aggregation times (communication rounds) in terms of convergence performance for a given protection level.</a:t>
            </a:r>
          </a:p>
          <a:p>
            <a:endParaRPr lang="en-US" dirty="0"/>
          </a:p>
          <a:p>
            <a:r>
              <a:rPr lang="en-US" dirty="0"/>
              <a:t>Figure shows a general FL system consisting of one server and N clients. The training process of such a FL system usually contains the following four steps:  Step 1: Local training, Step 2: Model aggregating, Step 3: Parameters broadcasting, Step 4: Model updating.</a:t>
            </a:r>
          </a:p>
        </p:txBody>
      </p:sp>
      <p:sp>
        <p:nvSpPr>
          <p:cNvPr id="4" name="Slide Number Placeholder 3"/>
          <p:cNvSpPr>
            <a:spLocks noGrp="1"/>
          </p:cNvSpPr>
          <p:nvPr>
            <p:ph type="sldNum" sz="quarter" idx="5"/>
          </p:nvPr>
        </p:nvSpPr>
        <p:spPr/>
        <p:txBody>
          <a:bodyPr/>
          <a:lstStyle/>
          <a:p>
            <a:fld id="{82BF7AF6-7F83-E342-97AA-97D79E2F29EA}" type="slidenum">
              <a:rPr lang="en-US" smtClean="0"/>
              <a:t>42</a:t>
            </a:fld>
            <a:endParaRPr lang="en-US"/>
          </a:p>
        </p:txBody>
      </p:sp>
    </p:spTree>
    <p:extLst>
      <p:ext uri="{BB962C8B-B14F-4D97-AF65-F5344CB8AC3E}">
        <p14:creationId xmlns:p14="http://schemas.microsoft.com/office/powerpoint/2010/main" val="3721512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43</a:t>
            </a:fld>
            <a:endParaRPr lang="en-US"/>
          </a:p>
        </p:txBody>
      </p:sp>
    </p:spTree>
    <p:extLst>
      <p:ext uri="{BB962C8B-B14F-4D97-AF65-F5344CB8AC3E}">
        <p14:creationId xmlns:p14="http://schemas.microsoft.com/office/powerpoint/2010/main" val="2076580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interesting hardware-based approach is to use trusted execution environment (TEE) which can guarantee that code and data loaded inside are protected. Such environment can be used inside the central server to increase its credibility.</a:t>
            </a:r>
          </a:p>
          <a:p>
            <a:endParaRPr lang="en-US" dirty="0"/>
          </a:p>
          <a:p>
            <a:r>
              <a:rPr lang="en-US" dirty="0"/>
              <a:t>Figure shows a sample privacy-preserving multi-party machine learning system. Multiple hospitals encrypt patient datasets, each with a different key. The hospitals deploy an agreed-upon machine learning algorithm in an enclave in a cloud data center and share their data keys with the enclave. The enclave processes the aggregate datasets and outputs an encrypted machine learning model.</a:t>
            </a:r>
          </a:p>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44</a:t>
            </a:fld>
            <a:endParaRPr lang="en-US"/>
          </a:p>
        </p:txBody>
      </p:sp>
    </p:spTree>
    <p:extLst>
      <p:ext uri="{BB962C8B-B14F-4D97-AF65-F5344CB8AC3E}">
        <p14:creationId xmlns:p14="http://schemas.microsoft.com/office/powerpoint/2010/main" val="1696958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interesting hardware-based approach is to use trusted execution environment (TEE) which can guarantee that code and data loaded inside are protected. Such environment can be used inside the central server to increase its credibility.</a:t>
            </a:r>
          </a:p>
          <a:p>
            <a:endParaRPr lang="en-US" dirty="0"/>
          </a:p>
          <a:p>
            <a:r>
              <a:rPr lang="en-US" dirty="0"/>
              <a:t>Figure illustrates the main parties of our learning system, including some participants and an aggregations server. Participant. Authors set there are n participants. Each participant holds a local private dataset for local training. All participants reached a consensus on a global neural network architecture and a common learning goal in advance. Aggregation Server. Authors also envision the existence of a server which is responsible for aggregating the latest values of model parameters available to all parties. Normally, such an aggregation server is an abstraction that can be implemented by an actual cloud server.</a:t>
            </a:r>
          </a:p>
        </p:txBody>
      </p:sp>
      <p:sp>
        <p:nvSpPr>
          <p:cNvPr id="4" name="Slide Number Placeholder 3"/>
          <p:cNvSpPr>
            <a:spLocks noGrp="1"/>
          </p:cNvSpPr>
          <p:nvPr>
            <p:ph type="sldNum" sz="quarter" idx="5"/>
          </p:nvPr>
        </p:nvSpPr>
        <p:spPr/>
        <p:txBody>
          <a:bodyPr/>
          <a:lstStyle/>
          <a:p>
            <a:fld id="{82BF7AF6-7F83-E342-97AA-97D79E2F29EA}" type="slidenum">
              <a:rPr lang="en-US" smtClean="0"/>
              <a:t>45</a:t>
            </a:fld>
            <a:endParaRPr lang="en-US"/>
          </a:p>
        </p:txBody>
      </p:sp>
    </p:spTree>
    <p:extLst>
      <p:ext uri="{BB962C8B-B14F-4D97-AF65-F5344CB8AC3E}">
        <p14:creationId xmlns:p14="http://schemas.microsoft.com/office/powerpoint/2010/main" val="2366184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46</a:t>
            </a:fld>
            <a:endParaRPr lang="en-US"/>
          </a:p>
        </p:txBody>
      </p:sp>
    </p:spTree>
    <p:extLst>
      <p:ext uri="{BB962C8B-B14F-4D97-AF65-F5344CB8AC3E}">
        <p14:creationId xmlns:p14="http://schemas.microsoft.com/office/powerpoint/2010/main" val="1658340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prospective matching of federated learning and differential privacy to the challenges of data privacy protection has caused the release of several software tools that support their functionalities, but they lack a unified vision of these techniques, and a methodological workflow that supports their usage. </a:t>
            </a:r>
          </a:p>
          <a:p>
            <a:endParaRPr lang="en-US" dirty="0"/>
          </a:p>
          <a:p>
            <a:r>
              <a:rPr lang="en-US" dirty="0"/>
              <a:t>Federated Averaging (</a:t>
            </a:r>
            <a:r>
              <a:rPr lang="en-US" dirty="0" err="1"/>
              <a:t>FedAvg</a:t>
            </a:r>
            <a:r>
              <a:rPr lang="en-US" dirty="0"/>
              <a:t>). It is based on keeping a shared global model that is periodically updated by averaging models that have been trained locally on clients. The training process is arranged by a central server which hosts the shared global model. However, the actual </a:t>
            </a:r>
            <a:r>
              <a:rPr lang="en-US" dirty="0" err="1"/>
              <a:t>optimisation</a:t>
            </a:r>
            <a:r>
              <a:rPr lang="en-US" dirty="0"/>
              <a:t> is done locally on clients.</a:t>
            </a:r>
          </a:p>
          <a:p>
            <a:endParaRPr lang="en-US" dirty="0"/>
          </a:p>
          <a:p>
            <a:r>
              <a:rPr lang="en-US" dirty="0"/>
              <a:t>CO-OP. It proposes an asynchronous approach, which merges any received client model with the global model. Instead of directly averaging the models, the merging between a local model and the global model is carried out using a weighting scheme based on a measure of the difference in the age of the models. This is motivated by the fact that in an asynchronous framework, some clients will be trained on obsolete data while others will be trained on more up-to-date data.</a:t>
            </a:r>
          </a:p>
        </p:txBody>
      </p:sp>
      <p:sp>
        <p:nvSpPr>
          <p:cNvPr id="4" name="Slide Number Placeholder 3"/>
          <p:cNvSpPr>
            <a:spLocks noGrp="1"/>
          </p:cNvSpPr>
          <p:nvPr>
            <p:ph type="sldNum" sz="quarter" idx="5"/>
          </p:nvPr>
        </p:nvSpPr>
        <p:spPr/>
        <p:txBody>
          <a:bodyPr/>
          <a:lstStyle/>
          <a:p>
            <a:fld id="{82BF7AF6-7F83-E342-97AA-97D79E2F29EA}" type="slidenum">
              <a:rPr lang="en-US" smtClean="0"/>
              <a:t>47</a:t>
            </a:fld>
            <a:endParaRPr lang="en-US"/>
          </a:p>
        </p:txBody>
      </p:sp>
    </p:spTree>
    <p:extLst>
      <p:ext uri="{BB962C8B-B14F-4D97-AF65-F5344CB8AC3E}">
        <p14:creationId xmlns:p14="http://schemas.microsoft.com/office/powerpoint/2010/main" val="22686107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partitioning</a:t>
            </a:r>
          </a:p>
          <a:p>
            <a:r>
              <a:rPr lang="en-US" dirty="0"/>
              <a:t>Machine learning model</a:t>
            </a:r>
          </a:p>
          <a:p>
            <a:r>
              <a:rPr lang="en-US" dirty="0"/>
              <a:t>Privacy mechanism</a:t>
            </a:r>
          </a:p>
        </p:txBody>
      </p:sp>
      <p:sp>
        <p:nvSpPr>
          <p:cNvPr id="4" name="Slide Number Placeholder 3"/>
          <p:cNvSpPr>
            <a:spLocks noGrp="1"/>
          </p:cNvSpPr>
          <p:nvPr>
            <p:ph type="sldNum" sz="quarter" idx="5"/>
          </p:nvPr>
        </p:nvSpPr>
        <p:spPr/>
        <p:txBody>
          <a:bodyPr/>
          <a:lstStyle/>
          <a:p>
            <a:fld id="{82BF7AF6-7F83-E342-97AA-97D79E2F29EA}" type="slidenum">
              <a:rPr lang="en-US" smtClean="0"/>
              <a:t>48</a:t>
            </a:fld>
            <a:endParaRPr lang="en-US"/>
          </a:p>
        </p:txBody>
      </p:sp>
    </p:spTree>
    <p:extLst>
      <p:ext uri="{BB962C8B-B14F-4D97-AF65-F5344CB8AC3E}">
        <p14:creationId xmlns:p14="http://schemas.microsoft.com/office/powerpoint/2010/main" val="90230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2BF7AF6-7F83-E342-97AA-97D79E2F29EA}" type="slidenum">
              <a:rPr lang="en-US" smtClean="0"/>
              <a:t>5</a:t>
            </a:fld>
            <a:endParaRPr lang="en-US"/>
          </a:p>
        </p:txBody>
      </p:sp>
    </p:spTree>
    <p:extLst>
      <p:ext uri="{BB962C8B-B14F-4D97-AF65-F5344CB8AC3E}">
        <p14:creationId xmlns:p14="http://schemas.microsoft.com/office/powerpoint/2010/main" val="37568122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partitioning</a:t>
            </a:r>
          </a:p>
          <a:p>
            <a:r>
              <a:rPr lang="en-US" dirty="0"/>
              <a:t>Machine learning model</a:t>
            </a:r>
          </a:p>
          <a:p>
            <a:r>
              <a:rPr lang="en-US" dirty="0"/>
              <a:t>Privacy mechanism</a:t>
            </a:r>
          </a:p>
        </p:txBody>
      </p:sp>
      <p:sp>
        <p:nvSpPr>
          <p:cNvPr id="4" name="Slide Number Placeholder 3"/>
          <p:cNvSpPr>
            <a:spLocks noGrp="1"/>
          </p:cNvSpPr>
          <p:nvPr>
            <p:ph type="sldNum" sz="quarter" idx="5"/>
          </p:nvPr>
        </p:nvSpPr>
        <p:spPr/>
        <p:txBody>
          <a:bodyPr/>
          <a:lstStyle/>
          <a:p>
            <a:fld id="{82BF7AF6-7F83-E342-97AA-97D79E2F29EA}" type="slidenum">
              <a:rPr lang="en-US" smtClean="0"/>
              <a:t>49</a:t>
            </a:fld>
            <a:endParaRPr lang="en-US"/>
          </a:p>
        </p:txBody>
      </p:sp>
    </p:spTree>
    <p:extLst>
      <p:ext uri="{BB962C8B-B14F-4D97-AF65-F5344CB8AC3E}">
        <p14:creationId xmlns:p14="http://schemas.microsoft.com/office/powerpoint/2010/main" val="8687899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partitioning</a:t>
            </a:r>
          </a:p>
          <a:p>
            <a:r>
              <a:rPr lang="en-US" dirty="0"/>
              <a:t>Machine learning model</a:t>
            </a:r>
          </a:p>
          <a:p>
            <a:r>
              <a:rPr lang="en-US" dirty="0"/>
              <a:t>Privacy mechanism</a:t>
            </a:r>
          </a:p>
        </p:txBody>
      </p:sp>
      <p:sp>
        <p:nvSpPr>
          <p:cNvPr id="4" name="Slide Number Placeholder 3"/>
          <p:cNvSpPr>
            <a:spLocks noGrp="1"/>
          </p:cNvSpPr>
          <p:nvPr>
            <p:ph type="sldNum" sz="quarter" idx="5"/>
          </p:nvPr>
        </p:nvSpPr>
        <p:spPr/>
        <p:txBody>
          <a:bodyPr/>
          <a:lstStyle/>
          <a:p>
            <a:fld id="{82BF7AF6-7F83-E342-97AA-97D79E2F29EA}" type="slidenum">
              <a:rPr lang="en-US" smtClean="0"/>
              <a:t>50</a:t>
            </a:fld>
            <a:endParaRPr lang="en-US"/>
          </a:p>
        </p:txBody>
      </p:sp>
    </p:spTree>
    <p:extLst>
      <p:ext uri="{BB962C8B-B14F-4D97-AF65-F5344CB8AC3E}">
        <p14:creationId xmlns:p14="http://schemas.microsoft.com/office/powerpoint/2010/main" val="24106136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shown in Fig</a:t>
            </a:r>
            <a:r>
              <a:rPr lang="en-US" altLang="zh-CN" dirty="0"/>
              <a:t>ure</a:t>
            </a:r>
            <a:r>
              <a:rPr lang="en-US" dirty="0"/>
              <a:t>, the uplink from the users to the BS is used to transmit the local FL model parameters while the downlink is used to transmit the global FL model parameters.</a:t>
            </a:r>
          </a:p>
        </p:txBody>
      </p:sp>
      <p:sp>
        <p:nvSpPr>
          <p:cNvPr id="4" name="Slide Number Placeholder 3"/>
          <p:cNvSpPr>
            <a:spLocks noGrp="1"/>
          </p:cNvSpPr>
          <p:nvPr>
            <p:ph type="sldNum" sz="quarter" idx="5"/>
          </p:nvPr>
        </p:nvSpPr>
        <p:spPr/>
        <p:txBody>
          <a:bodyPr/>
          <a:lstStyle/>
          <a:p>
            <a:fld id="{82BF7AF6-7F83-E342-97AA-97D79E2F29EA}" type="slidenum">
              <a:rPr lang="en-US" smtClean="0"/>
              <a:t>51</a:t>
            </a:fld>
            <a:endParaRPr lang="en-US"/>
          </a:p>
        </p:txBody>
      </p:sp>
    </p:spTree>
    <p:extLst>
      <p:ext uri="{BB962C8B-B14F-4D97-AF65-F5344CB8AC3E}">
        <p14:creationId xmlns:p14="http://schemas.microsoft.com/office/powerpoint/2010/main" val="31391199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hospitals own the electronic health records (EHR) of different patient populations and these records are difficult to share across hospitals because of their sensitive nature.</a:t>
            </a:r>
          </a:p>
          <a:p>
            <a:endParaRPr lang="en-US" dirty="0"/>
          </a:p>
          <a:p>
            <a:r>
              <a:rPr lang="en-US" dirty="0"/>
              <a:t>In the figure, the model is trained in a distributed manner: The institutions periodically communicate the local updates with a central server to learn a global model. The central server aggregates the updates and sends back the parameters of the updated global model.</a:t>
            </a:r>
          </a:p>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52</a:t>
            </a:fld>
            <a:endParaRPr lang="en-US"/>
          </a:p>
        </p:txBody>
      </p:sp>
    </p:spTree>
    <p:extLst>
      <p:ext uri="{BB962C8B-B14F-4D97-AF65-F5344CB8AC3E}">
        <p14:creationId xmlns:p14="http://schemas.microsoft.com/office/powerpoint/2010/main" val="41632223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t>Modern financial firms routinely need to conduct analysis of large data sets stored across multiple servers or devices. The institution may not have appropriate authority or permission to transfer locally stored information, the owner of the data may not want it shared</a:t>
            </a:r>
            <a:r>
              <a:rPr lang="en-SG" altLang="zh-CN" sz="1200" dirty="0"/>
              <a:t>.</a:t>
            </a:r>
            <a:endParaRPr lang="en-US" altLang="zh-CN" sz="1200" dirty="0"/>
          </a:p>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53</a:t>
            </a:fld>
            <a:endParaRPr lang="en-US"/>
          </a:p>
        </p:txBody>
      </p:sp>
    </p:spTree>
    <p:extLst>
      <p:ext uri="{BB962C8B-B14F-4D97-AF65-F5344CB8AC3E}">
        <p14:creationId xmlns:p14="http://schemas.microsoft.com/office/powerpoint/2010/main" val="11586006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t>The term secure AI is used for methods concerned with safeguarding algorithms, and the term privacy-preserving AI for systems allowing data processing without revealing the data itself. Their combination aims to guarantee sovereignty over the input data and the algorithms, integrity of the computational process and its results, and to offer trustworthy and transparently auditable technical implementations (structured transparency).</a:t>
            </a:r>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54</a:t>
            </a:fld>
            <a:endParaRPr lang="en-US"/>
          </a:p>
        </p:txBody>
      </p:sp>
    </p:spTree>
    <p:extLst>
      <p:ext uri="{BB962C8B-B14F-4D97-AF65-F5344CB8AC3E}">
        <p14:creationId xmlns:p14="http://schemas.microsoft.com/office/powerpoint/2010/main" val="1548911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altLang="zh-CN" dirty="0"/>
              <a:t>figure</a:t>
            </a:r>
            <a:r>
              <a:rPr lang="en-US" dirty="0"/>
              <a:t> above provides a demonstration of re-identification by directly linking (or “matching”) on shared attributes.</a:t>
            </a:r>
            <a:endParaRPr lang="en-SG" dirty="0"/>
          </a:p>
        </p:txBody>
      </p:sp>
      <p:sp>
        <p:nvSpPr>
          <p:cNvPr id="4" name="Slide Number Placeholder 3"/>
          <p:cNvSpPr>
            <a:spLocks noGrp="1"/>
          </p:cNvSpPr>
          <p:nvPr>
            <p:ph type="sldNum" sz="quarter" idx="5"/>
          </p:nvPr>
        </p:nvSpPr>
        <p:spPr/>
        <p:txBody>
          <a:bodyPr/>
          <a:lstStyle/>
          <a:p>
            <a:fld id="{82BF7AF6-7F83-E342-97AA-97D79E2F29EA}" type="slidenum">
              <a:rPr lang="en-US" smtClean="0"/>
              <a:t>14</a:t>
            </a:fld>
            <a:endParaRPr lang="en-US"/>
          </a:p>
        </p:txBody>
      </p:sp>
    </p:spTree>
    <p:extLst>
      <p:ext uri="{BB962C8B-B14F-4D97-AF65-F5344CB8AC3E}">
        <p14:creationId xmlns:p14="http://schemas.microsoft.com/office/powerpoint/2010/main" val="19479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figure, existing machine learning privacy protection research is divided from the three dimensions of model training mode, privacy protection technology and model type. The color depth represents the proportion of the corresponding content in this article.</a:t>
            </a:r>
          </a:p>
          <a:p>
            <a:r>
              <a:rPr lang="en-US" dirty="0"/>
              <a:t>Before the advent of deep learning, traditional machine learning models based on statistical learning theory were the main methods used to solve various data mining tasks and simple learning tasks.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Protection mechanisms </a:t>
            </a:r>
            <a:r>
              <a:rPr lang="en-SG" dirty="0"/>
              <a:t>should protect various aspects: Input features, Output labels or responses, </a:t>
            </a:r>
            <a:r>
              <a:rPr lang="en-US" dirty="0"/>
              <a:t>Model details including the architecture, parameters and loss function, Identifiable information such as which party contributed to a specific record.</a:t>
            </a:r>
          </a:p>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15</a:t>
            </a:fld>
            <a:endParaRPr lang="en-US"/>
          </a:p>
        </p:txBody>
      </p:sp>
    </p:spTree>
    <p:extLst>
      <p:ext uri="{BB962C8B-B14F-4D97-AF65-F5344CB8AC3E}">
        <p14:creationId xmlns:p14="http://schemas.microsoft.com/office/powerpoint/2010/main" val="4118871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Encrypting data provides better privacy protection but the ability to perform useful statistical analysis on encrypted data requires specialist methods. Despite the apparent advantages of homomorphic encryption to provide privacy to individuals over their data whilst allowing a third party to perform analytics on it, the computational overhead required to perform such operations is very large. IBM’s homomorphic library implementation runs some 50 million times slower than performing calculations on plaintext data. Applying homomorphic encryption to training on large-scale machine learning data is currently impractical. </a:t>
            </a:r>
          </a:p>
          <a:p>
            <a:endParaRPr lang="en-US" dirty="0"/>
          </a:p>
          <a:p>
            <a:r>
              <a:rPr lang="en-US" dirty="0"/>
              <a:t>In this scenario, the client, C, first encrypts his or her private data (Step 1), then sends the encrypted data to the cloud servers, S, (Step 2). When the client wants to perform a function (i.e., query), f (), over his or her own data, he or she sends the function to the server (Step 3). The server performs a homomorphic operation over the encrypted data using the Eval function, i.e., computes f () blindfolded (Step 4) and returns the encrypted result to the client (Step 5). Finally, the client recovers the data with his or her own secret key and obtains f (m) (Step 6). As seen in this simple example, the homomorphic operation, Eval(), at the server side does not require the private key of the client and allows various operations such as addition and multiplication on the encrypted client data.</a:t>
            </a:r>
          </a:p>
        </p:txBody>
      </p:sp>
      <p:sp>
        <p:nvSpPr>
          <p:cNvPr id="4" name="Slide Number Placeholder 3"/>
          <p:cNvSpPr>
            <a:spLocks noGrp="1"/>
          </p:cNvSpPr>
          <p:nvPr>
            <p:ph type="sldNum" sz="quarter" idx="5"/>
          </p:nvPr>
        </p:nvSpPr>
        <p:spPr/>
        <p:txBody>
          <a:bodyPr/>
          <a:lstStyle/>
          <a:p>
            <a:fld id="{82BF7AF6-7F83-E342-97AA-97D79E2F29EA}" type="slidenum">
              <a:rPr lang="en-US" smtClean="0"/>
              <a:t>16</a:t>
            </a:fld>
            <a:endParaRPr lang="en-US"/>
          </a:p>
        </p:txBody>
      </p:sp>
    </p:spTree>
    <p:extLst>
      <p:ext uri="{BB962C8B-B14F-4D97-AF65-F5344CB8AC3E}">
        <p14:creationId xmlns:p14="http://schemas.microsoft.com/office/powerpoint/2010/main" val="685949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SMC has been used for learning decision trees, linear regression functions, association rules, Naive Bayes classifiers, and k-means clustering.</a:t>
            </a:r>
          </a:p>
          <a:p>
            <a:r>
              <a:rPr lang="en-US" dirty="0"/>
              <a:t>SMC techniques impose non-trivial performance overheads and their application to privacy-preserving deep learning remains an open problem. </a:t>
            </a:r>
          </a:p>
          <a:p>
            <a:r>
              <a:rPr lang="en-US" dirty="0"/>
              <a:t>In an SMPC setting, two or more parties Pi (</a:t>
            </a:r>
            <a:r>
              <a:rPr lang="en-US" dirty="0" err="1"/>
              <a:t>i</a:t>
            </a:r>
            <a:r>
              <a:rPr lang="en-US" dirty="0"/>
              <a:t>=1,2,…,n) with private inputs xi in a distributed computing environment wish to jointly and interactively compute an objective functionality f(x1,x2,…,</a:t>
            </a:r>
            <a:r>
              <a:rPr lang="en-US" dirty="0" err="1"/>
              <a:t>xn</a:t>
            </a:r>
            <a:r>
              <a:rPr lang="en-US" dirty="0"/>
              <a:t>) =(y1,y2,…,</a:t>
            </a:r>
            <a:r>
              <a:rPr lang="en-US" dirty="0" err="1"/>
              <a:t>yn</a:t>
            </a:r>
            <a:r>
              <a:rPr lang="en-US" dirty="0"/>
              <a:t>) based on their private inputs. Once the computation is complete, each party Pi should obtain its own corresponding output </a:t>
            </a:r>
            <a:r>
              <a:rPr lang="en-US" dirty="0" err="1"/>
              <a:t>yi</a:t>
            </a:r>
            <a:r>
              <a:rPr lang="en-US" dirty="0"/>
              <a:t> without acquiring any other information (as shown in Figure).</a:t>
            </a:r>
          </a:p>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17</a:t>
            </a:fld>
            <a:endParaRPr lang="en-US"/>
          </a:p>
        </p:txBody>
      </p:sp>
    </p:spTree>
    <p:extLst>
      <p:ext uri="{BB962C8B-B14F-4D97-AF65-F5344CB8AC3E}">
        <p14:creationId xmlns:p14="http://schemas.microsoft.com/office/powerpoint/2010/main" val="27819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shows the comparison of the framework of centralized differential privacy and local differential privacy. For centralized differential privacy, the data curator possess the users’ true data. While under the local differential privacy model, the curator holds the perturbed data instead of the raw data, the query is performed on the perturbed dataset. Therefore, local differential privacy prevents the privacy disclosure from the untrusted data curator and relieves the burden on the trusted data curator to keep data secure.</a:t>
            </a:r>
          </a:p>
          <a:p>
            <a:endParaRPr lang="en-US" dirty="0"/>
          </a:p>
        </p:txBody>
      </p:sp>
      <p:sp>
        <p:nvSpPr>
          <p:cNvPr id="4" name="Slide Number Placeholder 3"/>
          <p:cNvSpPr>
            <a:spLocks noGrp="1"/>
          </p:cNvSpPr>
          <p:nvPr>
            <p:ph type="sldNum" sz="quarter" idx="5"/>
          </p:nvPr>
        </p:nvSpPr>
        <p:spPr/>
        <p:txBody>
          <a:bodyPr/>
          <a:lstStyle/>
          <a:p>
            <a:fld id="{82BF7AF6-7F83-E342-97AA-97D79E2F29EA}" type="slidenum">
              <a:rPr lang="en-US" smtClean="0"/>
              <a:t>18</a:t>
            </a:fld>
            <a:endParaRPr lang="en-US"/>
          </a:p>
        </p:txBody>
      </p:sp>
    </p:spTree>
    <p:extLst>
      <p:ext uri="{BB962C8B-B14F-4D97-AF65-F5344CB8AC3E}">
        <p14:creationId xmlns:p14="http://schemas.microsoft.com/office/powerpoint/2010/main" val="3518144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BA6DE02-91B6-427D-A749-38FF1C80954E}"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ED5A0-08C4-4B75-920B-B20B6FCD77D2}" type="slidenum">
              <a:rPr lang="en-US" smtClean="0"/>
              <a:t>‹#›</a:t>
            </a:fld>
            <a:endParaRPr lang="en-US"/>
          </a:p>
        </p:txBody>
      </p:sp>
    </p:spTree>
    <p:extLst>
      <p:ext uri="{BB962C8B-B14F-4D97-AF65-F5344CB8AC3E}">
        <p14:creationId xmlns:p14="http://schemas.microsoft.com/office/powerpoint/2010/main" val="372626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A6DE02-91B6-427D-A749-38FF1C80954E}"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ED5A0-08C4-4B75-920B-B20B6FCD77D2}" type="slidenum">
              <a:rPr lang="en-US" smtClean="0"/>
              <a:t>‹#›</a:t>
            </a:fld>
            <a:endParaRPr lang="en-US"/>
          </a:p>
        </p:txBody>
      </p:sp>
    </p:spTree>
    <p:extLst>
      <p:ext uri="{BB962C8B-B14F-4D97-AF65-F5344CB8AC3E}">
        <p14:creationId xmlns:p14="http://schemas.microsoft.com/office/powerpoint/2010/main" val="1455839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A6DE02-91B6-427D-A749-38FF1C80954E}"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ED5A0-08C4-4B75-920B-B20B6FCD77D2}" type="slidenum">
              <a:rPr lang="en-US" smtClean="0"/>
              <a:t>‹#›</a:t>
            </a:fld>
            <a:endParaRPr lang="en-US"/>
          </a:p>
        </p:txBody>
      </p:sp>
    </p:spTree>
    <p:extLst>
      <p:ext uri="{BB962C8B-B14F-4D97-AF65-F5344CB8AC3E}">
        <p14:creationId xmlns:p14="http://schemas.microsoft.com/office/powerpoint/2010/main" val="3305075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FOS_H"/>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839205" y="158750"/>
            <a:ext cx="2815167"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22" descr="si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66700" y="381007"/>
            <a:ext cx="31242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2" name="Rectangle 2"/>
          <p:cNvSpPr>
            <a:spLocks noGrp="1" noChangeArrowheads="1"/>
          </p:cNvSpPr>
          <p:nvPr>
            <p:ph type="ctrTitle"/>
          </p:nvPr>
        </p:nvSpPr>
        <p:spPr>
          <a:xfrm>
            <a:off x="914400" y="2514607"/>
            <a:ext cx="10363200" cy="701675"/>
          </a:xfrm>
        </p:spPr>
        <p:txBody>
          <a:bodyPr/>
          <a:lstStyle>
            <a:lvl1pPr algn="ctr">
              <a:defRPr sz="4000"/>
            </a:lvl1pPr>
          </a:lstStyle>
          <a:p>
            <a:pPr lvl="0"/>
            <a:r>
              <a:rPr lang="en-US" noProof="0"/>
              <a:t>Click to edit Master title style</a:t>
            </a:r>
          </a:p>
        </p:txBody>
      </p:sp>
      <p:sp>
        <p:nvSpPr>
          <p:cNvPr id="5123" name="Rectangle 3"/>
          <p:cNvSpPr>
            <a:spLocks noGrp="1" noChangeArrowheads="1"/>
          </p:cNvSpPr>
          <p:nvPr>
            <p:ph type="subTitle" idx="1"/>
          </p:nvPr>
        </p:nvSpPr>
        <p:spPr>
          <a:xfrm>
            <a:off x="1828800" y="3886200"/>
            <a:ext cx="8534400" cy="519113"/>
          </a:xfrm>
        </p:spPr>
        <p:txBody>
          <a:bodyPr/>
          <a:lstStyle>
            <a:lvl1pPr marL="0" indent="0" algn="ctr">
              <a:buFontTx/>
              <a:buNone/>
              <a:defRPr sz="2800" b="1"/>
            </a:lvl1pPr>
          </a:lstStyle>
          <a:p>
            <a:pPr lvl="0"/>
            <a:r>
              <a:rPr lang="en-US" noProof="0"/>
              <a:t>Click to edit Master subtitle style</a:t>
            </a:r>
          </a:p>
        </p:txBody>
      </p:sp>
      <p:sp>
        <p:nvSpPr>
          <p:cNvPr id="6" name="Rectangle 4"/>
          <p:cNvSpPr>
            <a:spLocks noGrp="1" noChangeArrowheads="1"/>
          </p:cNvSpPr>
          <p:nvPr>
            <p:ph type="dt" sz="half" idx="10"/>
          </p:nvPr>
        </p:nvSpPr>
        <p:spPr>
          <a:xfrm>
            <a:off x="609600" y="6477000"/>
            <a:ext cx="1727200" cy="381000"/>
          </a:xfrm>
        </p:spPr>
        <p:txBody>
          <a:bodyPr/>
          <a:lstStyle>
            <a:lvl1pPr>
              <a:defRPr/>
            </a:lvl1pPr>
          </a:lstStyle>
          <a:p>
            <a:pPr>
              <a:defRPr/>
            </a:pPr>
            <a:endParaRPr lang="en-US">
              <a:solidFill>
                <a:srgbClr val="000000"/>
              </a:solidFill>
            </a:endParaRPr>
          </a:p>
        </p:txBody>
      </p:sp>
      <p:sp>
        <p:nvSpPr>
          <p:cNvPr id="7" name="Rectangle 5"/>
          <p:cNvSpPr>
            <a:spLocks noGrp="1" noChangeArrowheads="1"/>
          </p:cNvSpPr>
          <p:nvPr>
            <p:ph type="ftr" sz="quarter" idx="11"/>
          </p:nvPr>
        </p:nvSpPr>
        <p:spPr>
          <a:xfrm>
            <a:off x="2336800" y="6477000"/>
            <a:ext cx="5892800" cy="381000"/>
          </a:xfrm>
        </p:spPr>
        <p:txBody>
          <a:bodyPr/>
          <a:lstStyle>
            <a:lvl1pPr>
              <a:defRPr/>
            </a:lvl1pPr>
          </a:lstStyle>
          <a:p>
            <a:pPr>
              <a:defRPr/>
            </a:pPr>
            <a:endParaRPr lang="en-US">
              <a:solidFill>
                <a:srgbClr val="000000"/>
              </a:solidFill>
            </a:endParaRPr>
          </a:p>
          <a:p>
            <a:pPr>
              <a:defRPr/>
            </a:pPr>
            <a:endParaRPr lang="en-US">
              <a:solidFill>
                <a:srgbClr val="000000"/>
              </a:solidFill>
            </a:endParaRPr>
          </a:p>
        </p:txBody>
      </p:sp>
      <p:sp>
        <p:nvSpPr>
          <p:cNvPr id="8" name="Rectangle 6"/>
          <p:cNvSpPr>
            <a:spLocks noGrp="1" noChangeArrowheads="1"/>
          </p:cNvSpPr>
          <p:nvPr>
            <p:ph type="sldNum" sz="quarter" idx="12"/>
          </p:nvPr>
        </p:nvSpPr>
        <p:spPr>
          <a:xfrm>
            <a:off x="8737600" y="6477000"/>
            <a:ext cx="2844800" cy="381000"/>
          </a:xfrm>
        </p:spPr>
        <p:txBody>
          <a:bodyPr/>
          <a:lstStyle>
            <a:lvl1pPr>
              <a:defRPr sz="1400"/>
            </a:lvl1pPr>
          </a:lstStyle>
          <a:p>
            <a:pPr>
              <a:defRPr/>
            </a:pPr>
            <a:fld id="{74906D63-9D4A-4028-920D-769E02F310C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74814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32669CE-9D01-4113-AA5F-FC4B7A9FB72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84311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70788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4006790"/>
            <a:ext cx="10363200" cy="40011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2078732-795D-492F-AB04-63B1CA61ECC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21375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3"/>
            <a:ext cx="5384800" cy="20005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3"/>
            <a:ext cx="5384800" cy="20005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844569C-CE2E-4005-BB59-484225A149C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11267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22978"/>
            <a:ext cx="10972800" cy="64633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713213"/>
            <a:ext cx="5386917" cy="4616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17543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713213"/>
            <a:ext cx="5389033" cy="4616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17543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1A4DD9C-F002-431E-ADF7-6BC4E3B21C5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62840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0460E89-BF48-4396-9372-A68FD2148F6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71135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900CF86-711E-4FAE-9A77-460BE0A0542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188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1034990"/>
            <a:ext cx="4011084" cy="40011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4"/>
            <a:ext cx="6815667" cy="22837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7"/>
            <a:ext cx="4011084"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B6BF5BA-7257-4057-B252-E1BD85E3EF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0769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A6DE02-91B6-427D-A749-38FF1C80954E}"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ED5A0-08C4-4B75-920B-B20B6FCD77D2}" type="slidenum">
              <a:rPr lang="en-US" smtClean="0"/>
              <a:t>‹#›</a:t>
            </a:fld>
            <a:endParaRPr lang="en-US"/>
          </a:p>
        </p:txBody>
      </p:sp>
    </p:spTree>
    <p:extLst>
      <p:ext uri="{BB962C8B-B14F-4D97-AF65-F5344CB8AC3E}">
        <p14:creationId xmlns:p14="http://schemas.microsoft.com/office/powerpoint/2010/main" val="3272343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5847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44"/>
            <a:ext cx="7315200"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FE85D3B-9F77-411B-833E-E7A1464353D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52155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3173948" y="1295400"/>
            <a:ext cx="8408455" cy="22837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DFBB53-BA12-401D-88C3-8E1A2A29759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70744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4771" y="288925"/>
            <a:ext cx="1846660" cy="3267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49680" y="288925"/>
            <a:ext cx="3360920" cy="3267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A2F7670-1834-4EC0-9B2B-6EEFB5B3CD7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9575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A6DE02-91B6-427D-A749-38FF1C80954E}"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ED5A0-08C4-4B75-920B-B20B6FCD77D2}" type="slidenum">
              <a:rPr lang="en-US" smtClean="0"/>
              <a:t>‹#›</a:t>
            </a:fld>
            <a:endParaRPr lang="en-US"/>
          </a:p>
        </p:txBody>
      </p:sp>
    </p:spTree>
    <p:extLst>
      <p:ext uri="{BB962C8B-B14F-4D97-AF65-F5344CB8AC3E}">
        <p14:creationId xmlns:p14="http://schemas.microsoft.com/office/powerpoint/2010/main" val="303381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A6DE02-91B6-427D-A749-38FF1C80954E}"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ED5A0-08C4-4B75-920B-B20B6FCD77D2}" type="slidenum">
              <a:rPr lang="en-US" smtClean="0"/>
              <a:t>‹#›</a:t>
            </a:fld>
            <a:endParaRPr lang="en-US"/>
          </a:p>
        </p:txBody>
      </p:sp>
    </p:spTree>
    <p:extLst>
      <p:ext uri="{BB962C8B-B14F-4D97-AF65-F5344CB8AC3E}">
        <p14:creationId xmlns:p14="http://schemas.microsoft.com/office/powerpoint/2010/main" val="17686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A6DE02-91B6-427D-A749-38FF1C80954E}"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ED5A0-08C4-4B75-920B-B20B6FCD77D2}" type="slidenum">
              <a:rPr lang="en-US" smtClean="0"/>
              <a:t>‹#›</a:t>
            </a:fld>
            <a:endParaRPr lang="en-US"/>
          </a:p>
        </p:txBody>
      </p:sp>
    </p:spTree>
    <p:extLst>
      <p:ext uri="{BB962C8B-B14F-4D97-AF65-F5344CB8AC3E}">
        <p14:creationId xmlns:p14="http://schemas.microsoft.com/office/powerpoint/2010/main" val="156903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A6DE02-91B6-427D-A749-38FF1C80954E}"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ED5A0-08C4-4B75-920B-B20B6FCD77D2}" type="slidenum">
              <a:rPr lang="en-US" smtClean="0"/>
              <a:t>‹#›</a:t>
            </a:fld>
            <a:endParaRPr lang="en-US"/>
          </a:p>
        </p:txBody>
      </p:sp>
    </p:spTree>
    <p:extLst>
      <p:ext uri="{BB962C8B-B14F-4D97-AF65-F5344CB8AC3E}">
        <p14:creationId xmlns:p14="http://schemas.microsoft.com/office/powerpoint/2010/main" val="310279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6DE02-91B6-427D-A749-38FF1C80954E}"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ED5A0-08C4-4B75-920B-B20B6FCD77D2}" type="slidenum">
              <a:rPr lang="en-US" smtClean="0"/>
              <a:t>‹#›</a:t>
            </a:fld>
            <a:endParaRPr lang="en-US"/>
          </a:p>
        </p:txBody>
      </p:sp>
    </p:spTree>
    <p:extLst>
      <p:ext uri="{BB962C8B-B14F-4D97-AF65-F5344CB8AC3E}">
        <p14:creationId xmlns:p14="http://schemas.microsoft.com/office/powerpoint/2010/main" val="386400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A6DE02-91B6-427D-A749-38FF1C80954E}"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ED5A0-08C4-4B75-920B-B20B6FCD77D2}" type="slidenum">
              <a:rPr lang="en-US" smtClean="0"/>
              <a:t>‹#›</a:t>
            </a:fld>
            <a:endParaRPr lang="en-US"/>
          </a:p>
        </p:txBody>
      </p:sp>
    </p:spTree>
    <p:extLst>
      <p:ext uri="{BB962C8B-B14F-4D97-AF65-F5344CB8AC3E}">
        <p14:creationId xmlns:p14="http://schemas.microsoft.com/office/powerpoint/2010/main" val="192474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1"/>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A6DE02-91B6-427D-A749-38FF1C80954E}"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ED5A0-08C4-4B75-920B-B20B6FCD77D2}" type="slidenum">
              <a:rPr lang="en-US" smtClean="0"/>
              <a:t>‹#›</a:t>
            </a:fld>
            <a:endParaRPr lang="en-US"/>
          </a:p>
        </p:txBody>
      </p:sp>
    </p:spTree>
    <p:extLst>
      <p:ext uri="{BB962C8B-B14F-4D97-AF65-F5344CB8AC3E}">
        <p14:creationId xmlns:p14="http://schemas.microsoft.com/office/powerpoint/2010/main" val="163773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6DE02-91B6-427D-A749-38FF1C80954E}" type="datetimeFigureOut">
              <a:rPr lang="en-US" smtClean="0"/>
              <a:t>11/25/2020</a:t>
            </a:fld>
            <a:endParaRPr 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ED5A0-08C4-4B75-920B-B20B6FCD77D2}" type="slidenum">
              <a:rPr lang="en-US" smtClean="0"/>
              <a:t>‹#›</a:t>
            </a:fld>
            <a:endParaRPr lang="en-US"/>
          </a:p>
        </p:txBody>
      </p:sp>
    </p:spTree>
    <p:extLst>
      <p:ext uri="{BB962C8B-B14F-4D97-AF65-F5344CB8AC3E}">
        <p14:creationId xmlns:p14="http://schemas.microsoft.com/office/powerpoint/2010/main" val="2266169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4" descr="FOS_H"/>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058400" y="5975350"/>
            <a:ext cx="1727200" cy="654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7"/>
          <p:cNvSpPr>
            <a:spLocks noChangeArrowheads="1"/>
          </p:cNvSpPr>
          <p:nvPr userDrawn="1"/>
        </p:nvSpPr>
        <p:spPr bwMode="auto">
          <a:xfrm>
            <a:off x="0" y="6657975"/>
            <a:ext cx="12192000" cy="228600"/>
          </a:xfrm>
          <a:prstGeom prst="rect">
            <a:avLst/>
          </a:prstGeom>
          <a:solidFill>
            <a:srgbClr val="C692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en-US">
              <a:solidFill>
                <a:srgbClr val="115DA3"/>
              </a:solidFill>
              <a:latin typeface="Arial" charset="0"/>
            </a:endParaRPr>
          </a:p>
        </p:txBody>
      </p:sp>
      <p:sp>
        <p:nvSpPr>
          <p:cNvPr id="1028" name="Rectangle 2"/>
          <p:cNvSpPr>
            <a:spLocks noGrp="1" noChangeArrowheads="1"/>
          </p:cNvSpPr>
          <p:nvPr>
            <p:ph type="title"/>
          </p:nvPr>
        </p:nvSpPr>
        <p:spPr bwMode="auto">
          <a:xfrm>
            <a:off x="508000" y="288925"/>
            <a:ext cx="11074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029" name="Rectangle 3"/>
          <p:cNvSpPr>
            <a:spLocks noGrp="1" noChangeArrowheads="1"/>
          </p:cNvSpPr>
          <p:nvPr>
            <p:ph type="body" idx="1"/>
          </p:nvPr>
        </p:nvSpPr>
        <p:spPr bwMode="auto">
          <a:xfrm>
            <a:off x="609600" y="1295400"/>
            <a:ext cx="10972800" cy="22837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609600" y="6553200"/>
            <a:ext cx="15240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a:lvl1pPr>
          </a:lstStyle>
          <a:p>
            <a:pPr fontAlgn="base">
              <a:spcBef>
                <a:spcPct val="0"/>
              </a:spcBef>
              <a:spcAft>
                <a:spcPct val="0"/>
              </a:spcAft>
              <a:defRPr/>
            </a:pPr>
            <a:endParaRPr lang="en-US">
              <a:solidFill>
                <a:srgbClr val="000000"/>
              </a:solidFill>
              <a:latin typeface="Arial" charset="0"/>
            </a:endParaRPr>
          </a:p>
        </p:txBody>
      </p:sp>
      <p:sp>
        <p:nvSpPr>
          <p:cNvPr id="3" name="Rectangle 5"/>
          <p:cNvSpPr>
            <a:spLocks noGrp="1" noChangeArrowheads="1"/>
          </p:cNvSpPr>
          <p:nvPr>
            <p:ph type="ftr" sz="quarter" idx="3"/>
          </p:nvPr>
        </p:nvSpPr>
        <p:spPr bwMode="auto">
          <a:xfrm>
            <a:off x="2235200" y="6553200"/>
            <a:ext cx="7010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a:lvl1pPr>
          </a:lstStyle>
          <a:p>
            <a:pPr fontAlgn="base">
              <a:spcBef>
                <a:spcPct val="0"/>
              </a:spcBef>
              <a:spcAft>
                <a:spcPct val="0"/>
              </a:spcAft>
              <a:defRPr/>
            </a:pPr>
            <a:endParaRPr lang="en-US">
              <a:solidFill>
                <a:srgbClr val="000000"/>
              </a:solidFill>
              <a:latin typeface="Arial" charset="0"/>
            </a:endParaRPr>
          </a:p>
        </p:txBody>
      </p:sp>
      <p:sp>
        <p:nvSpPr>
          <p:cNvPr id="1030" name="Rectangle 6"/>
          <p:cNvSpPr>
            <a:spLocks noGrp="1" noChangeArrowheads="1"/>
          </p:cNvSpPr>
          <p:nvPr>
            <p:ph type="sldNum" sz="quarter" idx="4"/>
          </p:nvPr>
        </p:nvSpPr>
        <p:spPr bwMode="auto">
          <a:xfrm>
            <a:off x="10278533" y="6691313"/>
            <a:ext cx="1727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800"/>
            </a:lvl1pPr>
          </a:lstStyle>
          <a:p>
            <a:pPr fontAlgn="base">
              <a:spcBef>
                <a:spcPct val="0"/>
              </a:spcBef>
              <a:spcAft>
                <a:spcPct val="0"/>
              </a:spcAft>
              <a:defRPr/>
            </a:pPr>
            <a:fld id="{3857FC6D-95B4-4B56-A1F5-789B7D8BF105}" type="slidenum">
              <a:rPr lang="en-US">
                <a:solidFill>
                  <a:srgbClr val="000000"/>
                </a:solidFill>
                <a:latin typeface="Arial" charset="0"/>
              </a:rPr>
              <a:pPr fontAlgn="base">
                <a:spcBef>
                  <a:spcPct val="0"/>
                </a:spcBef>
                <a:spcAft>
                  <a:spcPct val="0"/>
                </a:spcAft>
                <a:defRPr/>
              </a:pPr>
              <a:t>‹#›</a:t>
            </a:fld>
            <a:endParaRPr lang="en-US">
              <a:solidFill>
                <a:srgbClr val="000000"/>
              </a:solidFill>
              <a:latin typeface="Arial" charset="0"/>
            </a:endParaRPr>
          </a:p>
        </p:txBody>
      </p:sp>
      <p:pic>
        <p:nvPicPr>
          <p:cNvPr id="1033" name="Picture 27" descr="sis"/>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203203" y="6099175"/>
            <a:ext cx="1841500" cy="36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9611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3600" b="1">
          <a:solidFill>
            <a:srgbClr val="C69200"/>
          </a:solidFill>
          <a:latin typeface="+mj-lt"/>
          <a:ea typeface="+mj-ea"/>
          <a:cs typeface="+mj-cs"/>
        </a:defRPr>
      </a:lvl1pPr>
      <a:lvl2pPr algn="l" rtl="0" eaLnBrk="0" fontAlgn="base" hangingPunct="0">
        <a:spcBef>
          <a:spcPct val="0"/>
        </a:spcBef>
        <a:spcAft>
          <a:spcPct val="0"/>
        </a:spcAft>
        <a:defRPr sz="3600" b="1">
          <a:solidFill>
            <a:srgbClr val="C69200"/>
          </a:solidFill>
          <a:latin typeface="Arial" charset="0"/>
        </a:defRPr>
      </a:lvl2pPr>
      <a:lvl3pPr algn="l" rtl="0" eaLnBrk="0" fontAlgn="base" hangingPunct="0">
        <a:spcBef>
          <a:spcPct val="0"/>
        </a:spcBef>
        <a:spcAft>
          <a:spcPct val="0"/>
        </a:spcAft>
        <a:defRPr sz="3600" b="1">
          <a:solidFill>
            <a:srgbClr val="C69200"/>
          </a:solidFill>
          <a:latin typeface="Arial" charset="0"/>
        </a:defRPr>
      </a:lvl3pPr>
      <a:lvl4pPr algn="l" rtl="0" eaLnBrk="0" fontAlgn="base" hangingPunct="0">
        <a:spcBef>
          <a:spcPct val="0"/>
        </a:spcBef>
        <a:spcAft>
          <a:spcPct val="0"/>
        </a:spcAft>
        <a:defRPr sz="3600" b="1">
          <a:solidFill>
            <a:srgbClr val="C69200"/>
          </a:solidFill>
          <a:latin typeface="Arial" charset="0"/>
        </a:defRPr>
      </a:lvl4pPr>
      <a:lvl5pPr algn="l" rtl="0" eaLnBrk="0" fontAlgn="base" hangingPunct="0">
        <a:spcBef>
          <a:spcPct val="0"/>
        </a:spcBef>
        <a:spcAft>
          <a:spcPct val="0"/>
        </a:spcAft>
        <a:defRPr sz="3600" b="1">
          <a:solidFill>
            <a:srgbClr val="C69200"/>
          </a:solidFill>
          <a:latin typeface="Arial" charset="0"/>
        </a:defRPr>
      </a:lvl5pPr>
      <a:lvl6pPr marL="457200" algn="l" rtl="0" fontAlgn="base">
        <a:spcBef>
          <a:spcPct val="0"/>
        </a:spcBef>
        <a:spcAft>
          <a:spcPct val="0"/>
        </a:spcAft>
        <a:defRPr sz="3600" b="1">
          <a:solidFill>
            <a:srgbClr val="C69200"/>
          </a:solidFill>
          <a:latin typeface="Arial" charset="0"/>
        </a:defRPr>
      </a:lvl6pPr>
      <a:lvl7pPr marL="914400" algn="l" rtl="0" fontAlgn="base">
        <a:spcBef>
          <a:spcPct val="0"/>
        </a:spcBef>
        <a:spcAft>
          <a:spcPct val="0"/>
        </a:spcAft>
        <a:defRPr sz="3600" b="1">
          <a:solidFill>
            <a:srgbClr val="C69200"/>
          </a:solidFill>
          <a:latin typeface="Arial" charset="0"/>
        </a:defRPr>
      </a:lvl7pPr>
      <a:lvl8pPr marL="1371600" algn="l" rtl="0" fontAlgn="base">
        <a:spcBef>
          <a:spcPct val="0"/>
        </a:spcBef>
        <a:spcAft>
          <a:spcPct val="0"/>
        </a:spcAft>
        <a:defRPr sz="3600" b="1">
          <a:solidFill>
            <a:srgbClr val="C69200"/>
          </a:solidFill>
          <a:latin typeface="Arial" charset="0"/>
        </a:defRPr>
      </a:lvl8pPr>
      <a:lvl9pPr marL="1828800" algn="l" rtl="0" fontAlgn="base">
        <a:spcBef>
          <a:spcPct val="0"/>
        </a:spcBef>
        <a:spcAft>
          <a:spcPct val="0"/>
        </a:spcAft>
        <a:defRPr sz="3600" b="1">
          <a:solidFill>
            <a:srgbClr val="C692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1.emf"/><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2.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06400" y="152400"/>
            <a:ext cx="11480800" cy="990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fontAlgn="base">
              <a:spcBef>
                <a:spcPct val="0"/>
              </a:spcBef>
              <a:spcAft>
                <a:spcPct val="0"/>
              </a:spcAft>
            </a:pPr>
            <a:endParaRPr lang="en-US">
              <a:ln>
                <a:solidFill>
                  <a:srgbClr val="FFFFFF"/>
                </a:solidFill>
              </a:ln>
              <a:solidFill>
                <a:srgbClr val="FFFFFF"/>
              </a:solidFill>
              <a:latin typeface="Arial"/>
            </a:endParaRPr>
          </a:p>
        </p:txBody>
      </p:sp>
      <p:pic>
        <p:nvPicPr>
          <p:cNvPr id="3079" name="Picture 13" descr="C:\Users\alenziawong\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401" y="228609"/>
            <a:ext cx="2057400" cy="709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81" name="Rectangle 2"/>
          <p:cNvSpPr>
            <a:spLocks noGrp="1" noChangeArrowheads="1"/>
          </p:cNvSpPr>
          <p:nvPr>
            <p:ph type="ctrTitle"/>
          </p:nvPr>
        </p:nvSpPr>
        <p:spPr>
          <a:xfrm>
            <a:off x="-101600" y="2567808"/>
            <a:ext cx="12496800" cy="1877437"/>
          </a:xfrm>
          <a:noFill/>
        </p:spPr>
        <p:txBody>
          <a:bodyPr/>
          <a:lstStyle/>
          <a:p>
            <a:pPr eaLnBrk="1" hangingPunct="1"/>
            <a:r>
              <a:rPr lang="en-US" sz="4400" dirty="0"/>
              <a:t>ICDM 2020 Tutorial</a:t>
            </a:r>
            <a:br>
              <a:rPr lang="en-US" sz="4400" dirty="0"/>
            </a:br>
            <a:r>
              <a:rPr lang="en-US" sz="4400" dirty="0"/>
              <a:t>Data Asset and Governance</a:t>
            </a:r>
            <a:br>
              <a:rPr lang="en-US" sz="4400" dirty="0"/>
            </a:br>
            <a:endParaRPr lang="en-US" sz="2800" dirty="0"/>
          </a:p>
        </p:txBody>
      </p:sp>
      <p:sp>
        <p:nvSpPr>
          <p:cNvPr id="12" name="TextBox 11"/>
          <p:cNvSpPr txBox="1"/>
          <p:nvPr/>
        </p:nvSpPr>
        <p:spPr>
          <a:xfrm>
            <a:off x="2286000" y="5685386"/>
            <a:ext cx="7721600" cy="369332"/>
          </a:xfrm>
          <a:prstGeom prst="rect">
            <a:avLst/>
          </a:prstGeom>
          <a:noFill/>
        </p:spPr>
        <p:txBody>
          <a:bodyPr wrap="square" rtlCol="0">
            <a:spAutoFit/>
          </a:bodyPr>
          <a:lstStyle/>
          <a:p>
            <a:pPr algn="ctr" fontAlgn="base">
              <a:spcBef>
                <a:spcPct val="0"/>
              </a:spcBef>
              <a:spcAft>
                <a:spcPct val="0"/>
              </a:spcAft>
            </a:pPr>
            <a:r>
              <a:rPr lang="en-US" b="1" dirty="0">
                <a:solidFill>
                  <a:srgbClr val="000000"/>
                </a:solidFill>
                <a:latin typeface="Arial" charset="0"/>
              </a:rPr>
              <a:t>November, 2020</a:t>
            </a:r>
          </a:p>
        </p:txBody>
      </p:sp>
      <p:sp>
        <p:nvSpPr>
          <p:cNvPr id="2" name="TextBox 1"/>
          <p:cNvSpPr txBox="1"/>
          <p:nvPr/>
        </p:nvSpPr>
        <p:spPr>
          <a:xfrm>
            <a:off x="965200" y="4372818"/>
            <a:ext cx="10261600" cy="461665"/>
          </a:xfrm>
          <a:prstGeom prst="rect">
            <a:avLst/>
          </a:prstGeom>
          <a:noFill/>
        </p:spPr>
        <p:txBody>
          <a:bodyPr wrap="square" rtlCol="0">
            <a:spAutoFit/>
          </a:bodyPr>
          <a:lstStyle/>
          <a:p>
            <a:pPr algn="ctr" fontAlgn="base">
              <a:spcBef>
                <a:spcPct val="0"/>
              </a:spcBef>
              <a:spcAft>
                <a:spcPct val="0"/>
              </a:spcAft>
            </a:pPr>
            <a:r>
              <a:rPr lang="en-US" sz="2400" b="1" dirty="0">
                <a:solidFill>
                  <a:srgbClr val="000000"/>
                </a:solidFill>
                <a:latin typeface="Arial" charset="0"/>
              </a:rPr>
              <a:t>G</a:t>
            </a:r>
            <a:r>
              <a:rPr lang="en-US" altLang="zh-CN" sz="2400" b="1" dirty="0">
                <a:solidFill>
                  <a:srgbClr val="000000"/>
                </a:solidFill>
                <a:latin typeface="Arial" charset="0"/>
              </a:rPr>
              <a:t>anggang GUO</a:t>
            </a:r>
            <a:endParaRPr lang="en-US" sz="2400" b="1" dirty="0">
              <a:solidFill>
                <a:srgbClr val="000000"/>
              </a:solidFill>
              <a:latin typeface="Arial" charset="0"/>
            </a:endParaRPr>
          </a:p>
        </p:txBody>
      </p:sp>
    </p:spTree>
    <p:extLst>
      <p:ext uri="{BB962C8B-B14F-4D97-AF65-F5344CB8AC3E}">
        <p14:creationId xmlns:p14="http://schemas.microsoft.com/office/powerpoint/2010/main" val="1780773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5549373" cy="584776"/>
          </a:xfrm>
          <a:prstGeom prst="rect">
            <a:avLst/>
          </a:prstGeom>
          <a:noFill/>
        </p:spPr>
        <p:txBody>
          <a:bodyPr wrap="square" rtlCol="0">
            <a:spAutoFit/>
          </a:bodyPr>
          <a:lstStyle/>
          <a:p>
            <a:r>
              <a:rPr lang="en-US" altLang="zh-TW" sz="3200" dirty="0">
                <a:latin typeface="Hiragino Sans GB W3"/>
                <a:ea typeface="Hiragino Sans GB W3"/>
                <a:cs typeface="Hiragino Sans GB W3"/>
              </a:rPr>
              <a:t> </a:t>
            </a:r>
            <a:r>
              <a:rPr lang="en-US" altLang="zh-CN" sz="3200" dirty="0">
                <a:latin typeface="Hiragino Sans GB W3"/>
                <a:ea typeface="Hiragino Sans GB W3"/>
                <a:cs typeface="Hiragino Sans GB W3"/>
              </a:rPr>
              <a:t>Tutorial Outline</a:t>
            </a:r>
            <a:endParaRPr lang="en-US" sz="3200" dirty="0"/>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56653" y="786563"/>
            <a:ext cx="11830110" cy="5869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sz="3200" dirty="0"/>
              <a:t>Data Asset: What and Why</a:t>
            </a:r>
          </a:p>
          <a:p>
            <a:pPr lvl="1">
              <a:buFont typeface="Wingdings" pitchFamily="2" charset="2"/>
              <a:buChar char="§"/>
            </a:pPr>
            <a:r>
              <a:rPr lang="en-US" altLang="zh-CN" dirty="0"/>
              <a:t>Data Asset Governance</a:t>
            </a:r>
          </a:p>
          <a:p>
            <a:pPr lvl="2">
              <a:buFont typeface="Wingdings" pitchFamily="2" charset="2"/>
              <a:buChar char="§"/>
            </a:pPr>
            <a:r>
              <a:rPr lang="en-US" altLang="zh-CN" dirty="0"/>
              <a:t>Value</a:t>
            </a:r>
          </a:p>
          <a:p>
            <a:pPr lvl="3">
              <a:buFont typeface="Wingdings" pitchFamily="2" charset="2"/>
              <a:buChar char="§"/>
            </a:pPr>
            <a:r>
              <a:rPr lang="en-US" altLang="zh-CN" dirty="0"/>
              <a:t>Data Mining --- How to bring value out of data? (not covered in this tutorial)</a:t>
            </a:r>
          </a:p>
          <a:p>
            <a:pPr lvl="3">
              <a:buFont typeface="Wingdings" pitchFamily="2" charset="2"/>
              <a:buChar char="§"/>
            </a:pPr>
            <a:r>
              <a:rPr lang="en-US" altLang="zh-CN" dirty="0"/>
              <a:t>Data Pricing --- How to value data?  </a:t>
            </a:r>
          </a:p>
          <a:p>
            <a:pPr lvl="2">
              <a:buFont typeface="Wingdings" pitchFamily="2" charset="2"/>
              <a:buChar char="§"/>
            </a:pPr>
            <a:r>
              <a:rPr lang="en-US" altLang="zh-CN" dirty="0"/>
              <a:t>Right</a:t>
            </a:r>
          </a:p>
          <a:p>
            <a:pPr lvl="3">
              <a:buFont typeface="Wingdings" pitchFamily="2" charset="2"/>
              <a:buChar char="§"/>
            </a:pPr>
            <a:r>
              <a:rPr lang="en-US" altLang="zh-CN" dirty="0"/>
              <a:t>Type of Right:  Ownership, Access,  Use, Benefit</a:t>
            </a:r>
          </a:p>
          <a:p>
            <a:pPr lvl="3">
              <a:buFont typeface="Wingdings" pitchFamily="2" charset="2"/>
              <a:buChar char="§"/>
            </a:pPr>
            <a:r>
              <a:rPr lang="en-US" altLang="zh-CN" dirty="0"/>
              <a:t>Right Confirmation  (DLT)</a:t>
            </a:r>
          </a:p>
          <a:p>
            <a:pPr lvl="3">
              <a:buFont typeface="Wingdings" pitchFamily="2" charset="2"/>
              <a:buChar char="§"/>
            </a:pPr>
            <a:r>
              <a:rPr lang="en-US" altLang="zh-CN" dirty="0"/>
              <a:t>Right Enforcement   (Cryptography, DLT)</a:t>
            </a:r>
          </a:p>
          <a:p>
            <a:pPr lvl="3">
              <a:buFont typeface="Wingdings" pitchFamily="2" charset="2"/>
              <a:buChar char="§"/>
            </a:pPr>
            <a:r>
              <a:rPr lang="en-US" altLang="zh-CN" dirty="0"/>
              <a:t>Solution Domain</a:t>
            </a:r>
          </a:p>
          <a:p>
            <a:pPr lvl="4">
              <a:buFont typeface="Wingdings" pitchFamily="2" charset="2"/>
              <a:buChar char="§"/>
            </a:pPr>
            <a:r>
              <a:rPr lang="en-US" altLang="zh-CN" sz="1600" dirty="0"/>
              <a:t>Law</a:t>
            </a:r>
          </a:p>
          <a:p>
            <a:pPr lvl="4">
              <a:buFont typeface="Wingdings" pitchFamily="2" charset="2"/>
              <a:buChar char="§"/>
            </a:pPr>
            <a:r>
              <a:rPr lang="en-US" altLang="zh-CN" sz="1600" dirty="0"/>
              <a:t>Distributed Ledger Technology (DLT)</a:t>
            </a:r>
          </a:p>
          <a:p>
            <a:pPr lvl="4">
              <a:buFont typeface="Wingdings" pitchFamily="2" charset="2"/>
              <a:buChar char="§"/>
            </a:pPr>
            <a:r>
              <a:rPr lang="en-US" altLang="zh-CN" sz="1600" dirty="0"/>
              <a:t>Cryptography</a:t>
            </a:r>
          </a:p>
          <a:p>
            <a:pPr lvl="4">
              <a:buFont typeface="Wingdings" pitchFamily="2" charset="2"/>
              <a:buChar char="§"/>
            </a:pPr>
            <a:r>
              <a:rPr lang="en-US" altLang="zh-CN" sz="1600" dirty="0"/>
              <a:t>Security</a:t>
            </a:r>
          </a:p>
          <a:p>
            <a:pPr lvl="2">
              <a:buFont typeface="Wingdings" pitchFamily="2" charset="2"/>
              <a:buChar char="§"/>
            </a:pPr>
            <a:r>
              <a:rPr lang="en-US" altLang="zh-CN" dirty="0"/>
              <a:t>Control</a:t>
            </a:r>
          </a:p>
          <a:p>
            <a:pPr lvl="2">
              <a:buFont typeface="Wingdings" pitchFamily="2" charset="2"/>
              <a:buChar char="§"/>
            </a:pPr>
            <a:endParaRPr lang="en-US" altLang="zh-CN" dirty="0"/>
          </a:p>
          <a:p>
            <a:pPr lvl="3">
              <a:buFont typeface="Wingdings" pitchFamily="2" charset="2"/>
              <a:buChar char="§"/>
            </a:pPr>
            <a:endParaRPr lang="en-US" altLang="zh-CN" dirty="0"/>
          </a:p>
          <a:p>
            <a:pPr lvl="1">
              <a:buFont typeface="Wingdings" pitchFamily="2" charset="2"/>
              <a:buChar char="§"/>
            </a:pPr>
            <a:endParaRPr lang="en-US" altLang="zh-CN" dirty="0"/>
          </a:p>
          <a:p>
            <a:pPr lvl="2"/>
            <a:endParaRPr lang="en-US" altLang="zh-CN" dirty="0"/>
          </a:p>
          <a:p>
            <a:pPr marL="457200" lvl="1" indent="0">
              <a:buNone/>
            </a:pPr>
            <a:endParaRPr lang="en-US" sz="24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3893683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5549373" cy="584776"/>
          </a:xfrm>
          <a:prstGeom prst="rect">
            <a:avLst/>
          </a:prstGeom>
          <a:noFill/>
        </p:spPr>
        <p:txBody>
          <a:bodyPr wrap="square" rtlCol="0">
            <a:spAutoFit/>
          </a:bodyPr>
          <a:lstStyle/>
          <a:p>
            <a:r>
              <a:rPr lang="en-US" altLang="zh-TW" sz="3200" dirty="0">
                <a:latin typeface="Hiragino Sans GB W3"/>
                <a:ea typeface="Hiragino Sans GB W3"/>
                <a:cs typeface="Hiragino Sans GB W3"/>
              </a:rPr>
              <a:t> </a:t>
            </a:r>
            <a:r>
              <a:rPr lang="en-US" altLang="zh-CN" sz="3200" dirty="0">
                <a:latin typeface="Hiragino Sans GB W3"/>
                <a:ea typeface="Hiragino Sans GB W3"/>
                <a:cs typeface="Hiragino Sans GB W3"/>
              </a:rPr>
              <a:t>Tutorial Outline</a:t>
            </a:r>
            <a:endParaRPr lang="en-US" sz="3200" dirty="0"/>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129309" y="877099"/>
            <a:ext cx="10446327" cy="49477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sz="3200" dirty="0"/>
              <a:t>Data Asset: What and Why</a:t>
            </a:r>
          </a:p>
          <a:p>
            <a:pPr lvl="1">
              <a:buFont typeface="Wingdings" pitchFamily="2" charset="2"/>
              <a:buChar char="§"/>
            </a:pPr>
            <a:r>
              <a:rPr lang="en-US" altLang="zh-CN" dirty="0"/>
              <a:t>Data Asset Governance</a:t>
            </a:r>
          </a:p>
          <a:p>
            <a:pPr lvl="2">
              <a:buFont typeface="Wingdings" pitchFamily="2" charset="2"/>
              <a:buChar char="§"/>
            </a:pPr>
            <a:r>
              <a:rPr lang="en-US" altLang="zh-CN" dirty="0"/>
              <a:t>Value</a:t>
            </a:r>
          </a:p>
          <a:p>
            <a:pPr lvl="2">
              <a:buFont typeface="Wingdings" pitchFamily="2" charset="2"/>
              <a:buChar char="§"/>
            </a:pPr>
            <a:r>
              <a:rPr lang="en-US" altLang="zh-CN" dirty="0"/>
              <a:t>Right</a:t>
            </a:r>
          </a:p>
          <a:p>
            <a:pPr lvl="2">
              <a:buFont typeface="Wingdings" pitchFamily="2" charset="2"/>
              <a:buChar char="§"/>
            </a:pPr>
            <a:r>
              <a:rPr lang="en-US" altLang="zh-CN" dirty="0"/>
              <a:t>Control</a:t>
            </a:r>
          </a:p>
          <a:p>
            <a:pPr lvl="3">
              <a:buFont typeface="Wingdings" pitchFamily="2" charset="2"/>
              <a:buChar char="§"/>
            </a:pPr>
            <a:r>
              <a:rPr lang="en-US" altLang="zh-CN" dirty="0"/>
              <a:t>Asset Operation</a:t>
            </a:r>
          </a:p>
          <a:p>
            <a:pPr lvl="4">
              <a:buFont typeface="Wingdings" pitchFamily="2" charset="2"/>
              <a:buChar char="§"/>
            </a:pPr>
            <a:r>
              <a:rPr lang="en-US" altLang="zh-CN" sz="1600" dirty="0"/>
              <a:t>Operation Types (sharing, trading, pledging, leasing, etc.)</a:t>
            </a:r>
          </a:p>
          <a:p>
            <a:pPr lvl="4">
              <a:buFont typeface="Wingdings" pitchFamily="2" charset="2"/>
              <a:buChar char="§"/>
            </a:pPr>
            <a:r>
              <a:rPr lang="en-US" altLang="zh-CN" sz="1600" dirty="0"/>
              <a:t>Principles (privacy, fairness, etc.)</a:t>
            </a:r>
          </a:p>
          <a:p>
            <a:pPr lvl="4">
              <a:buFont typeface="Wingdings" pitchFamily="2" charset="2"/>
              <a:buChar char="§"/>
            </a:pPr>
            <a:r>
              <a:rPr lang="en-US" altLang="zh-CN" sz="1600" dirty="0"/>
              <a:t>Implementation Technologies (Federated Learning, Diff. Privacy, TEE, MPC)</a:t>
            </a:r>
          </a:p>
          <a:p>
            <a:pPr lvl="3">
              <a:buFont typeface="Wingdings" pitchFamily="2" charset="2"/>
              <a:buChar char="§"/>
            </a:pPr>
            <a:r>
              <a:rPr lang="en-US" altLang="zh-CN" dirty="0"/>
              <a:t>Asset Regulation</a:t>
            </a:r>
          </a:p>
          <a:p>
            <a:pPr lvl="4">
              <a:buFont typeface="Wingdings" pitchFamily="2" charset="2"/>
              <a:buChar char="§"/>
            </a:pPr>
            <a:r>
              <a:rPr lang="en-US" altLang="zh-CN" sz="1600" dirty="0"/>
              <a:t>Accounting (DLT)</a:t>
            </a:r>
          </a:p>
          <a:p>
            <a:pPr lvl="4">
              <a:buFont typeface="Wingdings" pitchFamily="2" charset="2"/>
              <a:buChar char="§"/>
            </a:pPr>
            <a:r>
              <a:rPr lang="en-US" altLang="zh-CN" sz="1600" dirty="0"/>
              <a:t>Auditing  (Data auditing)</a:t>
            </a:r>
          </a:p>
          <a:p>
            <a:pPr lvl="4">
              <a:buFont typeface="Wingdings" pitchFamily="2" charset="2"/>
              <a:buChar char="§"/>
            </a:pPr>
            <a:r>
              <a:rPr lang="en-US" altLang="zh-CN" sz="1600" dirty="0"/>
              <a:t>Incentivization &amp; Penalization (Consensus protocols, </a:t>
            </a:r>
            <a:r>
              <a:rPr lang="en-US" altLang="zh-CN" sz="1600" dirty="0" err="1"/>
              <a:t>Tokenomics</a:t>
            </a:r>
            <a:r>
              <a:rPr lang="en-US" altLang="zh-CN" sz="1600" dirty="0"/>
              <a:t>)</a:t>
            </a:r>
          </a:p>
          <a:p>
            <a:pPr lvl="2">
              <a:buFont typeface="Wingdings" pitchFamily="2" charset="2"/>
              <a:buChar char="§"/>
            </a:pPr>
            <a:endParaRPr lang="en-US" altLang="zh-CN" dirty="0"/>
          </a:p>
          <a:p>
            <a:pPr lvl="3">
              <a:buFont typeface="Wingdings" pitchFamily="2" charset="2"/>
              <a:buChar char="§"/>
            </a:pPr>
            <a:endParaRPr lang="en-US" altLang="zh-CN" dirty="0"/>
          </a:p>
          <a:p>
            <a:pPr lvl="1">
              <a:buFont typeface="Wingdings" pitchFamily="2" charset="2"/>
              <a:buChar char="§"/>
            </a:pPr>
            <a:endParaRPr lang="en-US" altLang="zh-CN" dirty="0"/>
          </a:p>
          <a:p>
            <a:pPr lvl="2"/>
            <a:endParaRPr lang="en-US" altLang="zh-CN" dirty="0"/>
          </a:p>
          <a:p>
            <a:pPr marL="457200" lvl="1" indent="0">
              <a:buNone/>
            </a:pPr>
            <a:endParaRPr lang="en-US" sz="2400" dirty="0"/>
          </a:p>
          <a:p>
            <a:pPr marL="0" indent="0">
              <a:buNone/>
            </a:pPr>
            <a:endParaRPr lang="en-US" sz="2800" dirty="0"/>
          </a:p>
          <a:p>
            <a:pPr marL="0" indent="0">
              <a:buNone/>
            </a:pPr>
            <a:endParaRPr lang="en-US" sz="2800" dirty="0"/>
          </a:p>
        </p:txBody>
      </p:sp>
      <p:graphicFrame>
        <p:nvGraphicFramePr>
          <p:cNvPr id="4" name="Diagram 3">
            <a:extLst>
              <a:ext uri="{FF2B5EF4-FFF2-40B4-BE49-F238E27FC236}">
                <a16:creationId xmlns:a16="http://schemas.microsoft.com/office/drawing/2014/main" id="{91A65AD6-92BA-4884-A453-A5EB12BBC0B2}"/>
              </a:ext>
            </a:extLst>
          </p:cNvPr>
          <p:cNvGraphicFramePr/>
          <p:nvPr>
            <p:extLst>
              <p:ext uri="{D42A27DB-BD31-4B8C-83A1-F6EECF244321}">
                <p14:modId xmlns:p14="http://schemas.microsoft.com/office/powerpoint/2010/main" val="574339220"/>
              </p:ext>
            </p:extLst>
          </p:nvPr>
        </p:nvGraphicFramePr>
        <p:xfrm>
          <a:off x="7483546" y="1590623"/>
          <a:ext cx="4034199" cy="1977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Rounded Corners 5">
            <a:extLst>
              <a:ext uri="{FF2B5EF4-FFF2-40B4-BE49-F238E27FC236}">
                <a16:creationId xmlns:a16="http://schemas.microsoft.com/office/drawing/2014/main" id="{D20C49C8-64CB-4C85-A5FF-80106EE059B7}"/>
              </a:ext>
            </a:extLst>
          </p:cNvPr>
          <p:cNvSpPr/>
          <p:nvPr/>
        </p:nvSpPr>
        <p:spPr>
          <a:xfrm>
            <a:off x="7727870" y="1466084"/>
            <a:ext cx="3640614" cy="2335035"/>
          </a:xfrm>
          <a:prstGeom prst="roundRect">
            <a:avLst/>
          </a:prstGeom>
          <a:noFill/>
          <a:ln w="9525" cap="flat" cmpd="sng" algn="ctr">
            <a:solidFill>
              <a:srgbClr val="BBE0E3">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SG" sz="1800" b="0" i="0" u="none" strike="noStrike" kern="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490631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5549373" cy="584776"/>
          </a:xfrm>
          <a:prstGeom prst="rect">
            <a:avLst/>
          </a:prstGeom>
          <a:noFill/>
        </p:spPr>
        <p:txBody>
          <a:bodyPr wrap="square" rtlCol="0">
            <a:spAutoFit/>
          </a:bodyPr>
          <a:lstStyle/>
          <a:p>
            <a:r>
              <a:rPr lang="en-US" altLang="zh-TW" sz="3200" dirty="0">
                <a:latin typeface="Hiragino Sans GB W3"/>
                <a:ea typeface="Hiragino Sans GB W3"/>
                <a:cs typeface="Hiragino Sans GB W3"/>
              </a:rPr>
              <a:t> </a:t>
            </a:r>
            <a:r>
              <a:rPr lang="en-US" altLang="zh-CN" sz="3200" dirty="0">
                <a:latin typeface="Hiragino Sans GB W3"/>
                <a:ea typeface="Hiragino Sans GB W3"/>
                <a:cs typeface="Hiragino Sans GB W3"/>
              </a:rPr>
              <a:t>Tutorial Outline</a:t>
            </a:r>
            <a:endParaRPr lang="en-US" sz="3200" dirty="0"/>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1"/>
            <a:ext cx="10446327" cy="58589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Data Asset Governance</a:t>
            </a:r>
          </a:p>
          <a:p>
            <a:pPr lvl="2">
              <a:buFont typeface="Wingdings" pitchFamily="2" charset="2"/>
              <a:buChar char="§"/>
            </a:pPr>
            <a:r>
              <a:rPr lang="en-US" altLang="zh-CN" dirty="0"/>
              <a:t>Control</a:t>
            </a:r>
          </a:p>
          <a:p>
            <a:pPr lvl="3">
              <a:buFont typeface="Wingdings" pitchFamily="2" charset="2"/>
              <a:buChar char="§"/>
            </a:pPr>
            <a:r>
              <a:rPr lang="en-US" altLang="zh-CN" dirty="0"/>
              <a:t>Asset Operation</a:t>
            </a:r>
          </a:p>
          <a:p>
            <a:pPr marR="0" lvl="4">
              <a:lnSpc>
                <a:spcPct val="100000"/>
              </a:lnSpc>
              <a:buClrTx/>
              <a:buSzTx/>
              <a:buFont typeface="Wingdings" pitchFamily="2" charset="2"/>
              <a:buChar char="§"/>
              <a:tabLst/>
              <a:defRPr/>
            </a:pPr>
            <a:r>
              <a:rPr lang="en-US" altLang="zh-CN" sz="1600" dirty="0"/>
              <a:t>Operation Types (</a:t>
            </a:r>
            <a:r>
              <a:rPr lang="en-US" altLang="zh-CN" sz="1600" dirty="0">
                <a:solidFill>
                  <a:srgbClr val="FF0000"/>
                </a:solidFill>
              </a:rPr>
              <a:t>sharing</a:t>
            </a:r>
            <a:r>
              <a:rPr lang="en-US" altLang="zh-CN" sz="1600" dirty="0"/>
              <a:t>)</a:t>
            </a:r>
          </a:p>
          <a:p>
            <a:pPr lvl="5">
              <a:buFont typeface="Wingdings" pitchFamily="2" charset="2"/>
              <a:buChar char="§"/>
              <a:defRPr/>
            </a:pPr>
            <a:r>
              <a:rPr lang="en-US" altLang="zh-CN" sz="1600" dirty="0"/>
              <a:t>Data protection in different scenarios of data sharing</a:t>
            </a:r>
          </a:p>
          <a:p>
            <a:pPr lvl="6">
              <a:buFont typeface="Wingdings" pitchFamily="2" charset="2"/>
              <a:buChar char="§"/>
              <a:defRPr/>
            </a:pPr>
            <a:r>
              <a:rPr lang="en-US" altLang="zh-CN" sz="1600" dirty="0"/>
              <a:t>For storage, communication, query</a:t>
            </a:r>
          </a:p>
          <a:p>
            <a:pPr lvl="6">
              <a:buFont typeface="Wingdings" pitchFamily="2" charset="2"/>
              <a:buChar char="§"/>
              <a:defRPr/>
            </a:pPr>
            <a:r>
              <a:rPr lang="en-US" altLang="zh-CN" sz="1600" dirty="0"/>
              <a:t>For statistics or modeling of machine learning</a:t>
            </a:r>
          </a:p>
          <a:p>
            <a:pPr lvl="4">
              <a:buFont typeface="Wingdings" pitchFamily="2" charset="2"/>
              <a:buChar char="§"/>
            </a:pPr>
            <a:r>
              <a:rPr lang="en-US" altLang="zh-CN" sz="1600" dirty="0"/>
              <a:t>Implementation Technologies (Federated Learning, Diff. Privacy, TEE, MPC)</a:t>
            </a:r>
          </a:p>
          <a:p>
            <a:pPr lvl="5">
              <a:buFont typeface="Wingdings" pitchFamily="2" charset="2"/>
              <a:buChar char="§"/>
            </a:pPr>
            <a:r>
              <a:rPr lang="en-US" altLang="zh-CN" sz="1600" dirty="0"/>
              <a:t>Privacy-preserving techniques</a:t>
            </a:r>
          </a:p>
          <a:p>
            <a:pPr lvl="5">
              <a:buFont typeface="Wingdings" pitchFamily="2" charset="2"/>
              <a:buChar char="§"/>
            </a:pPr>
            <a:r>
              <a:rPr lang="en-US" altLang="zh-CN" sz="1600" dirty="0"/>
              <a:t>Federated learning </a:t>
            </a:r>
            <a:endParaRPr lang="en-US" altLang="zh-CN" dirty="0"/>
          </a:p>
          <a:p>
            <a:pPr lvl="2"/>
            <a:endParaRPr lang="en-US" altLang="zh-CN" dirty="0"/>
          </a:p>
          <a:p>
            <a:pPr marL="457200" lvl="1" indent="0">
              <a:buNone/>
            </a:pPr>
            <a:endParaRPr lang="en-US" sz="2400" dirty="0"/>
          </a:p>
          <a:p>
            <a:pPr marL="0" indent="0">
              <a:buNone/>
            </a:pPr>
            <a:endParaRPr lang="en-US" sz="2800" dirty="0"/>
          </a:p>
          <a:p>
            <a:pPr marL="0" indent="0">
              <a:buNone/>
            </a:pPr>
            <a:endParaRPr lang="en-US" sz="2800" dirty="0"/>
          </a:p>
        </p:txBody>
      </p:sp>
      <p:cxnSp>
        <p:nvCxnSpPr>
          <p:cNvPr id="25" name="Straight Arrow Connector 24">
            <a:extLst>
              <a:ext uri="{FF2B5EF4-FFF2-40B4-BE49-F238E27FC236}">
                <a16:creationId xmlns:a16="http://schemas.microsoft.com/office/drawing/2014/main" id="{4B0A87CE-0631-4611-8328-27F06785230C}"/>
              </a:ext>
            </a:extLst>
          </p:cNvPr>
          <p:cNvCxnSpPr>
            <a:cxnSpLocks/>
          </p:cNvCxnSpPr>
          <p:nvPr/>
        </p:nvCxnSpPr>
        <p:spPr>
          <a:xfrm flipV="1">
            <a:off x="10242656" y="2014046"/>
            <a:ext cx="0" cy="189644"/>
          </a:xfrm>
          <a:prstGeom prst="straightConnector1">
            <a:avLst/>
          </a:prstGeom>
          <a:noFill/>
          <a:ln w="9525" cap="flat" cmpd="sng" algn="ctr">
            <a:solidFill>
              <a:srgbClr val="BBE0E3">
                <a:shade val="95000"/>
                <a:satMod val="105000"/>
              </a:srgbClr>
            </a:solidFill>
            <a:prstDash val="solid"/>
            <a:tailEnd type="triangle"/>
          </a:ln>
          <a:effectLst/>
        </p:spPr>
      </p:cxnSp>
      <p:sp>
        <p:nvSpPr>
          <p:cNvPr id="26" name="Rectangle: Rounded Corners 25">
            <a:extLst>
              <a:ext uri="{FF2B5EF4-FFF2-40B4-BE49-F238E27FC236}">
                <a16:creationId xmlns:a16="http://schemas.microsoft.com/office/drawing/2014/main" id="{3F794062-0980-41A3-84FF-B0E44E070C8C}"/>
              </a:ext>
            </a:extLst>
          </p:cNvPr>
          <p:cNvSpPr/>
          <p:nvPr/>
        </p:nvSpPr>
        <p:spPr>
          <a:xfrm>
            <a:off x="9012382" y="1566344"/>
            <a:ext cx="2514599" cy="2443267"/>
          </a:xfrm>
          <a:prstGeom prst="roundRect">
            <a:avLst/>
          </a:prstGeom>
          <a:noFill/>
          <a:ln w="9525" cap="flat" cmpd="sng" algn="ctr">
            <a:solidFill>
              <a:srgbClr val="BBE0E3">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SG" sz="1800" b="0" i="0" u="none" strike="noStrike" kern="0" cap="none" spc="0" normalizeH="0" baseline="0" noProof="0">
              <a:ln>
                <a:noFill/>
              </a:ln>
              <a:solidFill>
                <a:srgbClr val="FFFFFF"/>
              </a:solidFill>
              <a:effectLst/>
              <a:uLnTx/>
              <a:uFillTx/>
              <a:latin typeface="Arial"/>
              <a:ea typeface="+mn-ea"/>
              <a:cs typeface="+mn-cs"/>
            </a:endParaRPr>
          </a:p>
        </p:txBody>
      </p:sp>
      <p:pic>
        <p:nvPicPr>
          <p:cNvPr id="27" name="Graphic 26" descr="Blockchain">
            <a:extLst>
              <a:ext uri="{FF2B5EF4-FFF2-40B4-BE49-F238E27FC236}">
                <a16:creationId xmlns:a16="http://schemas.microsoft.com/office/drawing/2014/main" id="{AD3096BE-CED7-48A8-A1C3-55492DD3051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6833" y="3144907"/>
            <a:ext cx="352171" cy="352171"/>
          </a:xfrm>
          <a:prstGeom prst="rect">
            <a:avLst/>
          </a:prstGeom>
        </p:spPr>
      </p:pic>
      <p:cxnSp>
        <p:nvCxnSpPr>
          <p:cNvPr id="28" name="Straight Arrow Connector 27">
            <a:extLst>
              <a:ext uri="{FF2B5EF4-FFF2-40B4-BE49-F238E27FC236}">
                <a16:creationId xmlns:a16="http://schemas.microsoft.com/office/drawing/2014/main" id="{EEDC123A-489D-4884-B8D8-DAC5A29DF113}"/>
              </a:ext>
            </a:extLst>
          </p:cNvPr>
          <p:cNvCxnSpPr>
            <a:cxnSpLocks/>
            <a:stCxn id="35" idx="2"/>
            <a:endCxn id="40" idx="0"/>
          </p:cNvCxnSpPr>
          <p:nvPr/>
        </p:nvCxnSpPr>
        <p:spPr>
          <a:xfrm>
            <a:off x="9453542" y="2622342"/>
            <a:ext cx="854447" cy="459388"/>
          </a:xfrm>
          <a:prstGeom prst="straightConnector1">
            <a:avLst/>
          </a:prstGeom>
          <a:noFill/>
          <a:ln w="9525" cap="flat" cmpd="sng" algn="ctr">
            <a:solidFill>
              <a:srgbClr val="BBE0E3">
                <a:shade val="95000"/>
                <a:satMod val="105000"/>
              </a:srgbClr>
            </a:solidFill>
            <a:prstDash val="solid"/>
            <a:headEnd type="triangle" w="med" len="med"/>
            <a:tailEnd type="triangle" w="med" len="med"/>
          </a:ln>
          <a:effectLst/>
        </p:spPr>
      </p:cxnSp>
      <p:cxnSp>
        <p:nvCxnSpPr>
          <p:cNvPr id="29" name="Straight Arrow Connector 28">
            <a:extLst>
              <a:ext uri="{FF2B5EF4-FFF2-40B4-BE49-F238E27FC236}">
                <a16:creationId xmlns:a16="http://schemas.microsoft.com/office/drawing/2014/main" id="{26E36028-D9BA-4732-8038-A4CC8FC70457}"/>
              </a:ext>
            </a:extLst>
          </p:cNvPr>
          <p:cNvCxnSpPr>
            <a:cxnSpLocks/>
            <a:stCxn id="31" idx="2"/>
            <a:endCxn id="40" idx="0"/>
          </p:cNvCxnSpPr>
          <p:nvPr/>
        </p:nvCxnSpPr>
        <p:spPr>
          <a:xfrm>
            <a:off x="10302402" y="2642049"/>
            <a:ext cx="5587" cy="439681"/>
          </a:xfrm>
          <a:prstGeom prst="straightConnector1">
            <a:avLst/>
          </a:prstGeom>
          <a:noFill/>
          <a:ln w="9525" cap="flat" cmpd="sng" algn="ctr">
            <a:solidFill>
              <a:srgbClr val="BBE0E3">
                <a:shade val="95000"/>
                <a:satMod val="105000"/>
              </a:srgbClr>
            </a:solidFill>
            <a:prstDash val="solid"/>
            <a:headEnd type="triangle" w="med" len="med"/>
            <a:tailEnd type="triangle" w="med" len="med"/>
          </a:ln>
          <a:effectLst/>
        </p:spPr>
      </p:cxnSp>
      <p:cxnSp>
        <p:nvCxnSpPr>
          <p:cNvPr id="30" name="Straight Arrow Connector 29">
            <a:extLst>
              <a:ext uri="{FF2B5EF4-FFF2-40B4-BE49-F238E27FC236}">
                <a16:creationId xmlns:a16="http://schemas.microsoft.com/office/drawing/2014/main" id="{23D5DABB-BBBB-4607-9D47-B5C5A67A7DAB}"/>
              </a:ext>
            </a:extLst>
          </p:cNvPr>
          <p:cNvCxnSpPr>
            <a:cxnSpLocks/>
            <a:stCxn id="38" idx="2"/>
            <a:endCxn id="40" idx="0"/>
          </p:cNvCxnSpPr>
          <p:nvPr/>
        </p:nvCxnSpPr>
        <p:spPr>
          <a:xfrm flipH="1">
            <a:off x="10307989" y="2599838"/>
            <a:ext cx="760353" cy="481892"/>
          </a:xfrm>
          <a:prstGeom prst="straightConnector1">
            <a:avLst/>
          </a:prstGeom>
          <a:noFill/>
          <a:ln w="9525" cap="flat" cmpd="sng" algn="ctr">
            <a:solidFill>
              <a:srgbClr val="BBE0E3">
                <a:shade val="95000"/>
                <a:satMod val="105000"/>
              </a:srgbClr>
            </a:solidFill>
            <a:prstDash val="solid"/>
            <a:headEnd type="triangle" w="med" len="med"/>
            <a:tailEnd type="triangle" w="med" len="med"/>
          </a:ln>
          <a:effectLst/>
        </p:spPr>
      </p:cxnSp>
      <p:pic>
        <p:nvPicPr>
          <p:cNvPr id="31" name="Graphic 30" descr="Selfie">
            <a:extLst>
              <a:ext uri="{FF2B5EF4-FFF2-40B4-BE49-F238E27FC236}">
                <a16:creationId xmlns:a16="http://schemas.microsoft.com/office/drawing/2014/main" id="{4AD84BC5-FAA8-4C59-AF72-04ED2CE3CF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3802" y="2184849"/>
            <a:ext cx="457200" cy="457200"/>
          </a:xfrm>
          <a:prstGeom prst="rect">
            <a:avLst/>
          </a:prstGeom>
        </p:spPr>
      </p:pic>
      <p:pic>
        <p:nvPicPr>
          <p:cNvPr id="32" name="Graphic 31" descr="Shredder">
            <a:extLst>
              <a:ext uri="{FF2B5EF4-FFF2-40B4-BE49-F238E27FC236}">
                <a16:creationId xmlns:a16="http://schemas.microsoft.com/office/drawing/2014/main" id="{CA81A56F-0D71-463B-87D3-A06BAB28A2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95206" y="3116077"/>
            <a:ext cx="457201" cy="457201"/>
          </a:xfrm>
          <a:prstGeom prst="rect">
            <a:avLst/>
          </a:prstGeom>
        </p:spPr>
      </p:pic>
      <p:pic>
        <p:nvPicPr>
          <p:cNvPr id="33" name="Graphic 32" descr="Philanthropy">
            <a:extLst>
              <a:ext uri="{FF2B5EF4-FFF2-40B4-BE49-F238E27FC236}">
                <a16:creationId xmlns:a16="http://schemas.microsoft.com/office/drawing/2014/main" id="{17A80862-26B9-4BAC-B1F3-808E1ACFF9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14056" y="1611214"/>
            <a:ext cx="457200" cy="457200"/>
          </a:xfrm>
          <a:prstGeom prst="rect">
            <a:avLst/>
          </a:prstGeom>
        </p:spPr>
      </p:pic>
      <p:cxnSp>
        <p:nvCxnSpPr>
          <p:cNvPr id="34" name="Straight Arrow Connector 33">
            <a:extLst>
              <a:ext uri="{FF2B5EF4-FFF2-40B4-BE49-F238E27FC236}">
                <a16:creationId xmlns:a16="http://schemas.microsoft.com/office/drawing/2014/main" id="{96D23178-6E45-4C43-9F75-9DC0AE1B1266}"/>
              </a:ext>
            </a:extLst>
          </p:cNvPr>
          <p:cNvCxnSpPr>
            <a:cxnSpLocks/>
          </p:cNvCxnSpPr>
          <p:nvPr/>
        </p:nvCxnSpPr>
        <p:spPr>
          <a:xfrm flipV="1">
            <a:off x="9393796" y="1994339"/>
            <a:ext cx="0" cy="189644"/>
          </a:xfrm>
          <a:prstGeom prst="straightConnector1">
            <a:avLst/>
          </a:prstGeom>
          <a:noFill/>
          <a:ln w="9525" cap="flat" cmpd="sng" algn="ctr">
            <a:solidFill>
              <a:srgbClr val="BBE0E3">
                <a:shade val="95000"/>
                <a:satMod val="105000"/>
              </a:srgbClr>
            </a:solidFill>
            <a:prstDash val="solid"/>
            <a:tailEnd type="triangle"/>
          </a:ln>
          <a:effectLst/>
        </p:spPr>
      </p:cxnSp>
      <p:pic>
        <p:nvPicPr>
          <p:cNvPr id="35" name="Graphic 34" descr="Selfie">
            <a:extLst>
              <a:ext uri="{FF2B5EF4-FFF2-40B4-BE49-F238E27FC236}">
                <a16:creationId xmlns:a16="http://schemas.microsoft.com/office/drawing/2014/main" id="{656EC67A-8CA5-4166-947D-ECF32FABF4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24942" y="2165142"/>
            <a:ext cx="457200" cy="457200"/>
          </a:xfrm>
          <a:prstGeom prst="rect">
            <a:avLst/>
          </a:prstGeom>
        </p:spPr>
      </p:pic>
      <p:pic>
        <p:nvPicPr>
          <p:cNvPr id="36" name="Graphic 35" descr="Philanthropy">
            <a:extLst>
              <a:ext uri="{FF2B5EF4-FFF2-40B4-BE49-F238E27FC236}">
                <a16:creationId xmlns:a16="http://schemas.microsoft.com/office/drawing/2014/main" id="{3D324C55-3026-46EB-95AD-75FD71395D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65196" y="1591507"/>
            <a:ext cx="457200" cy="457200"/>
          </a:xfrm>
          <a:prstGeom prst="rect">
            <a:avLst/>
          </a:prstGeom>
        </p:spPr>
      </p:pic>
      <p:cxnSp>
        <p:nvCxnSpPr>
          <p:cNvPr id="37" name="Straight Arrow Connector 36">
            <a:extLst>
              <a:ext uri="{FF2B5EF4-FFF2-40B4-BE49-F238E27FC236}">
                <a16:creationId xmlns:a16="http://schemas.microsoft.com/office/drawing/2014/main" id="{273314C5-FE73-44FE-AE15-CBB5A752D49A}"/>
              </a:ext>
            </a:extLst>
          </p:cNvPr>
          <p:cNvCxnSpPr>
            <a:cxnSpLocks/>
          </p:cNvCxnSpPr>
          <p:nvPr/>
        </p:nvCxnSpPr>
        <p:spPr>
          <a:xfrm flipV="1">
            <a:off x="11008596" y="1971835"/>
            <a:ext cx="0" cy="189644"/>
          </a:xfrm>
          <a:prstGeom prst="straightConnector1">
            <a:avLst/>
          </a:prstGeom>
          <a:noFill/>
          <a:ln w="9525" cap="flat" cmpd="sng" algn="ctr">
            <a:solidFill>
              <a:srgbClr val="BBE0E3">
                <a:shade val="95000"/>
                <a:satMod val="105000"/>
              </a:srgbClr>
            </a:solidFill>
            <a:prstDash val="solid"/>
            <a:tailEnd type="triangle"/>
          </a:ln>
          <a:effectLst/>
        </p:spPr>
      </p:cxnSp>
      <p:pic>
        <p:nvPicPr>
          <p:cNvPr id="38" name="Graphic 37" descr="Selfie">
            <a:extLst>
              <a:ext uri="{FF2B5EF4-FFF2-40B4-BE49-F238E27FC236}">
                <a16:creationId xmlns:a16="http://schemas.microsoft.com/office/drawing/2014/main" id="{640DEB1F-D2FF-42F8-BA04-A0488589A3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39742" y="2142638"/>
            <a:ext cx="457200" cy="457200"/>
          </a:xfrm>
          <a:prstGeom prst="rect">
            <a:avLst/>
          </a:prstGeom>
        </p:spPr>
      </p:pic>
      <p:pic>
        <p:nvPicPr>
          <p:cNvPr id="39" name="Graphic 38" descr="Philanthropy">
            <a:extLst>
              <a:ext uri="{FF2B5EF4-FFF2-40B4-BE49-F238E27FC236}">
                <a16:creationId xmlns:a16="http://schemas.microsoft.com/office/drawing/2014/main" id="{385F59F4-7346-42DA-9278-74B4A82DB67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79996" y="1569003"/>
            <a:ext cx="457200" cy="457200"/>
          </a:xfrm>
          <a:prstGeom prst="rect">
            <a:avLst/>
          </a:prstGeom>
        </p:spPr>
      </p:pic>
      <p:sp>
        <p:nvSpPr>
          <p:cNvPr id="40" name="Oval 39">
            <a:extLst>
              <a:ext uri="{FF2B5EF4-FFF2-40B4-BE49-F238E27FC236}">
                <a16:creationId xmlns:a16="http://schemas.microsoft.com/office/drawing/2014/main" id="{33FE9FD0-0956-412E-A5C7-66013DD8F8A8}"/>
              </a:ext>
            </a:extLst>
          </p:cNvPr>
          <p:cNvSpPr/>
          <p:nvPr/>
        </p:nvSpPr>
        <p:spPr>
          <a:xfrm>
            <a:off x="9165196" y="3081730"/>
            <a:ext cx="2285585" cy="864207"/>
          </a:xfrm>
          <a:prstGeom prst="ellipse">
            <a:avLst/>
          </a:prstGeom>
          <a:noFill/>
          <a:ln w="9525" cap="flat" cmpd="sng" algn="ctr">
            <a:solidFill>
              <a:srgbClr val="BBE0E3">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SG" sz="1800" b="0" i="0" u="none" strike="noStrike" kern="0" cap="none" spc="0" normalizeH="0" baseline="0" noProof="0">
              <a:ln>
                <a:noFill/>
              </a:ln>
              <a:solidFill>
                <a:srgbClr val="FFFFFF"/>
              </a:solidFill>
              <a:effectLst/>
              <a:uLnTx/>
              <a:uFillTx/>
              <a:latin typeface="Arial"/>
              <a:ea typeface="+mn-ea"/>
              <a:cs typeface="+mn-cs"/>
            </a:endParaRPr>
          </a:p>
        </p:txBody>
      </p:sp>
      <p:sp>
        <p:nvSpPr>
          <p:cNvPr id="41" name="TextBox 40">
            <a:extLst>
              <a:ext uri="{FF2B5EF4-FFF2-40B4-BE49-F238E27FC236}">
                <a16:creationId xmlns:a16="http://schemas.microsoft.com/office/drawing/2014/main" id="{D554796C-1EC5-4758-917B-07AE9E4CAAFD}"/>
              </a:ext>
            </a:extLst>
          </p:cNvPr>
          <p:cNvSpPr txBox="1"/>
          <p:nvPr/>
        </p:nvSpPr>
        <p:spPr>
          <a:xfrm>
            <a:off x="9682142" y="3510615"/>
            <a:ext cx="1462815" cy="461665"/>
          </a:xfrm>
          <a:prstGeom prst="rect">
            <a:avLst/>
          </a:prstGeom>
          <a:noFill/>
        </p:spPr>
        <p:txBody>
          <a:bodyPr wrap="square">
            <a:spAutoFit/>
          </a:bodyPr>
          <a:lstStyle/>
          <a:p>
            <a:pPr eaLnBrk="0" fontAlgn="base" hangingPunct="0">
              <a:spcBef>
                <a:spcPct val="0"/>
              </a:spcBef>
              <a:spcAft>
                <a:spcPct val="0"/>
              </a:spcAft>
            </a:pPr>
            <a:r>
              <a:rPr lang="en-US" altLang="zh-CN" sz="1200" dirty="0">
                <a:solidFill>
                  <a:srgbClr val="000000"/>
                </a:solidFill>
                <a:latin typeface="Arial" panose="020B0604020202020204" pitchFamily="34" charset="0"/>
              </a:rPr>
              <a:t>Data protection </a:t>
            </a:r>
          </a:p>
          <a:p>
            <a:pPr eaLnBrk="0" fontAlgn="base" hangingPunct="0">
              <a:spcBef>
                <a:spcPct val="0"/>
              </a:spcBef>
              <a:spcAft>
                <a:spcPct val="0"/>
              </a:spcAft>
            </a:pPr>
            <a:r>
              <a:rPr lang="en-US" altLang="zh-CN" sz="1200" dirty="0">
                <a:solidFill>
                  <a:srgbClr val="000000"/>
                </a:solidFill>
                <a:latin typeface="Arial" panose="020B0604020202020204" pitchFamily="34" charset="0"/>
              </a:rPr>
              <a:t>&amp; data sharing</a:t>
            </a:r>
            <a:endParaRPr lang="en-SG" sz="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268241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1"/>
            <a:ext cx="12025746" cy="40610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storage, communication, query</a:t>
            </a:r>
          </a:p>
          <a:p>
            <a:pPr lvl="5">
              <a:buFont typeface="Wingdings" pitchFamily="2" charset="2"/>
              <a:buChar char="§"/>
            </a:pPr>
            <a:r>
              <a:rPr lang="en-US" altLang="zh-CN" sz="1600" b="1" dirty="0"/>
              <a:t>Authentication</a:t>
            </a:r>
            <a:r>
              <a:rPr lang="en-US" altLang="zh-CN" sz="1600" dirty="0"/>
              <a:t>:  Authentication is the act of establishing or confirming claims made by or about the subject are true and authentic.</a:t>
            </a:r>
          </a:p>
          <a:p>
            <a:pPr lvl="5">
              <a:buFont typeface="Wingdings" pitchFamily="2" charset="2"/>
              <a:buChar char="§"/>
            </a:pPr>
            <a:r>
              <a:rPr lang="en-US" altLang="zh-CN" sz="1600" b="1" dirty="0"/>
              <a:t>Encryption</a:t>
            </a:r>
            <a:r>
              <a:rPr lang="en-US" altLang="zh-CN" sz="1600" dirty="0"/>
              <a:t>: Data encryption is an efficient means of preventing unauthorized access of sensitive data. Encryption is useful to avoid exposure to breaches such as packet sniffing and theft of storage devices. Encrypting data provides better privacy protection but the ability to perform useful statistical analysis on encrypted data requires specialist methods.</a:t>
            </a:r>
          </a:p>
          <a:p>
            <a:pPr lvl="5">
              <a:buFont typeface="Wingdings" pitchFamily="2" charset="2"/>
              <a:buChar char="§"/>
            </a:pPr>
            <a:r>
              <a:rPr lang="en-US" altLang="zh-CN" sz="1600" b="1" dirty="0"/>
              <a:t>Data Masking</a:t>
            </a:r>
            <a:r>
              <a:rPr lang="en-US" altLang="zh-CN" sz="1600" dirty="0"/>
              <a:t>: Masking replaces sensitive data elements with an unidentifiable value, but is not truly an encryption technique so the original value cannot be returned from the masked value. </a:t>
            </a:r>
          </a:p>
          <a:p>
            <a:pPr lvl="5">
              <a:buFont typeface="Wingdings" pitchFamily="2" charset="2"/>
              <a:buChar char="§"/>
            </a:pPr>
            <a:r>
              <a:rPr lang="en-US" altLang="zh-CN" sz="1600" b="1" dirty="0"/>
              <a:t>Access Control</a:t>
            </a:r>
            <a:r>
              <a:rPr lang="en-US" altLang="zh-CN" sz="1600" dirty="0"/>
              <a:t>: Once authenticated, the users can enter an information system but their access will still be governed by an access control policy which is typically.</a:t>
            </a:r>
          </a:p>
          <a:p>
            <a:pPr marL="457200" lvl="1" indent="0">
              <a:buNone/>
            </a:pPr>
            <a:endParaRPr lang="en-US" altLang="zh-CN" dirty="0"/>
          </a:p>
          <a:p>
            <a:pPr lvl="2"/>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222222"/>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222222"/>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err="1">
                <a:ln>
                  <a:noFill/>
                </a:ln>
                <a:solidFill>
                  <a:srgbClr val="222222"/>
                </a:solidFill>
                <a:effectLst/>
                <a:uLnTx/>
                <a:uFillTx/>
                <a:latin typeface="Arial" panose="020B0604020202020204" pitchFamily="34" charset="0"/>
                <a:ea typeface="+mn-ea"/>
                <a:cs typeface="+mn-cs"/>
              </a:rPr>
              <a:t>Abouelmehdi</a:t>
            </a:r>
            <a:r>
              <a:rPr kumimoji="0" lang="en-SG"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K, Beni-</a:t>
            </a:r>
            <a:r>
              <a:rPr kumimoji="0" lang="en-SG" sz="1000" b="0" i="0" u="none" strike="noStrike" kern="1200" cap="none" spc="0" normalizeH="0" baseline="0" noProof="0" dirty="0" err="1">
                <a:ln>
                  <a:noFill/>
                </a:ln>
                <a:solidFill>
                  <a:srgbClr val="222222"/>
                </a:solidFill>
                <a:effectLst/>
                <a:uLnTx/>
                <a:uFillTx/>
                <a:latin typeface="Arial" panose="020B0604020202020204" pitchFamily="34" charset="0"/>
                <a:ea typeface="+mn-ea"/>
                <a:cs typeface="+mn-cs"/>
              </a:rPr>
              <a:t>Hssane</a:t>
            </a:r>
            <a:r>
              <a:rPr kumimoji="0" lang="en-SG"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A, </a:t>
            </a:r>
            <a:r>
              <a:rPr kumimoji="0" lang="en-SG" sz="1000" b="0" i="0" u="none" strike="noStrike" kern="1200" cap="none" spc="0" normalizeH="0" baseline="0" noProof="0" dirty="0" err="1">
                <a:ln>
                  <a:noFill/>
                </a:ln>
                <a:solidFill>
                  <a:srgbClr val="222222"/>
                </a:solidFill>
                <a:effectLst/>
                <a:uLnTx/>
                <a:uFillTx/>
                <a:latin typeface="Arial" panose="020B0604020202020204" pitchFamily="34" charset="0"/>
                <a:ea typeface="+mn-ea"/>
                <a:cs typeface="+mn-cs"/>
              </a:rPr>
              <a:t>Khaloufi</a:t>
            </a:r>
            <a:r>
              <a:rPr kumimoji="0" lang="en-SG"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H, et al. Big data security and privacy in healthcare: A Review[J]. Procedia Computer Science, 2017, 113: 73-80.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Briggs C, Fan Z, Andras P. A Review of Privacy Preserving Federated Learning for Private IoT Analytics[J].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arXiv:2004.11794, 2020.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Sweeney L. k-anonymity: A model for protecting privacy[J]. International Journal of Uncertainty, Fuzziness and Knowledge-Based Systems, 2002, 10(05): 557-570.</a:t>
            </a:r>
          </a:p>
          <a:p>
            <a:pPr marL="457200" lvl="1" indent="0">
              <a:buNone/>
            </a:pPr>
            <a:endParaRPr lang="en-US" sz="24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1128205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1"/>
            <a:ext cx="12025746" cy="49477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storage, communication, query</a:t>
            </a:r>
          </a:p>
          <a:p>
            <a:pPr lvl="5">
              <a:buFont typeface="Wingdings" pitchFamily="2" charset="2"/>
              <a:buChar char="§"/>
            </a:pPr>
            <a:r>
              <a:rPr lang="en-US" altLang="zh-CN" sz="1600" b="1" dirty="0"/>
              <a:t>Anonymization</a:t>
            </a:r>
            <a:r>
              <a:rPr lang="en-US" altLang="zh-CN" sz="1600" dirty="0"/>
              <a:t>: Anonymization or de-identification is achieved by removing any information that might identify an individual within a dataset.</a:t>
            </a:r>
          </a:p>
          <a:p>
            <a:pPr lvl="6">
              <a:buFont typeface="Wingdings" pitchFamily="2" charset="2"/>
              <a:buChar char="§"/>
            </a:pPr>
            <a:r>
              <a:rPr lang="en-US" altLang="zh-CN" sz="1600" dirty="0"/>
              <a:t>Ad-hoc anonymization method</a:t>
            </a:r>
          </a:p>
          <a:p>
            <a:pPr lvl="7">
              <a:buFont typeface="Wingdings" pitchFamily="2" charset="2"/>
              <a:buChar char="§"/>
            </a:pPr>
            <a:r>
              <a:rPr lang="en-US" altLang="zh-CN" sz="1400" dirty="0"/>
              <a:t>Ad-hoc </a:t>
            </a:r>
            <a:r>
              <a:rPr lang="en-US" altLang="zh-CN" sz="1400" dirty="0" err="1"/>
              <a:t>anonymisation</a:t>
            </a:r>
            <a:r>
              <a:rPr lang="en-US" altLang="zh-CN" sz="1400" dirty="0"/>
              <a:t> might reasonably remove names, addresses, phone numbers </a:t>
            </a:r>
            <a:r>
              <a:rPr lang="en-US" altLang="zh-CN" sz="1400" dirty="0" err="1"/>
              <a:t>etc</a:t>
            </a:r>
            <a:r>
              <a:rPr lang="en-US" altLang="zh-CN" sz="1400" dirty="0"/>
              <a:t> and replace each user’s record(s) with a pseudonym value to act as an identifier under the assumption that individuals cannot be identified within the altered dataset. </a:t>
            </a:r>
          </a:p>
          <a:p>
            <a:pPr lvl="7">
              <a:buFont typeface="Wingdings" pitchFamily="2" charset="2"/>
              <a:buChar char="§"/>
            </a:pPr>
            <a:r>
              <a:rPr lang="en-US" altLang="zh-CN" sz="1400" b="1" dirty="0"/>
              <a:t>Evaluation</a:t>
            </a:r>
            <a:r>
              <a:rPr lang="en-US" altLang="zh-CN" sz="1400" dirty="0"/>
              <a:t>: In the presence of auxiliary information, linkage attacks allow an adversary to re-identify individuals in the otherwise anonymous dataset.</a:t>
            </a:r>
          </a:p>
          <a:p>
            <a:pPr lvl="6">
              <a:buFont typeface="Wingdings" pitchFamily="2" charset="2"/>
              <a:buChar char="§"/>
            </a:pPr>
            <a:r>
              <a:rPr lang="en-US" altLang="zh-CN" sz="1600" dirty="0"/>
              <a:t>k-anonymity method</a:t>
            </a:r>
          </a:p>
          <a:p>
            <a:pPr lvl="7">
              <a:buFont typeface="Wingdings" pitchFamily="2" charset="2"/>
              <a:buChar char="§"/>
            </a:pPr>
            <a:r>
              <a:rPr lang="en-US" altLang="zh-CN" sz="1400" dirty="0"/>
              <a:t>k-anonymity was proposed by Sweeney to tackle the challenge of linkage attacks on anonymized datasets. A release provides k-anonymity protection if the information for each person contained in the release cannot be distinguished from at least k-1 individuals whose information also appears in the release.</a:t>
            </a:r>
          </a:p>
          <a:p>
            <a:pPr lvl="7">
              <a:buFont typeface="Wingdings" pitchFamily="2" charset="2"/>
              <a:buChar char="§"/>
            </a:pPr>
            <a:r>
              <a:rPr lang="en-US" altLang="zh-CN" sz="1400" b="1" dirty="0"/>
              <a:t>Evaluation</a:t>
            </a:r>
            <a:r>
              <a:rPr lang="en-US" altLang="zh-CN" sz="1400" dirty="0"/>
              <a:t>: Research related to improving k-anonymity based methods has mostly been abandoned in the literature in preference of methods that offer more rigorous privacy guarantees (such as </a:t>
            </a:r>
            <a:r>
              <a:rPr lang="en-US" altLang="zh-CN" sz="1400" dirty="0" err="1"/>
              <a:t>differntial</a:t>
            </a:r>
            <a:r>
              <a:rPr lang="en-US" altLang="zh-CN" sz="1400" dirty="0"/>
              <a:t> privacy)</a:t>
            </a:r>
          </a:p>
          <a:p>
            <a:pPr lvl="3">
              <a:buFont typeface="Wingdings" pitchFamily="2" charset="2"/>
              <a:buChar char="§"/>
            </a:pP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222222"/>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err="1">
                <a:ln>
                  <a:noFill/>
                </a:ln>
                <a:solidFill>
                  <a:srgbClr val="222222"/>
                </a:solidFill>
                <a:effectLst/>
                <a:uLnTx/>
                <a:uFillTx/>
                <a:latin typeface="Arial" panose="020B0604020202020204" pitchFamily="34" charset="0"/>
                <a:ea typeface="+mn-ea"/>
                <a:cs typeface="+mn-cs"/>
              </a:rPr>
              <a:t>Abouelmehdi</a:t>
            </a:r>
            <a:r>
              <a:rPr kumimoji="0" lang="en-SG"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K, Beni-</a:t>
            </a:r>
            <a:r>
              <a:rPr kumimoji="0" lang="en-SG" sz="1000" b="0" i="0" u="none" strike="noStrike" kern="1200" cap="none" spc="0" normalizeH="0" baseline="0" noProof="0" dirty="0" err="1">
                <a:ln>
                  <a:noFill/>
                </a:ln>
                <a:solidFill>
                  <a:srgbClr val="222222"/>
                </a:solidFill>
                <a:effectLst/>
                <a:uLnTx/>
                <a:uFillTx/>
                <a:latin typeface="Arial" panose="020B0604020202020204" pitchFamily="34" charset="0"/>
                <a:ea typeface="+mn-ea"/>
                <a:cs typeface="+mn-cs"/>
              </a:rPr>
              <a:t>Hssane</a:t>
            </a:r>
            <a:r>
              <a:rPr kumimoji="0" lang="en-SG"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A, </a:t>
            </a:r>
            <a:r>
              <a:rPr kumimoji="0" lang="en-SG" sz="1000" b="0" i="0" u="none" strike="noStrike" kern="1200" cap="none" spc="0" normalizeH="0" baseline="0" noProof="0" dirty="0" err="1">
                <a:ln>
                  <a:noFill/>
                </a:ln>
                <a:solidFill>
                  <a:srgbClr val="222222"/>
                </a:solidFill>
                <a:effectLst/>
                <a:uLnTx/>
                <a:uFillTx/>
                <a:latin typeface="Arial" panose="020B0604020202020204" pitchFamily="34" charset="0"/>
                <a:ea typeface="+mn-ea"/>
                <a:cs typeface="+mn-cs"/>
              </a:rPr>
              <a:t>Khaloufi</a:t>
            </a:r>
            <a:r>
              <a:rPr kumimoji="0" lang="en-SG" sz="10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H, et al. Big data security and privacy in healthcare: A Review[J]. Procedia Computer Science, 2017, 113: 73-80.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Briggs C, Fan Z, Andras P. A Review of Privacy Preserving Federated Learning for Private IoT Analytics[J].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arXiv:2004.11794, 2020.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Sweeney L. </a:t>
            </a:r>
            <a:r>
              <a:rPr kumimoji="0" lang="en-SG" sz="1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k-anonymity: A model for protecting privacy</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 International Journal of Uncertainty, Fuzziness and Knowledge-Based Systems, 2002, 10(05): 557-570.</a:t>
            </a:r>
          </a:p>
          <a:p>
            <a:pPr lvl="1">
              <a:buFont typeface="Wingdings" pitchFamily="2" charset="2"/>
              <a:buChar char="§"/>
            </a:pPr>
            <a:endParaRPr lang="en-US" altLang="zh-CN" dirty="0"/>
          </a:p>
          <a:p>
            <a:pPr lvl="2"/>
            <a:endParaRPr lang="en-US" altLang="zh-CN" dirty="0"/>
          </a:p>
          <a:p>
            <a:pPr marL="457200" lvl="1" indent="0">
              <a:buNone/>
            </a:pPr>
            <a:endParaRPr lang="en-US" sz="2400" dirty="0"/>
          </a:p>
          <a:p>
            <a:pPr marL="0" indent="0">
              <a:buNone/>
            </a:pPr>
            <a:endParaRPr lang="en-US" sz="2800" dirty="0"/>
          </a:p>
          <a:p>
            <a:pPr marL="0" indent="0">
              <a:buNone/>
            </a:pPr>
            <a:endParaRPr lang="en-US" sz="2800" dirty="0"/>
          </a:p>
        </p:txBody>
      </p:sp>
      <p:pic>
        <p:nvPicPr>
          <p:cNvPr id="5" name="Picture 4" descr="A screenshot of a cell phone&#10;&#10;Description automatically generated">
            <a:extLst>
              <a:ext uri="{FF2B5EF4-FFF2-40B4-BE49-F238E27FC236}">
                <a16:creationId xmlns:a16="http://schemas.microsoft.com/office/drawing/2014/main" id="{3633238B-5E39-4DE7-BB72-779E83E28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4" y="3074916"/>
            <a:ext cx="3038475" cy="2040329"/>
          </a:xfrm>
          <a:prstGeom prst="rect">
            <a:avLst/>
          </a:prstGeom>
        </p:spPr>
      </p:pic>
      <p:sp>
        <p:nvSpPr>
          <p:cNvPr id="6" name="TextBox 5">
            <a:extLst>
              <a:ext uri="{FF2B5EF4-FFF2-40B4-BE49-F238E27FC236}">
                <a16:creationId xmlns:a16="http://schemas.microsoft.com/office/drawing/2014/main" id="{C8E34485-0F4F-47CE-8A62-01583D9B4CE8}"/>
              </a:ext>
            </a:extLst>
          </p:cNvPr>
          <p:cNvSpPr txBox="1"/>
          <p:nvPr/>
        </p:nvSpPr>
        <p:spPr>
          <a:xfrm>
            <a:off x="664728" y="5230277"/>
            <a:ext cx="2209800" cy="276999"/>
          </a:xfrm>
          <a:prstGeom prst="rect">
            <a:avLst/>
          </a:prstGeom>
          <a:noFill/>
        </p:spPr>
        <p:txBody>
          <a:bodyPr wrap="square">
            <a:spAutoFit/>
          </a:bodyPr>
          <a:lstStyle/>
          <a:p>
            <a:r>
              <a:rPr lang="en-SG" sz="1200" dirty="0"/>
              <a:t>Linking to re-identify data</a:t>
            </a:r>
          </a:p>
        </p:txBody>
      </p:sp>
    </p:spTree>
    <p:extLst>
      <p:ext uri="{BB962C8B-B14F-4D97-AF65-F5344CB8AC3E}">
        <p14:creationId xmlns:p14="http://schemas.microsoft.com/office/powerpoint/2010/main" val="321585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1"/>
            <a:ext cx="12025746" cy="31558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5">
              <a:buFont typeface="Wingdings" pitchFamily="2" charset="2"/>
              <a:buChar char="§"/>
            </a:pPr>
            <a:r>
              <a:rPr lang="en-US" altLang="zh-CN" sz="1600" dirty="0"/>
              <a:t>Model training mode in statistics or modeling</a:t>
            </a:r>
          </a:p>
          <a:p>
            <a:pPr lvl="6">
              <a:buFont typeface="Wingdings" pitchFamily="2" charset="2"/>
              <a:buChar char="§"/>
            </a:pPr>
            <a:r>
              <a:rPr lang="en-US" altLang="zh-CN" sz="1600" dirty="0"/>
              <a:t>Centralized learning</a:t>
            </a:r>
          </a:p>
          <a:p>
            <a:pPr lvl="6">
              <a:buFont typeface="Wingdings" pitchFamily="2" charset="2"/>
              <a:buChar char="§"/>
            </a:pPr>
            <a:r>
              <a:rPr lang="en-US" altLang="zh-CN" sz="1600" dirty="0"/>
              <a:t>Federated learning (distributed learning)</a:t>
            </a:r>
          </a:p>
          <a:p>
            <a:pPr lvl="5">
              <a:buFont typeface="Wingdings" pitchFamily="2" charset="2"/>
              <a:buChar char="§"/>
            </a:pPr>
            <a:r>
              <a:rPr lang="en-US" altLang="zh-CN" sz="1600" dirty="0"/>
              <a:t>Privacy-preserving techniques</a:t>
            </a:r>
          </a:p>
          <a:p>
            <a:pPr lvl="6">
              <a:buFont typeface="Wingdings" pitchFamily="2" charset="2"/>
              <a:buChar char="§"/>
            </a:pPr>
            <a:r>
              <a:rPr lang="en-US" altLang="zh-CN" sz="1600" b="1" dirty="0"/>
              <a:t>Encryption method</a:t>
            </a:r>
            <a:r>
              <a:rPr lang="en-US" altLang="zh-CN" sz="1600" dirty="0"/>
              <a:t> including homomorphic encryption and secure multi-party computing</a:t>
            </a:r>
          </a:p>
          <a:p>
            <a:pPr lvl="6">
              <a:buFont typeface="Wingdings" pitchFamily="2" charset="2"/>
              <a:buChar char="§"/>
            </a:pPr>
            <a:r>
              <a:rPr lang="en-US" altLang="zh-CN" sz="1600" b="1" dirty="0"/>
              <a:t>Perturbation method</a:t>
            </a:r>
            <a:r>
              <a:rPr lang="en-US" altLang="zh-CN" sz="1600" dirty="0"/>
              <a:t> represented by differential privacy</a:t>
            </a:r>
          </a:p>
          <a:p>
            <a:pPr lvl="6">
              <a:buFont typeface="Wingdings" pitchFamily="2" charset="2"/>
              <a:buChar char="§"/>
            </a:pPr>
            <a:endParaRPr lang="en-US" altLang="zh-CN" sz="1600" dirty="0"/>
          </a:p>
          <a:p>
            <a:pPr lvl="5">
              <a:buFont typeface="Wingdings" pitchFamily="2" charset="2"/>
              <a:buChar char="§"/>
            </a:pPr>
            <a:endParaRPr lang="en-US" altLang="zh-CN" sz="1600" dirty="0"/>
          </a:p>
          <a:p>
            <a:pPr lvl="1">
              <a:buFont typeface="Wingdings" pitchFamily="2" charset="2"/>
              <a:buChar char="§"/>
            </a:pPr>
            <a:endParaRPr lang="en-US" altLang="zh-CN" dirty="0"/>
          </a:p>
          <a:p>
            <a:pPr lvl="2"/>
            <a:endParaRPr lang="en-US" altLang="zh-CN" dirty="0"/>
          </a:p>
          <a:p>
            <a:pPr marL="457200" lvl="1" indent="0">
              <a:buNone/>
            </a:pPr>
            <a:endParaRPr lang="en-US" sz="2400" dirty="0"/>
          </a:p>
          <a:p>
            <a:pPr marL="0" indent="0">
              <a:buNone/>
            </a:pPr>
            <a:endParaRPr lang="en-US" sz="2800" dirty="0"/>
          </a:p>
          <a:p>
            <a:pPr marL="0" indent="0">
              <a:buNone/>
            </a:pPr>
            <a:endParaRPr lang="en-US" sz="2800" dirty="0"/>
          </a:p>
        </p:txBody>
      </p:sp>
      <p:pic>
        <p:nvPicPr>
          <p:cNvPr id="5" name="Picture 4" descr="A screenshot of a cell phone&#10;&#10;Description automatically generated">
            <a:extLst>
              <a:ext uri="{FF2B5EF4-FFF2-40B4-BE49-F238E27FC236}">
                <a16:creationId xmlns:a16="http://schemas.microsoft.com/office/drawing/2014/main" id="{4BC200EB-BDB4-4B41-8279-291B62DFE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426" y="3946892"/>
            <a:ext cx="3337584" cy="2451780"/>
          </a:xfrm>
          <a:prstGeom prst="rect">
            <a:avLst/>
          </a:prstGeom>
        </p:spPr>
      </p:pic>
      <p:sp>
        <p:nvSpPr>
          <p:cNvPr id="6" name="TextBox 5">
            <a:extLst>
              <a:ext uri="{FF2B5EF4-FFF2-40B4-BE49-F238E27FC236}">
                <a16:creationId xmlns:a16="http://schemas.microsoft.com/office/drawing/2014/main" id="{2FF87AFA-61A7-4674-8F49-0DF91CFCAE03}"/>
              </a:ext>
            </a:extLst>
          </p:cNvPr>
          <p:cNvSpPr txBox="1"/>
          <p:nvPr/>
        </p:nvSpPr>
        <p:spPr>
          <a:xfrm>
            <a:off x="1856943" y="6506289"/>
            <a:ext cx="8218940" cy="246221"/>
          </a:xfrm>
          <a:prstGeom prst="rect">
            <a:avLst/>
          </a:prstGeom>
          <a:noFill/>
        </p:spPr>
        <p:txBody>
          <a:bodyPr wrap="square">
            <a:spAutoFit/>
          </a:bodyPr>
          <a:lstStyle/>
          <a:p>
            <a:r>
              <a:rPr lang="en-US" sz="1000" b="0" i="0" dirty="0" err="1">
                <a:solidFill>
                  <a:srgbClr val="222222"/>
                </a:solidFill>
                <a:effectLst/>
                <a:latin typeface="Arial" panose="020B0604020202020204" pitchFamily="34" charset="0"/>
              </a:rPr>
              <a:t>Junxu</a:t>
            </a:r>
            <a:r>
              <a:rPr lang="en-US" sz="1000" b="0" i="0" dirty="0">
                <a:solidFill>
                  <a:srgbClr val="222222"/>
                </a:solidFill>
                <a:effectLst/>
                <a:latin typeface="Arial" panose="020B0604020202020204" pitchFamily="34" charset="0"/>
              </a:rPr>
              <a:t> L, </a:t>
            </a:r>
            <a:r>
              <a:rPr lang="en-US" sz="1000" b="0" i="0" dirty="0" err="1">
                <a:solidFill>
                  <a:srgbClr val="222222"/>
                </a:solidFill>
                <a:effectLst/>
                <a:latin typeface="Arial" panose="020B0604020202020204" pitchFamily="34" charset="0"/>
              </a:rPr>
              <a:t>Xiaofeng</a:t>
            </a:r>
            <a:r>
              <a:rPr lang="en-US" sz="1000" b="0" i="0" dirty="0">
                <a:solidFill>
                  <a:srgbClr val="222222"/>
                </a:solidFill>
                <a:effectLst/>
                <a:latin typeface="Arial" panose="020B0604020202020204" pitchFamily="34" charset="0"/>
              </a:rPr>
              <a:t> M. Survey on Privacy-Preserving Machine Learning[J]. Journal of Computer Research and Development, 2020, 57(2): 346.</a:t>
            </a:r>
            <a:endParaRPr lang="en-SG"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35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3"/>
            <a:ext cx="12025746" cy="3442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5">
              <a:buFont typeface="Wingdings" pitchFamily="2" charset="2"/>
              <a:buChar char="§"/>
            </a:pPr>
            <a:r>
              <a:rPr lang="en-US" altLang="zh-CN" sz="1600" dirty="0"/>
              <a:t>Model training mode in statistics or modeling</a:t>
            </a:r>
          </a:p>
          <a:p>
            <a:pPr lvl="5">
              <a:buFont typeface="Wingdings" pitchFamily="2" charset="2"/>
              <a:buChar char="§"/>
            </a:pPr>
            <a:r>
              <a:rPr lang="en-US" altLang="zh-CN" sz="1600" dirty="0"/>
              <a:t>Privacy-preserving techniques</a:t>
            </a:r>
          </a:p>
          <a:p>
            <a:pPr lvl="6">
              <a:buFont typeface="Wingdings" pitchFamily="2" charset="2"/>
              <a:buChar char="§"/>
            </a:pPr>
            <a:r>
              <a:rPr lang="en-US" altLang="zh-CN" sz="1600" b="1" dirty="0"/>
              <a:t>Encryption method</a:t>
            </a:r>
          </a:p>
          <a:p>
            <a:pPr lvl="7">
              <a:buFont typeface="Wingdings" pitchFamily="2" charset="2"/>
              <a:buChar char="§"/>
            </a:pPr>
            <a:r>
              <a:rPr lang="en-US" altLang="zh-CN" sz="1600" dirty="0"/>
              <a:t>Homomorphic encryption</a:t>
            </a:r>
          </a:p>
          <a:p>
            <a:pPr lvl="8">
              <a:buFont typeface="Wingdings" pitchFamily="2" charset="2"/>
              <a:buChar char="§"/>
            </a:pPr>
            <a:r>
              <a:rPr lang="en-US" altLang="zh-CN" sz="1400" b="1" dirty="0"/>
              <a:t>Homomorphic encryption (HE) </a:t>
            </a:r>
            <a:r>
              <a:rPr lang="en-US" altLang="zh-CN" sz="1400" dirty="0"/>
              <a:t>allows for processing of data in its encrypted form. Earlier efforts (termed “Somewhat Homomorphic Encryption”) allowed for simple addition and multiplication operations on encrypted data, but were shortly followed by Fully Homomorphic Encryption allowing for any arbitrary function to be applied to data in ciphertext form to yield an encrypted result.</a:t>
            </a:r>
            <a:endParaRPr lang="en-US" altLang="zh-CN" sz="1600" dirty="0"/>
          </a:p>
          <a:p>
            <a:pPr lvl="6">
              <a:buFont typeface="Wingdings" pitchFamily="2" charset="2"/>
              <a:buChar char="§"/>
            </a:pPr>
            <a:endParaRPr lang="en-US" altLang="zh-CN" sz="1600" dirty="0"/>
          </a:p>
          <a:p>
            <a:pPr lvl="1">
              <a:buFont typeface="Wingdings" pitchFamily="2" charset="2"/>
              <a:buChar char="§"/>
            </a:pPr>
            <a:endParaRPr lang="en-US" altLang="zh-CN" dirty="0"/>
          </a:p>
          <a:p>
            <a:pPr lvl="2"/>
            <a:endParaRPr lang="en-US" altLang="zh-CN" dirty="0"/>
          </a:p>
          <a:p>
            <a:pPr marL="457200" lvl="1" indent="0">
              <a:buNone/>
            </a:pPr>
            <a:endParaRPr lang="en-US" sz="24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Gentry C. Computing arbitrary functions of encrypted data[J]. Communications of the ACM, 2010, 53(3): 97-105.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Acar</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 Aksu H,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Uluagac</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 S, et al. </a:t>
            </a:r>
            <a:r>
              <a:rPr kumimoji="0" lang="en-SG" sz="1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 survey on homomorphic encryption schemes: Theory and implementation</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 ACM Computing Surveys (CSUR), 2018, 51(4): 1-35.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Du Y, Gustafson L, Huang D, et al. Implementing ML Algorithms with HE[M]//MIT Course 6. 857: Computer and Network Security. 2017.</a:t>
            </a: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US" sz="2800" dirty="0"/>
          </a:p>
          <a:p>
            <a:pPr marL="0" indent="0">
              <a:buNone/>
            </a:pPr>
            <a:endParaRPr lang="en-US" sz="2800" dirty="0"/>
          </a:p>
        </p:txBody>
      </p:sp>
      <p:pic>
        <p:nvPicPr>
          <p:cNvPr id="7" name="Picture 6" descr="A screenshot of a cell phone&#10;&#10;Description automatically generated">
            <a:extLst>
              <a:ext uri="{FF2B5EF4-FFF2-40B4-BE49-F238E27FC236}">
                <a16:creationId xmlns:a16="http://schemas.microsoft.com/office/drawing/2014/main" id="{07E3C5EA-09E8-45AB-97DF-BA9BDB3B9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4327" y="4182171"/>
            <a:ext cx="6150558" cy="1745756"/>
          </a:xfrm>
          <a:prstGeom prst="rect">
            <a:avLst/>
          </a:prstGeom>
        </p:spPr>
      </p:pic>
      <p:sp>
        <p:nvSpPr>
          <p:cNvPr id="10" name="TextBox 9">
            <a:extLst>
              <a:ext uri="{FF2B5EF4-FFF2-40B4-BE49-F238E27FC236}">
                <a16:creationId xmlns:a16="http://schemas.microsoft.com/office/drawing/2014/main" id="{60987CB7-8C1B-42F5-B1F5-9850CA5D9C74}"/>
              </a:ext>
            </a:extLst>
          </p:cNvPr>
          <p:cNvSpPr txBox="1"/>
          <p:nvPr/>
        </p:nvSpPr>
        <p:spPr>
          <a:xfrm>
            <a:off x="4100945" y="5925239"/>
            <a:ext cx="4953000" cy="276999"/>
          </a:xfrm>
          <a:prstGeom prst="rect">
            <a:avLst/>
          </a:prstGeom>
          <a:noFill/>
        </p:spPr>
        <p:txBody>
          <a:bodyPr wrap="square">
            <a:spAutoFit/>
          </a:bodyPr>
          <a:lstStyle/>
          <a:p>
            <a:r>
              <a:rPr lang="en-US" sz="1200" dirty="0"/>
              <a:t>A simple client-server HE scenario, where C is Client and S is Server.</a:t>
            </a:r>
            <a:endParaRPr lang="en-SG" sz="1200" dirty="0"/>
          </a:p>
        </p:txBody>
      </p:sp>
    </p:spTree>
    <p:extLst>
      <p:ext uri="{BB962C8B-B14F-4D97-AF65-F5344CB8AC3E}">
        <p14:creationId xmlns:p14="http://schemas.microsoft.com/office/powerpoint/2010/main" val="1709870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3"/>
            <a:ext cx="12025746" cy="358990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5">
              <a:buFont typeface="Wingdings" pitchFamily="2" charset="2"/>
              <a:buChar char="§"/>
            </a:pPr>
            <a:r>
              <a:rPr lang="en-US" altLang="zh-CN" sz="1600" dirty="0"/>
              <a:t>Model training mode in statistics or modeling</a:t>
            </a:r>
          </a:p>
          <a:p>
            <a:pPr lvl="5">
              <a:buFont typeface="Wingdings" pitchFamily="2" charset="2"/>
              <a:buChar char="§"/>
            </a:pPr>
            <a:r>
              <a:rPr lang="en-US" altLang="zh-CN" sz="1600" dirty="0"/>
              <a:t>Privacy-preserving techniques</a:t>
            </a:r>
          </a:p>
          <a:p>
            <a:pPr lvl="6">
              <a:buFont typeface="Wingdings" pitchFamily="2" charset="2"/>
              <a:buChar char="§"/>
            </a:pPr>
            <a:r>
              <a:rPr lang="en-US" altLang="zh-CN" sz="1600" b="1" dirty="0"/>
              <a:t>Encryption method</a:t>
            </a:r>
          </a:p>
          <a:p>
            <a:pPr lvl="7">
              <a:buFont typeface="Wingdings" pitchFamily="2" charset="2"/>
              <a:buChar char="§"/>
            </a:pPr>
            <a:r>
              <a:rPr lang="en-US" altLang="zh-CN" sz="1600" dirty="0"/>
              <a:t>Secure multi-party computation</a:t>
            </a:r>
          </a:p>
          <a:p>
            <a:pPr lvl="8">
              <a:buFont typeface="Wingdings" pitchFamily="2" charset="2"/>
              <a:buChar char="§"/>
            </a:pPr>
            <a:r>
              <a:rPr lang="en-US" altLang="zh-CN" sz="1400" b="1" dirty="0"/>
              <a:t>Secure multi-party computation (SMC) </a:t>
            </a:r>
            <a:r>
              <a:rPr lang="en-US" altLang="zh-CN" sz="1400" dirty="0"/>
              <a:t>can be adopted to compute a function on private data owned by many parties such that no party learns anything about others’ data - only the output of the function. Many SMC protocols are based on Shamir’s secret sharing which splits data into n pieces in such a way that at least k pieces are required to reconstruct the original data (k −1) pieces reveal nothing about the original data). The data can only be reconstructed if the shared pieces on k servers are known.</a:t>
            </a:r>
          </a:p>
          <a:p>
            <a:pPr lvl="6">
              <a:buFont typeface="Wingdings" pitchFamily="2" charset="2"/>
              <a:buChar char="§"/>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Goldreich</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O. Secure multi-party computation[J]. Manuscript. Preliminary version, 1998, 78.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Launchbury J, Archer D,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DuBuisson</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 et al. Application-scale secure multiparty computation[C]//European Symposium on Programming Languages and Systems. Springer, Berlin, Heidelberg, 2014: 8-26.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Zhao C, Zhao S, Zhao M, et al. </a:t>
            </a:r>
            <a:r>
              <a:rPr kumimoji="0" 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Secure multi-party computation: theory, practice and applications</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 Information Sciences, 2019, 476: 357-372.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Jagannathan G, Wright R N. Privacy-preserving distributed k-means clustering over arbitrarily partitioned data[C]//Proceedings of the eleventh ACM SIGKDD international conference on Knowledge discovery in data mining. </a:t>
            </a:r>
            <a:endParaRPr lang="en-US" sz="2800" dirty="0"/>
          </a:p>
          <a:p>
            <a:pPr marL="0" indent="0">
              <a:buNone/>
            </a:pPr>
            <a:endParaRPr lang="en-US" sz="2800" dirty="0"/>
          </a:p>
        </p:txBody>
      </p:sp>
      <p:pic>
        <p:nvPicPr>
          <p:cNvPr id="12" name="Picture 11" descr="A screenshot of a cell phone&#10;&#10;Description automatically generated">
            <a:extLst>
              <a:ext uri="{FF2B5EF4-FFF2-40B4-BE49-F238E27FC236}">
                <a16:creationId xmlns:a16="http://schemas.microsoft.com/office/drawing/2014/main" id="{49C7CD21-661E-49C1-84C8-7D1C939BB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574" y="4454797"/>
            <a:ext cx="4232338" cy="1531298"/>
          </a:xfrm>
          <a:prstGeom prst="rect">
            <a:avLst/>
          </a:prstGeom>
        </p:spPr>
      </p:pic>
      <p:sp>
        <p:nvSpPr>
          <p:cNvPr id="13" name="TextBox 12">
            <a:extLst>
              <a:ext uri="{FF2B5EF4-FFF2-40B4-BE49-F238E27FC236}">
                <a16:creationId xmlns:a16="http://schemas.microsoft.com/office/drawing/2014/main" id="{D7F8F846-EBE5-4FD9-9607-BF2CAE259BCE}"/>
              </a:ext>
            </a:extLst>
          </p:cNvPr>
          <p:cNvSpPr txBox="1"/>
          <p:nvPr/>
        </p:nvSpPr>
        <p:spPr>
          <a:xfrm>
            <a:off x="6676416" y="5986095"/>
            <a:ext cx="3002605" cy="276999"/>
          </a:xfrm>
          <a:prstGeom prst="rect">
            <a:avLst/>
          </a:prstGeom>
          <a:noFill/>
        </p:spPr>
        <p:txBody>
          <a:bodyPr wrap="square">
            <a:spAutoFit/>
          </a:bodyPr>
          <a:lstStyle/>
          <a:p>
            <a:r>
              <a:rPr lang="en-US" sz="1200" dirty="0"/>
              <a:t>Diagram of Secure Multi-Party Computation.</a:t>
            </a:r>
            <a:endParaRPr lang="en-SG" sz="1200" dirty="0"/>
          </a:p>
        </p:txBody>
      </p:sp>
    </p:spTree>
    <p:extLst>
      <p:ext uri="{BB962C8B-B14F-4D97-AF65-F5344CB8AC3E}">
        <p14:creationId xmlns:p14="http://schemas.microsoft.com/office/powerpoint/2010/main" val="3565741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3"/>
            <a:ext cx="12025746" cy="46308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5">
              <a:buFont typeface="Wingdings" pitchFamily="2" charset="2"/>
              <a:buChar char="§"/>
            </a:pPr>
            <a:r>
              <a:rPr lang="en-US" altLang="zh-CN" sz="1600" dirty="0"/>
              <a:t>Model training mode in statistics or modeling</a:t>
            </a:r>
          </a:p>
          <a:p>
            <a:pPr lvl="5">
              <a:buFont typeface="Wingdings" pitchFamily="2" charset="2"/>
              <a:buChar char="§"/>
            </a:pPr>
            <a:r>
              <a:rPr lang="en-US" altLang="zh-CN" sz="1600" dirty="0"/>
              <a:t>Privacy-preserving techniques</a:t>
            </a:r>
          </a:p>
          <a:p>
            <a:pPr lvl="6">
              <a:buFont typeface="Wingdings" pitchFamily="2" charset="2"/>
              <a:buChar char="§"/>
            </a:pPr>
            <a:r>
              <a:rPr lang="en-US" altLang="zh-CN" sz="1600" b="1" dirty="0"/>
              <a:t>Perturbation method</a:t>
            </a:r>
          </a:p>
          <a:p>
            <a:pPr lvl="7">
              <a:buFont typeface="Wingdings" pitchFamily="2" charset="2"/>
              <a:buChar char="§"/>
            </a:pPr>
            <a:r>
              <a:rPr lang="en-US" altLang="zh-CN" sz="1600" dirty="0"/>
              <a:t>Differential privacy </a:t>
            </a:r>
          </a:p>
          <a:p>
            <a:pPr lvl="8">
              <a:buFont typeface="Wingdings" pitchFamily="2" charset="2"/>
              <a:buChar char="§"/>
            </a:pPr>
            <a:r>
              <a:rPr lang="en-US" altLang="zh-CN" sz="1400" b="1" dirty="0"/>
              <a:t>Differential privacy </a:t>
            </a:r>
            <a:r>
              <a:rPr lang="en-US" altLang="zh-CN" sz="1400" dirty="0"/>
              <a:t>is an example of a perturbative privacy preserving method, as the privacy guarantee is achieved by the addition of noise to the true output. This noise is commonly drawn from a Laplacian distribution but can also be drawn from a exponential distribution or via the novel staircase mechanism.</a:t>
            </a:r>
          </a:p>
          <a:p>
            <a:pPr lvl="8">
              <a:buFont typeface="Wingdings" pitchFamily="2" charset="2"/>
              <a:buChar char="§"/>
            </a:pPr>
            <a:r>
              <a:rPr lang="en-US" altLang="zh-CN" sz="1400" b="1" dirty="0"/>
              <a:t>Input perturbation</a:t>
            </a:r>
            <a:r>
              <a:rPr lang="en-US" altLang="zh-CN" sz="1400" dirty="0"/>
              <a:t>: Input perturbation refers to a certain degree of random disturbance of personal data before it is handed over to the model for learning or analysis to avoid the model from acquiring real data. Input perturbations have </a:t>
            </a:r>
            <a:r>
              <a:rPr lang="en-US" altLang="zh-CN" sz="1400" b="1" dirty="0"/>
              <a:t>centralized privacy and local privacy</a:t>
            </a:r>
            <a:r>
              <a:rPr lang="en-US" altLang="zh-CN" sz="1400" dirty="0"/>
              <a:t>.</a:t>
            </a:r>
          </a:p>
          <a:p>
            <a:pPr lvl="8">
              <a:buFont typeface="Wingdings" pitchFamily="2" charset="2"/>
              <a:buChar char="§"/>
            </a:pPr>
            <a:endParaRPr lang="en-US" altLang="zh-CN" sz="14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Dwork</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 Differential privacy: A survey of results[C]//International conference on theory and applications of models of computation. Springer, Berlin, Heidelberg, 2008: 1-19.</a:t>
            </a: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Hassan M U,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Rehmani</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M H, Chen J. Differential privacy techniques for cyber physical systems: a survey[J]. IEEE Communications Surveys &amp; Tutorials, 2019, 22(1): 746-789.</a:t>
            </a:r>
          </a:p>
          <a:p>
            <a:pPr marL="0" indent="0">
              <a:spcBef>
                <a:spcPct val="0"/>
              </a:spcBef>
              <a:buNone/>
              <a:defRPr/>
            </a:pPr>
            <a:r>
              <a:rPr lang="en-SG" sz="1000" dirty="0">
                <a:solidFill>
                  <a:srgbClr val="000000"/>
                </a:solidFill>
                <a:latin typeface="Times New Roman" panose="02020603050405020304" pitchFamily="18" charset="0"/>
                <a:cs typeface="Times New Roman" panose="02020603050405020304" pitchFamily="18" charset="0"/>
              </a:rPr>
              <a:t>Yang M, </a:t>
            </a:r>
            <a:r>
              <a:rPr lang="en-SG" sz="1000" dirty="0" err="1">
                <a:solidFill>
                  <a:srgbClr val="000000"/>
                </a:solidFill>
                <a:latin typeface="Times New Roman" panose="02020603050405020304" pitchFamily="18" charset="0"/>
                <a:cs typeface="Times New Roman" panose="02020603050405020304" pitchFamily="18" charset="0"/>
              </a:rPr>
              <a:t>Lyu</a:t>
            </a:r>
            <a:r>
              <a:rPr lang="en-SG" sz="1000" dirty="0">
                <a:solidFill>
                  <a:srgbClr val="000000"/>
                </a:solidFill>
                <a:latin typeface="Times New Roman" panose="02020603050405020304" pitchFamily="18" charset="0"/>
                <a:cs typeface="Times New Roman" panose="02020603050405020304" pitchFamily="18" charset="0"/>
              </a:rPr>
              <a:t> L, Zhao J, et al. Local differential privacy and its applications: A comprehensive survey[J]. </a:t>
            </a:r>
            <a:r>
              <a:rPr lang="en-SG" sz="1000" dirty="0" err="1">
                <a:solidFill>
                  <a:srgbClr val="000000"/>
                </a:solidFill>
                <a:latin typeface="Times New Roman" panose="02020603050405020304" pitchFamily="18" charset="0"/>
                <a:cs typeface="Times New Roman" panose="02020603050405020304" pitchFamily="18" charset="0"/>
              </a:rPr>
              <a:t>arXiv</a:t>
            </a:r>
            <a:r>
              <a:rPr lang="en-SG" sz="1000" dirty="0">
                <a:solidFill>
                  <a:srgbClr val="000000"/>
                </a:solidFill>
                <a:latin typeface="Times New Roman" panose="02020603050405020304" pitchFamily="18" charset="0"/>
                <a:cs typeface="Times New Roman" panose="02020603050405020304" pitchFamily="18" charset="0"/>
              </a:rPr>
              <a:t> preprint arXiv:2008.03686, 2020.</a:t>
            </a:r>
            <a:r>
              <a:rPr lang="en-US" sz="1000" dirty="0" err="1">
                <a:solidFill>
                  <a:srgbClr val="000000"/>
                </a:solidFill>
                <a:latin typeface="Times New Roman" panose="02020603050405020304" pitchFamily="18" charset="0"/>
                <a:cs typeface="Times New Roman" panose="02020603050405020304" pitchFamily="18" charset="0"/>
              </a:rPr>
              <a:t>Kasiviswanathan</a:t>
            </a:r>
            <a:r>
              <a:rPr lang="en-US" sz="1000" dirty="0">
                <a:solidFill>
                  <a:srgbClr val="000000"/>
                </a:solidFill>
                <a:latin typeface="Times New Roman" panose="02020603050405020304" pitchFamily="18" charset="0"/>
                <a:cs typeface="Times New Roman" panose="02020603050405020304" pitchFamily="18" charset="0"/>
              </a:rPr>
              <a:t> S P, Smith A. On </a:t>
            </a:r>
            <a:r>
              <a:rPr lang="en-US" sz="1000" dirty="0" err="1">
                <a:solidFill>
                  <a:srgbClr val="000000"/>
                </a:solidFill>
                <a:latin typeface="Times New Roman" panose="02020603050405020304" pitchFamily="18" charset="0"/>
                <a:cs typeface="Times New Roman" panose="02020603050405020304" pitchFamily="18" charset="0"/>
              </a:rPr>
              <a:t>the'semantics</a:t>
            </a:r>
            <a:r>
              <a:rPr lang="en-US" sz="1000" dirty="0">
                <a:solidFill>
                  <a:srgbClr val="000000"/>
                </a:solidFill>
                <a:latin typeface="Times New Roman" panose="02020603050405020304" pitchFamily="18" charset="0"/>
                <a:cs typeface="Times New Roman" panose="02020603050405020304" pitchFamily="18" charset="0"/>
              </a:rPr>
              <a:t>' of differential privacy: A </a:t>
            </a:r>
            <a:r>
              <a:rPr lang="en-US" sz="1000" dirty="0" err="1">
                <a:solidFill>
                  <a:srgbClr val="000000"/>
                </a:solidFill>
                <a:latin typeface="Times New Roman" panose="02020603050405020304" pitchFamily="18" charset="0"/>
                <a:cs typeface="Times New Roman" panose="02020603050405020304" pitchFamily="18" charset="0"/>
              </a:rPr>
              <a:t>bayesian</a:t>
            </a:r>
            <a:r>
              <a:rPr lang="en-US" sz="1000" dirty="0">
                <a:solidFill>
                  <a:srgbClr val="000000"/>
                </a:solidFill>
                <a:latin typeface="Times New Roman" panose="02020603050405020304" pitchFamily="18" charset="0"/>
                <a:cs typeface="Times New Roman" panose="02020603050405020304" pitchFamily="18" charset="0"/>
              </a:rPr>
              <a:t> formulation[J]. Journal of Privacy and Confidentiality, 2014, 6(1).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Chaudhuri K,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Monteleoni</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Sarwate</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 D. Differentially private empirical risk minimization[J]. Journal of Machine Learning Research, 2011, 12(3).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Ji Z, Lipton Z C, Elkan C. Differential privacy and machine learning: a survey and review[J].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arXiv:1412.7584, 2014.</a:t>
            </a: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US" sz="2800" dirty="0"/>
          </a:p>
        </p:txBody>
      </p:sp>
      <p:sp>
        <p:nvSpPr>
          <p:cNvPr id="16" name="TextBox 15">
            <a:extLst>
              <a:ext uri="{FF2B5EF4-FFF2-40B4-BE49-F238E27FC236}">
                <a16:creationId xmlns:a16="http://schemas.microsoft.com/office/drawing/2014/main" id="{E0E30B53-8799-44D0-89B9-3E8F07152ADF}"/>
              </a:ext>
            </a:extLst>
          </p:cNvPr>
          <p:cNvSpPr txBox="1"/>
          <p:nvPr/>
        </p:nvSpPr>
        <p:spPr>
          <a:xfrm>
            <a:off x="178340" y="5572606"/>
            <a:ext cx="3138792" cy="276999"/>
          </a:xfrm>
          <a:prstGeom prst="rect">
            <a:avLst/>
          </a:prstGeom>
          <a:noFill/>
        </p:spPr>
        <p:txBody>
          <a:bodyPr wrap="square">
            <a:spAutoFit/>
          </a:bodyPr>
          <a:lstStyle/>
          <a:p>
            <a:r>
              <a:rPr lang="en-US" sz="1200" dirty="0"/>
              <a:t>Comparison of two differential privacy models</a:t>
            </a:r>
            <a:endParaRPr lang="en-SG" sz="1200" dirty="0"/>
          </a:p>
        </p:txBody>
      </p:sp>
      <p:pic>
        <p:nvPicPr>
          <p:cNvPr id="6" name="Picture 5" descr="A screenshot of a cell phone&#10;&#10;Description automatically generated">
            <a:extLst>
              <a:ext uri="{FF2B5EF4-FFF2-40B4-BE49-F238E27FC236}">
                <a16:creationId xmlns:a16="http://schemas.microsoft.com/office/drawing/2014/main" id="{935BB1AF-0C90-4908-A6DB-8FEF9311B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2742934"/>
            <a:ext cx="2741404" cy="2801162"/>
          </a:xfrm>
          <a:prstGeom prst="rect">
            <a:avLst/>
          </a:prstGeom>
        </p:spPr>
      </p:pic>
    </p:spTree>
    <p:extLst>
      <p:ext uri="{BB962C8B-B14F-4D97-AF65-F5344CB8AC3E}">
        <p14:creationId xmlns:p14="http://schemas.microsoft.com/office/powerpoint/2010/main" val="1375687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3"/>
            <a:ext cx="12025746" cy="58589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5">
              <a:buFont typeface="Wingdings" pitchFamily="2" charset="2"/>
              <a:buChar char="§"/>
            </a:pPr>
            <a:r>
              <a:rPr lang="en-US" altLang="zh-CN" sz="1600" dirty="0"/>
              <a:t>Model training mode in statistics or modeling</a:t>
            </a:r>
          </a:p>
          <a:p>
            <a:pPr lvl="5">
              <a:buFont typeface="Wingdings" pitchFamily="2" charset="2"/>
              <a:buChar char="§"/>
            </a:pPr>
            <a:r>
              <a:rPr lang="en-US" altLang="zh-CN" sz="1600" dirty="0"/>
              <a:t>Privacy-preserving techniques</a:t>
            </a:r>
          </a:p>
          <a:p>
            <a:pPr lvl="6">
              <a:buFont typeface="Wingdings" pitchFamily="2" charset="2"/>
              <a:buChar char="§"/>
            </a:pPr>
            <a:r>
              <a:rPr lang="en-US" altLang="zh-CN" sz="1600" b="1" dirty="0"/>
              <a:t>Perturbation method</a:t>
            </a:r>
          </a:p>
          <a:p>
            <a:pPr lvl="7">
              <a:buFont typeface="Wingdings" pitchFamily="2" charset="2"/>
              <a:buChar char="§"/>
            </a:pPr>
            <a:r>
              <a:rPr lang="en-US" altLang="zh-CN" sz="1600" dirty="0"/>
              <a:t>Differential privacy </a:t>
            </a:r>
          </a:p>
          <a:p>
            <a:pPr marR="0" lvl="8">
              <a:lnSpc>
                <a:spcPct val="100000"/>
              </a:lnSpc>
              <a:buClrTx/>
              <a:buSzTx/>
              <a:buFont typeface="Wingdings" pitchFamily="2" charset="2"/>
              <a:buChar char="§"/>
              <a:tabLst/>
              <a:defRPr/>
            </a:pPr>
            <a:r>
              <a:rPr lang="en-US" altLang="zh-CN" sz="1400" b="1" dirty="0"/>
              <a:t>Output perturbation: </a:t>
            </a:r>
            <a:r>
              <a:rPr lang="en-US" altLang="zh-CN" sz="1400" dirty="0"/>
              <a:t>Output perturbation refers to directly adding noise to the optimal parameters obtained by minimizing empirical risk.</a:t>
            </a:r>
          </a:p>
          <a:p>
            <a:pPr lvl="8">
              <a:buFont typeface="Wingdings" pitchFamily="2" charset="2"/>
              <a:buChar char="§"/>
            </a:pPr>
            <a:r>
              <a:rPr lang="en-US" altLang="zh-CN" sz="1400" b="1" dirty="0"/>
              <a:t>Objective perturbation</a:t>
            </a:r>
            <a:r>
              <a:rPr lang="en-US" altLang="zh-CN" sz="1400" dirty="0"/>
              <a:t>: Objective perturbation refers to the introduction of random terms into the objective function expression to minimize the empirical risk, and to ensure that the solution process meets differential privacy.</a:t>
            </a:r>
          </a:p>
          <a:p>
            <a:pPr lvl="8">
              <a:buFont typeface="Wingdings" pitchFamily="2" charset="2"/>
              <a:buChar char="§"/>
            </a:pPr>
            <a:r>
              <a:rPr lang="en-US" altLang="zh-CN" sz="1400" b="1" dirty="0"/>
              <a:t>Gradient perturbation</a:t>
            </a:r>
            <a:r>
              <a:rPr lang="en-US" altLang="zh-CN" sz="1400" dirty="0"/>
              <a:t>: Gradient perturbation refers to the introduction of random noise in the process of using gradient descent to solve the optimal model parameters, and to ensure that the entire process meets differential privacy.</a:t>
            </a:r>
          </a:p>
          <a:p>
            <a:pPr lvl="8">
              <a:buFont typeface="Wingdings" pitchFamily="2" charset="2"/>
              <a:buChar char="§"/>
            </a:pPr>
            <a:endParaRPr lang="en-US" altLang="zh-CN" sz="1400" dirty="0"/>
          </a:p>
          <a:p>
            <a:pPr lvl="8">
              <a:buFont typeface="Wingdings" pitchFamily="2" charset="2"/>
              <a:buChar char="§"/>
            </a:pPr>
            <a:endParaRPr lang="en-US" altLang="zh-CN" sz="14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Dwork</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 Differential privacy: A survey of results[C]//International conference on theory and applications of models of computation. Springer, Berlin, Heidelberg, 2008: 1-19.</a:t>
            </a: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Hassan M U,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Rehmani</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M H, Chen J. Differential privacy techniques for cyber physical systems: a survey[J]. IEEE Communications Surveys &amp; Tutorials, 2019, 22(1): 746-789.</a:t>
            </a:r>
          </a:p>
          <a:p>
            <a:pPr marL="0" indent="0">
              <a:spcBef>
                <a:spcPct val="0"/>
              </a:spcBef>
              <a:buNone/>
              <a:defRPr/>
            </a:pPr>
            <a:r>
              <a:rPr lang="en-SG" sz="1000" dirty="0">
                <a:solidFill>
                  <a:srgbClr val="000000"/>
                </a:solidFill>
                <a:latin typeface="Times New Roman" panose="02020603050405020304" pitchFamily="18" charset="0"/>
                <a:cs typeface="Times New Roman" panose="02020603050405020304" pitchFamily="18" charset="0"/>
              </a:rPr>
              <a:t>Yang M, </a:t>
            </a:r>
            <a:r>
              <a:rPr lang="en-SG" sz="1000" dirty="0" err="1">
                <a:solidFill>
                  <a:srgbClr val="000000"/>
                </a:solidFill>
                <a:latin typeface="Times New Roman" panose="02020603050405020304" pitchFamily="18" charset="0"/>
                <a:cs typeface="Times New Roman" panose="02020603050405020304" pitchFamily="18" charset="0"/>
              </a:rPr>
              <a:t>Lyu</a:t>
            </a:r>
            <a:r>
              <a:rPr lang="en-SG" sz="1000" dirty="0">
                <a:solidFill>
                  <a:srgbClr val="000000"/>
                </a:solidFill>
                <a:latin typeface="Times New Roman" panose="02020603050405020304" pitchFamily="18" charset="0"/>
                <a:cs typeface="Times New Roman" panose="02020603050405020304" pitchFamily="18" charset="0"/>
              </a:rPr>
              <a:t> L, Zhao J, et al. Local differential privacy and its applications: A comprehensive survey[J]. </a:t>
            </a:r>
            <a:r>
              <a:rPr lang="en-SG" sz="1000" dirty="0" err="1">
                <a:solidFill>
                  <a:srgbClr val="000000"/>
                </a:solidFill>
                <a:latin typeface="Times New Roman" panose="02020603050405020304" pitchFamily="18" charset="0"/>
                <a:cs typeface="Times New Roman" panose="02020603050405020304" pitchFamily="18" charset="0"/>
              </a:rPr>
              <a:t>arXiv</a:t>
            </a:r>
            <a:r>
              <a:rPr lang="en-SG" sz="1000" dirty="0">
                <a:solidFill>
                  <a:srgbClr val="000000"/>
                </a:solidFill>
                <a:latin typeface="Times New Roman" panose="02020603050405020304" pitchFamily="18" charset="0"/>
                <a:cs typeface="Times New Roman" panose="02020603050405020304" pitchFamily="18" charset="0"/>
              </a:rPr>
              <a:t> preprint arXiv:2008.03686, 2020.</a:t>
            </a:r>
            <a:r>
              <a:rPr lang="en-US" sz="1000" dirty="0" err="1">
                <a:solidFill>
                  <a:srgbClr val="000000"/>
                </a:solidFill>
                <a:latin typeface="Times New Roman" panose="02020603050405020304" pitchFamily="18" charset="0"/>
                <a:cs typeface="Times New Roman" panose="02020603050405020304" pitchFamily="18" charset="0"/>
              </a:rPr>
              <a:t>Kasiviswanathan</a:t>
            </a:r>
            <a:r>
              <a:rPr lang="en-US" sz="1000" dirty="0">
                <a:solidFill>
                  <a:srgbClr val="000000"/>
                </a:solidFill>
                <a:latin typeface="Times New Roman" panose="02020603050405020304" pitchFamily="18" charset="0"/>
                <a:cs typeface="Times New Roman" panose="02020603050405020304" pitchFamily="18" charset="0"/>
              </a:rPr>
              <a:t> S P, Smith A. On </a:t>
            </a:r>
            <a:r>
              <a:rPr lang="en-US" sz="1000" dirty="0" err="1">
                <a:solidFill>
                  <a:srgbClr val="000000"/>
                </a:solidFill>
                <a:latin typeface="Times New Roman" panose="02020603050405020304" pitchFamily="18" charset="0"/>
                <a:cs typeface="Times New Roman" panose="02020603050405020304" pitchFamily="18" charset="0"/>
              </a:rPr>
              <a:t>the'semantics</a:t>
            </a:r>
            <a:r>
              <a:rPr lang="en-US" sz="1000" dirty="0">
                <a:solidFill>
                  <a:srgbClr val="000000"/>
                </a:solidFill>
                <a:latin typeface="Times New Roman" panose="02020603050405020304" pitchFamily="18" charset="0"/>
                <a:cs typeface="Times New Roman" panose="02020603050405020304" pitchFamily="18" charset="0"/>
              </a:rPr>
              <a:t>' of differential privacy: A </a:t>
            </a:r>
            <a:r>
              <a:rPr lang="en-US" sz="1000" dirty="0" err="1">
                <a:solidFill>
                  <a:srgbClr val="000000"/>
                </a:solidFill>
                <a:latin typeface="Times New Roman" panose="02020603050405020304" pitchFamily="18" charset="0"/>
                <a:cs typeface="Times New Roman" panose="02020603050405020304" pitchFamily="18" charset="0"/>
              </a:rPr>
              <a:t>bayesian</a:t>
            </a:r>
            <a:r>
              <a:rPr lang="en-US" sz="1000" dirty="0">
                <a:solidFill>
                  <a:srgbClr val="000000"/>
                </a:solidFill>
                <a:latin typeface="Times New Roman" panose="02020603050405020304" pitchFamily="18" charset="0"/>
                <a:cs typeface="Times New Roman" panose="02020603050405020304" pitchFamily="18" charset="0"/>
              </a:rPr>
              <a:t> formulation[J]. Journal of Privacy and Confidentiality, 2014, 6(1).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Chaudhuri K,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Monteleoni</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Sarwate</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 D. Differentially private empirical risk minimization[J]. Journal of Machine Learning Research, 2011, 12(3).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Ji Z, Lipton Z C, Elkan C. Differential privacy and machine learning: a survey and review[J].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arXiv:1412.7584, 2014.</a:t>
            </a: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2701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5549373" cy="584776"/>
          </a:xfrm>
          <a:prstGeom prst="rect">
            <a:avLst/>
          </a:prstGeom>
          <a:noFill/>
        </p:spPr>
        <p:txBody>
          <a:bodyPr wrap="square" rtlCol="0">
            <a:spAutoFit/>
          </a:bodyPr>
          <a:lstStyle/>
          <a:p>
            <a:r>
              <a:rPr lang="en-US" altLang="zh-TW" sz="3200" dirty="0">
                <a:latin typeface="Hiragino Sans GB W3"/>
                <a:ea typeface="Hiragino Sans GB W3"/>
                <a:cs typeface="Hiragino Sans GB W3"/>
              </a:rPr>
              <a:t> </a:t>
            </a:r>
            <a:r>
              <a:rPr lang="en-US" altLang="zh-CN" sz="3200" dirty="0">
                <a:latin typeface="Hiragino Sans GB W3"/>
                <a:ea typeface="Hiragino Sans GB W3"/>
                <a:cs typeface="Hiragino Sans GB W3"/>
              </a:rPr>
              <a:t>Tutorial Outline</a:t>
            </a:r>
            <a:endParaRPr lang="en-US" sz="3200" dirty="0"/>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82058" y="962813"/>
            <a:ext cx="12274058" cy="226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sz="3200" dirty="0"/>
              <a:t>Data Asset: What and Why </a:t>
            </a:r>
          </a:p>
          <a:p>
            <a:pPr lvl="2"/>
            <a:r>
              <a:rPr lang="en-US" altLang="zh-CN" dirty="0"/>
              <a:t>Background </a:t>
            </a:r>
          </a:p>
          <a:p>
            <a:pPr lvl="2"/>
            <a:r>
              <a:rPr lang="en-US" altLang="zh-CN" dirty="0"/>
              <a:t>Definition</a:t>
            </a:r>
          </a:p>
          <a:p>
            <a:pPr lvl="2"/>
            <a:r>
              <a:rPr lang="en-US" altLang="zh-CN" dirty="0"/>
              <a:t>Motivation</a:t>
            </a:r>
          </a:p>
          <a:p>
            <a:pPr lvl="1">
              <a:buFont typeface="Wingdings" pitchFamily="2" charset="2"/>
              <a:buChar char="§"/>
            </a:pPr>
            <a:r>
              <a:rPr lang="en-US" altLang="zh-CN" dirty="0"/>
              <a:t>Data Asset Governance</a:t>
            </a:r>
          </a:p>
          <a:p>
            <a:pPr lvl="2">
              <a:buFont typeface="Wingdings" pitchFamily="2" charset="2"/>
              <a:buChar char="§"/>
            </a:pPr>
            <a:r>
              <a:rPr lang="en-US" altLang="zh-CN" dirty="0"/>
              <a:t>Value</a:t>
            </a:r>
          </a:p>
          <a:p>
            <a:pPr lvl="2">
              <a:buFont typeface="Wingdings" pitchFamily="2" charset="2"/>
              <a:buChar char="§"/>
            </a:pPr>
            <a:r>
              <a:rPr lang="en-US" altLang="zh-CN" dirty="0"/>
              <a:t>Right</a:t>
            </a:r>
          </a:p>
          <a:p>
            <a:pPr lvl="2">
              <a:buFont typeface="Wingdings" pitchFamily="2" charset="2"/>
              <a:buChar char="§"/>
            </a:pPr>
            <a:r>
              <a:rPr lang="en-US" altLang="zh-CN" dirty="0"/>
              <a:t>Control</a:t>
            </a:r>
          </a:p>
          <a:p>
            <a:pPr lvl="1">
              <a:buFont typeface="Wingdings" pitchFamily="2" charset="2"/>
              <a:buChar char="§"/>
            </a:pPr>
            <a:r>
              <a:rPr lang="en-US" altLang="zh-CN" dirty="0"/>
              <a:t>Data Asset Ecosystems </a:t>
            </a:r>
          </a:p>
          <a:p>
            <a:pPr lvl="2">
              <a:buFont typeface="Wingdings" pitchFamily="2" charset="2"/>
              <a:buChar char="§"/>
            </a:pPr>
            <a:r>
              <a:rPr lang="en-US" altLang="zh-CN" dirty="0"/>
              <a:t>Case Study: Personal Data as Emerging Asset Class</a:t>
            </a:r>
          </a:p>
          <a:p>
            <a:pPr lvl="2">
              <a:buFont typeface="Wingdings" pitchFamily="2" charset="2"/>
              <a:buChar char="§"/>
            </a:pPr>
            <a:r>
              <a:rPr lang="en-US" altLang="zh-CN" dirty="0"/>
              <a:t>Case Study: B-to-B Data Sharing and Exchange</a:t>
            </a:r>
          </a:p>
          <a:p>
            <a:pPr lvl="1">
              <a:buFont typeface="Wingdings" pitchFamily="2" charset="2"/>
              <a:buChar char="§"/>
            </a:pPr>
            <a:r>
              <a:rPr lang="en-US" altLang="zh-CN" dirty="0"/>
              <a:t>Challenges and Future Directions</a:t>
            </a:r>
          </a:p>
          <a:p>
            <a:pPr lvl="2">
              <a:buFont typeface="Wingdings" pitchFamily="2" charset="2"/>
              <a:buChar char="§"/>
            </a:pPr>
            <a:endParaRPr lang="en-US" altLang="zh-CN" dirty="0"/>
          </a:p>
          <a:p>
            <a:pPr lvl="3">
              <a:buFont typeface="Wingdings" pitchFamily="2" charset="2"/>
              <a:buChar char="§"/>
            </a:pPr>
            <a:endParaRPr lang="en-US" altLang="zh-CN" dirty="0"/>
          </a:p>
          <a:p>
            <a:pPr lvl="1">
              <a:buFont typeface="Wingdings" pitchFamily="2" charset="2"/>
              <a:buChar char="§"/>
            </a:pPr>
            <a:endParaRPr lang="en-US" altLang="zh-CN" dirty="0"/>
          </a:p>
          <a:p>
            <a:pPr lvl="2"/>
            <a:endParaRPr lang="en-US" altLang="zh-CN" dirty="0"/>
          </a:p>
          <a:p>
            <a:pPr marL="457200" lvl="1" indent="0">
              <a:buNone/>
            </a:pPr>
            <a:endParaRPr lang="en-US" sz="24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4214482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4"/>
            <a:ext cx="12025746" cy="38136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5">
              <a:buFont typeface="Wingdings" pitchFamily="2" charset="2"/>
              <a:buChar char="§"/>
            </a:pPr>
            <a:r>
              <a:rPr lang="en-US" altLang="zh-CN" sz="1600" dirty="0"/>
              <a:t>Model training mode in statistics or modeling</a:t>
            </a:r>
          </a:p>
          <a:p>
            <a:pPr lvl="5">
              <a:buFont typeface="Wingdings" pitchFamily="2" charset="2"/>
              <a:buChar char="§"/>
            </a:pPr>
            <a:r>
              <a:rPr lang="en-US" altLang="zh-CN" sz="1600" dirty="0"/>
              <a:t>Privacy-preserving techniques</a:t>
            </a:r>
          </a:p>
          <a:p>
            <a:pPr lvl="6">
              <a:buFont typeface="Wingdings" pitchFamily="2" charset="2"/>
              <a:buChar char="§"/>
            </a:pPr>
            <a:r>
              <a:rPr lang="en-US" altLang="zh-CN" sz="1600" b="1" dirty="0"/>
              <a:t>Hybrid method</a:t>
            </a:r>
          </a:p>
          <a:p>
            <a:pPr lvl="7">
              <a:buFont typeface="Wingdings" pitchFamily="2" charset="2"/>
              <a:buChar char="§"/>
            </a:pPr>
            <a:r>
              <a:rPr lang="en-US" altLang="zh-CN" sz="1600" dirty="0"/>
              <a:t>Anatomization and perturbation techniques</a:t>
            </a:r>
          </a:p>
          <a:p>
            <a:pPr lvl="8">
              <a:buFont typeface="Wingdings" pitchFamily="2" charset="2"/>
              <a:buChar char="§"/>
            </a:pPr>
            <a:r>
              <a:rPr lang="en-US" altLang="zh-CN" sz="1400" dirty="0"/>
              <a:t>The hybrid method focuses on the goal of preserving privacy by anatomizing and perturbing the quasi identifiers in the sensitive data of customers stored on centralized data repository without causing any loss to the information.</a:t>
            </a:r>
          </a:p>
          <a:p>
            <a:pPr lvl="7">
              <a:buFont typeface="Wingdings" pitchFamily="2" charset="2"/>
              <a:buChar char="§"/>
            </a:pPr>
            <a:r>
              <a:rPr lang="en-US" altLang="zh-CN" sz="1600" dirty="0"/>
              <a:t>Encryption (symmetric and asymmetric techniques) and horizontally partitioned data</a:t>
            </a:r>
          </a:p>
          <a:p>
            <a:pPr lvl="8">
              <a:buFont typeface="Wingdings" pitchFamily="2" charset="2"/>
              <a:buChar char="§"/>
            </a:pPr>
            <a:r>
              <a:rPr lang="en-US" altLang="zh-CN" sz="1400" dirty="0"/>
              <a:t>This is an approach of implementing encryption on different attribute and different rows in one data set.</a:t>
            </a:r>
          </a:p>
          <a:p>
            <a:pPr lvl="8">
              <a:buFont typeface="Wingdings" pitchFamily="2" charset="2"/>
              <a:buChar char="§"/>
            </a:pPr>
            <a:endParaRPr lang="en-US" altLang="zh-CN" sz="14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Lohiya</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Ragha</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L. Privacy preserving in data mining using hybrid approach[C]//2012 Fourth International Conference on Computational Intelligence and Communication Networks. IEEE, 2012: 743-746.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Vashi D,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Bhadka</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H B, Patel K, et al. An Efficient Hybrid Approach of Attribute Based Encryption For Privacy Preserving Through Horizontally Partitioned Data[J]. Procedia Computer Science, 2020, 167: 2437-2444.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Hasan M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M</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Hossain S, Paul M K, et al. A New Hybrid Approach For Privacy Preserving Data Mining Using Matrix Decomposition Technique[C]//2019 4th International Conference on Electrical Information and Communication Technology (EICT). IEEE, 2019: 1-5.</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259389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4"/>
            <a:ext cx="12025746" cy="53310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5">
              <a:buFont typeface="Wingdings" pitchFamily="2" charset="2"/>
              <a:buChar char="§"/>
            </a:pPr>
            <a:r>
              <a:rPr lang="en-US" altLang="zh-CN" sz="1600" dirty="0"/>
              <a:t>Model training mode in statistics or modeling</a:t>
            </a:r>
          </a:p>
          <a:p>
            <a:pPr lvl="5">
              <a:buFont typeface="Wingdings" pitchFamily="2" charset="2"/>
              <a:buChar char="§"/>
            </a:pPr>
            <a:r>
              <a:rPr lang="en-US" altLang="zh-CN" sz="1600" dirty="0"/>
              <a:t>Privacy-preserving techniques</a:t>
            </a:r>
          </a:p>
          <a:p>
            <a:pPr lvl="5">
              <a:buFont typeface="Wingdings" pitchFamily="2" charset="2"/>
              <a:buChar char="§"/>
            </a:pPr>
            <a:r>
              <a:rPr lang="en-US" altLang="zh-CN" sz="1600" dirty="0"/>
              <a:t>Application and issues of Privacy-preserving techniques </a:t>
            </a:r>
          </a:p>
          <a:p>
            <a:pPr lvl="6">
              <a:buFont typeface="Wingdings" pitchFamily="2" charset="2"/>
              <a:buChar char="§"/>
            </a:pPr>
            <a:r>
              <a:rPr lang="en-US" altLang="zh-CN" sz="1600" dirty="0"/>
              <a:t>New application issues of privacy-preserving techniques </a:t>
            </a:r>
          </a:p>
          <a:p>
            <a:pPr lvl="7">
              <a:buFont typeface="Wingdings" pitchFamily="2" charset="2"/>
              <a:buChar char="§"/>
            </a:pPr>
            <a:r>
              <a:rPr lang="en-US" altLang="zh-CN" sz="1400" dirty="0"/>
              <a:t>Extremely large number of nodes</a:t>
            </a:r>
          </a:p>
          <a:p>
            <a:pPr lvl="7">
              <a:buFont typeface="Wingdings" pitchFamily="2" charset="2"/>
              <a:buChar char="§"/>
            </a:pPr>
            <a:r>
              <a:rPr lang="en-US" altLang="zh-CN" sz="1400" dirty="0"/>
              <a:t>Train a high-quality centralized model</a:t>
            </a:r>
          </a:p>
          <a:p>
            <a:pPr lvl="7">
              <a:buFont typeface="Wingdings" pitchFamily="2" charset="2"/>
              <a:buChar char="§"/>
            </a:pPr>
            <a:r>
              <a:rPr lang="en-US" altLang="zh-CN" sz="1400" dirty="0"/>
              <a:t>Training data locally on users’ mobile devices</a:t>
            </a:r>
          </a:p>
          <a:p>
            <a:pPr lvl="7">
              <a:buFont typeface="Wingdings" pitchFamily="2" charset="2"/>
              <a:buChar char="§"/>
            </a:pPr>
            <a:r>
              <a:rPr lang="en-US" altLang="zh-CN" sz="1400" dirty="0"/>
              <a:t>The devices are used as compute nodes</a:t>
            </a:r>
          </a:p>
          <a:p>
            <a:pPr lvl="7">
              <a:buFont typeface="Wingdings" pitchFamily="2" charset="2"/>
              <a:buChar char="§"/>
            </a:pPr>
            <a:r>
              <a:rPr lang="en-US" altLang="zh-CN" sz="1400" dirty="0"/>
              <a:t>Distributed networks of devices</a:t>
            </a:r>
            <a:endParaRPr lang="en-US" altLang="zh-CN" sz="1600" dirty="0"/>
          </a:p>
          <a:p>
            <a:pPr lvl="6">
              <a:buFont typeface="Wingdings" pitchFamily="2" charset="2"/>
              <a:buChar char="§"/>
            </a:pPr>
            <a:r>
              <a:rPr lang="en-US" altLang="zh-CN" sz="1600" dirty="0"/>
              <a:t>Challenges of the privacy-preserving problem</a:t>
            </a:r>
          </a:p>
          <a:p>
            <a:pPr lvl="7">
              <a:buFont typeface="Wingdings" pitchFamily="2" charset="2"/>
              <a:buChar char="§"/>
            </a:pPr>
            <a:r>
              <a:rPr lang="en-US" altLang="zh-CN" sz="1400" dirty="0"/>
              <a:t>Communication efficiency</a:t>
            </a:r>
          </a:p>
          <a:p>
            <a:pPr lvl="8">
              <a:buFont typeface="Wingdings" pitchFamily="2" charset="2"/>
              <a:buChar char="§"/>
            </a:pPr>
            <a:r>
              <a:rPr lang="en-US" altLang="zh-CN" sz="1400" dirty="0"/>
              <a:t>Massively Distributed, Non-IID, and Unbalanced</a:t>
            </a:r>
          </a:p>
          <a:p>
            <a:pPr lvl="8">
              <a:buFont typeface="Wingdings" pitchFamily="2" charset="2"/>
              <a:buChar char="§"/>
            </a:pPr>
            <a:r>
              <a:rPr lang="en-US" altLang="zh-CN" sz="1400" dirty="0"/>
              <a:t>Minimizing the number of rounds of communication</a:t>
            </a:r>
          </a:p>
          <a:p>
            <a:pPr lvl="7">
              <a:buFont typeface="Wingdings" pitchFamily="2" charset="2"/>
              <a:buChar char="§"/>
            </a:pPr>
            <a:r>
              <a:rPr lang="en-US" altLang="zh-CN" sz="1400" dirty="0"/>
              <a:t>Protect individual privacy data independently</a:t>
            </a:r>
          </a:p>
          <a:p>
            <a:pPr lvl="7">
              <a:buFont typeface="Wingdings" pitchFamily="2" charset="2"/>
              <a:buChar char="§"/>
            </a:pPr>
            <a:r>
              <a:rPr lang="en-US" altLang="zh-CN" sz="1400" dirty="0"/>
              <a:t>From machine learning to deep learning</a:t>
            </a: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000" dirty="0">
                <a:solidFill>
                  <a:srgbClr val="000000"/>
                </a:solidFill>
                <a:latin typeface="Times New Roman" panose="02020603050405020304" pitchFamily="18" charset="0"/>
                <a:cs typeface="Times New Roman" panose="02020603050405020304" pitchFamily="18" charset="0"/>
              </a:rPr>
              <a:t>Jakub </a:t>
            </a:r>
            <a:r>
              <a:rPr lang="en-US" sz="1000" dirty="0" err="1">
                <a:solidFill>
                  <a:srgbClr val="000000"/>
                </a:solidFill>
                <a:latin typeface="Times New Roman" panose="02020603050405020304" pitchFamily="18" charset="0"/>
                <a:cs typeface="Times New Roman" panose="02020603050405020304" pitchFamily="18" charset="0"/>
              </a:rPr>
              <a:t>Konecny</a:t>
            </a:r>
            <a:r>
              <a:rPr lang="en-US" sz="1000" dirty="0">
                <a:solidFill>
                  <a:srgbClr val="000000"/>
                </a:solidFill>
                <a:latin typeface="Times New Roman" panose="02020603050405020304" pitchFamily="18" charset="0"/>
                <a:cs typeface="Times New Roman" panose="02020603050405020304" pitchFamily="18" charset="0"/>
              </a:rPr>
              <a:t>, H. Brendan McMahan, Daniel Ramage, and Peter </a:t>
            </a:r>
            <a:r>
              <a:rPr lang="en-US" sz="1000" dirty="0" err="1">
                <a:solidFill>
                  <a:srgbClr val="000000"/>
                </a:solidFill>
                <a:latin typeface="Times New Roman" panose="02020603050405020304" pitchFamily="18" charset="0"/>
                <a:cs typeface="Times New Roman" panose="02020603050405020304" pitchFamily="18" charset="0"/>
              </a:rPr>
              <a:t>Richtárik</a:t>
            </a:r>
            <a:r>
              <a:rPr lang="en-US" sz="1000" dirty="0">
                <a:solidFill>
                  <a:srgbClr val="000000"/>
                </a:solidFill>
                <a:latin typeface="Times New Roman" panose="02020603050405020304" pitchFamily="18" charset="0"/>
                <a:cs typeface="Times New Roman" panose="02020603050405020304" pitchFamily="18" charset="0"/>
              </a:rPr>
              <a:t>. 2016. Federated Optimization: Distributed Machine Learning for On-Device Intelligence. </a:t>
            </a:r>
            <a:r>
              <a:rPr lang="en-US" sz="1000" dirty="0" err="1">
                <a:solidFill>
                  <a:srgbClr val="000000"/>
                </a:solidFill>
                <a:latin typeface="Times New Roman" panose="02020603050405020304" pitchFamily="18" charset="0"/>
                <a:cs typeface="Times New Roman" panose="02020603050405020304" pitchFamily="18" charset="0"/>
              </a:rPr>
              <a:t>CoRR</a:t>
            </a:r>
            <a:r>
              <a:rPr lang="en-US" sz="1000" dirty="0">
                <a:solidFill>
                  <a:srgbClr val="000000"/>
                </a:solidFill>
                <a:latin typeface="Times New Roman" panose="02020603050405020304" pitchFamily="18" charset="0"/>
                <a:cs typeface="Times New Roman" panose="02020603050405020304" pitchFamily="18" charset="0"/>
              </a:rPr>
              <a:t> abs/1610.02527 (2016).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000" dirty="0">
                <a:solidFill>
                  <a:srgbClr val="000000"/>
                </a:solidFill>
                <a:latin typeface="Times New Roman" panose="02020603050405020304" pitchFamily="18" charset="0"/>
                <a:cs typeface="Times New Roman" panose="02020603050405020304" pitchFamily="18" charset="0"/>
              </a:rPr>
              <a:t>Jakub </a:t>
            </a:r>
            <a:r>
              <a:rPr lang="en-US" sz="1000" dirty="0" err="1">
                <a:solidFill>
                  <a:srgbClr val="000000"/>
                </a:solidFill>
                <a:latin typeface="Times New Roman" panose="02020603050405020304" pitchFamily="18" charset="0"/>
                <a:cs typeface="Times New Roman" panose="02020603050405020304" pitchFamily="18" charset="0"/>
              </a:rPr>
              <a:t>Konecny</a:t>
            </a:r>
            <a:r>
              <a:rPr lang="en-US" sz="1000" dirty="0">
                <a:solidFill>
                  <a:srgbClr val="000000"/>
                </a:solidFill>
                <a:latin typeface="Times New Roman" panose="02020603050405020304" pitchFamily="18" charset="0"/>
                <a:cs typeface="Times New Roman" panose="02020603050405020304" pitchFamily="18" charset="0"/>
              </a:rPr>
              <a:t>, H. Brendan McMahan, Felix X. Yu, Peter </a:t>
            </a:r>
            <a:r>
              <a:rPr lang="en-US" sz="1000" dirty="0" err="1">
                <a:solidFill>
                  <a:srgbClr val="000000"/>
                </a:solidFill>
                <a:latin typeface="Times New Roman" panose="02020603050405020304" pitchFamily="18" charset="0"/>
                <a:cs typeface="Times New Roman" panose="02020603050405020304" pitchFamily="18" charset="0"/>
              </a:rPr>
              <a:t>Richtárik</a:t>
            </a:r>
            <a:r>
              <a:rPr lang="en-US" sz="1000" dirty="0">
                <a:solidFill>
                  <a:srgbClr val="000000"/>
                </a:solidFill>
                <a:latin typeface="Times New Roman" panose="02020603050405020304" pitchFamily="18" charset="0"/>
                <a:cs typeface="Times New Roman" panose="02020603050405020304" pitchFamily="18" charset="0"/>
              </a:rPr>
              <a:t>, Ananda </a:t>
            </a:r>
            <a:r>
              <a:rPr lang="en-US" sz="1000" dirty="0" err="1">
                <a:solidFill>
                  <a:srgbClr val="000000"/>
                </a:solidFill>
                <a:latin typeface="Times New Roman" panose="02020603050405020304" pitchFamily="18" charset="0"/>
                <a:cs typeface="Times New Roman" panose="02020603050405020304" pitchFamily="18" charset="0"/>
              </a:rPr>
              <a:t>Theertha</a:t>
            </a:r>
            <a:r>
              <a:rPr lang="en-US" sz="1000" dirty="0">
                <a:solidFill>
                  <a:srgbClr val="000000"/>
                </a:solidFill>
                <a:latin typeface="Times New Roman" panose="02020603050405020304" pitchFamily="18" charset="0"/>
                <a:cs typeface="Times New Roman" panose="02020603050405020304" pitchFamily="18" charset="0"/>
              </a:rPr>
              <a:t> Suresh, and Dave Bacon. 2016. Federated Learning: Strategies for Improving Communication Efficiency. </a:t>
            </a:r>
            <a:r>
              <a:rPr lang="en-US" sz="1000" dirty="0" err="1">
                <a:solidFill>
                  <a:srgbClr val="000000"/>
                </a:solidFill>
                <a:latin typeface="Times New Roman" panose="02020603050405020304" pitchFamily="18" charset="0"/>
                <a:cs typeface="Times New Roman" panose="02020603050405020304" pitchFamily="18" charset="0"/>
              </a:rPr>
              <a:t>CoRR</a:t>
            </a:r>
            <a:r>
              <a:rPr lang="en-US" sz="1000" dirty="0">
                <a:solidFill>
                  <a:srgbClr val="000000"/>
                </a:solidFill>
                <a:latin typeface="Times New Roman" panose="02020603050405020304" pitchFamily="18" charset="0"/>
                <a:cs typeface="Times New Roman" panose="02020603050405020304" pitchFamily="18" charset="0"/>
              </a:rPr>
              <a:t> abs/1610.05492 (2016).</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000" dirty="0">
                <a:solidFill>
                  <a:srgbClr val="000000"/>
                </a:solidFill>
                <a:latin typeface="Times New Roman" panose="02020603050405020304" pitchFamily="18" charset="0"/>
                <a:cs typeface="Times New Roman" panose="02020603050405020304" pitchFamily="18" charset="0"/>
              </a:rPr>
              <a:t>McMahan H B, Moore E, Ramage D, et al. Federated learning of deep networks using model averaging[J]. 2016.</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2778512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3"/>
            <a:ext cx="12025746" cy="5253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5">
              <a:buFont typeface="Wingdings" pitchFamily="2" charset="2"/>
              <a:buChar char="§"/>
            </a:pPr>
            <a:r>
              <a:rPr lang="en-US" altLang="zh-CN" sz="1600" dirty="0"/>
              <a:t>Model training mode in statistics or modeling</a:t>
            </a:r>
          </a:p>
          <a:p>
            <a:pPr lvl="5">
              <a:buFont typeface="Wingdings" pitchFamily="2" charset="2"/>
              <a:buChar char="§"/>
            </a:pPr>
            <a:r>
              <a:rPr lang="en-US" altLang="zh-CN" sz="1600" dirty="0"/>
              <a:t>Privacy-preserving techniques</a:t>
            </a:r>
          </a:p>
          <a:p>
            <a:pPr lvl="5">
              <a:buFont typeface="Wingdings" pitchFamily="2" charset="2"/>
              <a:buChar char="§"/>
            </a:pPr>
            <a:r>
              <a:rPr lang="en-US" altLang="zh-CN" sz="1600" dirty="0"/>
              <a:t>Application and issues of Privacy-preserving techniques </a:t>
            </a:r>
          </a:p>
          <a:p>
            <a:pPr lvl="5">
              <a:buFont typeface="Wingdings" pitchFamily="2" charset="2"/>
              <a:buChar char="§"/>
            </a:pPr>
            <a:r>
              <a:rPr lang="en-US" altLang="zh-CN" sz="1600" dirty="0"/>
              <a:t>Federated learning</a:t>
            </a:r>
          </a:p>
          <a:p>
            <a:pPr lvl="6">
              <a:buFont typeface="Wingdings" pitchFamily="2" charset="2"/>
              <a:buChar char="§"/>
            </a:pPr>
            <a:r>
              <a:rPr lang="en-US" altLang="zh-CN" sz="1600" dirty="0"/>
              <a:t>Definition of Federated Learning</a:t>
            </a:r>
          </a:p>
          <a:p>
            <a:pPr lvl="7">
              <a:buFont typeface="Wingdings" pitchFamily="2" charset="2"/>
              <a:buChar char="§"/>
            </a:pPr>
            <a:r>
              <a:rPr lang="en-US" altLang="zh-CN" sz="1600" dirty="0"/>
              <a:t>A federated learning system is a learning process in which the data owners collaboratively train a model, in which process any data owner does not expose its data to others. Federated learning can be considered as privacy-preserving decentralized collaborative machine learning.</a:t>
            </a:r>
          </a:p>
          <a:p>
            <a:pPr lvl="6">
              <a:buFont typeface="Wingdings" pitchFamily="2" charset="2"/>
              <a:buChar char="§"/>
            </a:pPr>
            <a:r>
              <a:rPr lang="en-US" altLang="zh-CN" sz="1600" dirty="0"/>
              <a:t> Federated Learning vs Distributed Machine Learning</a:t>
            </a:r>
          </a:p>
          <a:p>
            <a:pPr lvl="7">
              <a:buFont typeface="Wingdings" pitchFamily="2" charset="2"/>
              <a:buChar char="§"/>
            </a:pPr>
            <a:r>
              <a:rPr lang="en-US" altLang="zh-CN" sz="1600" dirty="0"/>
              <a:t>Distributed machine learning covers many aspects, including distributed storage of training data, distributed operation of computing tasks, distributed distribution of model results, etc.</a:t>
            </a:r>
          </a:p>
          <a:p>
            <a:pPr lvl="7">
              <a:buFont typeface="Wingdings" pitchFamily="2" charset="2"/>
              <a:buChar char="§"/>
            </a:pPr>
            <a:r>
              <a:rPr lang="en-US" altLang="zh-CN" sz="1600" dirty="0"/>
              <a:t>Compared to distributed machine learning, federated learning is faced with a more complex learning environment, and federated learning emphasizes the data privacy protection of the data owner during the model training process.</a:t>
            </a:r>
          </a:p>
          <a:p>
            <a:pPr lvl="7">
              <a:buFont typeface="Wingdings" pitchFamily="2" charset="2"/>
              <a:buChar char="§"/>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000" dirty="0">
                <a:solidFill>
                  <a:srgbClr val="000000"/>
                </a:solidFill>
                <a:latin typeface="Times New Roman" panose="02020603050405020304" pitchFamily="18" charset="0"/>
                <a:cs typeface="Times New Roman" panose="02020603050405020304" pitchFamily="18" charset="0"/>
              </a:rPr>
              <a:t>Yang Q, Liu Y, Chen T, et al. Federated machine learning: Concept and applications[J]. ACM Transactions on Intelligent Systems and Technology (TIST), 2019, 10(2): 1-19.</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1055916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4"/>
            <a:ext cx="12025746" cy="52241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5">
              <a:buFont typeface="Wingdings" pitchFamily="2" charset="2"/>
              <a:buChar char="§"/>
            </a:pPr>
            <a:r>
              <a:rPr lang="en-US" altLang="zh-CN" sz="1600" dirty="0"/>
              <a:t>Model training mode in statistics or modeling</a:t>
            </a:r>
          </a:p>
          <a:p>
            <a:pPr lvl="5">
              <a:buFont typeface="Wingdings" pitchFamily="2" charset="2"/>
              <a:buChar char="§"/>
            </a:pPr>
            <a:r>
              <a:rPr lang="en-US" altLang="zh-CN" sz="1600" dirty="0"/>
              <a:t>Privacy-preserving techniques</a:t>
            </a:r>
          </a:p>
          <a:p>
            <a:pPr lvl="5">
              <a:buFont typeface="Wingdings" pitchFamily="2" charset="2"/>
              <a:buChar char="§"/>
            </a:pPr>
            <a:r>
              <a:rPr lang="en-US" altLang="zh-CN" sz="1600" dirty="0"/>
              <a:t>Application and issues of Privacy-preserving techniques </a:t>
            </a:r>
          </a:p>
          <a:p>
            <a:pPr lvl="5">
              <a:buFont typeface="Wingdings" pitchFamily="2" charset="2"/>
              <a:buChar char="§"/>
            </a:pPr>
            <a:r>
              <a:rPr lang="en-US" altLang="zh-CN" sz="1600" dirty="0"/>
              <a:t>Federated learning</a:t>
            </a:r>
          </a:p>
          <a:p>
            <a:pPr lvl="6">
              <a:buFont typeface="Wingdings" pitchFamily="2" charset="2"/>
              <a:buChar char="§"/>
            </a:pPr>
            <a:r>
              <a:rPr lang="en-US" altLang="zh-CN" sz="1600" dirty="0"/>
              <a:t>Definition of Federated Learning</a:t>
            </a:r>
          </a:p>
          <a:p>
            <a:pPr lvl="7">
              <a:buFont typeface="Wingdings" pitchFamily="2" charset="2"/>
              <a:buChar char="§"/>
            </a:pPr>
            <a:r>
              <a:rPr lang="en-US" altLang="zh-CN" sz="1600" dirty="0"/>
              <a:t>A federated learning system is a learning process in which the data owners collaboratively train a model, in which process any data owner does not expose its data to others. Federated learning can be considered as privacy-preserving decentralized collaborative machine learning.</a:t>
            </a:r>
          </a:p>
          <a:p>
            <a:pPr lvl="6">
              <a:buFont typeface="Wingdings" pitchFamily="2" charset="2"/>
              <a:buChar char="§"/>
            </a:pPr>
            <a:r>
              <a:rPr lang="en-US" altLang="zh-CN" sz="1600" dirty="0"/>
              <a:t> Federated Learning vs Distributed Machine Learning</a:t>
            </a:r>
          </a:p>
          <a:p>
            <a:pPr lvl="7">
              <a:buFont typeface="Wingdings" pitchFamily="2" charset="2"/>
              <a:buChar char="§"/>
            </a:pPr>
            <a:r>
              <a:rPr lang="en-US" altLang="zh-CN" sz="1600" dirty="0"/>
              <a:t>Distributed machine learning covers many aspects, including distributed storage of training data, distributed operation of computing tasks, distributed distribution of model results, etc.</a:t>
            </a:r>
          </a:p>
          <a:p>
            <a:pPr lvl="7">
              <a:buFont typeface="Wingdings" pitchFamily="2" charset="2"/>
              <a:buChar char="§"/>
            </a:pPr>
            <a:r>
              <a:rPr lang="en-US" altLang="zh-CN" sz="1600" dirty="0"/>
              <a:t>Compared to distributed machine learning, federated learning is faced with a more complex learning environment, and federated learning emphasizes the data privacy protection of the data owner during the model training process.</a:t>
            </a:r>
          </a:p>
          <a:p>
            <a:pPr marL="0" indent="0">
              <a:spcBef>
                <a:spcPct val="0"/>
              </a:spcBef>
              <a:buNone/>
              <a:defRPr/>
            </a:pPr>
            <a:endParaRPr lang="en-US" sz="1000" dirty="0">
              <a:solidFill>
                <a:srgbClr val="000000"/>
              </a:solidFill>
              <a:latin typeface="Times New Roman" panose="02020603050405020304" pitchFamily="18" charset="0"/>
              <a:cs typeface="Times New Roman" panose="02020603050405020304" pitchFamily="18" charset="0"/>
            </a:endParaRPr>
          </a:p>
          <a:p>
            <a:pPr marL="0" indent="0">
              <a:spcBef>
                <a:spcPct val="0"/>
              </a:spcBef>
              <a:buNone/>
              <a:defRPr/>
            </a:pPr>
            <a:r>
              <a:rPr lang="en-US" sz="1000" dirty="0">
                <a:solidFill>
                  <a:srgbClr val="000000"/>
                </a:solidFill>
                <a:latin typeface="Times New Roman" panose="02020603050405020304" pitchFamily="18" charset="0"/>
                <a:cs typeface="Times New Roman" panose="02020603050405020304" pitchFamily="18" charset="0"/>
              </a:rPr>
              <a:t>Yang Q, Liu Y, Chen T, et al. Federated machine learning: Concept and applications[J]. ACM Transactions on Intelligent Systems and Technology (TIST), 2019, 10(2): 1-19.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Li Q, Wen Z, Wu Z, et al. A survey on federated learning systems: vision, hype and reality for data privacy and protection[J].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arXiv:1907.09693, 2019.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Vepakomma</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 Swedish T,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Raskar</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 et al. No Peek: A Survey of private distributed deep learning[J].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arXiv:1812.03288, 2018.</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000" dirty="0" err="1">
                <a:solidFill>
                  <a:srgbClr val="000000"/>
                </a:solidFill>
                <a:latin typeface="Times New Roman" panose="02020603050405020304" pitchFamily="18" charset="0"/>
                <a:cs typeface="Times New Roman" panose="02020603050405020304" pitchFamily="18" charset="0"/>
              </a:rPr>
              <a:t>Kairouz</a:t>
            </a:r>
            <a:r>
              <a:rPr lang="en-US" sz="1000" dirty="0">
                <a:solidFill>
                  <a:srgbClr val="000000"/>
                </a:solidFill>
                <a:latin typeface="Times New Roman" panose="02020603050405020304" pitchFamily="18" charset="0"/>
                <a:cs typeface="Times New Roman" panose="02020603050405020304" pitchFamily="18" charset="0"/>
              </a:rPr>
              <a:t> P, McMahan H B, Avent B, et al. Advances and open problems in federated learning[J]. </a:t>
            </a:r>
            <a:r>
              <a:rPr lang="en-US" sz="1000" dirty="0" err="1">
                <a:solidFill>
                  <a:srgbClr val="000000"/>
                </a:solidFill>
                <a:latin typeface="Times New Roman" panose="02020603050405020304" pitchFamily="18" charset="0"/>
                <a:cs typeface="Times New Roman" panose="02020603050405020304" pitchFamily="18" charset="0"/>
              </a:rPr>
              <a:t>arXiv</a:t>
            </a:r>
            <a:r>
              <a:rPr lang="en-US" sz="1000" dirty="0">
                <a:solidFill>
                  <a:srgbClr val="000000"/>
                </a:solidFill>
                <a:latin typeface="Times New Roman" panose="02020603050405020304" pitchFamily="18" charset="0"/>
                <a:cs typeface="Times New Roman" panose="02020603050405020304" pitchFamily="18" charset="0"/>
              </a:rPr>
              <a:t> preprint arXiv:1912.04977, 2019.</a:t>
            </a: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000" dirty="0">
                <a:solidFill>
                  <a:srgbClr val="000000"/>
                </a:solidFill>
                <a:latin typeface="Times New Roman" panose="02020603050405020304" pitchFamily="18" charset="0"/>
                <a:cs typeface="Times New Roman" panose="02020603050405020304" pitchFamily="18" charset="0"/>
              </a:rPr>
              <a:t>Li T, </a:t>
            </a:r>
            <a:r>
              <a:rPr lang="en-US" sz="1000" dirty="0" err="1">
                <a:solidFill>
                  <a:srgbClr val="000000"/>
                </a:solidFill>
                <a:latin typeface="Times New Roman" panose="02020603050405020304" pitchFamily="18" charset="0"/>
                <a:cs typeface="Times New Roman" panose="02020603050405020304" pitchFamily="18" charset="0"/>
              </a:rPr>
              <a:t>Sahu</a:t>
            </a:r>
            <a:r>
              <a:rPr lang="en-US" sz="1000" dirty="0">
                <a:solidFill>
                  <a:srgbClr val="000000"/>
                </a:solidFill>
                <a:latin typeface="Times New Roman" panose="02020603050405020304" pitchFamily="18" charset="0"/>
                <a:cs typeface="Times New Roman" panose="02020603050405020304" pitchFamily="18" charset="0"/>
              </a:rPr>
              <a:t> A K, Talwalkar A, et al. Federated learning: Challenges, methods, and future directions[J]. IEEE Signal Processing Magazine, 2020, 37(3): 50-60.</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3682222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4"/>
            <a:ext cx="12025746" cy="44653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5">
              <a:buFont typeface="Wingdings" pitchFamily="2" charset="2"/>
              <a:buChar char="§"/>
            </a:pPr>
            <a:r>
              <a:rPr lang="en-US" altLang="zh-CN" sz="1600" dirty="0"/>
              <a:t>Model training mode in statistics or modeling</a:t>
            </a:r>
          </a:p>
          <a:p>
            <a:pPr lvl="5">
              <a:buFont typeface="Wingdings" pitchFamily="2" charset="2"/>
              <a:buChar char="§"/>
            </a:pPr>
            <a:r>
              <a:rPr lang="en-US" altLang="zh-CN" sz="1600" dirty="0"/>
              <a:t>Privacy-preserving techniques</a:t>
            </a:r>
          </a:p>
          <a:p>
            <a:pPr lvl="5">
              <a:buFont typeface="Wingdings" pitchFamily="2" charset="2"/>
              <a:buChar char="§"/>
            </a:pPr>
            <a:r>
              <a:rPr lang="en-US" altLang="zh-CN" sz="1600" dirty="0"/>
              <a:t>Application and issues of Privacy-preserving techniques </a:t>
            </a:r>
          </a:p>
          <a:p>
            <a:pPr lvl="5">
              <a:buFont typeface="Wingdings" pitchFamily="2" charset="2"/>
              <a:buChar char="§"/>
            </a:pPr>
            <a:r>
              <a:rPr lang="en-US" altLang="zh-CN" sz="1600" dirty="0"/>
              <a:t>Federated learning</a:t>
            </a:r>
          </a:p>
          <a:p>
            <a:pPr lvl="6">
              <a:buFont typeface="Wingdings" pitchFamily="2" charset="2"/>
              <a:buChar char="§"/>
            </a:pPr>
            <a:r>
              <a:rPr lang="en-US" altLang="zh-CN" sz="1600" dirty="0"/>
              <a:t>Definition of Federated Learning</a:t>
            </a:r>
          </a:p>
          <a:p>
            <a:pPr lvl="6">
              <a:buFont typeface="Wingdings" pitchFamily="2" charset="2"/>
              <a:buChar char="§"/>
            </a:pPr>
            <a:r>
              <a:rPr lang="en-US" altLang="zh-CN" sz="1600" dirty="0"/>
              <a:t> Federated Learning vs Distributed Machine Learning</a:t>
            </a:r>
          </a:p>
          <a:p>
            <a:pPr lvl="6">
              <a:buFont typeface="Wingdings" pitchFamily="2" charset="2"/>
              <a:buChar char="§"/>
            </a:pPr>
            <a:r>
              <a:rPr lang="en-US" altLang="zh-CN" sz="1600" dirty="0"/>
              <a:t>Federated optimization problem</a:t>
            </a:r>
          </a:p>
          <a:p>
            <a:pPr lvl="7">
              <a:buFont typeface="Wingdings" pitchFamily="2" charset="2"/>
              <a:buChar char="§"/>
            </a:pPr>
            <a:r>
              <a:rPr lang="en-US" altLang="zh-CN" sz="1600" b="1" dirty="0"/>
              <a:t>Complex  learning environment</a:t>
            </a:r>
            <a:r>
              <a:rPr lang="en-US" altLang="zh-CN" sz="1600" dirty="0"/>
              <a:t>: non-</a:t>
            </a:r>
            <a:r>
              <a:rPr lang="en-US" altLang="zh-CN" sz="1600" dirty="0" err="1"/>
              <a:t>i.i.d</a:t>
            </a:r>
            <a:r>
              <a:rPr lang="en-US" altLang="zh-CN" sz="1600" dirty="0"/>
              <a:t>. data, Unbalanced data, Massively distributed data, Limited communication, Unreliable participating clients</a:t>
            </a:r>
          </a:p>
          <a:p>
            <a:pPr lvl="7">
              <a:buFont typeface="Wingdings" pitchFamily="2" charset="2"/>
              <a:buChar char="§"/>
            </a:pPr>
            <a:r>
              <a:rPr lang="en-US" altLang="zh-CN" sz="1600" b="1" dirty="0"/>
              <a:t>Communication efficiency in federated optimization</a:t>
            </a:r>
            <a:r>
              <a:rPr lang="en-US" altLang="zh-CN" sz="1600" dirty="0"/>
              <a:t>: Communication efficiency is of the utmost importance and minimizing the number of rounds of communication is the principal goal</a:t>
            </a:r>
          </a:p>
          <a:p>
            <a:pPr lvl="7">
              <a:buFont typeface="Wingdings" pitchFamily="2" charset="2"/>
              <a:buChar char="§"/>
            </a:pPr>
            <a:endParaRPr lang="en-US" altLang="zh-CN" sz="1600" dirty="0"/>
          </a:p>
          <a:p>
            <a:pPr lvl="7">
              <a:buFont typeface="Wingdings" pitchFamily="2" charset="2"/>
              <a:buChar char="§"/>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Chen Y, Sun X,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Jin</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Y. Communication-efficient federated deep learning with asynchronous model update and temporally weighted aggregation[J].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arXiv:1903.07424, 2019.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Konečný</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J, McMahan H B, Yu F X, et al. Federated learning: Strategies for improving communication efficiency[J].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arXiv:1610.05492, 2016.</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000" dirty="0" err="1">
                <a:solidFill>
                  <a:srgbClr val="000000"/>
                </a:solidFill>
                <a:latin typeface="Times New Roman" panose="02020603050405020304" pitchFamily="18" charset="0"/>
                <a:cs typeface="Times New Roman" panose="02020603050405020304" pitchFamily="18" charset="0"/>
              </a:rPr>
              <a:t>Vepakomma</a:t>
            </a:r>
            <a:r>
              <a:rPr lang="en-US" sz="1000" dirty="0">
                <a:solidFill>
                  <a:srgbClr val="000000"/>
                </a:solidFill>
                <a:latin typeface="Times New Roman" panose="02020603050405020304" pitchFamily="18" charset="0"/>
                <a:cs typeface="Times New Roman" panose="02020603050405020304" pitchFamily="18" charset="0"/>
              </a:rPr>
              <a:t> P, Swedish T, </a:t>
            </a:r>
            <a:r>
              <a:rPr lang="en-US" sz="1000" dirty="0" err="1">
                <a:solidFill>
                  <a:srgbClr val="000000"/>
                </a:solidFill>
                <a:latin typeface="Times New Roman" panose="02020603050405020304" pitchFamily="18" charset="0"/>
                <a:cs typeface="Times New Roman" panose="02020603050405020304" pitchFamily="18" charset="0"/>
              </a:rPr>
              <a:t>Raskar</a:t>
            </a:r>
            <a:r>
              <a:rPr lang="en-US" sz="1000" dirty="0">
                <a:solidFill>
                  <a:srgbClr val="000000"/>
                </a:solidFill>
                <a:latin typeface="Times New Roman" panose="02020603050405020304" pitchFamily="18" charset="0"/>
                <a:cs typeface="Times New Roman" panose="02020603050405020304" pitchFamily="18" charset="0"/>
              </a:rPr>
              <a:t> R, et al. No Peek: A Survey of private distributed deep learning[J]. </a:t>
            </a:r>
            <a:r>
              <a:rPr lang="en-US" sz="1000" dirty="0" err="1">
                <a:solidFill>
                  <a:srgbClr val="000000"/>
                </a:solidFill>
                <a:latin typeface="Times New Roman" panose="02020603050405020304" pitchFamily="18" charset="0"/>
                <a:cs typeface="Times New Roman" panose="02020603050405020304" pitchFamily="18" charset="0"/>
              </a:rPr>
              <a:t>arXiv</a:t>
            </a:r>
            <a:r>
              <a:rPr lang="en-US" sz="1000" dirty="0">
                <a:solidFill>
                  <a:srgbClr val="000000"/>
                </a:solidFill>
                <a:latin typeface="Times New Roman" panose="02020603050405020304" pitchFamily="18" charset="0"/>
                <a:cs typeface="Times New Roman" panose="02020603050405020304" pitchFamily="18" charset="0"/>
              </a:rPr>
              <a:t> preprint arXiv:1812.03288, 2018.</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000" dirty="0">
                <a:solidFill>
                  <a:srgbClr val="000000"/>
                </a:solidFill>
                <a:latin typeface="Times New Roman" panose="02020603050405020304" pitchFamily="18" charset="0"/>
                <a:cs typeface="Times New Roman" panose="02020603050405020304" pitchFamily="18" charset="0"/>
              </a:rPr>
              <a:t>Shi S, Tang Z, Chu X, et al. Communication-Efficient Distributed Deep Learning: Survey, Evaluation, and Challenges[J]. </a:t>
            </a:r>
            <a:r>
              <a:rPr lang="en-US" sz="1000" dirty="0" err="1">
                <a:solidFill>
                  <a:srgbClr val="000000"/>
                </a:solidFill>
                <a:latin typeface="Times New Roman" panose="02020603050405020304" pitchFamily="18" charset="0"/>
                <a:cs typeface="Times New Roman" panose="02020603050405020304" pitchFamily="18" charset="0"/>
              </a:rPr>
              <a:t>arXiv</a:t>
            </a:r>
            <a:r>
              <a:rPr lang="en-US" sz="1000" dirty="0">
                <a:solidFill>
                  <a:srgbClr val="000000"/>
                </a:solidFill>
                <a:latin typeface="Times New Roman" panose="02020603050405020304" pitchFamily="18" charset="0"/>
                <a:cs typeface="Times New Roman" panose="02020603050405020304" pitchFamily="18" charset="0"/>
              </a:rPr>
              <a:t> preprint arXiv:2005.13247, 2020.</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000" dirty="0">
                <a:solidFill>
                  <a:srgbClr val="000000"/>
                </a:solidFill>
                <a:latin typeface="Times New Roman" panose="02020603050405020304" pitchFamily="18" charset="0"/>
                <a:cs typeface="Times New Roman" panose="02020603050405020304" pitchFamily="18" charset="0"/>
              </a:rPr>
              <a:t>McMahan B, Moore E, Ramage D, et al. Communication-efficient learning of deep networks from decentralized data[C]//Artificial Intelligence and Statistics. PMLR, 2017: 1273-1282.</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000" dirty="0">
                <a:solidFill>
                  <a:srgbClr val="000000"/>
                </a:solidFill>
                <a:latin typeface="Times New Roman" panose="02020603050405020304" pitchFamily="18" charset="0"/>
                <a:cs typeface="Times New Roman" panose="02020603050405020304" pitchFamily="18" charset="0"/>
              </a:rPr>
              <a:t>J, McMahan H B, Ramage D, et al. Federated optimization: Distributed machine learning for on-device intelligence[J]. </a:t>
            </a:r>
            <a:r>
              <a:rPr lang="en-US" sz="1000" dirty="0" err="1">
                <a:solidFill>
                  <a:srgbClr val="000000"/>
                </a:solidFill>
                <a:latin typeface="Times New Roman" panose="02020603050405020304" pitchFamily="18" charset="0"/>
                <a:cs typeface="Times New Roman" panose="02020603050405020304" pitchFamily="18" charset="0"/>
              </a:rPr>
              <a:t>arXiv</a:t>
            </a:r>
            <a:r>
              <a:rPr lang="en-US" sz="1000" dirty="0">
                <a:solidFill>
                  <a:srgbClr val="000000"/>
                </a:solidFill>
                <a:latin typeface="Times New Roman" panose="02020603050405020304" pitchFamily="18" charset="0"/>
                <a:cs typeface="Times New Roman" panose="02020603050405020304" pitchFamily="18" charset="0"/>
              </a:rPr>
              <a:t> preprint arXiv:1610.02527, 2016.</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3708652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4"/>
            <a:ext cx="12025746" cy="44653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5">
              <a:buFont typeface="Wingdings" pitchFamily="2" charset="2"/>
              <a:buChar char="§"/>
            </a:pPr>
            <a:r>
              <a:rPr lang="en-US" altLang="zh-CN" sz="1600" dirty="0"/>
              <a:t>Model training mode in statistics or modeling</a:t>
            </a:r>
          </a:p>
          <a:p>
            <a:pPr lvl="5">
              <a:buFont typeface="Wingdings" pitchFamily="2" charset="2"/>
              <a:buChar char="§"/>
            </a:pPr>
            <a:r>
              <a:rPr lang="en-US" altLang="zh-CN" sz="1600" dirty="0"/>
              <a:t>Privacy-preserving techniques</a:t>
            </a:r>
          </a:p>
          <a:p>
            <a:pPr lvl="5">
              <a:buFont typeface="Wingdings" pitchFamily="2" charset="2"/>
              <a:buChar char="§"/>
            </a:pPr>
            <a:r>
              <a:rPr lang="en-US" altLang="zh-CN" sz="1600" dirty="0"/>
              <a:t>Application and issues of Privacy-preserving techniques </a:t>
            </a:r>
          </a:p>
          <a:p>
            <a:pPr lvl="5">
              <a:buFont typeface="Wingdings" pitchFamily="2" charset="2"/>
              <a:buChar char="§"/>
            </a:pPr>
            <a:r>
              <a:rPr lang="en-US" altLang="zh-CN" sz="1600" dirty="0"/>
              <a:t>Federated learning</a:t>
            </a:r>
          </a:p>
          <a:p>
            <a:pPr lvl="6">
              <a:buFont typeface="Wingdings" pitchFamily="2" charset="2"/>
              <a:buChar char="§"/>
            </a:pPr>
            <a:r>
              <a:rPr lang="en-US" altLang="zh-CN" sz="1600" dirty="0"/>
              <a:t>Definition of Federated Learning</a:t>
            </a:r>
          </a:p>
          <a:p>
            <a:pPr lvl="6">
              <a:buFont typeface="Wingdings" pitchFamily="2" charset="2"/>
              <a:buChar char="§"/>
            </a:pPr>
            <a:r>
              <a:rPr lang="en-US" altLang="zh-CN" sz="1600" dirty="0"/>
              <a:t>Federated Learning vs Distributed Machine Learning</a:t>
            </a:r>
          </a:p>
          <a:p>
            <a:pPr lvl="6">
              <a:buFont typeface="Wingdings" pitchFamily="2" charset="2"/>
              <a:buChar char="§"/>
            </a:pPr>
            <a:r>
              <a:rPr lang="en-US" altLang="zh-CN" sz="1600" dirty="0"/>
              <a:t>Federated optimization problem</a:t>
            </a:r>
          </a:p>
          <a:p>
            <a:pPr lvl="6">
              <a:buFont typeface="Wingdings" pitchFamily="2" charset="2"/>
              <a:buChar char="§"/>
            </a:pPr>
            <a:r>
              <a:rPr lang="en-US" altLang="zh-CN" sz="1600" dirty="0"/>
              <a:t>Categorization of federated learning </a:t>
            </a:r>
          </a:p>
          <a:p>
            <a:pPr lvl="7">
              <a:buFont typeface="Wingdings" pitchFamily="2" charset="2"/>
              <a:buChar char="§"/>
            </a:pPr>
            <a:r>
              <a:rPr lang="en-US" altLang="zh-CN" sz="1600" dirty="0"/>
              <a:t>From a data asset governance perspective</a:t>
            </a:r>
          </a:p>
          <a:p>
            <a:pPr lvl="7">
              <a:buFont typeface="Wingdings" pitchFamily="2" charset="2"/>
              <a:buChar char="§"/>
            </a:pPr>
            <a:r>
              <a:rPr lang="en-US" altLang="zh-CN" sz="1600" dirty="0"/>
              <a:t>From a unique technology perspective</a:t>
            </a:r>
          </a:p>
          <a:p>
            <a:pPr lvl="7">
              <a:buFont typeface="Wingdings" pitchFamily="2" charset="2"/>
              <a:buChar char="§"/>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1979661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4"/>
            <a:ext cx="12025746" cy="44070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5">
              <a:buFont typeface="Wingdings" pitchFamily="2" charset="2"/>
              <a:buChar char="§"/>
            </a:pPr>
            <a:r>
              <a:rPr lang="en-US" altLang="zh-CN" sz="1600" dirty="0"/>
              <a:t>Categorization of federated learning </a:t>
            </a:r>
          </a:p>
          <a:p>
            <a:pPr lvl="6">
              <a:buFont typeface="Wingdings" pitchFamily="2" charset="2"/>
              <a:buChar char="§"/>
            </a:pPr>
            <a:r>
              <a:rPr lang="en-US" altLang="zh-CN" sz="1600" dirty="0"/>
              <a:t>From a data asset governance perspective</a:t>
            </a:r>
          </a:p>
          <a:p>
            <a:pPr lvl="7">
              <a:buFont typeface="Wingdings" pitchFamily="2" charset="2"/>
              <a:buChar char="§"/>
            </a:pPr>
            <a:r>
              <a:rPr lang="en-US" altLang="zh-CN" sz="1600" dirty="0"/>
              <a:t>Ownership and control federated learning</a:t>
            </a:r>
          </a:p>
          <a:p>
            <a:pPr lvl="8">
              <a:buFont typeface="Wingdings" pitchFamily="2" charset="2"/>
              <a:buChar char="§"/>
            </a:pPr>
            <a:r>
              <a:rPr lang="en-US" altLang="zh-CN" sz="1600" dirty="0"/>
              <a:t>This type of approach can effectively realize the ownership and control of data assets by all parties involved in model training.</a:t>
            </a:r>
          </a:p>
          <a:p>
            <a:pPr lvl="7">
              <a:buFont typeface="Wingdings" pitchFamily="2" charset="2"/>
              <a:buChar char="§"/>
            </a:pPr>
            <a:r>
              <a:rPr lang="en-US" altLang="zh-CN" sz="1600" dirty="0"/>
              <a:t>Value allocation federated learning</a:t>
            </a:r>
          </a:p>
          <a:p>
            <a:pPr lvl="8">
              <a:buFont typeface="Wingdings" pitchFamily="2" charset="2"/>
              <a:buChar char="§"/>
            </a:pPr>
            <a:r>
              <a:rPr lang="en-US" altLang="zh-CN" sz="1600" dirty="0"/>
              <a:t>This type of approach can effectively measure the data contribution of all parties involved and allocate value according to the size of the contribution.</a:t>
            </a:r>
          </a:p>
          <a:p>
            <a:pPr lvl="7">
              <a:buFont typeface="Wingdings" pitchFamily="2" charset="2"/>
              <a:buChar char="§"/>
            </a:pPr>
            <a:r>
              <a:rPr lang="en-US" altLang="zh-CN" sz="1600" dirty="0"/>
              <a:t>Federated learning with blockchain</a:t>
            </a:r>
          </a:p>
          <a:p>
            <a:pPr lvl="8">
              <a:buFont typeface="Wingdings" pitchFamily="2" charset="2"/>
              <a:buChar char="§"/>
            </a:pPr>
            <a:r>
              <a:rPr lang="en-US" altLang="zh-CN" sz="1600" dirty="0"/>
              <a:t>This type of approach combines the advantages of the blockchain and can provide value discovery, confirmation, and circulation records for participants in model training.</a:t>
            </a: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3157981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4"/>
            <a:ext cx="12025746" cy="54867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6">
              <a:buFont typeface="Wingdings" pitchFamily="2" charset="2"/>
              <a:buChar char="§"/>
            </a:pPr>
            <a:r>
              <a:rPr lang="en-US" altLang="zh-CN" sz="1600" dirty="0"/>
              <a:t>Ownership and control federated learning</a:t>
            </a:r>
          </a:p>
          <a:p>
            <a:pPr lvl="7">
              <a:buFont typeface="Wingdings" pitchFamily="2" charset="2"/>
              <a:buChar char="§"/>
            </a:pPr>
            <a:r>
              <a:rPr lang="en-US" altLang="zh-CN" sz="1600" dirty="0"/>
              <a:t>Mobile keyboard prediction with federated learning</a:t>
            </a:r>
          </a:p>
          <a:p>
            <a:pPr lvl="8">
              <a:buFont typeface="Wingdings" pitchFamily="2" charset="2"/>
              <a:buChar char="§"/>
            </a:pPr>
            <a:r>
              <a:rPr lang="en-US" altLang="zh-CN" sz="1400" dirty="0"/>
              <a:t>The federated learning environment gives users greater control over the use of their data and simplifies the task of incorporating privacy by default with distributed training and aggregation across a population of client devices.</a:t>
            </a:r>
          </a:p>
          <a:p>
            <a:pPr lvl="7">
              <a:buFont typeface="Wingdings" pitchFamily="2" charset="2"/>
              <a:buChar char="§"/>
            </a:pPr>
            <a:r>
              <a:rPr lang="en-US" altLang="zh-CN" sz="1600" dirty="0"/>
              <a:t>Digital health with federated learning</a:t>
            </a:r>
          </a:p>
          <a:p>
            <a:pPr lvl="8">
              <a:buFont typeface="Wingdings" pitchFamily="2" charset="2"/>
              <a:buChar char="§"/>
            </a:pPr>
            <a:r>
              <a:rPr lang="en-US" altLang="zh-CN" sz="1400" dirty="0"/>
              <a:t>In a FL setting, each data controller not only defines their own governance processes and associated privacy considerations, but also, by not allowing data to move or to be copied, controls data access and the possibility to revoke it.</a:t>
            </a:r>
          </a:p>
          <a:p>
            <a:pPr lvl="7">
              <a:buFont typeface="Wingdings" pitchFamily="2" charset="2"/>
              <a:buChar char="§"/>
            </a:pPr>
            <a:r>
              <a:rPr lang="en-US" altLang="zh-CN" sz="1600" dirty="0"/>
              <a:t>Internet of Things with federated learning</a:t>
            </a:r>
          </a:p>
          <a:p>
            <a:pPr lvl="7">
              <a:buFont typeface="Wingdings" pitchFamily="2" charset="2"/>
              <a:buChar char="§"/>
            </a:pPr>
            <a:r>
              <a:rPr lang="en-US" altLang="zh-CN" sz="1600" dirty="0"/>
              <a:t>Drug discovery with federated learning</a:t>
            </a:r>
          </a:p>
          <a:p>
            <a:pPr lvl="7">
              <a:buFont typeface="Wingdings" pitchFamily="2" charset="2"/>
              <a:buChar char="§"/>
            </a:pPr>
            <a:r>
              <a:rPr lang="en-US" sz="1600" dirty="0"/>
              <a:t>Personalized federated learning</a:t>
            </a:r>
          </a:p>
          <a:p>
            <a:pPr lvl="8">
              <a:buFont typeface="Wingdings" pitchFamily="2" charset="2"/>
              <a:buChar char="§"/>
            </a:pPr>
            <a:r>
              <a:rPr lang="en-US" sz="1400" dirty="0"/>
              <a:t>Personalized federated learning allows every client to train a strong personalized cloud model by effectively collaborating with the other clients in a privacy-preserving manner.</a:t>
            </a: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Hard A, Rao K, Mathews R, et al. Federated learning for mobile keyboard prediction[J].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arXiv:1811.03604, 2018.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Rieke N,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Hancox</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J, Li W, et al. The future of digital health with federated learning[J].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arXiv:2003.08119, 2020.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Huang Y, Chu L, Zhou Z, et al. Personalized Federated Learning: An Attentive Collaboration Approach[J].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arXiv:2007.03797, 2020.</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3726773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58362"/>
            <a:ext cx="12025746" cy="49420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6">
              <a:buFont typeface="Wingdings" pitchFamily="2" charset="2"/>
              <a:buChar char="§"/>
            </a:pPr>
            <a:r>
              <a:rPr lang="en-US" altLang="zh-CN" sz="1600" dirty="0"/>
              <a:t>Ownership and control federated learning</a:t>
            </a:r>
          </a:p>
          <a:p>
            <a:pPr lvl="6">
              <a:buFont typeface="Wingdings" pitchFamily="2" charset="2"/>
              <a:buChar char="§"/>
            </a:pPr>
            <a:r>
              <a:rPr lang="en-US" altLang="zh-CN" sz="1600" dirty="0"/>
              <a:t>Value allocation federated learning</a:t>
            </a:r>
          </a:p>
          <a:p>
            <a:pPr lvl="7">
              <a:buFont typeface="Wingdings" pitchFamily="2" charset="2"/>
              <a:buChar char="§"/>
            </a:pPr>
            <a:r>
              <a:rPr lang="en-US" altLang="zh-CN" sz="1600" dirty="0"/>
              <a:t>Profit Allocation for Federated Learning</a:t>
            </a:r>
          </a:p>
          <a:p>
            <a:pPr lvl="8">
              <a:buFont typeface="Wingdings" pitchFamily="2" charset="2"/>
              <a:buChar char="§"/>
            </a:pPr>
            <a:r>
              <a:rPr lang="en-US" altLang="zh-CN" sz="1400" b="1" dirty="0"/>
              <a:t>Contribution index </a:t>
            </a:r>
            <a:r>
              <a:rPr lang="en-US" altLang="zh-CN" sz="1400" dirty="0"/>
              <a:t>is a new Shapley value based metric fit for assessing the contribution of each data provider for the joint model trained by federated learning. </a:t>
            </a:r>
          </a:p>
          <a:p>
            <a:pPr lvl="8">
              <a:buFont typeface="Wingdings" pitchFamily="2" charset="2"/>
              <a:buChar char="§"/>
            </a:pPr>
            <a:r>
              <a:rPr lang="en-US" altLang="zh-CN" sz="1400" dirty="0"/>
              <a:t>The key idea of these methods is that we only need to records intermediate results during the training process of federated learning and use these intermediate results to calculate the CIs approximately.</a:t>
            </a:r>
          </a:p>
          <a:p>
            <a:pPr lvl="8">
              <a:buFont typeface="Wingdings" pitchFamily="2" charset="2"/>
              <a:buChar char="§"/>
            </a:pPr>
            <a:r>
              <a:rPr lang="en-US" altLang="zh-CN" sz="1400" b="1" dirty="0"/>
              <a:t>The first method </a:t>
            </a:r>
            <a:r>
              <a:rPr lang="en-US" altLang="zh-CN" sz="1400" dirty="0"/>
              <a:t>reconstructs models by updating the initial global model in federated learning with the gradients in different rounds. Then it calculates the contribution index by the performance of these reconstructed models. </a:t>
            </a:r>
            <a:r>
              <a:rPr lang="en-US" altLang="zh-CN" sz="1400" b="1" dirty="0"/>
              <a:t>The second method </a:t>
            </a:r>
            <a:r>
              <a:rPr lang="en-US" altLang="zh-CN" sz="1400" dirty="0"/>
              <a:t>calculates contribution index in each round by updating the global model in the previous round with the gradients in the current round. Contribution indexes of multiple rounds are then added with elaborated weights to get the final result.</a:t>
            </a:r>
          </a:p>
          <a:p>
            <a:pPr lvl="8">
              <a:buFont typeface="Wingdings" pitchFamily="2" charset="2"/>
              <a:buChar char="§"/>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SG" sz="1000" dirty="0">
                <a:solidFill>
                  <a:srgbClr val="000000"/>
                </a:solidFill>
                <a:latin typeface="Times New Roman" panose="02020603050405020304" pitchFamily="18" charset="0"/>
                <a:cs typeface="Times New Roman" panose="02020603050405020304" pitchFamily="18" charset="0"/>
              </a:rPr>
              <a:t>Song T, Tong Y, Wei S. Profit Allocation for Federated Learning[C]//2019 IEEE International Conference on Big Data (Big Data). IEEE, 2019: 2577-2586.</a:t>
            </a:r>
          </a:p>
        </p:txBody>
      </p:sp>
    </p:spTree>
    <p:extLst>
      <p:ext uri="{BB962C8B-B14F-4D97-AF65-F5344CB8AC3E}">
        <p14:creationId xmlns:p14="http://schemas.microsoft.com/office/powerpoint/2010/main" val="2635092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5"/>
            <a:ext cx="12025746" cy="3589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6">
              <a:buFont typeface="Wingdings" pitchFamily="2" charset="2"/>
              <a:buChar char="§"/>
            </a:pPr>
            <a:r>
              <a:rPr lang="en-US" altLang="zh-CN" sz="1600" dirty="0"/>
              <a:t>Ownership and control federated learning</a:t>
            </a:r>
          </a:p>
          <a:p>
            <a:pPr lvl="6">
              <a:buFont typeface="Wingdings" pitchFamily="2" charset="2"/>
              <a:buChar char="§"/>
            </a:pPr>
            <a:r>
              <a:rPr lang="en-US" altLang="zh-CN" sz="1600" dirty="0"/>
              <a:t>Value allocation federated learning</a:t>
            </a:r>
          </a:p>
          <a:p>
            <a:pPr lvl="7">
              <a:buFont typeface="Wingdings" pitchFamily="2" charset="2"/>
              <a:buChar char="§"/>
            </a:pPr>
            <a:r>
              <a:rPr lang="en-US" altLang="zh-CN" sz="1600" dirty="0"/>
              <a:t>Profit Allocation for Federated Learning</a:t>
            </a:r>
          </a:p>
          <a:p>
            <a:pPr lvl="7">
              <a:buFont typeface="Wingdings" pitchFamily="2" charset="2"/>
              <a:buChar char="§"/>
            </a:pPr>
            <a:r>
              <a:rPr lang="en-US" altLang="zh-CN" sz="1600" dirty="0"/>
              <a:t>A Learning-based Incentive Mechanism for Federated Learning</a:t>
            </a:r>
          </a:p>
          <a:p>
            <a:pPr lvl="8">
              <a:buFont typeface="Wingdings" pitchFamily="2" charset="2"/>
              <a:buChar char="§"/>
            </a:pPr>
            <a:r>
              <a:rPr lang="en-US" altLang="zh-CN" sz="1400" b="1" dirty="0"/>
              <a:t>A deep reinforcement learning-based (DRL)</a:t>
            </a:r>
            <a:r>
              <a:rPr lang="en-US" altLang="zh-CN" sz="1400" dirty="0"/>
              <a:t> incentive mechanism has been designed to determine the optimal pricing strategy for the parameter server and the optimal training strategies for edge nodes. </a:t>
            </a:r>
          </a:p>
          <a:p>
            <a:pPr lvl="7">
              <a:buFont typeface="Wingdings" pitchFamily="2" charset="2"/>
              <a:buChar char="§"/>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SG" sz="1000" dirty="0">
                <a:solidFill>
                  <a:srgbClr val="000000"/>
                </a:solidFill>
                <a:latin typeface="Times New Roman" panose="02020603050405020304" pitchFamily="18" charset="0"/>
                <a:cs typeface="Times New Roman" panose="02020603050405020304" pitchFamily="18" charset="0"/>
              </a:rPr>
              <a:t>Zhan Y, Li P, Qu Z, et al. A learning-based incentive mechanism for federated learning[J]. IEEE Internet of Things Journal, 2020.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3" name="Picture 2">
            <a:extLst>
              <a:ext uri="{FF2B5EF4-FFF2-40B4-BE49-F238E27FC236}">
                <a16:creationId xmlns:a16="http://schemas.microsoft.com/office/drawing/2014/main" id="{9C890F9A-E6D6-4963-8679-5DE740939C6A}"/>
              </a:ext>
            </a:extLst>
          </p:cNvPr>
          <p:cNvPicPr>
            <a:picLocks noChangeAspect="1"/>
          </p:cNvPicPr>
          <p:nvPr/>
        </p:nvPicPr>
        <p:blipFill>
          <a:blip r:embed="rId3"/>
          <a:stretch>
            <a:fillRect/>
          </a:stretch>
        </p:blipFill>
        <p:spPr>
          <a:xfrm>
            <a:off x="5009747" y="4454799"/>
            <a:ext cx="6287944" cy="2218375"/>
          </a:xfrm>
          <a:prstGeom prst="rect">
            <a:avLst/>
          </a:prstGeom>
        </p:spPr>
      </p:pic>
      <p:sp>
        <p:nvSpPr>
          <p:cNvPr id="10" name="TextBox 9">
            <a:extLst>
              <a:ext uri="{FF2B5EF4-FFF2-40B4-BE49-F238E27FC236}">
                <a16:creationId xmlns:a16="http://schemas.microsoft.com/office/drawing/2014/main" id="{AED27F04-3DBC-495F-A138-75FE9153F8C9}"/>
              </a:ext>
            </a:extLst>
          </p:cNvPr>
          <p:cNvSpPr txBox="1"/>
          <p:nvPr/>
        </p:nvSpPr>
        <p:spPr>
          <a:xfrm>
            <a:off x="1391211" y="5230778"/>
            <a:ext cx="3504659" cy="461665"/>
          </a:xfrm>
          <a:prstGeom prst="rect">
            <a:avLst/>
          </a:prstGeom>
          <a:noFill/>
        </p:spPr>
        <p:txBody>
          <a:bodyPr wrap="square">
            <a:spAutoFit/>
          </a:bodyPr>
          <a:lstStyle/>
          <a:p>
            <a:r>
              <a:rPr lang="en-US" sz="1200" dirty="0"/>
              <a:t>The workflow of using DRL for incentive mechanism </a:t>
            </a:r>
          </a:p>
          <a:p>
            <a:r>
              <a:rPr lang="en-US" sz="1200" dirty="0"/>
              <a:t>design in federated learning.</a:t>
            </a:r>
            <a:endParaRPr lang="en-SG" sz="1200" dirty="0"/>
          </a:p>
        </p:txBody>
      </p:sp>
    </p:spTree>
    <p:extLst>
      <p:ext uri="{BB962C8B-B14F-4D97-AF65-F5344CB8AC3E}">
        <p14:creationId xmlns:p14="http://schemas.microsoft.com/office/powerpoint/2010/main" val="83945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5549373" cy="584776"/>
          </a:xfrm>
          <a:prstGeom prst="rect">
            <a:avLst/>
          </a:prstGeom>
          <a:noFill/>
        </p:spPr>
        <p:txBody>
          <a:bodyPr wrap="square" rtlCol="0">
            <a:spAutoFit/>
          </a:bodyPr>
          <a:lstStyle/>
          <a:p>
            <a:r>
              <a:rPr lang="en-US" altLang="zh-TW" sz="3200" dirty="0">
                <a:latin typeface="Hiragino Sans GB W3"/>
                <a:ea typeface="Hiragino Sans GB W3"/>
                <a:cs typeface="Hiragino Sans GB W3"/>
              </a:rPr>
              <a:t> </a:t>
            </a:r>
            <a:r>
              <a:rPr lang="en-US" altLang="zh-CN" sz="3200" dirty="0">
                <a:latin typeface="Hiragino Sans GB W3"/>
                <a:ea typeface="Hiragino Sans GB W3"/>
                <a:cs typeface="Hiragino Sans GB W3"/>
              </a:rPr>
              <a:t>Tutorial Outline</a:t>
            </a:r>
            <a:endParaRPr lang="en-US" sz="3200" dirty="0"/>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86441" y="729650"/>
            <a:ext cx="11681023" cy="45906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sz="3200" dirty="0"/>
              <a:t>Data Asset: What and Why </a:t>
            </a:r>
          </a:p>
          <a:p>
            <a:pPr lvl="2"/>
            <a:r>
              <a:rPr lang="en-US" altLang="zh-CN" dirty="0"/>
              <a:t>Background </a:t>
            </a:r>
          </a:p>
          <a:p>
            <a:pPr lvl="3"/>
            <a:r>
              <a:rPr lang="en-US" altLang="zh-CN" dirty="0"/>
              <a:t>A New Era of Data Economy</a:t>
            </a:r>
          </a:p>
          <a:p>
            <a:pPr lvl="4"/>
            <a:r>
              <a:rPr lang="en-US" altLang="zh-CN" dirty="0"/>
              <a:t>Phases of the data economy</a:t>
            </a:r>
          </a:p>
          <a:p>
            <a:pPr lvl="5"/>
            <a:r>
              <a:rPr lang="en-US" altLang="zh-CN" dirty="0"/>
              <a:t>Phase 1: Data to Understand the Past</a:t>
            </a:r>
          </a:p>
          <a:p>
            <a:pPr lvl="6"/>
            <a:r>
              <a:rPr lang="en-US" altLang="zh-CN" dirty="0"/>
              <a:t>Data as by-product</a:t>
            </a:r>
          </a:p>
          <a:p>
            <a:pPr lvl="5"/>
            <a:r>
              <a:rPr lang="en-US" altLang="zh-CN" dirty="0"/>
              <a:t>Phase 2: Rise of Big Data &amp; Data Economy</a:t>
            </a:r>
          </a:p>
          <a:p>
            <a:pPr lvl="6"/>
            <a:r>
              <a:rPr lang="en-US" altLang="zh-CN" dirty="0"/>
              <a:t>Data as an Oligopoly/ Scarce Resource Held by Few</a:t>
            </a:r>
          </a:p>
          <a:p>
            <a:pPr lvl="5"/>
            <a:r>
              <a:rPr lang="en-US" altLang="zh-CN" dirty="0"/>
              <a:t>Phase 3: Moving to Data-DRIVEN Economy</a:t>
            </a:r>
          </a:p>
          <a:p>
            <a:pPr lvl="6"/>
            <a:r>
              <a:rPr lang="en-US" altLang="zh-CN" dirty="0"/>
              <a:t>Data as Shared Asset to Power All Institutions</a:t>
            </a:r>
          </a:p>
          <a:p>
            <a:pPr lvl="3"/>
            <a:r>
              <a:rPr lang="en-US" altLang="zh-CN" dirty="0"/>
              <a:t>Data Ecosystem and Bottleneck</a:t>
            </a:r>
            <a:endParaRPr lang="en-US" sz="2400" dirty="0"/>
          </a:p>
          <a:p>
            <a:pPr marL="0" indent="0">
              <a:buNone/>
            </a:pPr>
            <a:endParaRPr lang="en-US" sz="28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r>
              <a:rPr lang="en-US" sz="1100" dirty="0"/>
              <a:t>Symons T, Bass T. Me, my data and I: The future of the personal data economy[J]. 2017.</a:t>
            </a:r>
            <a:endParaRPr lang="en-SG" sz="1100" dirty="0"/>
          </a:p>
          <a:p>
            <a:pPr marL="0" indent="0">
              <a:buNone/>
            </a:pPr>
            <a:endParaRPr lang="en-US" sz="2800" dirty="0"/>
          </a:p>
        </p:txBody>
      </p:sp>
    </p:spTree>
    <p:extLst>
      <p:ext uri="{BB962C8B-B14F-4D97-AF65-F5344CB8AC3E}">
        <p14:creationId xmlns:p14="http://schemas.microsoft.com/office/powerpoint/2010/main" val="160991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145914" y="797274"/>
            <a:ext cx="11887201" cy="40860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6">
              <a:buFont typeface="Wingdings" pitchFamily="2" charset="2"/>
              <a:buChar char="§"/>
            </a:pPr>
            <a:r>
              <a:rPr lang="en-US" altLang="zh-CN" sz="1600" dirty="0"/>
              <a:t>Ownership and control federated learning</a:t>
            </a:r>
          </a:p>
          <a:p>
            <a:pPr lvl="6">
              <a:buFont typeface="Wingdings" pitchFamily="2" charset="2"/>
              <a:buChar char="§"/>
            </a:pPr>
            <a:r>
              <a:rPr lang="en-US" altLang="zh-CN" sz="1600" dirty="0"/>
              <a:t>Value allocation federated learning</a:t>
            </a:r>
          </a:p>
          <a:p>
            <a:pPr lvl="7">
              <a:buFont typeface="Wingdings" pitchFamily="2" charset="2"/>
              <a:buChar char="§"/>
            </a:pPr>
            <a:r>
              <a:rPr lang="en-US" altLang="zh-CN" sz="1600" dirty="0"/>
              <a:t>Profit Allocation for Federated Learning</a:t>
            </a:r>
          </a:p>
          <a:p>
            <a:pPr lvl="7">
              <a:buFont typeface="Wingdings" pitchFamily="2" charset="2"/>
              <a:buChar char="§"/>
            </a:pPr>
            <a:r>
              <a:rPr lang="en-US" altLang="zh-CN" sz="1600" dirty="0"/>
              <a:t>A Learning-based Incentive Mechanism for Federated Learning</a:t>
            </a:r>
          </a:p>
          <a:p>
            <a:pPr lvl="7">
              <a:buFont typeface="Wingdings" pitchFamily="2" charset="2"/>
              <a:buChar char="§"/>
            </a:pPr>
            <a:r>
              <a:rPr lang="en-US" altLang="zh-CN" sz="1600" dirty="0"/>
              <a:t>An auction based market model for incentivizing data owners</a:t>
            </a:r>
          </a:p>
          <a:p>
            <a:pPr lvl="8">
              <a:buFont typeface="Wingdings" pitchFamily="2" charset="2"/>
              <a:buChar char="§"/>
            </a:pPr>
            <a:r>
              <a:rPr lang="en-US" altLang="zh-CN" sz="1400" dirty="0"/>
              <a:t>Maximize the social welfare of the federated learning services market. To improve the social welfare, authors develop </a:t>
            </a:r>
            <a:r>
              <a:rPr lang="en-US" altLang="zh-CN" sz="1400" b="1" dirty="0"/>
              <a:t>an automated strategy proof mechanism </a:t>
            </a:r>
            <a:r>
              <a:rPr lang="en-US" altLang="zh-CN" sz="1400" dirty="0"/>
              <a:t>based on deep reinforcement learning and graph neural networks.</a:t>
            </a: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Jiao Y, Wang P,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Niyato</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 et al. Toward an Automated Auction Framework for Wireless Federated Learning Services Market[J]. IEEE Transactions on Mobile Computing, 2020.</a:t>
            </a:r>
            <a:endParaRPr lang="en-US" sz="1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dirty="0"/>
          </a:p>
        </p:txBody>
      </p:sp>
      <p:pic>
        <p:nvPicPr>
          <p:cNvPr id="5" name="Picture 4" descr="A screenshot of a cell phone&#10;&#10;Description automatically generated">
            <a:extLst>
              <a:ext uri="{FF2B5EF4-FFF2-40B4-BE49-F238E27FC236}">
                <a16:creationId xmlns:a16="http://schemas.microsoft.com/office/drawing/2014/main" id="{BBCDA6B2-7A46-4F8F-BE5B-D2505214C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0021" y="4638453"/>
            <a:ext cx="4049948" cy="1914233"/>
          </a:xfrm>
          <a:prstGeom prst="rect">
            <a:avLst/>
          </a:prstGeom>
        </p:spPr>
      </p:pic>
      <p:sp>
        <p:nvSpPr>
          <p:cNvPr id="6" name="TextBox 5">
            <a:extLst>
              <a:ext uri="{FF2B5EF4-FFF2-40B4-BE49-F238E27FC236}">
                <a16:creationId xmlns:a16="http://schemas.microsoft.com/office/drawing/2014/main" id="{25558497-1405-4940-B274-E0D0054E0ADD}"/>
              </a:ext>
            </a:extLst>
          </p:cNvPr>
          <p:cNvSpPr txBox="1"/>
          <p:nvPr/>
        </p:nvSpPr>
        <p:spPr>
          <a:xfrm>
            <a:off x="3210791" y="5457069"/>
            <a:ext cx="2667000" cy="276999"/>
          </a:xfrm>
          <a:prstGeom prst="rect">
            <a:avLst/>
          </a:prstGeom>
          <a:noFill/>
        </p:spPr>
        <p:txBody>
          <a:bodyPr wrap="square">
            <a:spAutoFit/>
          </a:bodyPr>
          <a:lstStyle/>
          <a:p>
            <a:r>
              <a:rPr lang="en-SG" sz="1200" dirty="0"/>
              <a:t>Federated learning services market</a:t>
            </a:r>
          </a:p>
        </p:txBody>
      </p:sp>
    </p:spTree>
    <p:extLst>
      <p:ext uri="{BB962C8B-B14F-4D97-AF65-F5344CB8AC3E}">
        <p14:creationId xmlns:p14="http://schemas.microsoft.com/office/powerpoint/2010/main" val="3904143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4"/>
            <a:ext cx="12025746" cy="50685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6">
              <a:buFont typeface="Wingdings" pitchFamily="2" charset="2"/>
              <a:buChar char="§"/>
            </a:pPr>
            <a:r>
              <a:rPr lang="en-US" altLang="zh-CN" sz="1600" dirty="0"/>
              <a:t>Ownership and control federated learning</a:t>
            </a:r>
          </a:p>
          <a:p>
            <a:pPr lvl="6">
              <a:buFont typeface="Wingdings" pitchFamily="2" charset="2"/>
              <a:buChar char="§"/>
            </a:pPr>
            <a:r>
              <a:rPr lang="en-US" altLang="zh-CN" sz="1600" dirty="0"/>
              <a:t>Value allocation federated learning</a:t>
            </a:r>
          </a:p>
          <a:p>
            <a:pPr lvl="7">
              <a:buFont typeface="Wingdings" pitchFamily="2" charset="2"/>
              <a:buChar char="§"/>
            </a:pPr>
            <a:r>
              <a:rPr lang="en-US" altLang="zh-CN" sz="1600" dirty="0"/>
              <a:t>Profit Allocation for Federated Learning</a:t>
            </a:r>
          </a:p>
          <a:p>
            <a:pPr lvl="7">
              <a:buFont typeface="Wingdings" pitchFamily="2" charset="2"/>
              <a:buChar char="§"/>
            </a:pPr>
            <a:r>
              <a:rPr lang="en-US" altLang="zh-CN" sz="1600" dirty="0"/>
              <a:t>A Learning-based Incentive Mechanism for Federated Learning</a:t>
            </a:r>
          </a:p>
          <a:p>
            <a:pPr lvl="7">
              <a:buFont typeface="Wingdings" pitchFamily="2" charset="2"/>
              <a:buChar char="§"/>
            </a:pPr>
            <a:r>
              <a:rPr lang="en-US" altLang="zh-CN" sz="1600" dirty="0"/>
              <a:t>An auction based market model for incentivizing data owners</a:t>
            </a:r>
          </a:p>
          <a:p>
            <a:pPr lvl="7">
              <a:buFont typeface="Wingdings" pitchFamily="2" charset="2"/>
              <a:buChar char="§"/>
            </a:pPr>
            <a:r>
              <a:rPr lang="en-US" altLang="zh-CN" sz="1600" dirty="0"/>
              <a:t>A Principled Approach to Data Valuation for Federated Learning</a:t>
            </a:r>
          </a:p>
          <a:p>
            <a:pPr lvl="8">
              <a:buFont typeface="Wingdings" pitchFamily="2" charset="2"/>
              <a:buChar char="§"/>
            </a:pPr>
            <a:r>
              <a:rPr lang="en-US" altLang="zh-CN" sz="1400" dirty="0"/>
              <a:t>The </a:t>
            </a:r>
            <a:r>
              <a:rPr lang="en-US" altLang="zh-CN" sz="1400" b="1" dirty="0"/>
              <a:t>Federated  Shapley value </a:t>
            </a:r>
            <a:r>
              <a:rPr lang="en-US" altLang="zh-CN" sz="1400" dirty="0"/>
              <a:t>preserves the desirable properties of the canonical SV while it can be calculated without incurring extra communication cost and is also able to capture the effect of participation order on data value.</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Wang T, Rausch J, Zhang C, et al. </a:t>
            </a:r>
            <a:r>
              <a:rPr kumimoji="0" lang="en-SG" sz="1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 Principled Approach to Data Valuation for Federated Learning</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arXiv:2009.06192, 2020.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Wang G, Dang C X, Zhou Z. Measure contribution of participants in federated learning[C]//2019 IEEE International Conference on Big Data (Big Data). IEEE, 2019: 2597-2604.</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4023444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4"/>
            <a:ext cx="12025746" cy="3803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6">
              <a:buFont typeface="Wingdings" pitchFamily="2" charset="2"/>
              <a:buChar char="§"/>
            </a:pPr>
            <a:r>
              <a:rPr lang="en-US" altLang="zh-CN" sz="1600" dirty="0"/>
              <a:t>Ownership and control federated learning</a:t>
            </a:r>
          </a:p>
          <a:p>
            <a:pPr lvl="6">
              <a:buFont typeface="Wingdings" pitchFamily="2" charset="2"/>
              <a:buChar char="§"/>
            </a:pPr>
            <a:r>
              <a:rPr lang="en-US" altLang="zh-CN" sz="1600" dirty="0"/>
              <a:t>Value allocation federated learning</a:t>
            </a:r>
          </a:p>
          <a:p>
            <a:pPr lvl="6">
              <a:buFont typeface="Wingdings" pitchFamily="2" charset="2"/>
              <a:buChar char="§"/>
            </a:pPr>
            <a:r>
              <a:rPr lang="en-SG" sz="1600" dirty="0"/>
              <a:t>Federated Learning with Blockchain</a:t>
            </a:r>
          </a:p>
          <a:p>
            <a:pPr lvl="7">
              <a:buFont typeface="Wingdings" pitchFamily="2" charset="2"/>
              <a:buChar char="§"/>
            </a:pPr>
            <a:r>
              <a:rPr lang="en-US" sz="1600" dirty="0"/>
              <a:t>Record and Reward Federated Learning Contributions with Blockchain</a:t>
            </a:r>
          </a:p>
          <a:p>
            <a:pPr lvl="8">
              <a:buFont typeface="Wingdings" pitchFamily="2" charset="2"/>
              <a:buChar char="§"/>
            </a:pPr>
            <a:r>
              <a:rPr lang="en-US" sz="1400" dirty="0"/>
              <a:t>An EOS Blockchain to establish data security, a novel validation error based metric upon which we qualify gradient uploads for payment, and implement a small example of our blockchain Federated Learning model to analyze its performance.</a:t>
            </a:r>
            <a:endParaRPr lang="en-SG" sz="1600" dirty="0"/>
          </a:p>
          <a:p>
            <a:pPr lvl="6">
              <a:buFont typeface="Wingdings" pitchFamily="2" charset="2"/>
              <a:buChar cha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000" dirty="0">
                <a:solidFill>
                  <a:srgbClr val="000000"/>
                </a:solidFill>
                <a:latin typeface="Times New Roman" panose="02020603050405020304" pitchFamily="18" charset="0"/>
                <a:cs typeface="Times New Roman" panose="02020603050405020304" pitchFamily="18" charset="0"/>
              </a:rPr>
              <a:t>Martinez I, Francis S, </a:t>
            </a:r>
            <a:r>
              <a:rPr lang="en-US" sz="1000" dirty="0" err="1">
                <a:solidFill>
                  <a:srgbClr val="000000"/>
                </a:solidFill>
                <a:latin typeface="Times New Roman" panose="02020603050405020304" pitchFamily="18" charset="0"/>
                <a:cs typeface="Times New Roman" panose="02020603050405020304" pitchFamily="18" charset="0"/>
              </a:rPr>
              <a:t>Hafid</a:t>
            </a:r>
            <a:r>
              <a:rPr lang="en-US" sz="1000" dirty="0">
                <a:solidFill>
                  <a:srgbClr val="000000"/>
                </a:solidFill>
                <a:latin typeface="Times New Roman" panose="02020603050405020304" pitchFamily="18" charset="0"/>
                <a:cs typeface="Times New Roman" panose="02020603050405020304" pitchFamily="18" charset="0"/>
              </a:rPr>
              <a:t> A S. Record and Reward Federated Learning Contributions with Blockchain[C]//2019 International Conference on Cyber-Enabled Distributed Computing and Knowledge Discovery (</a:t>
            </a:r>
            <a:r>
              <a:rPr lang="en-US" sz="1000" dirty="0" err="1">
                <a:solidFill>
                  <a:srgbClr val="000000"/>
                </a:solidFill>
                <a:latin typeface="Times New Roman" panose="02020603050405020304" pitchFamily="18" charset="0"/>
                <a:cs typeface="Times New Roman" panose="02020603050405020304" pitchFamily="18" charset="0"/>
              </a:rPr>
              <a:t>CyberC</a:t>
            </a:r>
            <a:r>
              <a:rPr lang="en-US" sz="1000" dirty="0">
                <a:solidFill>
                  <a:srgbClr val="000000"/>
                </a:solidFill>
                <a:latin typeface="Times New Roman" panose="02020603050405020304" pitchFamily="18" charset="0"/>
                <a:cs typeface="Times New Roman" panose="02020603050405020304" pitchFamily="18" charset="0"/>
              </a:rPr>
              <a:t>). IEEE, 2019: 50-57.</a:t>
            </a:r>
          </a:p>
        </p:txBody>
      </p:sp>
      <p:pic>
        <p:nvPicPr>
          <p:cNvPr id="5" name="Picture 4" descr="A close up of a map&#10;&#10;Description automatically generated">
            <a:extLst>
              <a:ext uri="{FF2B5EF4-FFF2-40B4-BE49-F238E27FC236}">
                <a16:creationId xmlns:a16="http://schemas.microsoft.com/office/drawing/2014/main" id="{79318D9A-9734-4937-ABC5-DEF0767A8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9710" y="4341689"/>
            <a:ext cx="4577440" cy="2136932"/>
          </a:xfrm>
          <a:prstGeom prst="rect">
            <a:avLst/>
          </a:prstGeom>
        </p:spPr>
      </p:pic>
      <p:sp>
        <p:nvSpPr>
          <p:cNvPr id="6" name="TextBox 5">
            <a:extLst>
              <a:ext uri="{FF2B5EF4-FFF2-40B4-BE49-F238E27FC236}">
                <a16:creationId xmlns:a16="http://schemas.microsoft.com/office/drawing/2014/main" id="{C6FEDE88-7C9B-43D3-8BCC-818B209126C9}"/>
              </a:ext>
            </a:extLst>
          </p:cNvPr>
          <p:cNvSpPr txBox="1"/>
          <p:nvPr/>
        </p:nvSpPr>
        <p:spPr>
          <a:xfrm>
            <a:off x="2203979" y="5179322"/>
            <a:ext cx="4070362" cy="461665"/>
          </a:xfrm>
          <a:prstGeom prst="rect">
            <a:avLst/>
          </a:prstGeom>
          <a:noFill/>
        </p:spPr>
        <p:txBody>
          <a:bodyPr wrap="square">
            <a:spAutoFit/>
          </a:bodyPr>
          <a:lstStyle/>
          <a:p>
            <a:r>
              <a:rPr lang="en-US" sz="1200" dirty="0"/>
              <a:t>As described in the proposal for </a:t>
            </a:r>
            <a:r>
              <a:rPr lang="en-US" sz="1200" dirty="0" err="1"/>
              <a:t>BlockFL</a:t>
            </a:r>
            <a:r>
              <a:rPr lang="en-US" sz="1200" dirty="0"/>
              <a:t>, the architecture of </a:t>
            </a:r>
          </a:p>
          <a:p>
            <a:r>
              <a:rPr lang="en-US" sz="1200" dirty="0" err="1"/>
              <a:t>BlockFL</a:t>
            </a:r>
            <a:r>
              <a:rPr lang="en-US" sz="1200" dirty="0"/>
              <a:t> compared to ”Vanilla” Federated Learning</a:t>
            </a:r>
            <a:endParaRPr lang="en-SG" sz="1200" dirty="0"/>
          </a:p>
        </p:txBody>
      </p:sp>
    </p:spTree>
    <p:extLst>
      <p:ext uri="{BB962C8B-B14F-4D97-AF65-F5344CB8AC3E}">
        <p14:creationId xmlns:p14="http://schemas.microsoft.com/office/powerpoint/2010/main" val="3593418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4"/>
            <a:ext cx="12025746" cy="4056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6">
              <a:buFont typeface="Wingdings" pitchFamily="2" charset="2"/>
              <a:buChar char="§"/>
            </a:pPr>
            <a:r>
              <a:rPr lang="en-US" altLang="zh-CN" sz="1600" dirty="0"/>
              <a:t>Ownership and control federated learning</a:t>
            </a:r>
          </a:p>
          <a:p>
            <a:pPr lvl="6">
              <a:buFont typeface="Wingdings" pitchFamily="2" charset="2"/>
              <a:buChar char="§"/>
            </a:pPr>
            <a:r>
              <a:rPr lang="en-US" altLang="zh-CN" sz="1600" dirty="0"/>
              <a:t>Value allocation federated learning</a:t>
            </a:r>
          </a:p>
          <a:p>
            <a:pPr lvl="6">
              <a:buFont typeface="Wingdings" pitchFamily="2" charset="2"/>
              <a:buChar char="§"/>
            </a:pPr>
            <a:r>
              <a:rPr lang="en-SG" sz="1600" dirty="0"/>
              <a:t>Federated Learning with Blockchain</a:t>
            </a:r>
          </a:p>
          <a:p>
            <a:pPr lvl="7">
              <a:buFont typeface="Wingdings" pitchFamily="2" charset="2"/>
              <a:buChar char="§"/>
            </a:pPr>
            <a:r>
              <a:rPr lang="en-US" sz="1600" dirty="0"/>
              <a:t>Record and Reward Federated Learning Contributions with Blockchain</a:t>
            </a:r>
          </a:p>
          <a:p>
            <a:pPr lvl="7">
              <a:buFont typeface="Wingdings" pitchFamily="2" charset="2"/>
              <a:buChar char="§"/>
            </a:pPr>
            <a:r>
              <a:rPr lang="en-US" sz="1600" dirty="0"/>
              <a:t>Reliable Federated Learning  for Mobile Networks with Blockchain</a:t>
            </a:r>
          </a:p>
          <a:p>
            <a:pPr lvl="8">
              <a:buFont typeface="Wingdings" pitchFamily="2" charset="2"/>
              <a:buChar char="§"/>
            </a:pPr>
            <a:r>
              <a:rPr lang="en-US" sz="1400" dirty="0"/>
              <a:t>Consortium blockchain is leveraged as a decentralized approach for achieving efficient reputation management of the workers without repudiation and tampering. By numerical analysis, the proposed approach is demonstrated to improve the reliability of federated learning tasks in mobile networks.</a:t>
            </a:r>
          </a:p>
          <a:p>
            <a:pPr lvl="8">
              <a:buFont typeface="Wingdings" pitchFamily="2" charset="2"/>
              <a:buChar char="§"/>
            </a:pPr>
            <a:endParaRPr lang="en-SG" sz="1600" dirty="0"/>
          </a:p>
          <a:p>
            <a:pPr lvl="6">
              <a:buFont typeface="Wingdings" pitchFamily="2" charset="2"/>
              <a:buChar cha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Kang J,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Xiong</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Z,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Niyato</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 et al. Reliable federated learning for mobile networks[J]. IEEE Wireless Communications, 2020, 27(2): 72-80.</a:t>
            </a:r>
          </a:p>
        </p:txBody>
      </p:sp>
      <p:pic>
        <p:nvPicPr>
          <p:cNvPr id="7" name="Picture 6" descr="A close up of a map&#10;&#10;Description automatically generated">
            <a:extLst>
              <a:ext uri="{FF2B5EF4-FFF2-40B4-BE49-F238E27FC236}">
                <a16:creationId xmlns:a16="http://schemas.microsoft.com/office/drawing/2014/main" id="{6E1015AA-F273-4208-B040-B239C29DE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4854102"/>
            <a:ext cx="4524324" cy="1928007"/>
          </a:xfrm>
          <a:prstGeom prst="rect">
            <a:avLst/>
          </a:prstGeom>
        </p:spPr>
      </p:pic>
      <p:sp>
        <p:nvSpPr>
          <p:cNvPr id="10" name="TextBox 9">
            <a:extLst>
              <a:ext uri="{FF2B5EF4-FFF2-40B4-BE49-F238E27FC236}">
                <a16:creationId xmlns:a16="http://schemas.microsoft.com/office/drawing/2014/main" id="{D2AB0854-DE23-4784-B4D9-5219D8EE65E2}"/>
              </a:ext>
            </a:extLst>
          </p:cNvPr>
          <p:cNvSpPr txBox="1"/>
          <p:nvPr/>
        </p:nvSpPr>
        <p:spPr>
          <a:xfrm>
            <a:off x="3362139" y="5447755"/>
            <a:ext cx="3702185" cy="461665"/>
          </a:xfrm>
          <a:prstGeom prst="rect">
            <a:avLst/>
          </a:prstGeom>
          <a:noFill/>
        </p:spPr>
        <p:txBody>
          <a:bodyPr wrap="square">
            <a:spAutoFit/>
          </a:bodyPr>
          <a:lstStyle/>
          <a:p>
            <a:r>
              <a:rPr lang="en-US" sz="1200" dirty="0"/>
              <a:t>Consortium blockchain-based reputation management </a:t>
            </a:r>
          </a:p>
          <a:p>
            <a:r>
              <a:rPr lang="en-US" sz="1200" dirty="0"/>
              <a:t>for secure federated learning</a:t>
            </a:r>
            <a:endParaRPr lang="en-SG" sz="1200" dirty="0"/>
          </a:p>
        </p:txBody>
      </p:sp>
    </p:spTree>
    <p:extLst>
      <p:ext uri="{BB962C8B-B14F-4D97-AF65-F5344CB8AC3E}">
        <p14:creationId xmlns:p14="http://schemas.microsoft.com/office/powerpoint/2010/main" val="2194010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3"/>
            <a:ext cx="12025746" cy="4484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6">
              <a:buFont typeface="Wingdings" pitchFamily="2" charset="2"/>
              <a:buChar char="§"/>
            </a:pPr>
            <a:r>
              <a:rPr lang="en-US" altLang="zh-CN" sz="1600" dirty="0"/>
              <a:t>Ownership and control federated learning</a:t>
            </a:r>
          </a:p>
          <a:p>
            <a:pPr lvl="6">
              <a:buFont typeface="Wingdings" pitchFamily="2" charset="2"/>
              <a:buChar char="§"/>
            </a:pPr>
            <a:r>
              <a:rPr lang="en-US" altLang="zh-CN" sz="1600" dirty="0"/>
              <a:t>Value allocation federated learning</a:t>
            </a:r>
          </a:p>
          <a:p>
            <a:pPr lvl="6">
              <a:buFont typeface="Wingdings" pitchFamily="2" charset="2"/>
              <a:buChar char="§"/>
            </a:pPr>
            <a:r>
              <a:rPr lang="en-SG" sz="1600" dirty="0"/>
              <a:t>Federated Learning with Blockchain</a:t>
            </a:r>
          </a:p>
          <a:p>
            <a:pPr lvl="7">
              <a:buFont typeface="Wingdings" pitchFamily="2" charset="2"/>
              <a:buChar char="§"/>
            </a:pPr>
            <a:r>
              <a:rPr lang="en-US" sz="1600" dirty="0"/>
              <a:t>Record and Reward Federated Learning Contributions with Blockchain</a:t>
            </a:r>
          </a:p>
          <a:p>
            <a:pPr lvl="7">
              <a:buFont typeface="Wingdings" pitchFamily="2" charset="2"/>
              <a:buChar char="§"/>
            </a:pPr>
            <a:r>
              <a:rPr lang="en-US" sz="1600" dirty="0"/>
              <a:t>Reliable Federated Learning  for Mobile Networks with Blockchain</a:t>
            </a:r>
          </a:p>
          <a:p>
            <a:pPr lvl="7">
              <a:buFont typeface="Wingdings" pitchFamily="2" charset="2"/>
              <a:buChar char="§"/>
            </a:pPr>
            <a:r>
              <a:rPr lang="en-US" sz="1600" dirty="0"/>
              <a:t>Identify and exclude Byzantine members in federated learning systems via blockchain</a:t>
            </a:r>
          </a:p>
          <a:p>
            <a:pPr lvl="8">
              <a:buFont typeface="Wingdings" pitchFamily="2" charset="2"/>
              <a:buChar char="§"/>
            </a:pPr>
            <a:r>
              <a:rPr lang="en-US" sz="1400" dirty="0"/>
              <a:t>A proof-of-concept for managing security issues in federated learning systems via blockchain technology. It uses decentralized programs executed via blockchain technology to establish secure learning coordination mechanisms and to identify and exclude Byzantine members.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Bernabe J B, Canovas J L, Hernandez-Ramos J L, et al. Privacy-preserving solutions for Blockchain: review and challenges[J]. IEEE Access, 2019, 7: 164908-164940.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El Rifai O,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Biotteau</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M, de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Boissezon</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X, et al. </a:t>
            </a:r>
            <a:r>
              <a:rPr kumimoji="0" lang="en-SG" sz="1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Blockchain-Based Federated Learning in Medicine</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[C]//International Conference on Artificial Intelligence in Medicine. Springer, Cham, 2020: 214-224.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Zhu X, Li H, Yu Y. Blockchain-based privacy preserving deep learning[C]//International Conference on Information Security and Cryptology. Springer, Cham, 2018: 370-383.</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65700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3"/>
            <a:ext cx="12025746" cy="4484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5">
              <a:buFont typeface="Wingdings" pitchFamily="2" charset="2"/>
              <a:buChar char="§"/>
            </a:pPr>
            <a:r>
              <a:rPr lang="en-SG" sz="1600" dirty="0"/>
              <a:t>From a unique technology perspective</a:t>
            </a:r>
          </a:p>
          <a:p>
            <a:pPr lvl="6">
              <a:buFont typeface="Wingdings" pitchFamily="2" charset="2"/>
              <a:buChar char="§"/>
            </a:pPr>
            <a:r>
              <a:rPr lang="en-SG" sz="1600" dirty="0"/>
              <a:t>Communication-efficient federated learning</a:t>
            </a:r>
          </a:p>
          <a:p>
            <a:pPr lvl="6">
              <a:buFont typeface="Wingdings" pitchFamily="2" charset="2"/>
              <a:buChar char="§"/>
            </a:pPr>
            <a:r>
              <a:rPr lang="en-SG" sz="1600" dirty="0"/>
              <a:t>Privacy-preserving Federated Learning</a:t>
            </a:r>
          </a:p>
          <a:p>
            <a:pPr lvl="6">
              <a:buFont typeface="Wingdings" pitchFamily="2" charset="2"/>
              <a:buChar char="§"/>
            </a:pPr>
            <a:r>
              <a:rPr lang="en-SG" sz="1600" dirty="0"/>
              <a:t>Secure-hardware federated learning</a:t>
            </a:r>
          </a:p>
          <a:p>
            <a:pPr lvl="7">
              <a:buFont typeface="Wingdings" pitchFamily="2" charset="2"/>
              <a:buChar char="§"/>
            </a:pPr>
            <a:r>
              <a:rPr lang="en-US" sz="1400" dirty="0"/>
              <a:t>An interesting hardware-based approach is to use trusted execution environment (TEE) which can guarantee that code and data loaded inside are protected. Such environment can be used inside the central server to increase its credibility. The Trusted Execution Environment (TEE), such as SGX, is a set of instructions by which applications can create protected memory regions for the execution of programs. These regions can be seen as enclaves isolated from any other code in the system, such as operating system and hypervisor. The processor only allows code running in an enclave to access data in the enclave. </a:t>
            </a: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Shi S, Tang Z, Chu X, et al. Communication-Efficient Distributed Deep Learning: Survey, Evaluation, and Challenges[J].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arXiv:2005.13247, 2020.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Shokri R,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Shmatikov</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V. Privacy-preserving deep learning[C]//Proceedings of the 22nd ACM SIGSAC conference on computer and communications security. 2015: 1310-1321.</a:t>
            </a: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Sattler F, Wiedemann S, Müller K R, et al. Robust and communication-efficient federated learning from non-</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iid</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data[J]. IEEE transactions on neural networks and learning systems, 2019.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Zhang C, Li S, Xia J, et al.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Batchcrypt</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Efficient homomorphic encryption for cross-silo federated learning[C]//2020 {USENIX} Annual Technical Conference ({USENIX}{ATC} 20). 2020: 493-506.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Chen Y, Luo F, Li T, et al. A training-integrity privacy-preserving federated learning scheme with trusted execution environment[J]. Information Sciences, 2020, 522: 69-79.</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73642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4"/>
            <a:ext cx="12025746" cy="4261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5">
              <a:buFont typeface="Wingdings" pitchFamily="2" charset="2"/>
              <a:buChar char="§"/>
            </a:pPr>
            <a:r>
              <a:rPr lang="en-SG" sz="1600" dirty="0"/>
              <a:t>From a unique technology perspective</a:t>
            </a:r>
          </a:p>
          <a:p>
            <a:pPr lvl="6">
              <a:buFont typeface="Wingdings" pitchFamily="2" charset="2"/>
              <a:buChar char="§"/>
            </a:pPr>
            <a:r>
              <a:rPr lang="en-SG" sz="1600" dirty="0"/>
              <a:t>Communication-efficient federated learning</a:t>
            </a:r>
          </a:p>
          <a:p>
            <a:pPr lvl="7">
              <a:buFont typeface="Wingdings" pitchFamily="2" charset="2"/>
              <a:buChar char="§"/>
            </a:pPr>
            <a:r>
              <a:rPr lang="en-US" sz="1600" dirty="0"/>
              <a:t>Communication Optimizations in Distributed Deep Learning</a:t>
            </a:r>
          </a:p>
          <a:p>
            <a:pPr lvl="8">
              <a:buFont typeface="Wingdings" pitchFamily="2" charset="2"/>
              <a:buChar char="§"/>
            </a:pPr>
            <a:r>
              <a:rPr lang="en-US" sz="1400" b="1" dirty="0"/>
              <a:t>Optimization Algorithm</a:t>
            </a:r>
            <a:r>
              <a:rPr lang="en-US" sz="1400" dirty="0"/>
              <a:t>: Communication Synchronization, Communication Compression, Scheduling</a:t>
            </a:r>
          </a:p>
          <a:p>
            <a:pPr lvl="8">
              <a:buFont typeface="Wingdings" pitchFamily="2" charset="2"/>
              <a:buChar char="§"/>
            </a:pPr>
            <a:r>
              <a:rPr lang="en-US" sz="1400" b="1" dirty="0"/>
              <a:t>System Architecture</a:t>
            </a:r>
            <a:r>
              <a:rPr lang="en-US" sz="1400" dirty="0"/>
              <a:t>: Centralized architecture--Parameter server (PS), Decentralized architecture--all-to-all (A2A), PS and A2A represent two different design philosophies, with different communication properties.</a:t>
            </a:r>
          </a:p>
          <a:p>
            <a:pPr lvl="8">
              <a:buFont typeface="Wingdings" pitchFamily="2" charset="2"/>
              <a:buChar char="§"/>
            </a:pPr>
            <a:r>
              <a:rPr lang="en-US" sz="1400" b="1" dirty="0"/>
              <a:t>Communication Infrastructure</a:t>
            </a:r>
            <a:r>
              <a:rPr lang="en-US" sz="1400" dirty="0"/>
              <a:t>: At the bottom level, there are diverse communication infrastructures offering the fundamental data communication services, which include communication protocols and network topologies. The optimization techniques in this level are also lossless.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Shi S, Tang Z, Chu X, et al. Communication-Efficient Distributed Deep Learning: Survey, Evaluation, and Challenges[J].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arXiv:2005.13247, 2020.</a:t>
            </a: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lvl="8">
              <a:buFont typeface="Wingdings" pitchFamily="2" charset="2"/>
              <a:buChar char="§"/>
            </a:pPr>
            <a:endParaRPr lang="en-US" sz="1400" dirty="0"/>
          </a:p>
        </p:txBody>
      </p:sp>
      <p:pic>
        <p:nvPicPr>
          <p:cNvPr id="10" name="Picture 9" descr="A screenshot of a social media post&#10;&#10;Description automatically generated">
            <a:extLst>
              <a:ext uri="{FF2B5EF4-FFF2-40B4-BE49-F238E27FC236}">
                <a16:creationId xmlns:a16="http://schemas.microsoft.com/office/drawing/2014/main" id="{34C77D75-5970-44C0-A126-3349FF86D4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600" y="4340071"/>
            <a:ext cx="3678119" cy="1785887"/>
          </a:xfrm>
          <a:prstGeom prst="rect">
            <a:avLst/>
          </a:prstGeom>
        </p:spPr>
      </p:pic>
      <p:sp>
        <p:nvSpPr>
          <p:cNvPr id="13" name="TextBox 12">
            <a:extLst>
              <a:ext uri="{FF2B5EF4-FFF2-40B4-BE49-F238E27FC236}">
                <a16:creationId xmlns:a16="http://schemas.microsoft.com/office/drawing/2014/main" id="{6ABF5E7A-A7A6-46AA-B21E-7C692E39E9EF}"/>
              </a:ext>
            </a:extLst>
          </p:cNvPr>
          <p:cNvSpPr txBox="1"/>
          <p:nvPr/>
        </p:nvSpPr>
        <p:spPr>
          <a:xfrm>
            <a:off x="101600" y="6225627"/>
            <a:ext cx="4070927" cy="276999"/>
          </a:xfrm>
          <a:prstGeom prst="rect">
            <a:avLst/>
          </a:prstGeom>
          <a:noFill/>
        </p:spPr>
        <p:txBody>
          <a:bodyPr wrap="square">
            <a:spAutoFit/>
          </a:bodyPr>
          <a:lstStyle/>
          <a:p>
            <a:r>
              <a:rPr lang="en-US" sz="1200" dirty="0"/>
              <a:t>A communication optimization portfolio in distributed DL.</a:t>
            </a:r>
          </a:p>
        </p:txBody>
      </p:sp>
    </p:spTree>
    <p:extLst>
      <p:ext uri="{BB962C8B-B14F-4D97-AF65-F5344CB8AC3E}">
        <p14:creationId xmlns:p14="http://schemas.microsoft.com/office/powerpoint/2010/main" val="2485044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4"/>
            <a:ext cx="12025746" cy="35898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5">
              <a:buFont typeface="Wingdings" pitchFamily="2" charset="2"/>
              <a:buChar char="§"/>
            </a:pPr>
            <a:r>
              <a:rPr lang="en-SG" sz="1600" dirty="0"/>
              <a:t>From a unique technology perspective</a:t>
            </a:r>
          </a:p>
          <a:p>
            <a:pPr lvl="6">
              <a:buFont typeface="Wingdings" pitchFamily="2" charset="2"/>
              <a:buChar char="§"/>
            </a:pPr>
            <a:r>
              <a:rPr lang="en-SG" sz="1600" dirty="0"/>
              <a:t>Communication-efficient federated learning</a:t>
            </a:r>
          </a:p>
          <a:p>
            <a:pPr lvl="7">
              <a:buFont typeface="Wingdings" pitchFamily="2" charset="2"/>
              <a:buChar char="§"/>
            </a:pPr>
            <a:r>
              <a:rPr lang="en-US" sz="1600" dirty="0"/>
              <a:t>Communication Optimizations in Distributed Deep Learning</a:t>
            </a:r>
          </a:p>
          <a:p>
            <a:pPr lvl="7">
              <a:buFont typeface="Wingdings" pitchFamily="2" charset="2"/>
              <a:buChar char="§"/>
            </a:pPr>
            <a:r>
              <a:rPr lang="en-US" sz="1600" dirty="0"/>
              <a:t>Distributed  Selective SGD for a distributed, collaborative deep learning protocol</a:t>
            </a:r>
          </a:p>
          <a:p>
            <a:pPr lvl="8">
              <a:buFont typeface="Wingdings" pitchFamily="2" charset="2"/>
              <a:buChar char="§"/>
            </a:pPr>
            <a:r>
              <a:rPr lang="en-US" sz="1400" dirty="0"/>
              <a:t>A practical system for collaborative deep learning that offers an attractive tradeoff between utility and privacy.</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Shokri R,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Shmatikov</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V. Privacy-preserving deep learning[C]//Proceedings of the 22nd ACM SIGSAC conference on computer and communications security. 2015: 1310-1321.</a:t>
            </a:r>
          </a:p>
        </p:txBody>
      </p:sp>
      <p:pic>
        <p:nvPicPr>
          <p:cNvPr id="14" name="Picture 13" descr="A close up of text on a white background&#10;&#10;Description automatically generated">
            <a:extLst>
              <a:ext uri="{FF2B5EF4-FFF2-40B4-BE49-F238E27FC236}">
                <a16:creationId xmlns:a16="http://schemas.microsoft.com/office/drawing/2014/main" id="{19A87475-6ADB-4994-9473-D8272FB44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9" y="3244173"/>
            <a:ext cx="3089073" cy="3089073"/>
          </a:xfrm>
          <a:prstGeom prst="rect">
            <a:avLst/>
          </a:prstGeom>
        </p:spPr>
      </p:pic>
      <p:sp>
        <p:nvSpPr>
          <p:cNvPr id="15" name="TextBox 14">
            <a:extLst>
              <a:ext uri="{FF2B5EF4-FFF2-40B4-BE49-F238E27FC236}">
                <a16:creationId xmlns:a16="http://schemas.microsoft.com/office/drawing/2014/main" id="{F24BD42B-9433-4DD1-A4D9-F62AB44B971B}"/>
              </a:ext>
            </a:extLst>
          </p:cNvPr>
          <p:cNvSpPr txBox="1"/>
          <p:nvPr/>
        </p:nvSpPr>
        <p:spPr>
          <a:xfrm>
            <a:off x="101599" y="6333246"/>
            <a:ext cx="5105400" cy="276999"/>
          </a:xfrm>
          <a:prstGeom prst="rect">
            <a:avLst/>
          </a:prstGeom>
          <a:noFill/>
        </p:spPr>
        <p:txBody>
          <a:bodyPr wrap="square">
            <a:spAutoFit/>
          </a:bodyPr>
          <a:lstStyle/>
          <a:p>
            <a:r>
              <a:rPr lang="en-US" sz="1200" dirty="0"/>
              <a:t>High-level architecture of the Privacy-Preserving Deep Learning system.</a:t>
            </a:r>
            <a:endParaRPr lang="en-SG" sz="1200" dirty="0"/>
          </a:p>
        </p:txBody>
      </p:sp>
    </p:spTree>
    <p:extLst>
      <p:ext uri="{BB962C8B-B14F-4D97-AF65-F5344CB8AC3E}">
        <p14:creationId xmlns:p14="http://schemas.microsoft.com/office/powerpoint/2010/main" val="122886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5"/>
            <a:ext cx="12025746" cy="38233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5">
              <a:buFont typeface="Wingdings" pitchFamily="2" charset="2"/>
              <a:buChar char="§"/>
            </a:pPr>
            <a:r>
              <a:rPr lang="en-SG" sz="1600" dirty="0"/>
              <a:t>From a unique technology perspective</a:t>
            </a:r>
          </a:p>
          <a:p>
            <a:pPr lvl="6">
              <a:buFont typeface="Wingdings" pitchFamily="2" charset="2"/>
              <a:buChar char="§"/>
            </a:pPr>
            <a:r>
              <a:rPr lang="en-SG" sz="1600" dirty="0"/>
              <a:t>Communication-efficient federated learning</a:t>
            </a:r>
          </a:p>
          <a:p>
            <a:pPr lvl="7">
              <a:buFont typeface="Wingdings" pitchFamily="2" charset="2"/>
              <a:buChar char="§"/>
            </a:pPr>
            <a:r>
              <a:rPr lang="en-US" sz="1600" dirty="0"/>
              <a:t>Communication Optimizations in Distributed Deep Learning</a:t>
            </a:r>
          </a:p>
          <a:p>
            <a:pPr lvl="7">
              <a:buFont typeface="Wingdings" pitchFamily="2" charset="2"/>
              <a:buChar char="§"/>
            </a:pPr>
            <a:r>
              <a:rPr lang="en-US" sz="1600" dirty="0"/>
              <a:t>Distributed  Selective SGD for a distributed, collaborative deep learning protocol</a:t>
            </a:r>
          </a:p>
          <a:p>
            <a:pPr lvl="7">
              <a:buFont typeface="Wingdings" pitchFamily="2" charset="2"/>
              <a:buChar char="§"/>
            </a:pPr>
            <a:r>
              <a:rPr lang="en-US" sz="1600" dirty="0"/>
              <a:t>Asynchronous Model Update and Temporally Weighted Aggregation</a:t>
            </a:r>
          </a:p>
          <a:p>
            <a:pPr lvl="8">
              <a:buFont typeface="Wingdings" pitchFamily="2" charset="2"/>
              <a:buChar char="§"/>
            </a:pPr>
            <a:r>
              <a:rPr lang="en-US" sz="1400" dirty="0"/>
              <a:t>A synchronous learning strategy on the clients and a temporally weighted aggregation of the local models on the server.</a:t>
            </a:r>
            <a:endParaRPr lang="en-US" sz="1600" dirty="0"/>
          </a:p>
          <a:p>
            <a:pPr lvl="8">
              <a:buFont typeface="Wingdings" pitchFamily="2" charset="2"/>
              <a:buChar char="§"/>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000" dirty="0">
                <a:solidFill>
                  <a:srgbClr val="000000"/>
                </a:solidFill>
                <a:latin typeface="Times New Roman" panose="02020603050405020304" pitchFamily="18" charset="0"/>
                <a:cs typeface="Times New Roman" panose="02020603050405020304" pitchFamily="18" charset="0"/>
              </a:rPr>
              <a:t>Chen Y, Sun X, </a:t>
            </a:r>
            <a:r>
              <a:rPr lang="en-US" sz="1000" dirty="0" err="1">
                <a:solidFill>
                  <a:srgbClr val="000000"/>
                </a:solidFill>
                <a:latin typeface="Times New Roman" panose="02020603050405020304" pitchFamily="18" charset="0"/>
                <a:cs typeface="Times New Roman" panose="02020603050405020304" pitchFamily="18" charset="0"/>
              </a:rPr>
              <a:t>Jin</a:t>
            </a:r>
            <a:r>
              <a:rPr lang="en-US" sz="1000" dirty="0">
                <a:solidFill>
                  <a:srgbClr val="000000"/>
                </a:solidFill>
                <a:latin typeface="Times New Roman" panose="02020603050405020304" pitchFamily="18" charset="0"/>
                <a:cs typeface="Times New Roman" panose="02020603050405020304" pitchFamily="18" charset="0"/>
              </a:rPr>
              <a:t> Y. Communication-efficient federated deep learning with asynchronous model update and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000" dirty="0">
                <a:solidFill>
                  <a:srgbClr val="000000"/>
                </a:solidFill>
                <a:latin typeface="Times New Roman" panose="02020603050405020304" pitchFamily="18" charset="0"/>
                <a:cs typeface="Times New Roman" panose="02020603050405020304" pitchFamily="18" charset="0"/>
              </a:rPr>
              <a:t>temporally weighted aggregation[J]. </a:t>
            </a:r>
            <a:r>
              <a:rPr lang="en-US" sz="1000" dirty="0" err="1">
                <a:solidFill>
                  <a:srgbClr val="000000"/>
                </a:solidFill>
                <a:latin typeface="Times New Roman" panose="02020603050405020304" pitchFamily="18" charset="0"/>
                <a:cs typeface="Times New Roman" panose="02020603050405020304" pitchFamily="18" charset="0"/>
              </a:rPr>
              <a:t>arXiv</a:t>
            </a:r>
            <a:r>
              <a:rPr lang="en-US" sz="1000" dirty="0">
                <a:solidFill>
                  <a:srgbClr val="000000"/>
                </a:solidFill>
                <a:latin typeface="Times New Roman" panose="02020603050405020304" pitchFamily="18" charset="0"/>
                <a:cs typeface="Times New Roman" panose="02020603050405020304" pitchFamily="18" charset="0"/>
              </a:rPr>
              <a:t> preprint arXiv:1903.07424, 2019.</a:t>
            </a:r>
          </a:p>
        </p:txBody>
      </p:sp>
      <p:pic>
        <p:nvPicPr>
          <p:cNvPr id="7" name="Picture 6" descr="A close up of a map&#10;&#10;Description automatically generated">
            <a:extLst>
              <a:ext uri="{FF2B5EF4-FFF2-40B4-BE49-F238E27FC236}">
                <a16:creationId xmlns:a16="http://schemas.microsoft.com/office/drawing/2014/main" id="{ABBF1E9B-9F8D-4468-8A4D-BA201B62A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003" y="4451878"/>
            <a:ext cx="4270442" cy="2326210"/>
          </a:xfrm>
          <a:prstGeom prst="rect">
            <a:avLst/>
          </a:prstGeom>
        </p:spPr>
      </p:pic>
      <p:sp>
        <p:nvSpPr>
          <p:cNvPr id="10" name="TextBox 9">
            <a:extLst>
              <a:ext uri="{FF2B5EF4-FFF2-40B4-BE49-F238E27FC236}">
                <a16:creationId xmlns:a16="http://schemas.microsoft.com/office/drawing/2014/main" id="{0FB62DEF-D9B7-4C6B-AED2-061872316B39}"/>
              </a:ext>
            </a:extLst>
          </p:cNvPr>
          <p:cNvSpPr txBox="1"/>
          <p:nvPr/>
        </p:nvSpPr>
        <p:spPr>
          <a:xfrm>
            <a:off x="3262008" y="5153318"/>
            <a:ext cx="3625175" cy="461665"/>
          </a:xfrm>
          <a:prstGeom prst="rect">
            <a:avLst/>
          </a:prstGeom>
          <a:noFill/>
        </p:spPr>
        <p:txBody>
          <a:bodyPr wrap="square">
            <a:spAutoFit/>
          </a:bodyPr>
          <a:lstStyle/>
          <a:p>
            <a:r>
              <a:rPr lang="en-US" sz="1200" dirty="0"/>
              <a:t>Federated learning with asynchronous model update </a:t>
            </a:r>
          </a:p>
          <a:p>
            <a:r>
              <a:rPr lang="en-US" sz="1200" dirty="0"/>
              <a:t>and temporally weighted aggregation</a:t>
            </a:r>
            <a:endParaRPr lang="en-SG" sz="1200" dirty="0"/>
          </a:p>
        </p:txBody>
      </p:sp>
    </p:spTree>
    <p:extLst>
      <p:ext uri="{BB962C8B-B14F-4D97-AF65-F5344CB8AC3E}">
        <p14:creationId xmlns:p14="http://schemas.microsoft.com/office/powerpoint/2010/main" val="1266043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5"/>
            <a:ext cx="12025746" cy="4543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5">
              <a:buFont typeface="Wingdings" pitchFamily="2" charset="2"/>
              <a:buChar char="§"/>
            </a:pPr>
            <a:r>
              <a:rPr lang="en-SG" sz="1600" dirty="0"/>
              <a:t>From a unique technology perspective</a:t>
            </a:r>
          </a:p>
          <a:p>
            <a:pPr lvl="6">
              <a:buFont typeface="Wingdings" pitchFamily="2" charset="2"/>
              <a:buChar char="§"/>
            </a:pPr>
            <a:r>
              <a:rPr lang="en-SG" sz="1600" dirty="0"/>
              <a:t>Communication-efficient federated learning</a:t>
            </a:r>
          </a:p>
          <a:p>
            <a:pPr lvl="7">
              <a:buFont typeface="Wingdings" pitchFamily="2" charset="2"/>
              <a:buChar char="§"/>
            </a:pPr>
            <a:r>
              <a:rPr lang="en-US" sz="1600" dirty="0"/>
              <a:t>Communication Optimizations in Distributed Deep Learning</a:t>
            </a:r>
          </a:p>
          <a:p>
            <a:pPr lvl="7">
              <a:buFont typeface="Wingdings" pitchFamily="2" charset="2"/>
              <a:buChar char="§"/>
            </a:pPr>
            <a:r>
              <a:rPr lang="en-US" sz="1600" dirty="0"/>
              <a:t>Distributed  Selective SGD for a distributed, collaborative deep learning protocol</a:t>
            </a:r>
          </a:p>
          <a:p>
            <a:pPr lvl="7">
              <a:buFont typeface="Wingdings" pitchFamily="2" charset="2"/>
              <a:buChar char="§"/>
            </a:pPr>
            <a:r>
              <a:rPr lang="en-US" sz="1600" dirty="0"/>
              <a:t>Asynchronous Model Update and Temporally Weighted Aggregation</a:t>
            </a:r>
          </a:p>
          <a:p>
            <a:pPr lvl="7">
              <a:buFont typeface="Wingdings" pitchFamily="2" charset="2"/>
              <a:buChar char="§"/>
            </a:pPr>
            <a:r>
              <a:rPr lang="en-US" sz="1600" dirty="0"/>
              <a:t>Robust and Communication-Efficient Federated Learning from Non-IID Data</a:t>
            </a:r>
          </a:p>
          <a:p>
            <a:pPr lvl="8">
              <a:buFont typeface="Wingdings" pitchFamily="2" charset="2"/>
              <a:buChar char="§"/>
            </a:pPr>
            <a:r>
              <a:rPr lang="en-US" sz="1400" dirty="0"/>
              <a:t>Sparse Ternary Compression (STC), a new compression framework that is specifically designed to meet the requirements of the Federated Learning environment. STC extends the existing compression technique of top-k gradient </a:t>
            </a:r>
            <a:r>
              <a:rPr lang="en-US" sz="1400" dirty="0" err="1"/>
              <a:t>sparsification</a:t>
            </a:r>
            <a:r>
              <a:rPr lang="en-US" sz="1400" dirty="0"/>
              <a:t> with a novel mechanism to enable downstream compression as well as </a:t>
            </a:r>
            <a:r>
              <a:rPr lang="en-US" sz="1400" dirty="0" err="1"/>
              <a:t>ternarization</a:t>
            </a:r>
            <a:r>
              <a:rPr lang="en-US" sz="1400" dirty="0"/>
              <a:t> and optimal </a:t>
            </a:r>
            <a:r>
              <a:rPr lang="en-US" sz="1400" dirty="0" err="1"/>
              <a:t>Golomb</a:t>
            </a:r>
            <a:r>
              <a:rPr lang="en-US" sz="1400" dirty="0"/>
              <a:t> encoding of the weight updates.</a:t>
            </a:r>
          </a:p>
          <a:p>
            <a:pPr lvl="7">
              <a:buFont typeface="Wingdings" pitchFamily="2" charset="2"/>
              <a:buChar char="§"/>
            </a:pPr>
            <a:endParaRPr lang="en-US" sz="1600" dirty="0"/>
          </a:p>
          <a:p>
            <a:pPr lvl="7">
              <a:buFont typeface="Wingdings" pitchFamily="2" charset="2"/>
              <a:buChar char="§"/>
            </a:pPr>
            <a:endParaRPr lang="en-US" sz="1600" dirty="0"/>
          </a:p>
          <a:p>
            <a:pPr lvl="7">
              <a:buFont typeface="Wingdings" pitchFamily="2" charset="2"/>
              <a:buChar char="§"/>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Sattler F, Wiedemann S, Müller K R, et al. Robust and communication-efficient federated learning from non-</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iid</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data[J]. IEEE transactions on neural networks and learning systems, 2019.</a:t>
            </a: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12" name="Picture 11" descr="A picture containing map, text&#10;&#10;Description automatically generated">
            <a:extLst>
              <a:ext uri="{FF2B5EF4-FFF2-40B4-BE49-F238E27FC236}">
                <a16:creationId xmlns:a16="http://schemas.microsoft.com/office/drawing/2014/main" id="{DB311E60-681D-4084-B529-E6A3A9CA9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98284"/>
            <a:ext cx="3380739" cy="2230066"/>
          </a:xfrm>
          <a:prstGeom prst="rect">
            <a:avLst/>
          </a:prstGeom>
        </p:spPr>
      </p:pic>
      <p:sp>
        <p:nvSpPr>
          <p:cNvPr id="13" name="TextBox 12">
            <a:extLst>
              <a:ext uri="{FF2B5EF4-FFF2-40B4-BE49-F238E27FC236}">
                <a16:creationId xmlns:a16="http://schemas.microsoft.com/office/drawing/2014/main" id="{F5632CAA-695D-44A8-9A9D-BF21C8CAD8C7}"/>
              </a:ext>
            </a:extLst>
          </p:cNvPr>
          <p:cNvSpPr txBox="1"/>
          <p:nvPr/>
        </p:nvSpPr>
        <p:spPr>
          <a:xfrm>
            <a:off x="157247" y="6214995"/>
            <a:ext cx="3352800" cy="276999"/>
          </a:xfrm>
          <a:prstGeom prst="rect">
            <a:avLst/>
          </a:prstGeom>
          <a:noFill/>
        </p:spPr>
        <p:txBody>
          <a:bodyPr wrap="square">
            <a:spAutoFit/>
          </a:bodyPr>
          <a:lstStyle/>
          <a:p>
            <a:r>
              <a:rPr lang="en-US" sz="1200" dirty="0"/>
              <a:t> Federated Learning with a parameter server</a:t>
            </a:r>
            <a:endParaRPr lang="en-SG" sz="1200" dirty="0"/>
          </a:p>
        </p:txBody>
      </p:sp>
    </p:spTree>
    <p:extLst>
      <p:ext uri="{BB962C8B-B14F-4D97-AF65-F5344CB8AC3E}">
        <p14:creationId xmlns:p14="http://schemas.microsoft.com/office/powerpoint/2010/main" val="182562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5549373" cy="584776"/>
          </a:xfrm>
          <a:prstGeom prst="rect">
            <a:avLst/>
          </a:prstGeom>
          <a:noFill/>
        </p:spPr>
        <p:txBody>
          <a:bodyPr wrap="square" rtlCol="0">
            <a:spAutoFit/>
          </a:bodyPr>
          <a:lstStyle/>
          <a:p>
            <a:r>
              <a:rPr lang="en-US" altLang="zh-TW" sz="3200" dirty="0">
                <a:latin typeface="Hiragino Sans GB W3"/>
                <a:ea typeface="Hiragino Sans GB W3"/>
                <a:cs typeface="Hiragino Sans GB W3"/>
              </a:rPr>
              <a:t> </a:t>
            </a:r>
            <a:r>
              <a:rPr lang="en-US" altLang="zh-CN" sz="3200" dirty="0">
                <a:latin typeface="Hiragino Sans GB W3"/>
                <a:ea typeface="Hiragino Sans GB W3"/>
                <a:cs typeface="Hiragino Sans GB W3"/>
              </a:rPr>
              <a:t>Tutorial Outline</a:t>
            </a:r>
            <a:endParaRPr lang="en-US" sz="3200" dirty="0"/>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86441" y="740373"/>
            <a:ext cx="11681023" cy="51543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sz="3200" dirty="0"/>
              <a:t>Data Asset: What and Why </a:t>
            </a:r>
          </a:p>
          <a:p>
            <a:pPr lvl="2"/>
            <a:r>
              <a:rPr lang="en-US" altLang="zh-CN" dirty="0"/>
              <a:t>Background </a:t>
            </a:r>
          </a:p>
          <a:p>
            <a:pPr lvl="3"/>
            <a:r>
              <a:rPr lang="en-US" altLang="zh-CN" dirty="0"/>
              <a:t>A New Era of Data Economy</a:t>
            </a:r>
          </a:p>
          <a:p>
            <a:pPr lvl="3"/>
            <a:r>
              <a:rPr lang="en-US" altLang="zh-CN" dirty="0"/>
              <a:t>Data Ecosystem and Bottleneck</a:t>
            </a:r>
          </a:p>
          <a:p>
            <a:pPr lvl="4"/>
            <a:r>
              <a:rPr lang="en-US" dirty="0"/>
              <a:t>Bottlenecks in data collaboration</a:t>
            </a:r>
          </a:p>
          <a:p>
            <a:pPr lvl="5"/>
            <a:r>
              <a:rPr lang="en-US" sz="1600" dirty="0"/>
              <a:t>Unfair Value Allocation with Users as data contributors left out</a:t>
            </a:r>
          </a:p>
          <a:p>
            <a:pPr lvl="5"/>
            <a:r>
              <a:rPr lang="en-US" sz="1600" dirty="0"/>
              <a:t>Weak Data Control</a:t>
            </a:r>
          </a:p>
          <a:p>
            <a:pPr lvl="6"/>
            <a:r>
              <a:rPr lang="en-US" sz="1600" dirty="0"/>
              <a:t>Users have little knowledge of and control over their data</a:t>
            </a:r>
          </a:p>
          <a:p>
            <a:pPr lvl="5"/>
            <a:r>
              <a:rPr lang="en-US" sz="1600" dirty="0"/>
              <a:t>Poor Privacy Protection</a:t>
            </a:r>
          </a:p>
          <a:p>
            <a:pPr lvl="6"/>
            <a:r>
              <a:rPr lang="en-US" sz="1600" dirty="0"/>
              <a:t>Low transparency and insufficient measures</a:t>
            </a:r>
          </a:p>
          <a:p>
            <a:pPr lvl="5"/>
            <a:r>
              <a:rPr lang="en-US" sz="1600" dirty="0"/>
              <a:t>Data Isolation among Corporates For Security Concerns</a:t>
            </a:r>
          </a:p>
          <a:p>
            <a:pPr lvl="5"/>
            <a:r>
              <a:rPr lang="en-US" sz="1600" dirty="0"/>
              <a:t>Privacy and Data Leakage Concern</a:t>
            </a:r>
          </a:p>
          <a:p>
            <a:pPr lvl="5"/>
            <a:r>
              <a:rPr lang="en-US" sz="1600" dirty="0"/>
              <a:t>Data Wall Due to Policy and Regulation</a:t>
            </a:r>
          </a:p>
          <a:p>
            <a:pPr lvl="5"/>
            <a:r>
              <a:rPr lang="en-US" sz="1600" dirty="0"/>
              <a:t>Low Incentivization for Data Sharing</a:t>
            </a:r>
          </a:p>
          <a:p>
            <a:pPr lvl="4"/>
            <a:r>
              <a:rPr lang="en-US" dirty="0"/>
              <a:t>Bottlenecks in data intelligence </a:t>
            </a:r>
          </a:p>
          <a:p>
            <a:pPr lvl="3"/>
            <a:endParaRPr lang="en-US" sz="2400" dirty="0"/>
          </a:p>
          <a:p>
            <a:pPr marL="0" indent="0">
              <a:buNone/>
            </a:pPr>
            <a:endParaRPr lang="en-US" sz="1100" dirty="0"/>
          </a:p>
          <a:p>
            <a:pPr marL="0" indent="0">
              <a:buNone/>
            </a:pPr>
            <a:r>
              <a:rPr lang="en-US" sz="1100" dirty="0" err="1"/>
              <a:t>Kitsios</a:t>
            </a:r>
            <a:r>
              <a:rPr lang="en-US" sz="1100" dirty="0"/>
              <a:t> F, </a:t>
            </a:r>
            <a:r>
              <a:rPr lang="en-US" sz="1100" dirty="0" err="1"/>
              <a:t>Papachristos</a:t>
            </a:r>
            <a:r>
              <a:rPr lang="en-US" sz="1100" dirty="0"/>
              <a:t> N, </a:t>
            </a:r>
            <a:r>
              <a:rPr lang="en-US" sz="1100" dirty="0" err="1"/>
              <a:t>Kamariotou</a:t>
            </a:r>
            <a:r>
              <a:rPr lang="en-US" sz="1100" dirty="0"/>
              <a:t> M. Business models for open data ecosystem: Challenges and motivations for entrepreneurship and innovation[C]//2017 IEEE 19th Conference on Business Informatics (CBI). IEEE, 2017, 1: 398-407.</a:t>
            </a:r>
            <a:endParaRPr lang="en-SG" sz="1100" dirty="0"/>
          </a:p>
          <a:p>
            <a:pPr marL="0" indent="0">
              <a:buNone/>
            </a:pPr>
            <a:endParaRPr lang="en-US" sz="2800" dirty="0"/>
          </a:p>
          <a:p>
            <a:pPr marL="0" indent="0">
              <a:buNone/>
            </a:pPr>
            <a:endParaRPr lang="en-US" sz="2800" dirty="0"/>
          </a:p>
        </p:txBody>
      </p:sp>
      <p:graphicFrame>
        <p:nvGraphicFramePr>
          <p:cNvPr id="5" name="Diagram 4">
            <a:extLst>
              <a:ext uri="{FF2B5EF4-FFF2-40B4-BE49-F238E27FC236}">
                <a16:creationId xmlns:a16="http://schemas.microsoft.com/office/drawing/2014/main" id="{7B4118BD-7974-4DF9-B2FC-0487CC1FD0C9}"/>
              </a:ext>
            </a:extLst>
          </p:cNvPr>
          <p:cNvGraphicFramePr/>
          <p:nvPr>
            <p:extLst>
              <p:ext uri="{D42A27DB-BD31-4B8C-83A1-F6EECF244321}">
                <p14:modId xmlns:p14="http://schemas.microsoft.com/office/powerpoint/2010/main" val="761712651"/>
              </p:ext>
            </p:extLst>
          </p:nvPr>
        </p:nvGraphicFramePr>
        <p:xfrm>
          <a:off x="8736563" y="2290609"/>
          <a:ext cx="2667000" cy="24840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8383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5"/>
            <a:ext cx="12025746" cy="3560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5">
              <a:buFont typeface="Wingdings" pitchFamily="2" charset="2"/>
              <a:buChar char="§"/>
            </a:pPr>
            <a:r>
              <a:rPr lang="en-SG" sz="1600" dirty="0"/>
              <a:t>From a unique technology perspective</a:t>
            </a:r>
          </a:p>
          <a:p>
            <a:pPr lvl="6">
              <a:buFont typeface="Wingdings" pitchFamily="2" charset="2"/>
              <a:buChar char="§"/>
            </a:pPr>
            <a:r>
              <a:rPr lang="en-SG" sz="1600" dirty="0"/>
              <a:t>Communication-efficient federated learning</a:t>
            </a:r>
          </a:p>
          <a:p>
            <a:pPr lvl="6">
              <a:buFont typeface="Wingdings" pitchFamily="2" charset="2"/>
              <a:buChar char="§"/>
            </a:pPr>
            <a:r>
              <a:rPr lang="en-US" sz="1600" dirty="0"/>
              <a:t>Privacy-preserving Federated Learning</a:t>
            </a:r>
          </a:p>
          <a:p>
            <a:pPr lvl="7">
              <a:buFont typeface="Wingdings" pitchFamily="2" charset="2"/>
              <a:buChar char="§"/>
            </a:pPr>
            <a:r>
              <a:rPr lang="en-US" sz="1600" dirty="0"/>
              <a:t>Federated Learning with Homomorphic encryption</a:t>
            </a:r>
          </a:p>
          <a:p>
            <a:pPr lvl="8">
              <a:buFont typeface="Wingdings" pitchFamily="2" charset="2"/>
              <a:buChar char="§"/>
            </a:pPr>
            <a:r>
              <a:rPr lang="en-US" sz="1400" dirty="0"/>
              <a:t>A system solution for cross-silo FL that substantially reduces the encryption and communication overhead caused by HE.</a:t>
            </a:r>
          </a:p>
          <a:p>
            <a:pPr lvl="7">
              <a:buFont typeface="Wingdings" pitchFamily="2" charset="2"/>
              <a:buChar char="§"/>
            </a:pPr>
            <a:endParaRPr lang="en-US" sz="1600" dirty="0"/>
          </a:p>
          <a:p>
            <a:pPr lvl="6">
              <a:buFont typeface="Wingdings" pitchFamily="2" charset="2"/>
              <a:buChar char="§"/>
            </a:pPr>
            <a:endParaRPr lang="en-US" sz="1600" dirty="0"/>
          </a:p>
          <a:p>
            <a:pPr lvl="7">
              <a:buFont typeface="Wingdings" pitchFamily="2" charset="2"/>
              <a:buChar char="§"/>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Zhang C, Li S, Xia J, et al.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Batchcrypt</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Efficient homomorphic encryption for cross-silo federated learning[C]//2020 {USENIX} Annual Technical Conference ({USENIX}{ATC} 20). 2020: 493-506.</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7" name="Picture 6" descr="A close up of a map&#10;&#10;Description automatically generated">
            <a:extLst>
              <a:ext uri="{FF2B5EF4-FFF2-40B4-BE49-F238E27FC236}">
                <a16:creationId xmlns:a16="http://schemas.microsoft.com/office/drawing/2014/main" id="{88C03846-6259-4872-A880-53786077D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573" y="4127676"/>
            <a:ext cx="5061645" cy="2506587"/>
          </a:xfrm>
          <a:prstGeom prst="rect">
            <a:avLst/>
          </a:prstGeom>
        </p:spPr>
      </p:pic>
      <p:sp>
        <p:nvSpPr>
          <p:cNvPr id="10" name="TextBox 9">
            <a:extLst>
              <a:ext uri="{FF2B5EF4-FFF2-40B4-BE49-F238E27FC236}">
                <a16:creationId xmlns:a16="http://schemas.microsoft.com/office/drawing/2014/main" id="{01105102-1490-4E78-9BE4-1DF84E5FE96E}"/>
              </a:ext>
            </a:extLst>
          </p:cNvPr>
          <p:cNvSpPr txBox="1"/>
          <p:nvPr/>
        </p:nvSpPr>
        <p:spPr>
          <a:xfrm>
            <a:off x="2242226" y="5150136"/>
            <a:ext cx="3438727" cy="461665"/>
          </a:xfrm>
          <a:prstGeom prst="rect">
            <a:avLst/>
          </a:prstGeom>
          <a:noFill/>
        </p:spPr>
        <p:txBody>
          <a:bodyPr wrap="square">
            <a:spAutoFit/>
          </a:bodyPr>
          <a:lstStyle/>
          <a:p>
            <a:r>
              <a:rPr lang="en-US" sz="1200" dirty="0"/>
              <a:t>The architecture of cross-silo FL system, where HE is </a:t>
            </a:r>
          </a:p>
          <a:p>
            <a:r>
              <a:rPr lang="en-US" sz="1200" dirty="0"/>
              <a:t>implemented as a pluggable module on the clients.</a:t>
            </a:r>
            <a:endParaRPr lang="en-SG" sz="1200" dirty="0"/>
          </a:p>
        </p:txBody>
      </p:sp>
    </p:spTree>
    <p:extLst>
      <p:ext uri="{BB962C8B-B14F-4D97-AF65-F5344CB8AC3E}">
        <p14:creationId xmlns:p14="http://schemas.microsoft.com/office/powerpoint/2010/main" val="4094917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5"/>
            <a:ext cx="12025746" cy="4066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5">
              <a:buFont typeface="Wingdings" pitchFamily="2" charset="2"/>
              <a:buChar char="§"/>
            </a:pPr>
            <a:r>
              <a:rPr lang="en-SG" sz="1600" dirty="0"/>
              <a:t>From a unique technology perspective</a:t>
            </a:r>
          </a:p>
          <a:p>
            <a:pPr lvl="6">
              <a:buFont typeface="Wingdings" pitchFamily="2" charset="2"/>
              <a:buChar char="§"/>
            </a:pPr>
            <a:r>
              <a:rPr lang="en-SG" sz="1600" dirty="0"/>
              <a:t>Communication-efficient federated learning</a:t>
            </a:r>
          </a:p>
          <a:p>
            <a:pPr lvl="6">
              <a:buFont typeface="Wingdings" pitchFamily="2" charset="2"/>
              <a:buChar char="§"/>
            </a:pPr>
            <a:r>
              <a:rPr lang="en-US" sz="1600" dirty="0"/>
              <a:t>Privacy-preserving Federated Learning</a:t>
            </a:r>
          </a:p>
          <a:p>
            <a:pPr lvl="7">
              <a:buFont typeface="Wingdings" pitchFamily="2" charset="2"/>
              <a:buChar char="§"/>
            </a:pPr>
            <a:r>
              <a:rPr lang="en-US" sz="1600" dirty="0"/>
              <a:t>Federated Learning with Homomorphic encryption</a:t>
            </a:r>
          </a:p>
          <a:p>
            <a:pPr lvl="7">
              <a:buFont typeface="Wingdings" pitchFamily="2" charset="2"/>
              <a:buChar char="§"/>
            </a:pPr>
            <a:r>
              <a:rPr lang="en-US" sz="1600" dirty="0"/>
              <a:t>Federated Learning with Secure multi-party computation (SMC)</a:t>
            </a:r>
          </a:p>
          <a:p>
            <a:pPr lvl="8">
              <a:buFont typeface="Wingdings" pitchFamily="2" charset="2"/>
              <a:buChar char="§"/>
            </a:pPr>
            <a:r>
              <a:rPr lang="en-US" sz="1400" dirty="0"/>
              <a:t>Adopt Multi-Party Computation (MPC) to achieve privacy-preserving model aggregation for FL. The MPC-enabled model aggregation in a peer-to-peer manner incurs high communication overhead with low scalability. </a:t>
            </a:r>
            <a:endParaRPr lang="en-US" sz="1600" dirty="0"/>
          </a:p>
          <a:p>
            <a:pPr lvl="6">
              <a:buFont typeface="Wingdings" pitchFamily="2" charset="2"/>
              <a:buChar char="§"/>
            </a:pPr>
            <a:endParaRPr lang="en-US" sz="1600" dirty="0"/>
          </a:p>
          <a:p>
            <a:pPr lvl="7">
              <a:buFont typeface="Wingdings" pitchFamily="2" charset="2"/>
              <a:buChar char="§"/>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Kanagavelu</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 Li Z,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Samsudin</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J, et al. Two-Phase Multi-Party Computation Enabled Privacy-Preserving Federated Learning[J].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arXiv:2005.11901, 2020.</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p:txBody>
      </p:sp>
      <p:pic>
        <p:nvPicPr>
          <p:cNvPr id="12" name="Picture 11" descr="A picture containing building, car, parking, green&#10;&#10;Description automatically generated">
            <a:extLst>
              <a:ext uri="{FF2B5EF4-FFF2-40B4-BE49-F238E27FC236}">
                <a16:creationId xmlns:a16="http://schemas.microsoft.com/office/drawing/2014/main" id="{950A18DD-CB3A-420E-BACD-E53D52E44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4" y="4365504"/>
            <a:ext cx="3928060" cy="2112782"/>
          </a:xfrm>
          <a:prstGeom prst="rect">
            <a:avLst/>
          </a:prstGeom>
        </p:spPr>
      </p:pic>
      <p:sp>
        <p:nvSpPr>
          <p:cNvPr id="13" name="TextBox 12">
            <a:extLst>
              <a:ext uri="{FF2B5EF4-FFF2-40B4-BE49-F238E27FC236}">
                <a16:creationId xmlns:a16="http://schemas.microsoft.com/office/drawing/2014/main" id="{522E5A97-4635-4D49-B51C-5FBC56EE73AA}"/>
              </a:ext>
            </a:extLst>
          </p:cNvPr>
          <p:cNvSpPr txBox="1"/>
          <p:nvPr/>
        </p:nvSpPr>
        <p:spPr>
          <a:xfrm>
            <a:off x="3992714" y="5552405"/>
            <a:ext cx="3810000" cy="276999"/>
          </a:xfrm>
          <a:prstGeom prst="rect">
            <a:avLst/>
          </a:prstGeom>
          <a:noFill/>
        </p:spPr>
        <p:txBody>
          <a:bodyPr wrap="square">
            <a:spAutoFit/>
          </a:bodyPr>
          <a:lstStyle/>
          <a:p>
            <a:r>
              <a:rPr lang="en-US" sz="1200" dirty="0"/>
              <a:t>MPC-enabled Privacy-Preserving Model Aggregation</a:t>
            </a:r>
            <a:endParaRPr lang="en-SG" sz="1200" dirty="0"/>
          </a:p>
        </p:txBody>
      </p:sp>
    </p:spTree>
    <p:extLst>
      <p:ext uri="{BB962C8B-B14F-4D97-AF65-F5344CB8AC3E}">
        <p14:creationId xmlns:p14="http://schemas.microsoft.com/office/powerpoint/2010/main" val="3641050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6"/>
            <a:ext cx="12025746" cy="4154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5">
              <a:buFont typeface="Wingdings" pitchFamily="2" charset="2"/>
              <a:buChar char="§"/>
            </a:pPr>
            <a:r>
              <a:rPr lang="en-SG" sz="1600" dirty="0"/>
              <a:t>From a unique technology perspective</a:t>
            </a:r>
          </a:p>
          <a:p>
            <a:pPr lvl="6">
              <a:buFont typeface="Wingdings" pitchFamily="2" charset="2"/>
              <a:buChar char="§"/>
            </a:pPr>
            <a:r>
              <a:rPr lang="en-SG" sz="1600" dirty="0"/>
              <a:t>Communication-efficient federated learning</a:t>
            </a:r>
          </a:p>
          <a:p>
            <a:pPr lvl="6">
              <a:buFont typeface="Wingdings" pitchFamily="2" charset="2"/>
              <a:buChar char="§"/>
            </a:pPr>
            <a:r>
              <a:rPr lang="en-US" sz="1600" dirty="0"/>
              <a:t>Privacy-preserving Federated Learning</a:t>
            </a:r>
          </a:p>
          <a:p>
            <a:pPr lvl="7">
              <a:buFont typeface="Wingdings" pitchFamily="2" charset="2"/>
              <a:buChar char="§"/>
            </a:pPr>
            <a:r>
              <a:rPr lang="en-US" sz="1600" dirty="0"/>
              <a:t>Federated Learning with Homomorphic encryption</a:t>
            </a:r>
          </a:p>
          <a:p>
            <a:pPr lvl="7">
              <a:buFont typeface="Wingdings" pitchFamily="2" charset="2"/>
              <a:buChar char="§"/>
            </a:pPr>
            <a:r>
              <a:rPr lang="en-US" sz="1600" dirty="0"/>
              <a:t>Federated Learning with Secure multi-party computation (SMC)</a:t>
            </a:r>
          </a:p>
          <a:p>
            <a:pPr lvl="7">
              <a:buFont typeface="Wingdings" pitchFamily="2" charset="2"/>
              <a:buChar char="§"/>
            </a:pPr>
            <a:r>
              <a:rPr lang="en-US" sz="1600" dirty="0"/>
              <a:t>Federated Learning with Differential privacy</a:t>
            </a:r>
          </a:p>
          <a:p>
            <a:pPr lvl="8">
              <a:buFont typeface="Wingdings" pitchFamily="2" charset="2"/>
              <a:buChar char="§"/>
            </a:pPr>
            <a:r>
              <a:rPr lang="en-US" sz="1400" dirty="0"/>
              <a:t>A novel framework based on the concept of differential privacy (DP), in which artificial noises are added to the parameters at the clients side before aggregating, namely, noising before model aggregation FL (</a:t>
            </a:r>
            <a:r>
              <a:rPr lang="en-US" sz="1400" dirty="0" err="1"/>
              <a:t>NbAFL</a:t>
            </a:r>
            <a:r>
              <a:rPr lang="en-US" sz="1400" dirty="0"/>
              <a:t>).</a:t>
            </a:r>
          </a:p>
          <a:p>
            <a:pPr lvl="8">
              <a:buFont typeface="Wingdings" pitchFamily="2" charset="2"/>
              <a:buChar char="§"/>
            </a:pPr>
            <a:endParaRPr lang="en-US" sz="1600" dirty="0"/>
          </a:p>
          <a:p>
            <a:pPr lvl="6">
              <a:buFont typeface="Wingdings" pitchFamily="2" charset="2"/>
              <a:buChar char="§"/>
            </a:pPr>
            <a:endParaRPr lang="en-US" sz="1600" dirty="0"/>
          </a:p>
          <a:p>
            <a:pPr lvl="7">
              <a:buFont typeface="Wingdings" pitchFamily="2" charset="2"/>
              <a:buChar char="§"/>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Wei K, Li J, Ding M, et al. Federated Learning with Differential Privacy: Algorithms and Performance Analysis[J].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2019: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1911.00222.</a:t>
            </a:r>
          </a:p>
        </p:txBody>
      </p:sp>
      <p:pic>
        <p:nvPicPr>
          <p:cNvPr id="7" name="Picture 6" descr="A picture containing table, person, clock, display&#10;&#10;Description automatically generated">
            <a:extLst>
              <a:ext uri="{FF2B5EF4-FFF2-40B4-BE49-F238E27FC236}">
                <a16:creationId xmlns:a16="http://schemas.microsoft.com/office/drawing/2014/main" id="{E4128392-45CE-40DB-9AAE-4D98ED008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4" y="4353980"/>
            <a:ext cx="3433864" cy="2150012"/>
          </a:xfrm>
          <a:prstGeom prst="rect">
            <a:avLst/>
          </a:prstGeom>
        </p:spPr>
      </p:pic>
      <p:sp>
        <p:nvSpPr>
          <p:cNvPr id="10" name="TextBox 9">
            <a:extLst>
              <a:ext uri="{FF2B5EF4-FFF2-40B4-BE49-F238E27FC236}">
                <a16:creationId xmlns:a16="http://schemas.microsoft.com/office/drawing/2014/main" id="{00F184B3-07D7-49F9-AB30-2DC4D4A9C8DE}"/>
              </a:ext>
            </a:extLst>
          </p:cNvPr>
          <p:cNvSpPr txBox="1"/>
          <p:nvPr/>
        </p:nvSpPr>
        <p:spPr>
          <a:xfrm>
            <a:off x="3976991" y="5589186"/>
            <a:ext cx="8382000" cy="276999"/>
          </a:xfrm>
          <a:prstGeom prst="rect">
            <a:avLst/>
          </a:prstGeom>
          <a:noFill/>
        </p:spPr>
        <p:txBody>
          <a:bodyPr wrap="square">
            <a:spAutoFit/>
          </a:bodyPr>
          <a:lstStyle/>
          <a:p>
            <a:r>
              <a:rPr lang="en-US" sz="1200" dirty="0"/>
              <a:t>A FL training model with hidden adversaries who can eavesdrop trained parameters from both the clients and the server.</a:t>
            </a:r>
            <a:endParaRPr lang="en-SG" sz="1200" dirty="0"/>
          </a:p>
        </p:txBody>
      </p:sp>
    </p:spTree>
    <p:extLst>
      <p:ext uri="{BB962C8B-B14F-4D97-AF65-F5344CB8AC3E}">
        <p14:creationId xmlns:p14="http://schemas.microsoft.com/office/powerpoint/2010/main" val="925961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5"/>
            <a:ext cx="12025746" cy="4951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5">
              <a:buFont typeface="Wingdings" pitchFamily="2" charset="2"/>
              <a:buChar char="§"/>
            </a:pPr>
            <a:r>
              <a:rPr lang="en-SG" sz="1600" dirty="0"/>
              <a:t>From a unique technology perspective</a:t>
            </a:r>
          </a:p>
          <a:p>
            <a:pPr lvl="6">
              <a:buFont typeface="Wingdings" pitchFamily="2" charset="2"/>
              <a:buChar char="§"/>
            </a:pPr>
            <a:r>
              <a:rPr lang="en-SG" sz="1600" dirty="0"/>
              <a:t>Communication-efficient federated learning</a:t>
            </a:r>
          </a:p>
          <a:p>
            <a:pPr lvl="6">
              <a:buFont typeface="Wingdings" pitchFamily="2" charset="2"/>
              <a:buChar char="§"/>
            </a:pPr>
            <a:r>
              <a:rPr lang="en-US" sz="1600" dirty="0"/>
              <a:t>Privacy-preserving Federated Learning</a:t>
            </a:r>
          </a:p>
          <a:p>
            <a:pPr lvl="7">
              <a:buFont typeface="Wingdings" pitchFamily="2" charset="2"/>
              <a:buChar char="§"/>
            </a:pPr>
            <a:r>
              <a:rPr lang="en-US" sz="1600" dirty="0"/>
              <a:t>Federated Learning with Homomorphic encryption</a:t>
            </a:r>
          </a:p>
          <a:p>
            <a:pPr lvl="7">
              <a:buFont typeface="Wingdings" pitchFamily="2" charset="2"/>
              <a:buChar char="§"/>
            </a:pPr>
            <a:r>
              <a:rPr lang="en-US" sz="1600" dirty="0"/>
              <a:t>Federated Learning with Secure multi-party computation (SMC)</a:t>
            </a:r>
          </a:p>
          <a:p>
            <a:pPr lvl="7">
              <a:buFont typeface="Wingdings" pitchFamily="2" charset="2"/>
              <a:buChar char="§"/>
            </a:pPr>
            <a:r>
              <a:rPr lang="en-US" sz="1600" dirty="0"/>
              <a:t>Federated Learning with Differential privacy</a:t>
            </a:r>
          </a:p>
          <a:p>
            <a:pPr lvl="7">
              <a:buFont typeface="Wingdings" pitchFamily="2" charset="2"/>
              <a:buChar char="§"/>
            </a:pPr>
            <a:r>
              <a:rPr lang="en-US" sz="1600" dirty="0"/>
              <a:t>Federated Learning with Hybrid approach</a:t>
            </a:r>
          </a:p>
          <a:p>
            <a:pPr lvl="8">
              <a:buFont typeface="Wingdings" pitchFamily="2" charset="2"/>
              <a:buChar char="§"/>
            </a:pPr>
            <a:r>
              <a:rPr lang="en-US" sz="1400" dirty="0"/>
              <a:t>Existing federated learning approaches either use secure multiparty computation (SMC) which is vulnerable to inference or differential privacy which can lead to low accuracy given a large number of parties with relatively small amounts of data each. </a:t>
            </a:r>
          </a:p>
          <a:p>
            <a:pPr lvl="8">
              <a:buFont typeface="Wingdings" pitchFamily="2" charset="2"/>
              <a:buChar char="§"/>
            </a:pPr>
            <a:r>
              <a:rPr lang="en-US" sz="1400" dirty="0"/>
              <a:t>An alternative approach that utilizes both differential privacy and SMC to balance these trade-offs.</a:t>
            </a:r>
          </a:p>
          <a:p>
            <a:pPr lvl="8">
              <a:buFont typeface="Wingdings" pitchFamily="2" charset="2"/>
              <a:buChar char="§"/>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Truex S, Baracaldo N, Anwar A, et al. A hybrid approach to privacy-preserving federated learning[C]//Proceedings of the 12th ACM Workshop on Artificial Intelligence and Security. 2019: 1-11.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2756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6"/>
            <a:ext cx="12025746" cy="4017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5">
              <a:buFont typeface="Wingdings" pitchFamily="2" charset="2"/>
              <a:buChar char="§"/>
            </a:pPr>
            <a:r>
              <a:rPr lang="en-SG" sz="1600" dirty="0"/>
              <a:t>From a unique technology perspective</a:t>
            </a:r>
          </a:p>
          <a:p>
            <a:pPr lvl="6">
              <a:buFont typeface="Wingdings" pitchFamily="2" charset="2"/>
              <a:buChar char="§"/>
            </a:pPr>
            <a:r>
              <a:rPr lang="en-SG" sz="1600" dirty="0"/>
              <a:t>Communication-efficient federated learning</a:t>
            </a:r>
          </a:p>
          <a:p>
            <a:pPr lvl="6">
              <a:buFont typeface="Wingdings" pitchFamily="2" charset="2"/>
              <a:buChar char="§"/>
            </a:pPr>
            <a:r>
              <a:rPr lang="en-US" sz="1600" dirty="0"/>
              <a:t>Privacy-preserving Federated Learning</a:t>
            </a:r>
          </a:p>
          <a:p>
            <a:pPr lvl="6">
              <a:buFont typeface="Wingdings" pitchFamily="2" charset="2"/>
              <a:buChar char="§"/>
            </a:pPr>
            <a:r>
              <a:rPr lang="en-US" sz="1600" dirty="0"/>
              <a:t>Secure-hardware federated learning</a:t>
            </a:r>
          </a:p>
          <a:p>
            <a:pPr lvl="7">
              <a:buFont typeface="Wingdings" pitchFamily="2" charset="2"/>
              <a:buChar char="§"/>
            </a:pPr>
            <a:r>
              <a:rPr lang="en-US" sz="1600" dirty="0"/>
              <a:t>Oblivious Multi-Party Machine Learning on Trusted Processors</a:t>
            </a:r>
          </a:p>
          <a:p>
            <a:pPr lvl="8">
              <a:buFont typeface="Wingdings" pitchFamily="2" charset="2"/>
              <a:buChar char="§"/>
            </a:pPr>
            <a:r>
              <a:rPr lang="en-US" sz="1400" dirty="0"/>
              <a:t>Data-oblivious machine learning algorithms for support vector machines, matrix factorization, neural networks, decision trees, and k-means clustering.</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Ohrimenko</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O, Schuster F,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Fournet</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 et al. Oblivious multi-party machine learning on trusted processors[C]//25th {USENIX} Security Symposium ({USENIX} Security 16). 2016: 619-636.</a:t>
            </a: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p:txBody>
      </p:sp>
      <p:pic>
        <p:nvPicPr>
          <p:cNvPr id="7" name="Picture 6" descr="A close up of a map&#10;&#10;Description automatically generated">
            <a:extLst>
              <a:ext uri="{FF2B5EF4-FFF2-40B4-BE49-F238E27FC236}">
                <a16:creationId xmlns:a16="http://schemas.microsoft.com/office/drawing/2014/main" id="{303FE69D-B58C-441B-8ED8-75AD4E465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4" y="3853810"/>
            <a:ext cx="3289944" cy="2673450"/>
          </a:xfrm>
          <a:prstGeom prst="rect">
            <a:avLst/>
          </a:prstGeom>
        </p:spPr>
      </p:pic>
      <p:sp>
        <p:nvSpPr>
          <p:cNvPr id="10" name="TextBox 9">
            <a:extLst>
              <a:ext uri="{FF2B5EF4-FFF2-40B4-BE49-F238E27FC236}">
                <a16:creationId xmlns:a16="http://schemas.microsoft.com/office/drawing/2014/main" id="{4EFFC4B8-FDF0-4F97-B6F8-8444CC5E00C0}"/>
              </a:ext>
            </a:extLst>
          </p:cNvPr>
          <p:cNvSpPr txBox="1"/>
          <p:nvPr/>
        </p:nvSpPr>
        <p:spPr>
          <a:xfrm>
            <a:off x="3938081" y="5505110"/>
            <a:ext cx="4572000" cy="276999"/>
          </a:xfrm>
          <a:prstGeom prst="rect">
            <a:avLst/>
          </a:prstGeom>
          <a:noFill/>
        </p:spPr>
        <p:txBody>
          <a:bodyPr wrap="square">
            <a:spAutoFit/>
          </a:bodyPr>
          <a:lstStyle/>
          <a:p>
            <a:r>
              <a:rPr lang="en-US" sz="1200" dirty="0"/>
              <a:t>Sample privacy-preserving multi-party machine learning system.</a:t>
            </a:r>
            <a:endParaRPr lang="en-SG" sz="1200" dirty="0"/>
          </a:p>
        </p:txBody>
      </p:sp>
    </p:spTree>
    <p:extLst>
      <p:ext uri="{BB962C8B-B14F-4D97-AF65-F5344CB8AC3E}">
        <p14:creationId xmlns:p14="http://schemas.microsoft.com/office/powerpoint/2010/main" val="1966695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64654" y="797276"/>
            <a:ext cx="12025746" cy="4017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From a data asset governance perspective</a:t>
            </a:r>
          </a:p>
          <a:p>
            <a:pPr lvl="5">
              <a:buFont typeface="Wingdings" pitchFamily="2" charset="2"/>
              <a:buChar char="§"/>
            </a:pPr>
            <a:r>
              <a:rPr lang="en-SG" sz="1600" dirty="0"/>
              <a:t>From a unique technology perspective</a:t>
            </a:r>
          </a:p>
          <a:p>
            <a:pPr lvl="6">
              <a:buFont typeface="Wingdings" pitchFamily="2" charset="2"/>
              <a:buChar char="§"/>
            </a:pPr>
            <a:r>
              <a:rPr lang="en-SG" sz="1600" dirty="0"/>
              <a:t>Communication-efficient federated learning</a:t>
            </a:r>
          </a:p>
          <a:p>
            <a:pPr lvl="6">
              <a:buFont typeface="Wingdings" pitchFamily="2" charset="2"/>
              <a:buChar char="§"/>
            </a:pPr>
            <a:r>
              <a:rPr lang="en-US" sz="1600" dirty="0"/>
              <a:t>Privacy-preserving Federated Learning</a:t>
            </a:r>
          </a:p>
          <a:p>
            <a:pPr lvl="6">
              <a:buFont typeface="Wingdings" pitchFamily="2" charset="2"/>
              <a:buChar char="§"/>
            </a:pPr>
            <a:r>
              <a:rPr lang="en-US" sz="1600" dirty="0"/>
              <a:t>Secure-hardware federated learning</a:t>
            </a:r>
          </a:p>
          <a:p>
            <a:pPr lvl="7">
              <a:buFont typeface="Wingdings" pitchFamily="2" charset="2"/>
              <a:buChar char="§"/>
            </a:pPr>
            <a:r>
              <a:rPr lang="en-US" sz="1600" dirty="0"/>
              <a:t>Oblivious Multi-Party Machine Learning on Trusted Processors</a:t>
            </a:r>
          </a:p>
          <a:p>
            <a:pPr lvl="7">
              <a:buFont typeface="Wingdings" pitchFamily="2" charset="2"/>
              <a:buChar char="§"/>
            </a:pPr>
            <a:r>
              <a:rPr lang="en-US" sz="1600" dirty="0"/>
              <a:t>A training-integrity protocol based on the Trusted Execution Environment (TEE)</a:t>
            </a:r>
          </a:p>
          <a:p>
            <a:pPr lvl="8">
              <a:buFont typeface="Wingdings" pitchFamily="2" charset="2"/>
              <a:buChar char="§"/>
            </a:pPr>
            <a:r>
              <a:rPr lang="en-US" sz="1400" dirty="0"/>
              <a:t>A new privacy-preserving federated learning scheme that guarantees the integrity of deep learning processes, in which causative attacks can be detected. Traditional causative attacks corrupt the training data to change the model’s </a:t>
            </a:r>
            <a:r>
              <a:rPr lang="en-US" sz="1400" dirty="0" err="1"/>
              <a:t>behaviour</a:t>
            </a:r>
            <a:r>
              <a:rPr lang="en-US" sz="1400" dirty="0"/>
              <a:t> at inference time.</a:t>
            </a:r>
          </a:p>
          <a:p>
            <a:pPr lvl="7">
              <a:buFont typeface="Wingdings" pitchFamily="2" charset="2"/>
              <a:buChar char="§"/>
            </a:pPr>
            <a:endParaRPr lang="en-US" sz="1600" dirty="0"/>
          </a:p>
          <a:p>
            <a:pPr lvl="6">
              <a:buFont typeface="Wingdings" pitchFamily="2" charset="2"/>
              <a:buChar char="§"/>
            </a:pPr>
            <a:endParaRPr lang="en-US" sz="1600" dirty="0"/>
          </a:p>
          <a:p>
            <a:pPr lvl="6">
              <a:buFont typeface="Wingdings" pitchFamily="2" charset="2"/>
              <a:buChar char="§"/>
            </a:pPr>
            <a:endParaRPr lang="en-US" sz="1600" dirty="0"/>
          </a:p>
          <a:p>
            <a:pPr lvl="6">
              <a:buFont typeface="Wingdings" pitchFamily="2" charset="2"/>
              <a:buChar char="§"/>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600" noProof="0" dirty="0"/>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Chen Y, Luo F, Li T, et al. A training-integrity privacy-preserving federated learning scheme with trusted execution environment[J]. Information Sciences, 2020, 522: 69-79.</a:t>
            </a: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E7BF30BB-2480-496C-8ED4-CA01C4A04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4435613"/>
            <a:ext cx="3435749" cy="2298607"/>
          </a:xfrm>
          <a:prstGeom prst="rect">
            <a:avLst/>
          </a:prstGeom>
        </p:spPr>
      </p:pic>
      <p:sp>
        <p:nvSpPr>
          <p:cNvPr id="6" name="TextBox 5">
            <a:extLst>
              <a:ext uri="{FF2B5EF4-FFF2-40B4-BE49-F238E27FC236}">
                <a16:creationId xmlns:a16="http://schemas.microsoft.com/office/drawing/2014/main" id="{B0D96179-D06E-4563-A3ED-447F400961A6}"/>
              </a:ext>
            </a:extLst>
          </p:cNvPr>
          <p:cNvSpPr txBox="1"/>
          <p:nvPr/>
        </p:nvSpPr>
        <p:spPr>
          <a:xfrm>
            <a:off x="4544291" y="5851351"/>
            <a:ext cx="1676400" cy="276999"/>
          </a:xfrm>
          <a:prstGeom prst="rect">
            <a:avLst/>
          </a:prstGeom>
          <a:noFill/>
        </p:spPr>
        <p:txBody>
          <a:bodyPr wrap="square">
            <a:spAutoFit/>
          </a:bodyPr>
          <a:lstStyle/>
          <a:p>
            <a:r>
              <a:rPr lang="en-SG" sz="1200" dirty="0"/>
              <a:t>System architecture</a:t>
            </a:r>
          </a:p>
        </p:txBody>
      </p:sp>
    </p:spTree>
    <p:extLst>
      <p:ext uri="{BB962C8B-B14F-4D97-AF65-F5344CB8AC3E}">
        <p14:creationId xmlns:p14="http://schemas.microsoft.com/office/powerpoint/2010/main" val="4121906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74382" y="797273"/>
            <a:ext cx="12025746" cy="49401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Model training mode in statistics or modeling</a:t>
            </a:r>
          </a:p>
          <a:p>
            <a:pPr lvl="4">
              <a:buFont typeface="Wingdings" pitchFamily="2" charset="2"/>
              <a:buChar char="§"/>
            </a:pPr>
            <a:r>
              <a:rPr lang="en-US" altLang="zh-CN" sz="1600" dirty="0"/>
              <a:t>Privacy-preserving techniques</a:t>
            </a:r>
          </a:p>
          <a:p>
            <a:pPr lvl="4">
              <a:buFont typeface="Wingdings" pitchFamily="2" charset="2"/>
              <a:buChar char="§"/>
            </a:pPr>
            <a:r>
              <a:rPr lang="en-US" altLang="zh-CN" sz="1600" dirty="0"/>
              <a:t>Application and issues of Privacy-preserving techniques </a:t>
            </a:r>
          </a:p>
          <a:p>
            <a:pPr lvl="4">
              <a:buFont typeface="Wingdings" pitchFamily="2" charset="2"/>
              <a:buChar char="§"/>
            </a:pPr>
            <a:r>
              <a:rPr lang="en-US" altLang="zh-CN" sz="1600" dirty="0"/>
              <a:t>Federated learning</a:t>
            </a:r>
          </a:p>
          <a:p>
            <a:pPr lvl="5">
              <a:buFont typeface="Wingdings" pitchFamily="2" charset="2"/>
              <a:buChar char="§"/>
            </a:pPr>
            <a:r>
              <a:rPr lang="en-US" altLang="zh-CN" sz="1600" dirty="0"/>
              <a:t>Definition of Federated Learning</a:t>
            </a:r>
          </a:p>
          <a:p>
            <a:pPr lvl="5">
              <a:buFont typeface="Wingdings" pitchFamily="2" charset="2"/>
              <a:buChar char="§"/>
            </a:pPr>
            <a:r>
              <a:rPr lang="en-US" altLang="zh-CN" sz="1600" dirty="0"/>
              <a:t>Federated Learning vs Distributed Machine Learning</a:t>
            </a:r>
          </a:p>
          <a:p>
            <a:pPr lvl="5">
              <a:buFont typeface="Wingdings" pitchFamily="2" charset="2"/>
              <a:buChar char="§"/>
            </a:pPr>
            <a:r>
              <a:rPr lang="en-US" altLang="zh-CN" sz="1600" dirty="0"/>
              <a:t>Federated optimization problem</a:t>
            </a:r>
          </a:p>
          <a:p>
            <a:pPr lvl="5">
              <a:buFont typeface="Wingdings" pitchFamily="2" charset="2"/>
              <a:buChar char="§"/>
            </a:pPr>
            <a:r>
              <a:rPr lang="en-US" altLang="zh-CN" sz="1600" dirty="0"/>
              <a:t>Categorization of federated learning </a:t>
            </a:r>
          </a:p>
          <a:p>
            <a:pPr lvl="5">
              <a:buFont typeface="Wingdings" pitchFamily="2" charset="2"/>
              <a:buChar char="§"/>
            </a:pPr>
            <a:r>
              <a:rPr lang="en-US" altLang="zh-CN" sz="1600" dirty="0"/>
              <a:t>Applications of Federated learning</a:t>
            </a:r>
          </a:p>
          <a:p>
            <a:pPr lvl="6">
              <a:buFont typeface="Wingdings" pitchFamily="2" charset="2"/>
              <a:buChar char="§"/>
            </a:pPr>
            <a:r>
              <a:rPr lang="en-US" altLang="zh-CN" sz="1600" dirty="0"/>
              <a:t>Applications framework</a:t>
            </a:r>
          </a:p>
          <a:p>
            <a:pPr lvl="6">
              <a:buFont typeface="Wingdings" pitchFamily="2" charset="2"/>
              <a:buChar char="§"/>
            </a:pPr>
            <a:r>
              <a:rPr lang="en-US" altLang="zh-CN" sz="1600" dirty="0"/>
              <a:t>Applications cases</a:t>
            </a:r>
          </a:p>
          <a:p>
            <a:pPr lvl="6">
              <a:buFont typeface="Wingdings" pitchFamily="2" charset="2"/>
              <a:buChar char="§"/>
            </a:pPr>
            <a:r>
              <a:rPr lang="en-US" altLang="zh-CN" sz="1600" dirty="0"/>
              <a:t>Secure and privacy-preserving AI</a:t>
            </a:r>
          </a:p>
          <a:p>
            <a:pPr lvl="6">
              <a:buFont typeface="Wingdings" pitchFamily="2" charset="2"/>
              <a:buChar char="§"/>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dirty="0"/>
          </a:p>
        </p:txBody>
      </p:sp>
    </p:spTree>
    <p:extLst>
      <p:ext uri="{BB962C8B-B14F-4D97-AF65-F5344CB8AC3E}">
        <p14:creationId xmlns:p14="http://schemas.microsoft.com/office/powerpoint/2010/main" val="3736053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74381" y="797274"/>
            <a:ext cx="7377006" cy="53310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Applications of Federated learning</a:t>
            </a:r>
          </a:p>
          <a:p>
            <a:pPr lvl="5">
              <a:buFont typeface="Wingdings" pitchFamily="2" charset="2"/>
              <a:buChar char="§"/>
            </a:pPr>
            <a:r>
              <a:rPr lang="en-US" altLang="zh-CN" sz="1600" dirty="0"/>
              <a:t>Applications framework</a:t>
            </a:r>
          </a:p>
          <a:p>
            <a:pPr lvl="6">
              <a:buFont typeface="Wingdings" pitchFamily="2" charset="2"/>
              <a:buChar char="§"/>
            </a:pPr>
            <a:r>
              <a:rPr lang="en-US" altLang="zh-CN" sz="1600" dirty="0"/>
              <a:t>Federated learning for government</a:t>
            </a:r>
          </a:p>
          <a:p>
            <a:pPr lvl="7">
              <a:buFont typeface="Wingdings" pitchFamily="2" charset="2"/>
              <a:buChar char="§"/>
            </a:pPr>
            <a:r>
              <a:rPr lang="en-US" altLang="zh-CN" sz="1400" dirty="0"/>
              <a:t> Key elements of Federated Learning</a:t>
            </a:r>
          </a:p>
          <a:p>
            <a:pPr lvl="8">
              <a:buFont typeface="Wingdings" pitchFamily="2" charset="2"/>
              <a:buChar char="§"/>
            </a:pPr>
            <a:r>
              <a:rPr lang="en-US" altLang="zh-CN" sz="1400" dirty="0"/>
              <a:t>Data , Learning model, Federated aggregation operators, Clients and federated server, Communication among the federated server and the clients</a:t>
            </a:r>
          </a:p>
          <a:p>
            <a:pPr lvl="7">
              <a:buFont typeface="Wingdings" pitchFamily="2" charset="2"/>
              <a:buChar char="§"/>
            </a:pPr>
            <a:r>
              <a:rPr lang="en-US" altLang="zh-CN" sz="1400" dirty="0"/>
              <a:t>Federated Government</a:t>
            </a:r>
          </a:p>
          <a:p>
            <a:pPr lvl="8">
              <a:buFont typeface="Wingdings" pitchFamily="2" charset="2"/>
              <a:buChar char="§"/>
            </a:pPr>
            <a:r>
              <a:rPr lang="en-US" altLang="zh-CN" sz="1400" dirty="0"/>
              <a:t>Data distribution, Federated aggregator, Model</a:t>
            </a:r>
          </a:p>
          <a:p>
            <a:pPr lvl="7">
              <a:buFont typeface="Wingdings" pitchFamily="2" charset="2"/>
              <a:buChar char="§"/>
            </a:pPr>
            <a:r>
              <a:rPr lang="en-US" altLang="zh-CN" sz="1400" dirty="0"/>
              <a:t>Frameworks analysis</a:t>
            </a:r>
          </a:p>
          <a:p>
            <a:pPr lvl="8">
              <a:buFont typeface="Wingdings" pitchFamily="2" charset="2"/>
              <a:buChar char="§"/>
            </a:pPr>
            <a:r>
              <a:rPr lang="en-US" altLang="zh-CN" sz="1400" dirty="0"/>
              <a:t>FL and DP features comparison among existing frameworks</a:t>
            </a:r>
          </a:p>
          <a:p>
            <a:pPr lvl="8">
              <a:buFont typeface="Wingdings" pitchFamily="2" charset="2"/>
              <a:buChar char="§"/>
            </a:pPr>
            <a:r>
              <a:rPr lang="en-US" altLang="zh-CN" sz="1400" dirty="0"/>
              <a:t>PySyft, TensorFlow, FATE, LEAF, </a:t>
            </a:r>
            <a:r>
              <a:rPr lang="en-US" altLang="zh-CN" sz="1400" dirty="0" err="1"/>
              <a:t>PaddleFL</a:t>
            </a:r>
            <a:endParaRPr lang="en-US" altLang="zh-CN" sz="1400" dirty="0"/>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Bonawitz</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K, Eichner H,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Grieskamp</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W, et al. Towards federated learning at scale: System design[J].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arXiv</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preprint arXiv:1902.01046, 2019.</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Rodríguez-Barroso N,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Stipcich</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G, Jiménez-López D, et al. </a:t>
            </a:r>
            <a:r>
              <a:rPr kumimoji="0" lang="en-US" sz="1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Federated Learning and Differential Privacy: Software tools analysis, the Sherpa. ai FL framework and methodological guidelines for preserving data privacy</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[J]. Information Fusion, 2020, 64: 270-292.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Ma C, Li J, Ding M, et al. On Safeguarding Privacy and Security in the Framework of Federated Learning[J]. IEEE Network, 2020.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800" dirty="0"/>
          </a:p>
        </p:txBody>
      </p:sp>
      <p:graphicFrame>
        <p:nvGraphicFramePr>
          <p:cNvPr id="5" name="Diagram 4">
            <a:extLst>
              <a:ext uri="{FF2B5EF4-FFF2-40B4-BE49-F238E27FC236}">
                <a16:creationId xmlns:a16="http://schemas.microsoft.com/office/drawing/2014/main" id="{C3098327-A77F-422A-A154-4788FF31556E}"/>
              </a:ext>
            </a:extLst>
          </p:cNvPr>
          <p:cNvGraphicFramePr/>
          <p:nvPr>
            <p:extLst>
              <p:ext uri="{D42A27DB-BD31-4B8C-83A1-F6EECF244321}">
                <p14:modId xmlns:p14="http://schemas.microsoft.com/office/powerpoint/2010/main" val="253373205"/>
              </p:ext>
            </p:extLst>
          </p:nvPr>
        </p:nvGraphicFramePr>
        <p:xfrm>
          <a:off x="6922470" y="2369195"/>
          <a:ext cx="5195149" cy="3401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34731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0" y="786562"/>
            <a:ext cx="11287525" cy="2501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Applications of Federated learning</a:t>
            </a:r>
          </a:p>
          <a:p>
            <a:pPr lvl="5">
              <a:buFont typeface="Wingdings" pitchFamily="2" charset="2"/>
              <a:buChar char="§"/>
            </a:pPr>
            <a:r>
              <a:rPr lang="en-US" altLang="zh-CN" sz="1600" dirty="0"/>
              <a:t>Applications framework</a:t>
            </a:r>
          </a:p>
          <a:p>
            <a:pPr lvl="6">
              <a:buFont typeface="Wingdings" pitchFamily="2" charset="2"/>
              <a:buChar char="§"/>
            </a:pPr>
            <a:r>
              <a:rPr lang="en-US" altLang="zh-CN" sz="1600" dirty="0"/>
              <a:t>Federated learning for government</a:t>
            </a:r>
          </a:p>
          <a:p>
            <a:pPr lvl="6">
              <a:buFont typeface="Wingdings" pitchFamily="2" charset="2"/>
              <a:buChar char="§"/>
            </a:pPr>
            <a:r>
              <a:rPr lang="en-US" altLang="zh-CN" sz="1600" dirty="0"/>
              <a:t>The technology architecture and modeling processes of federated learning</a:t>
            </a:r>
          </a:p>
          <a:p>
            <a:pPr lvl="6">
              <a:buFont typeface="Wingdings" pitchFamily="2" charset="2"/>
              <a:buChar char="§"/>
            </a:pPr>
            <a:endParaRPr lang="en-US" altLang="zh-CN" sz="1600" dirty="0"/>
          </a:p>
          <a:p>
            <a:pPr lvl="6">
              <a:buFont typeface="Wingdings" pitchFamily="2" charset="2"/>
              <a:buChar char="§"/>
            </a:pPr>
            <a:endParaRPr lang="en-US" altLang="zh-CN" sz="1600" dirty="0"/>
          </a:p>
          <a:p>
            <a:pPr lvl="6">
              <a:buFont typeface="Wingdings" pitchFamily="2" charset="2"/>
              <a:buChar char="§"/>
            </a:pPr>
            <a:endParaRPr lang="en-US" altLang="zh-CN" sz="1600" dirty="0"/>
          </a:p>
          <a:p>
            <a:pPr lvl="6">
              <a:buFont typeface="Wingdings" pitchFamily="2" charset="2"/>
              <a:buChar char="§"/>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Aledhari</a:t>
            </a:r>
            <a:r>
              <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M, Razzak R, </a:t>
            </a:r>
            <a:r>
              <a:rPr kumimoji="0" lang="en-SG" sz="1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Parizi</a:t>
            </a:r>
            <a:r>
              <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R M, et al. Federated learning: A survey on enabling technologies, protocols, and applications[J]. IEEE Access, 2020, 8: 140699-140725.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Mothukuri</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V, </a:t>
            </a:r>
            <a:r>
              <a:rPr kumimoji="0" lang="en-US" sz="1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Parizi</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R M, </a:t>
            </a:r>
            <a:r>
              <a:rPr kumimoji="0" lang="en-US" sz="1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Pouriyeh</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 et al. A survey on security and privacy of federated learning[J]. Future Generation Computer Systems, 2020.</a:t>
            </a: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indent="0">
              <a:buNone/>
            </a:pPr>
            <a:endParaRPr lang="en-US" sz="2800" dirty="0"/>
          </a:p>
        </p:txBody>
      </p:sp>
      <p:graphicFrame>
        <p:nvGraphicFramePr>
          <p:cNvPr id="6" name="Object 5">
            <a:extLst>
              <a:ext uri="{FF2B5EF4-FFF2-40B4-BE49-F238E27FC236}">
                <a16:creationId xmlns:a16="http://schemas.microsoft.com/office/drawing/2014/main" id="{5FF857B0-406C-4FA3-8ED6-65E4E4CB1424}"/>
              </a:ext>
            </a:extLst>
          </p:cNvPr>
          <p:cNvGraphicFramePr>
            <a:graphicFrameLocks noChangeAspect="1"/>
          </p:cNvGraphicFramePr>
          <p:nvPr>
            <p:extLst>
              <p:ext uri="{D42A27DB-BD31-4B8C-83A1-F6EECF244321}">
                <p14:modId xmlns:p14="http://schemas.microsoft.com/office/powerpoint/2010/main" val="3056050271"/>
              </p:ext>
            </p:extLst>
          </p:nvPr>
        </p:nvGraphicFramePr>
        <p:xfrm>
          <a:off x="2714881" y="3287951"/>
          <a:ext cx="7508343" cy="3180842"/>
        </p:xfrm>
        <a:graphic>
          <a:graphicData uri="http://schemas.openxmlformats.org/presentationml/2006/ole">
            <mc:AlternateContent xmlns:mc="http://schemas.openxmlformats.org/markup-compatibility/2006">
              <mc:Choice xmlns:v="urn:schemas-microsoft-com:vml" Requires="v">
                <p:oleObj spid="_x0000_s1033" r:id="rId4" imgW="10169213" imgH="4301122" progId="Visio.Drawing.11">
                  <p:embed/>
                </p:oleObj>
              </mc:Choice>
              <mc:Fallback>
                <p:oleObj r:id="rId4" imgW="10169213" imgH="4301122" progId="Visio.Drawing.11">
                  <p:embed/>
                  <p:pic>
                    <p:nvPicPr>
                      <p:cNvPr id="9" name="Object 8">
                        <a:extLst>
                          <a:ext uri="{FF2B5EF4-FFF2-40B4-BE49-F238E27FC236}">
                            <a16:creationId xmlns:a16="http://schemas.microsoft.com/office/drawing/2014/main" id="{C654D45B-1207-447A-8CF9-2D33D5D53E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881" y="3287951"/>
                        <a:ext cx="7508343" cy="3180842"/>
                      </a:xfrm>
                      <a:prstGeom prst="rect">
                        <a:avLst/>
                      </a:prstGeom>
                      <a:noFill/>
                    </p:spPr>
                  </p:pic>
                </p:oleObj>
              </mc:Fallback>
            </mc:AlternateContent>
          </a:graphicData>
        </a:graphic>
      </p:graphicFrame>
    </p:spTree>
    <p:extLst>
      <p:ext uri="{BB962C8B-B14F-4D97-AF65-F5344CB8AC3E}">
        <p14:creationId xmlns:p14="http://schemas.microsoft.com/office/powerpoint/2010/main" val="3739569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0" y="786561"/>
            <a:ext cx="11287525" cy="27932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Applications of Federated learning</a:t>
            </a:r>
          </a:p>
          <a:p>
            <a:pPr lvl="5">
              <a:buFont typeface="Wingdings" pitchFamily="2" charset="2"/>
              <a:buChar char="§"/>
            </a:pPr>
            <a:r>
              <a:rPr lang="en-US" altLang="zh-CN" sz="1600" dirty="0"/>
              <a:t>Applications framework</a:t>
            </a:r>
          </a:p>
          <a:p>
            <a:pPr lvl="6">
              <a:buFont typeface="Wingdings" pitchFamily="2" charset="2"/>
              <a:buChar char="§"/>
            </a:pPr>
            <a:r>
              <a:rPr lang="en-US" altLang="zh-CN" sz="1600" dirty="0"/>
              <a:t>Federated learning for government</a:t>
            </a:r>
          </a:p>
          <a:p>
            <a:pPr lvl="6">
              <a:buFont typeface="Wingdings" pitchFamily="2" charset="2"/>
              <a:buChar char="§"/>
            </a:pPr>
            <a:r>
              <a:rPr lang="en-US" altLang="zh-CN" sz="1600" dirty="0"/>
              <a:t>The technology architecture and modeling processes of federated learning</a:t>
            </a:r>
          </a:p>
          <a:p>
            <a:pPr lvl="6">
              <a:buFont typeface="Wingdings" pitchFamily="2" charset="2"/>
              <a:buChar char="§"/>
            </a:pPr>
            <a:r>
              <a:rPr lang="en-US" altLang="zh-CN" sz="1600" dirty="0"/>
              <a:t>Federated learning frameworks for different data partitioning scenarios</a:t>
            </a:r>
          </a:p>
          <a:p>
            <a:pPr marL="2743200" lvl="6" indent="0">
              <a:buNone/>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Yang Q, Liu Y, Chen T, et al. Federated machine learning: Concept and applications[J]. ACM Transactions on Intelligent Systems and Technology (TIST), 2019, 10(2): 1-19.</a:t>
            </a: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lvl="6">
              <a:buFont typeface="Wingdings" pitchFamily="2" charset="2"/>
              <a:buChar char="§"/>
            </a:pPr>
            <a:endParaRPr lang="en-US" altLang="zh-CN" sz="1600" dirty="0"/>
          </a:p>
          <a:p>
            <a:pPr lvl="6">
              <a:buFont typeface="Wingdings" pitchFamily="2" charset="2"/>
              <a:buChar char="§"/>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Aledhari</a:t>
            </a:r>
            <a:r>
              <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M, Razzak R, </a:t>
            </a:r>
            <a:r>
              <a:rPr kumimoji="0" lang="en-SG" sz="1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Parizi</a:t>
            </a:r>
            <a:r>
              <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R M, et al. Federated learning: A survey on enabling technologies, protocols, and applications[J]. IEEE Access, 2020, 8: 140699-140725.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Mothukuri</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V, </a:t>
            </a:r>
            <a:r>
              <a:rPr kumimoji="0" lang="en-US" sz="1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Parizi</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R M, </a:t>
            </a:r>
            <a:r>
              <a:rPr kumimoji="0" lang="en-US" sz="1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Pouriyeh</a:t>
            </a:r>
            <a:r>
              <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 et al. A survey on security and privacy of federated learning[J]. Future Generation Computer Systems, 2020.</a:t>
            </a: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indent="0">
              <a:buNone/>
            </a:pPr>
            <a:endParaRPr lang="en-US" sz="2800" dirty="0"/>
          </a:p>
        </p:txBody>
      </p:sp>
      <p:graphicFrame>
        <p:nvGraphicFramePr>
          <p:cNvPr id="7" name="Object 6">
            <a:extLst>
              <a:ext uri="{FF2B5EF4-FFF2-40B4-BE49-F238E27FC236}">
                <a16:creationId xmlns:a16="http://schemas.microsoft.com/office/drawing/2014/main" id="{1CCC8D90-35F7-4C9E-B055-68BF416DE04A}"/>
              </a:ext>
            </a:extLst>
          </p:cNvPr>
          <p:cNvGraphicFramePr>
            <a:graphicFrameLocks noChangeAspect="1"/>
          </p:cNvGraphicFramePr>
          <p:nvPr>
            <p:extLst>
              <p:ext uri="{D42A27DB-BD31-4B8C-83A1-F6EECF244321}">
                <p14:modId xmlns:p14="http://schemas.microsoft.com/office/powerpoint/2010/main" val="1941006826"/>
              </p:ext>
            </p:extLst>
          </p:nvPr>
        </p:nvGraphicFramePr>
        <p:xfrm>
          <a:off x="3127384" y="3579776"/>
          <a:ext cx="5937231" cy="2895590"/>
        </p:xfrm>
        <a:graphic>
          <a:graphicData uri="http://schemas.openxmlformats.org/presentationml/2006/ole">
            <mc:AlternateContent xmlns:mc="http://schemas.openxmlformats.org/markup-compatibility/2006">
              <mc:Choice xmlns:v="urn:schemas-microsoft-com:vml" Requires="v">
                <p:oleObj spid="_x0000_s2057" r:id="rId4" imgW="9701135" imgH="4733285" progId="Visio.Drawing.11">
                  <p:embed/>
                </p:oleObj>
              </mc:Choice>
              <mc:Fallback>
                <p:oleObj r:id="rId4" imgW="9701135" imgH="4733285" progId="Visio.Drawing.11">
                  <p:embed/>
                  <p:pic>
                    <p:nvPicPr>
                      <p:cNvPr id="6" name="Object 5">
                        <a:extLst>
                          <a:ext uri="{FF2B5EF4-FFF2-40B4-BE49-F238E27FC236}">
                            <a16:creationId xmlns:a16="http://schemas.microsoft.com/office/drawing/2014/main" id="{7D25ABD8-313C-4E95-9E92-795399193D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7384" y="3579776"/>
                        <a:ext cx="5937231" cy="2895590"/>
                      </a:xfrm>
                      <a:prstGeom prst="rect">
                        <a:avLst/>
                      </a:prstGeom>
                      <a:noFill/>
                    </p:spPr>
                  </p:pic>
                </p:oleObj>
              </mc:Fallback>
            </mc:AlternateContent>
          </a:graphicData>
        </a:graphic>
      </p:graphicFrame>
    </p:spTree>
    <p:extLst>
      <p:ext uri="{BB962C8B-B14F-4D97-AF65-F5344CB8AC3E}">
        <p14:creationId xmlns:p14="http://schemas.microsoft.com/office/powerpoint/2010/main" val="33825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5549373" cy="584776"/>
          </a:xfrm>
          <a:prstGeom prst="rect">
            <a:avLst/>
          </a:prstGeom>
          <a:noFill/>
        </p:spPr>
        <p:txBody>
          <a:bodyPr wrap="square" rtlCol="0">
            <a:spAutoFit/>
          </a:bodyPr>
          <a:lstStyle/>
          <a:p>
            <a:r>
              <a:rPr lang="en-US" altLang="zh-TW" sz="3200" dirty="0">
                <a:latin typeface="Hiragino Sans GB W3"/>
                <a:ea typeface="Hiragino Sans GB W3"/>
                <a:cs typeface="Hiragino Sans GB W3"/>
              </a:rPr>
              <a:t> </a:t>
            </a:r>
            <a:r>
              <a:rPr lang="en-US" altLang="zh-CN" sz="3200" dirty="0">
                <a:latin typeface="Hiragino Sans GB W3"/>
                <a:ea typeface="Hiragino Sans GB W3"/>
                <a:cs typeface="Hiragino Sans GB W3"/>
              </a:rPr>
              <a:t>Tutorial Outline</a:t>
            </a:r>
            <a:endParaRPr lang="en-US" sz="3200" dirty="0"/>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86441" y="740373"/>
            <a:ext cx="11681023" cy="3982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sz="3200" dirty="0"/>
              <a:t>Data Asset: What and Why </a:t>
            </a:r>
          </a:p>
          <a:p>
            <a:pPr lvl="2"/>
            <a:r>
              <a:rPr lang="en-US" altLang="zh-CN" dirty="0"/>
              <a:t>Background </a:t>
            </a:r>
          </a:p>
          <a:p>
            <a:pPr lvl="3"/>
            <a:r>
              <a:rPr lang="en-US" altLang="zh-CN" dirty="0"/>
              <a:t>A New Era of Data Economy</a:t>
            </a:r>
          </a:p>
          <a:p>
            <a:pPr lvl="3"/>
            <a:r>
              <a:rPr lang="en-US" altLang="zh-CN" dirty="0"/>
              <a:t>Data Ecosystem and Bottleneck</a:t>
            </a:r>
          </a:p>
          <a:p>
            <a:pPr lvl="4"/>
            <a:r>
              <a:rPr lang="en-US" dirty="0"/>
              <a:t>Bottlenecks in data collaboration</a:t>
            </a:r>
          </a:p>
          <a:p>
            <a:pPr lvl="4"/>
            <a:r>
              <a:rPr lang="en-US" dirty="0"/>
              <a:t>Bottlenecks in data intelligence </a:t>
            </a:r>
          </a:p>
          <a:p>
            <a:pPr lvl="5"/>
            <a:r>
              <a:rPr lang="en-US" sz="1600" dirty="0"/>
              <a:t>Low-Quality Data from Questionable Sources</a:t>
            </a:r>
          </a:p>
          <a:p>
            <a:pPr lvl="5"/>
            <a:r>
              <a:rPr lang="en-US" sz="1600" dirty="0"/>
              <a:t>Inaccurate User Insights from Fragmented Data Silos</a:t>
            </a:r>
          </a:p>
          <a:p>
            <a:pPr lvl="5"/>
            <a:r>
              <a:rPr lang="en-US" sz="1600" dirty="0"/>
              <a:t>Hard to access real user data for model design and training</a:t>
            </a:r>
          </a:p>
          <a:p>
            <a:pPr lvl="5"/>
            <a:r>
              <a:rPr lang="en-US" sz="1600" dirty="0"/>
              <a:t>Inferior Data Intelligence Due to Inaccessibility to Advanced Models</a:t>
            </a:r>
          </a:p>
          <a:p>
            <a:pPr lvl="4"/>
            <a:endParaRPr lang="en-US" dirty="0"/>
          </a:p>
          <a:p>
            <a:pPr lvl="3"/>
            <a:endParaRPr lang="en-US" sz="24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r>
              <a:rPr lang="en-US" sz="1100" dirty="0" err="1"/>
              <a:t>Kitsios</a:t>
            </a:r>
            <a:r>
              <a:rPr lang="en-US" sz="1100" dirty="0"/>
              <a:t> F, </a:t>
            </a:r>
            <a:r>
              <a:rPr lang="en-US" sz="1100" dirty="0" err="1"/>
              <a:t>Papachristos</a:t>
            </a:r>
            <a:r>
              <a:rPr lang="en-US" sz="1100" dirty="0"/>
              <a:t> N, </a:t>
            </a:r>
            <a:r>
              <a:rPr lang="en-US" sz="1100" dirty="0" err="1"/>
              <a:t>Kamariotou</a:t>
            </a:r>
            <a:r>
              <a:rPr lang="en-US" sz="1100" dirty="0"/>
              <a:t> M. Business models for open data ecosystem: Challenges and motivations for entrepreneurship and innovation[C]//2017 IEEE 19th Conference on Business Informatics (CBI). IEEE, 2017, 1: 398-407.</a:t>
            </a:r>
            <a:endParaRPr lang="en-SG" sz="1100" dirty="0"/>
          </a:p>
          <a:p>
            <a:pPr marL="0" indent="0">
              <a:buNone/>
            </a:pPr>
            <a:endParaRPr lang="en-US" sz="2800" dirty="0"/>
          </a:p>
          <a:p>
            <a:pPr marL="0" indent="0">
              <a:buNone/>
            </a:pPr>
            <a:endParaRPr lang="en-US" sz="2800" dirty="0"/>
          </a:p>
        </p:txBody>
      </p:sp>
      <p:graphicFrame>
        <p:nvGraphicFramePr>
          <p:cNvPr id="5" name="Diagram 4">
            <a:extLst>
              <a:ext uri="{FF2B5EF4-FFF2-40B4-BE49-F238E27FC236}">
                <a16:creationId xmlns:a16="http://schemas.microsoft.com/office/drawing/2014/main" id="{99610AD3-A62B-4C55-BB31-2AEB8CE6DE94}"/>
              </a:ext>
            </a:extLst>
          </p:cNvPr>
          <p:cNvGraphicFramePr/>
          <p:nvPr>
            <p:extLst>
              <p:ext uri="{D42A27DB-BD31-4B8C-83A1-F6EECF244321}">
                <p14:modId xmlns:p14="http://schemas.microsoft.com/office/powerpoint/2010/main" val="116529255"/>
              </p:ext>
            </p:extLst>
          </p:nvPr>
        </p:nvGraphicFramePr>
        <p:xfrm>
          <a:off x="8761505" y="1611284"/>
          <a:ext cx="3005959" cy="2785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64893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0" y="786561"/>
            <a:ext cx="11287525" cy="5186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Applications of Federated learning</a:t>
            </a:r>
          </a:p>
          <a:p>
            <a:pPr lvl="5">
              <a:buFont typeface="Wingdings" pitchFamily="2" charset="2"/>
              <a:buChar char="§"/>
            </a:pPr>
            <a:r>
              <a:rPr lang="en-US" altLang="zh-CN" sz="1600" dirty="0"/>
              <a:t>Applications framework</a:t>
            </a:r>
          </a:p>
          <a:p>
            <a:pPr lvl="5">
              <a:buFont typeface="Wingdings" pitchFamily="2" charset="2"/>
              <a:buChar char="§"/>
            </a:pPr>
            <a:r>
              <a:rPr lang="en-US" altLang="zh-CN" sz="1600" dirty="0"/>
              <a:t>Applications cases</a:t>
            </a:r>
          </a:p>
          <a:p>
            <a:pPr lvl="6">
              <a:buFont typeface="Wingdings" pitchFamily="2" charset="2"/>
              <a:buChar char="§"/>
            </a:pPr>
            <a:r>
              <a:rPr lang="en-US" altLang="zh-CN" sz="1600" dirty="0"/>
              <a:t>Internet of Things (IoT) field case</a:t>
            </a:r>
          </a:p>
          <a:p>
            <a:pPr lvl="7">
              <a:buFont typeface="Wingdings" pitchFamily="2" charset="2"/>
              <a:buChar char="§"/>
            </a:pPr>
            <a:r>
              <a:rPr lang="en-US" altLang="zh-CN" sz="1400" dirty="0"/>
              <a:t>Driverless cars, Industrial IoT</a:t>
            </a:r>
          </a:p>
          <a:p>
            <a:pPr lvl="7">
              <a:buFont typeface="Wingdings" pitchFamily="2" charset="2"/>
              <a:buChar char="§"/>
            </a:pPr>
            <a:r>
              <a:rPr lang="en-US" altLang="zh-CN" sz="1400" dirty="0"/>
              <a:t>Mobile edge networks, Mobile keyboard</a:t>
            </a:r>
          </a:p>
          <a:p>
            <a:pPr lvl="6">
              <a:buFont typeface="Wingdings" pitchFamily="2" charset="2"/>
              <a:buChar char="§"/>
            </a:pPr>
            <a:r>
              <a:rPr lang="en-US" altLang="zh-CN" sz="1600" dirty="0"/>
              <a:t>Healthcare field case</a:t>
            </a:r>
          </a:p>
          <a:p>
            <a:pPr lvl="7">
              <a:buFont typeface="Wingdings" pitchFamily="2" charset="2"/>
              <a:buChar char="§"/>
            </a:pPr>
            <a:r>
              <a:rPr lang="en-US" altLang="zh-CN" sz="1400" dirty="0"/>
              <a:t>Medical/Hospital, Personal health</a:t>
            </a:r>
          </a:p>
          <a:p>
            <a:pPr lvl="6">
              <a:buFont typeface="Wingdings" pitchFamily="2" charset="2"/>
              <a:buChar char="§"/>
            </a:pPr>
            <a:r>
              <a:rPr lang="en-US" altLang="zh-CN" sz="1600" dirty="0"/>
              <a:t>Financial field case</a:t>
            </a:r>
          </a:p>
          <a:p>
            <a:pPr lvl="7">
              <a:buFont typeface="Wingdings" pitchFamily="2" charset="2"/>
              <a:buChar char="§"/>
            </a:pPr>
            <a:r>
              <a:rPr lang="en-US" altLang="zh-CN" sz="1400" dirty="0"/>
              <a:t>Bank, Users’ credit, identifying fraudulent credit card transactions</a:t>
            </a:r>
          </a:p>
          <a:p>
            <a:pPr lvl="6">
              <a:buFont typeface="Wingdings" pitchFamily="2" charset="2"/>
              <a:buChar char="§"/>
            </a:pPr>
            <a:r>
              <a:rPr lang="en-US" altLang="zh-CN" sz="1600" dirty="0"/>
              <a:t>Marketing field case</a:t>
            </a:r>
          </a:p>
          <a:p>
            <a:pPr lvl="7">
              <a:buFont typeface="Wingdings" pitchFamily="2" charset="2"/>
              <a:buChar char="§"/>
            </a:pPr>
            <a:r>
              <a:rPr lang="en-US" altLang="zh-CN" sz="1400" dirty="0"/>
              <a:t>User’s purchase desire</a:t>
            </a:r>
          </a:p>
          <a:p>
            <a:pPr lvl="6">
              <a:buFont typeface="Wingdings" pitchFamily="2" charset="2"/>
              <a:buChar char="§"/>
            </a:pPr>
            <a:r>
              <a:rPr lang="en-US" altLang="zh-CN" sz="1600" dirty="0"/>
              <a:t>Education field case</a:t>
            </a:r>
          </a:p>
          <a:p>
            <a:pPr lvl="7">
              <a:buFont typeface="Wingdings" pitchFamily="2" charset="2"/>
              <a:buChar char="§"/>
            </a:pPr>
            <a:r>
              <a:rPr lang="en-US" altLang="zh-CN" sz="1400" dirty="0"/>
              <a:t>The degree of the students</a:t>
            </a:r>
            <a:endParaRPr kumimoji="0" lang="en-US"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Deist T M,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Dankers</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F J W M, Ojha P, et al. Distributed learning on 20 000+ lung cancer patients–The Personal Health Train[J]. Radiotherapy and Oncology, 2020, 144: 189-200.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Silva S, Gutman B A, Romero E, et al. Federated learning in distributed medical databases: Meta-analysis of large-scale subcortical brain data[C]//2019 IEEE 16th international symposium on biomedical imaging (ISBI 2019). IEEE, 2019: 270-274.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Kaissis</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G A, Makowski M R, </a:t>
            </a: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Rückert</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 et al. Secure, privacy-preserving and federated machine learning in medical imaging[J]. Nature Machine Intelligence, 2020: 1-7.</a:t>
            </a:r>
          </a:p>
          <a:p>
            <a:pPr lvl="6">
              <a:buFont typeface="Wingdings" pitchFamily="2" charset="2"/>
              <a:buChar char="§"/>
            </a:pPr>
            <a:endParaRPr lang="en-US" altLang="zh-CN" sz="1600" dirty="0"/>
          </a:p>
          <a:p>
            <a:pPr lvl="6">
              <a:buFont typeface="Wingdings" pitchFamily="2" charset="2"/>
              <a:buChar char="§"/>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indent="0">
              <a:buNone/>
            </a:pPr>
            <a:endParaRPr lang="en-US" sz="2800" dirty="0"/>
          </a:p>
        </p:txBody>
      </p:sp>
    </p:spTree>
    <p:extLst>
      <p:ext uri="{BB962C8B-B14F-4D97-AF65-F5344CB8AC3E}">
        <p14:creationId xmlns:p14="http://schemas.microsoft.com/office/powerpoint/2010/main" val="33166569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0" y="786561"/>
            <a:ext cx="11287525" cy="58696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Applications of Federated learning</a:t>
            </a:r>
          </a:p>
          <a:p>
            <a:pPr lvl="5">
              <a:buFont typeface="Wingdings" pitchFamily="2" charset="2"/>
              <a:buChar char="§"/>
            </a:pPr>
            <a:r>
              <a:rPr lang="en-US" altLang="zh-CN" sz="1600" dirty="0"/>
              <a:t>Applications framework</a:t>
            </a:r>
          </a:p>
          <a:p>
            <a:pPr lvl="5">
              <a:buFont typeface="Wingdings" pitchFamily="2" charset="2"/>
              <a:buChar char="§"/>
            </a:pPr>
            <a:r>
              <a:rPr lang="en-US" altLang="zh-CN" sz="1600" dirty="0"/>
              <a:t>Applications cases</a:t>
            </a:r>
          </a:p>
          <a:p>
            <a:pPr lvl="6">
              <a:buFont typeface="Wingdings" pitchFamily="2" charset="2"/>
              <a:buChar char="§"/>
            </a:pPr>
            <a:r>
              <a:rPr lang="en-US" altLang="zh-CN" sz="1600" dirty="0"/>
              <a:t>Internet of Things (IoT) field case</a:t>
            </a:r>
          </a:p>
          <a:p>
            <a:pPr lvl="7">
              <a:buFont typeface="Wingdings" pitchFamily="2" charset="2"/>
              <a:buChar char="§"/>
            </a:pPr>
            <a:r>
              <a:rPr lang="en-US" altLang="zh-CN" sz="1400" dirty="0"/>
              <a:t>The wireless environment</a:t>
            </a:r>
          </a:p>
          <a:p>
            <a:pPr lvl="8">
              <a:buFont typeface="Wingdings" pitchFamily="2" charset="2"/>
              <a:buChar char="§"/>
            </a:pPr>
            <a:r>
              <a:rPr lang="en-US" altLang="zh-CN" sz="1400" dirty="0"/>
              <a:t>The wireless environment is distributed across the network and the base station (BS) cannot collect all of this scattered data to implement a centralized learning algorithm</a:t>
            </a:r>
          </a:p>
          <a:p>
            <a:pPr lvl="8">
              <a:buFont typeface="Wingdings" pitchFamily="2" charset="2"/>
              <a:buChar char="§"/>
            </a:pPr>
            <a:r>
              <a:rPr lang="en-US" altLang="zh-CN" sz="1400" dirty="0"/>
              <a:t>Limited  wireless bandwidth</a:t>
            </a:r>
          </a:p>
          <a:p>
            <a:pPr lvl="7">
              <a:buFont typeface="Wingdings" pitchFamily="2" charset="2"/>
              <a:buChar char="§"/>
            </a:pPr>
            <a:r>
              <a:rPr lang="en-US" altLang="zh-CN" sz="1400" dirty="0"/>
              <a:t>Key elements of optimization problem</a:t>
            </a:r>
          </a:p>
          <a:p>
            <a:pPr lvl="8">
              <a:buFont typeface="Wingdings" pitchFamily="2" charset="2"/>
              <a:buChar char="§"/>
            </a:pPr>
            <a:r>
              <a:rPr lang="en-US" altLang="zh-CN" sz="1400" dirty="0"/>
              <a:t>joint learning</a:t>
            </a:r>
          </a:p>
          <a:p>
            <a:pPr lvl="8">
              <a:buFont typeface="Wingdings" pitchFamily="2" charset="2"/>
              <a:buChar char="§"/>
            </a:pPr>
            <a:r>
              <a:rPr lang="en-US" altLang="zh-CN" sz="1400" dirty="0"/>
              <a:t>wireless resource allocation</a:t>
            </a:r>
          </a:p>
          <a:p>
            <a:pPr lvl="8">
              <a:buFont typeface="Wingdings" pitchFamily="2" charset="2"/>
              <a:buChar char="§"/>
            </a:pPr>
            <a:r>
              <a:rPr lang="en-US" altLang="zh-CN" sz="1400" dirty="0"/>
              <a:t>user selection problem</a:t>
            </a:r>
          </a:p>
          <a:p>
            <a:pPr lvl="7">
              <a:buFont typeface="Wingdings" pitchFamily="2" charset="2"/>
              <a:buChar char="§"/>
            </a:pPr>
            <a:r>
              <a:rPr lang="en-US" altLang="zh-CN" sz="1400" dirty="0"/>
              <a:t>Solution</a:t>
            </a:r>
          </a:p>
          <a:p>
            <a:pPr lvl="8">
              <a:buFont typeface="Wingdings" pitchFamily="2" charset="2"/>
              <a:buChar char="§"/>
            </a:pPr>
            <a:r>
              <a:rPr lang="en-US" altLang="zh-CN" sz="1400" dirty="0"/>
              <a:t>A  closed-form expression for the expected convergence rate of the FL algorithm is first derived to quantify the impact of wireless factors on FL</a:t>
            </a:r>
          </a:p>
          <a:p>
            <a:pPr lvl="8">
              <a:buFont typeface="Wingdings" pitchFamily="2" charset="2"/>
              <a:buChar char="§"/>
            </a:pPr>
            <a:r>
              <a:rPr lang="en-US" altLang="zh-CN" sz="1400" dirty="0"/>
              <a:t>Based  on the expected convergence rate of the FL algorithm, the optimal transmit power for each user is derived, under a given user selection and uplink resource block (RB) allocation scheme.</a:t>
            </a:r>
          </a:p>
          <a:p>
            <a:pPr lvl="8">
              <a:buFont typeface="Wingdings" pitchFamily="2" charset="2"/>
              <a:buChar char="§"/>
            </a:pPr>
            <a:r>
              <a:rPr lang="en-US" altLang="zh-CN" sz="1400" dirty="0"/>
              <a:t>The user selection and uplink RB allocation is optimized so as to minimize the FL loss function</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00" dirty="0">
              <a:solidFill>
                <a:srgbClr val="000000"/>
              </a:solidFill>
              <a:latin typeface="Arial" panose="020B0604020202020204" pitchFamily="34" charset="0"/>
            </a:endParaRPr>
          </a:p>
          <a:p>
            <a:pPr lvl="6">
              <a:buFont typeface="Wingdings" pitchFamily="2" charset="2"/>
              <a:buChar char="§"/>
            </a:pPr>
            <a:endParaRPr lang="en-US" altLang="zh-CN" sz="1600" dirty="0"/>
          </a:p>
          <a:p>
            <a:pPr lvl="6">
              <a:buFont typeface="Wingdings" pitchFamily="2" charset="2"/>
              <a:buChar char="§"/>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indent="0">
              <a:buNone/>
            </a:pPr>
            <a:endParaRPr lang="en-US" sz="2800" dirty="0"/>
          </a:p>
        </p:txBody>
      </p:sp>
      <p:pic>
        <p:nvPicPr>
          <p:cNvPr id="5" name="Picture 4" descr="A close up of a map&#10;&#10;Description automatically generated">
            <a:extLst>
              <a:ext uri="{FF2B5EF4-FFF2-40B4-BE49-F238E27FC236}">
                <a16:creationId xmlns:a16="http://schemas.microsoft.com/office/drawing/2014/main" id="{8E196331-DC63-4EC4-AE23-F31A0ED39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41" y="3491753"/>
            <a:ext cx="3110753" cy="2466860"/>
          </a:xfrm>
          <a:prstGeom prst="rect">
            <a:avLst/>
          </a:prstGeom>
        </p:spPr>
      </p:pic>
      <p:sp>
        <p:nvSpPr>
          <p:cNvPr id="6" name="TextBox 5">
            <a:extLst>
              <a:ext uri="{FF2B5EF4-FFF2-40B4-BE49-F238E27FC236}">
                <a16:creationId xmlns:a16="http://schemas.microsoft.com/office/drawing/2014/main" id="{AF43CEB5-1C5D-44BB-8CEC-ED1A415266FF}"/>
              </a:ext>
            </a:extLst>
          </p:cNvPr>
          <p:cNvSpPr txBox="1"/>
          <p:nvPr/>
        </p:nvSpPr>
        <p:spPr>
          <a:xfrm>
            <a:off x="224117" y="5958613"/>
            <a:ext cx="3442447" cy="646331"/>
          </a:xfrm>
          <a:prstGeom prst="rect">
            <a:avLst/>
          </a:prstGeom>
          <a:noFill/>
        </p:spPr>
        <p:txBody>
          <a:bodyPr wrap="square">
            <a:spAutoFit/>
          </a:bodyPr>
          <a:lstStyle/>
          <a:p>
            <a:r>
              <a:rPr lang="en-US" sz="1200" dirty="0"/>
              <a:t>The architecture of an FL algorithm that is being executed over a wireless network with multiple devices and a single base station.</a:t>
            </a:r>
            <a:endParaRPr lang="en-SG" sz="1200" dirty="0"/>
          </a:p>
        </p:txBody>
      </p:sp>
      <p:sp>
        <p:nvSpPr>
          <p:cNvPr id="7" name="TextBox 6">
            <a:extLst>
              <a:ext uri="{FF2B5EF4-FFF2-40B4-BE49-F238E27FC236}">
                <a16:creationId xmlns:a16="http://schemas.microsoft.com/office/drawing/2014/main" id="{4A465F7D-621A-432A-9536-3655229E4995}"/>
              </a:ext>
            </a:extLst>
          </p:cNvPr>
          <p:cNvSpPr txBox="1"/>
          <p:nvPr/>
        </p:nvSpPr>
        <p:spPr>
          <a:xfrm>
            <a:off x="502508" y="6656213"/>
            <a:ext cx="9753115" cy="246221"/>
          </a:xfrm>
          <a:prstGeom prst="rect">
            <a:avLst/>
          </a:prstGeom>
          <a:noFill/>
        </p:spPr>
        <p:txBody>
          <a:bodyPr wrap="square">
            <a:spAutoFit/>
          </a:bodyPr>
          <a:lstStyle/>
          <a:p>
            <a:r>
              <a:rPr lang="en-SG" sz="1000" dirty="0"/>
              <a:t>Chen M, Yang Z, Saad W, et al. A joint learning and communications framework for federated learning over wireless networks[J]. </a:t>
            </a:r>
            <a:r>
              <a:rPr lang="en-SG" sz="1000" dirty="0" err="1"/>
              <a:t>arXiv</a:t>
            </a:r>
            <a:r>
              <a:rPr lang="en-SG" sz="1000" dirty="0"/>
              <a:t> preprint arXiv:1909.07972, 2019.</a:t>
            </a:r>
          </a:p>
        </p:txBody>
      </p:sp>
    </p:spTree>
    <p:extLst>
      <p:ext uri="{BB962C8B-B14F-4D97-AF65-F5344CB8AC3E}">
        <p14:creationId xmlns:p14="http://schemas.microsoft.com/office/powerpoint/2010/main" val="4175244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0" y="786561"/>
            <a:ext cx="11287525" cy="5408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Applications of Federated learning</a:t>
            </a:r>
          </a:p>
          <a:p>
            <a:pPr lvl="5">
              <a:buFont typeface="Wingdings" pitchFamily="2" charset="2"/>
              <a:buChar char="§"/>
            </a:pPr>
            <a:r>
              <a:rPr lang="en-US" altLang="zh-CN" sz="1600" dirty="0"/>
              <a:t>Applications framework</a:t>
            </a:r>
          </a:p>
          <a:p>
            <a:pPr lvl="5">
              <a:buFont typeface="Wingdings" pitchFamily="2" charset="2"/>
              <a:buChar char="§"/>
            </a:pPr>
            <a:r>
              <a:rPr lang="en-US" altLang="zh-CN" sz="1600" dirty="0"/>
              <a:t>Applications cases</a:t>
            </a:r>
          </a:p>
          <a:p>
            <a:pPr lvl="6">
              <a:buFont typeface="Wingdings" pitchFamily="2" charset="2"/>
              <a:buChar char="§"/>
            </a:pPr>
            <a:r>
              <a:rPr lang="en-US" altLang="zh-CN" sz="1600" dirty="0"/>
              <a:t>Internet of Things (IoT) field case</a:t>
            </a:r>
          </a:p>
          <a:p>
            <a:pPr lvl="6">
              <a:buFont typeface="Wingdings" pitchFamily="2" charset="2"/>
              <a:buChar char="§"/>
            </a:pPr>
            <a:r>
              <a:rPr lang="en-US" altLang="zh-CN" sz="1600" dirty="0"/>
              <a:t>Healthcare field case</a:t>
            </a:r>
          </a:p>
          <a:p>
            <a:pPr lvl="6">
              <a:buFont typeface="Wingdings" pitchFamily="2" charset="2"/>
              <a:buChar char="§"/>
            </a:pPr>
            <a:r>
              <a:rPr lang="en-US" altLang="zh-CN" sz="1600" dirty="0"/>
              <a:t>The Healthcare environment case</a:t>
            </a:r>
          </a:p>
          <a:p>
            <a:pPr lvl="7">
              <a:buFont typeface="Wingdings" pitchFamily="2" charset="2"/>
              <a:buChar char="§"/>
            </a:pPr>
            <a:r>
              <a:rPr lang="en-US" altLang="zh-CN" sz="1600" dirty="0"/>
              <a:t>Key elements of optimization problem</a:t>
            </a:r>
          </a:p>
          <a:p>
            <a:pPr lvl="8">
              <a:buFont typeface="Wingdings" pitchFamily="2" charset="2"/>
              <a:buChar char="§"/>
            </a:pPr>
            <a:r>
              <a:rPr lang="en-US" altLang="zh-CN" sz="1400" dirty="0"/>
              <a:t>Model compression, clients selection, updates reducing, peer-to-peer learning</a:t>
            </a:r>
          </a:p>
          <a:p>
            <a:pPr lvl="7">
              <a:buFont typeface="Wingdings" pitchFamily="2" charset="2"/>
              <a:buChar char="§"/>
            </a:pPr>
            <a:r>
              <a:rPr lang="en-US" altLang="zh-CN" sz="1600" dirty="0"/>
              <a:t>Solution</a:t>
            </a:r>
          </a:p>
          <a:p>
            <a:pPr lvl="8">
              <a:buFont typeface="Wingdings" pitchFamily="2" charset="2"/>
              <a:buChar char="§"/>
            </a:pPr>
            <a:r>
              <a:rPr lang="en-US" altLang="zh-CN" sz="1400" dirty="0"/>
              <a:t>Statistical Challenges of Federated Learning: Consensus Solution, Pluralistic Solution</a:t>
            </a:r>
          </a:p>
          <a:p>
            <a:pPr lvl="8">
              <a:buFont typeface="Wingdings" pitchFamily="2" charset="2"/>
              <a:buChar char="§"/>
            </a:pPr>
            <a:r>
              <a:rPr lang="en-US" altLang="zh-CN" sz="1400" dirty="0"/>
              <a:t>Communication Efficiency of Federated Learning</a:t>
            </a:r>
          </a:p>
          <a:p>
            <a:pPr lvl="8">
              <a:buFont typeface="Wingdings" pitchFamily="2" charset="2"/>
              <a:buChar char="§"/>
            </a:pPr>
            <a:r>
              <a:rPr lang="en-US" altLang="zh-CN" sz="1400" dirty="0"/>
              <a:t>Privacy and Security</a:t>
            </a:r>
          </a:p>
          <a:p>
            <a:pPr lvl="7">
              <a:buFont typeface="Wingdings" pitchFamily="2" charset="2"/>
              <a:buChar char="§"/>
            </a:pPr>
            <a:r>
              <a:rPr lang="en-US" altLang="zh-CN" sz="1600" dirty="0"/>
              <a:t>some probably encountered directions or open questions</a:t>
            </a:r>
          </a:p>
          <a:p>
            <a:pPr lvl="8">
              <a:buFont typeface="Wingdings" pitchFamily="2" charset="2"/>
              <a:buChar char="§"/>
            </a:pPr>
            <a:r>
              <a:rPr lang="en-US" altLang="zh-CN" sz="1400" dirty="0"/>
              <a:t>Data Quality, Incorporating Expert Knowledge, Incentive Mechanisms, Personalization, Model Precision</a:t>
            </a:r>
            <a:endParaRPr lang="en-US" altLang="zh-CN" sz="1600" dirty="0"/>
          </a:p>
          <a:p>
            <a:pPr lvl="6">
              <a:buFont typeface="Wingdings" pitchFamily="2" charset="2"/>
              <a:buChar char="§"/>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indent="0">
              <a:buNone/>
            </a:pPr>
            <a:endParaRPr lang="en-US" sz="2800" dirty="0"/>
          </a:p>
        </p:txBody>
      </p:sp>
      <p:sp>
        <p:nvSpPr>
          <p:cNvPr id="7" name="TextBox 6">
            <a:extLst>
              <a:ext uri="{FF2B5EF4-FFF2-40B4-BE49-F238E27FC236}">
                <a16:creationId xmlns:a16="http://schemas.microsoft.com/office/drawing/2014/main" id="{4A465F7D-621A-432A-9536-3655229E4995}"/>
              </a:ext>
            </a:extLst>
          </p:cNvPr>
          <p:cNvSpPr txBox="1"/>
          <p:nvPr/>
        </p:nvSpPr>
        <p:spPr>
          <a:xfrm>
            <a:off x="2499133" y="6611779"/>
            <a:ext cx="5485916" cy="246221"/>
          </a:xfrm>
          <a:prstGeom prst="rect">
            <a:avLst/>
          </a:prstGeom>
          <a:noFill/>
        </p:spPr>
        <p:txBody>
          <a:bodyPr wrap="square">
            <a:spAutoFit/>
          </a:bodyPr>
          <a:lstStyle/>
          <a:p>
            <a:r>
              <a:rPr lang="en-US" sz="1000" dirty="0"/>
              <a:t>Xu J, Wang F. Federated learning for healthcare informatics[J]. </a:t>
            </a:r>
            <a:r>
              <a:rPr lang="en-US" sz="1000" dirty="0" err="1"/>
              <a:t>arXiv</a:t>
            </a:r>
            <a:r>
              <a:rPr lang="en-US" sz="1000" dirty="0"/>
              <a:t> preprint arXiv:1911.06270, 2019</a:t>
            </a:r>
            <a:r>
              <a:rPr lang="en-SG" sz="1000" dirty="0"/>
              <a:t>.</a:t>
            </a:r>
          </a:p>
        </p:txBody>
      </p:sp>
      <p:pic>
        <p:nvPicPr>
          <p:cNvPr id="10" name="Picture 9">
            <a:extLst>
              <a:ext uri="{FF2B5EF4-FFF2-40B4-BE49-F238E27FC236}">
                <a16:creationId xmlns:a16="http://schemas.microsoft.com/office/drawing/2014/main" id="{09C814DD-D49B-4402-9251-CBA53375E8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68" y="4419599"/>
            <a:ext cx="3123975" cy="1524585"/>
          </a:xfrm>
          <a:prstGeom prst="rect">
            <a:avLst/>
          </a:prstGeom>
        </p:spPr>
      </p:pic>
      <p:sp>
        <p:nvSpPr>
          <p:cNvPr id="12" name="TextBox 11">
            <a:extLst>
              <a:ext uri="{FF2B5EF4-FFF2-40B4-BE49-F238E27FC236}">
                <a16:creationId xmlns:a16="http://schemas.microsoft.com/office/drawing/2014/main" id="{6EDAD1AC-B7EE-48C9-95C6-AB8F3817DEB2}"/>
              </a:ext>
            </a:extLst>
          </p:cNvPr>
          <p:cNvSpPr txBox="1"/>
          <p:nvPr/>
        </p:nvSpPr>
        <p:spPr>
          <a:xfrm>
            <a:off x="188259" y="6023086"/>
            <a:ext cx="3123975" cy="276999"/>
          </a:xfrm>
          <a:prstGeom prst="rect">
            <a:avLst/>
          </a:prstGeom>
          <a:noFill/>
        </p:spPr>
        <p:txBody>
          <a:bodyPr wrap="square">
            <a:spAutoFit/>
          </a:bodyPr>
          <a:lstStyle/>
          <a:p>
            <a:r>
              <a:rPr lang="en-US" sz="1200" dirty="0"/>
              <a:t>Schematic of the federated learning framework</a:t>
            </a:r>
          </a:p>
        </p:txBody>
      </p:sp>
    </p:spTree>
    <p:extLst>
      <p:ext uri="{BB962C8B-B14F-4D97-AF65-F5344CB8AC3E}">
        <p14:creationId xmlns:p14="http://schemas.microsoft.com/office/powerpoint/2010/main" val="817398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140811" y="786562"/>
            <a:ext cx="11287525" cy="52466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Applications of Federated learning</a:t>
            </a:r>
          </a:p>
          <a:p>
            <a:pPr lvl="5">
              <a:buFont typeface="Wingdings" pitchFamily="2" charset="2"/>
              <a:buChar char="§"/>
            </a:pPr>
            <a:r>
              <a:rPr lang="en-US" altLang="zh-CN" sz="1600" dirty="0"/>
              <a:t>Applications framework</a:t>
            </a:r>
          </a:p>
          <a:p>
            <a:pPr lvl="5">
              <a:buFont typeface="Wingdings" pitchFamily="2" charset="2"/>
              <a:buChar char="§"/>
            </a:pPr>
            <a:r>
              <a:rPr lang="en-US" altLang="zh-CN" sz="1600" dirty="0"/>
              <a:t>Applications cases</a:t>
            </a:r>
          </a:p>
          <a:p>
            <a:pPr lvl="6">
              <a:buFont typeface="Wingdings" pitchFamily="2" charset="2"/>
              <a:buChar char="§"/>
            </a:pPr>
            <a:r>
              <a:rPr lang="en-US" altLang="zh-CN" sz="1600" dirty="0"/>
              <a:t>Internet of Things (IoT) field case</a:t>
            </a:r>
          </a:p>
          <a:p>
            <a:pPr lvl="6">
              <a:buFont typeface="Wingdings" pitchFamily="2" charset="2"/>
              <a:buChar char="§"/>
            </a:pPr>
            <a:r>
              <a:rPr lang="en-US" altLang="zh-CN" sz="1600" dirty="0"/>
              <a:t>Healthcare field case</a:t>
            </a:r>
          </a:p>
          <a:p>
            <a:pPr lvl="6">
              <a:buFont typeface="Wingdings" pitchFamily="2" charset="2"/>
              <a:buChar char="§"/>
            </a:pPr>
            <a:r>
              <a:rPr lang="en-US" altLang="zh-CN" sz="1600" dirty="0"/>
              <a:t>The Healthcare environment case</a:t>
            </a:r>
          </a:p>
          <a:p>
            <a:pPr lvl="6">
              <a:buFont typeface="Wingdings" pitchFamily="2" charset="2"/>
              <a:buChar char="§"/>
            </a:pPr>
            <a:r>
              <a:rPr lang="en-US" altLang="zh-CN" sz="1600" dirty="0"/>
              <a:t>The finance environment case</a:t>
            </a:r>
          </a:p>
          <a:p>
            <a:pPr lvl="6">
              <a:buFont typeface="Wingdings" pitchFamily="2" charset="2"/>
              <a:buChar char="§"/>
            </a:pPr>
            <a:r>
              <a:rPr lang="en-US" altLang="zh-CN" sz="1600" dirty="0"/>
              <a:t>The finance environment</a:t>
            </a:r>
            <a:endParaRPr lang="en-US" altLang="zh-CN" sz="1400" dirty="0"/>
          </a:p>
          <a:p>
            <a:pPr lvl="6">
              <a:buFont typeface="Wingdings" pitchFamily="2" charset="2"/>
              <a:buChar char="§"/>
            </a:pPr>
            <a:r>
              <a:rPr lang="en-US" altLang="zh-CN" sz="1600" dirty="0"/>
              <a:t>Key elements of optimization problem</a:t>
            </a:r>
          </a:p>
          <a:p>
            <a:pPr lvl="7">
              <a:buFont typeface="Wingdings" pitchFamily="2" charset="2"/>
              <a:buChar char="§"/>
            </a:pPr>
            <a:r>
              <a:rPr lang="en-US" altLang="zh-CN" sz="1400" dirty="0"/>
              <a:t>Eliminating weight leakage, Eliminating weighted average leakage, Secure Weighted Average Protocol</a:t>
            </a:r>
          </a:p>
          <a:p>
            <a:pPr lvl="6">
              <a:buFont typeface="Wingdings" pitchFamily="2" charset="2"/>
              <a:buChar char="§"/>
            </a:pPr>
            <a:r>
              <a:rPr lang="en-US" altLang="zh-CN" sz="1600" dirty="0"/>
              <a:t>Solution</a:t>
            </a:r>
          </a:p>
          <a:p>
            <a:pPr lvl="7">
              <a:buFont typeface="Wingdings" pitchFamily="2" charset="2"/>
              <a:buChar char="§"/>
            </a:pPr>
            <a:r>
              <a:rPr lang="en-US" altLang="zh-CN" sz="1400" dirty="0"/>
              <a:t>The server chooses some users to produce an updated model. Those users train a model on their individual data, then send the model updates to the server. The server aggregates the updates to construct a new global model and shares it with all users.</a:t>
            </a:r>
          </a:p>
          <a:p>
            <a:pPr marL="2743200" lvl="6" indent="0">
              <a:buNone/>
            </a:pPr>
            <a:endParaRPr lang="en-US" altLang="zh-CN" sz="1600" dirty="0"/>
          </a:p>
          <a:p>
            <a:pPr marL="2743200" lvl="6" indent="0">
              <a:buNone/>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indent="0">
              <a:buNone/>
            </a:pPr>
            <a:endParaRPr lang="en-US" sz="2800" dirty="0"/>
          </a:p>
        </p:txBody>
      </p:sp>
      <p:sp>
        <p:nvSpPr>
          <p:cNvPr id="7" name="TextBox 6">
            <a:extLst>
              <a:ext uri="{FF2B5EF4-FFF2-40B4-BE49-F238E27FC236}">
                <a16:creationId xmlns:a16="http://schemas.microsoft.com/office/drawing/2014/main" id="{4A465F7D-621A-432A-9536-3655229E4995}"/>
              </a:ext>
            </a:extLst>
          </p:cNvPr>
          <p:cNvSpPr txBox="1"/>
          <p:nvPr/>
        </p:nvSpPr>
        <p:spPr>
          <a:xfrm>
            <a:off x="627531" y="6533102"/>
            <a:ext cx="9269506" cy="246221"/>
          </a:xfrm>
          <a:prstGeom prst="rect">
            <a:avLst/>
          </a:prstGeom>
          <a:noFill/>
        </p:spPr>
        <p:txBody>
          <a:bodyPr wrap="square">
            <a:spAutoFit/>
          </a:bodyPr>
          <a:lstStyle/>
          <a:p>
            <a:r>
              <a:rPr lang="en-SG" sz="1000" dirty="0"/>
              <a:t>Byrd D, </a:t>
            </a:r>
            <a:r>
              <a:rPr lang="en-SG" sz="1000" dirty="0" err="1"/>
              <a:t>Polychroniadou</a:t>
            </a:r>
            <a:r>
              <a:rPr lang="en-SG" sz="1000" dirty="0"/>
              <a:t> A. Differentially Private Secure Multi-Party Computation for Federated Learning in Financial Applications[J]. </a:t>
            </a:r>
            <a:r>
              <a:rPr lang="en-SG" sz="1000" dirty="0" err="1"/>
              <a:t>arXiv</a:t>
            </a:r>
            <a:r>
              <a:rPr lang="en-SG" sz="1000" dirty="0"/>
              <a:t> preprint arXiv:2010.05867, 2020.</a:t>
            </a:r>
          </a:p>
        </p:txBody>
      </p:sp>
    </p:spTree>
    <p:extLst>
      <p:ext uri="{BB962C8B-B14F-4D97-AF65-F5344CB8AC3E}">
        <p14:creationId xmlns:p14="http://schemas.microsoft.com/office/powerpoint/2010/main" val="1813693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4166711" cy="584775"/>
          </a:xfrm>
          <a:prstGeom prst="rect">
            <a:avLst/>
          </a:prstGeom>
          <a:noFill/>
        </p:spPr>
        <p:txBody>
          <a:bodyPr wrap="square" rtlCol="0">
            <a:spAutoFit/>
          </a:bodyPr>
          <a:lstStyle/>
          <a:p>
            <a:r>
              <a:rPr lang="en-US" altLang="zh-TW" sz="3200" dirty="0">
                <a:latin typeface="Hiragino Sans GB W3"/>
                <a:ea typeface="Hiragino Sans GB W3"/>
                <a:cs typeface="Hiragino Sans GB W3"/>
              </a:rPr>
              <a:t>Data Asset Governance</a:t>
            </a:r>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140811" y="786562"/>
            <a:ext cx="11287525" cy="52466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dirty="0"/>
              <a:t>Control</a:t>
            </a:r>
          </a:p>
          <a:p>
            <a:pPr lvl="2">
              <a:buFont typeface="Wingdings" pitchFamily="2" charset="2"/>
              <a:buChar char="§"/>
            </a:pPr>
            <a:r>
              <a:rPr lang="en-US" altLang="zh-CN" dirty="0"/>
              <a:t>Implementation Technologies </a:t>
            </a:r>
          </a:p>
          <a:p>
            <a:pPr lvl="3">
              <a:buFont typeface="Wingdings" pitchFamily="2" charset="2"/>
              <a:buChar char="§"/>
            </a:pPr>
            <a:r>
              <a:rPr lang="en-US" altLang="zh-CN" dirty="0"/>
              <a:t>Data protection and data sharing for statistics or modeling of machine learning</a:t>
            </a:r>
          </a:p>
          <a:p>
            <a:pPr lvl="4">
              <a:buFont typeface="Wingdings" pitchFamily="2" charset="2"/>
              <a:buChar char="§"/>
            </a:pPr>
            <a:r>
              <a:rPr lang="en-US" altLang="zh-CN" sz="1600" dirty="0"/>
              <a:t>Applications of Federated learning</a:t>
            </a:r>
          </a:p>
          <a:p>
            <a:pPr lvl="5">
              <a:buFont typeface="Wingdings" pitchFamily="2" charset="2"/>
              <a:buChar char="§"/>
            </a:pPr>
            <a:r>
              <a:rPr lang="en-US" altLang="zh-CN" sz="1600" dirty="0"/>
              <a:t>Applications framework</a:t>
            </a:r>
          </a:p>
          <a:p>
            <a:pPr lvl="5">
              <a:buFont typeface="Wingdings" pitchFamily="2" charset="2"/>
              <a:buChar char="§"/>
            </a:pPr>
            <a:r>
              <a:rPr lang="en-US" altLang="zh-CN" sz="1600" dirty="0"/>
              <a:t>Applications cases</a:t>
            </a:r>
          </a:p>
          <a:p>
            <a:pPr lvl="5">
              <a:buFont typeface="Wingdings" pitchFamily="2" charset="2"/>
              <a:buChar char="§"/>
            </a:pPr>
            <a:r>
              <a:rPr lang="en-US" altLang="zh-CN" sz="1600" dirty="0"/>
              <a:t>Secure and privacy-preserving AI</a:t>
            </a:r>
          </a:p>
          <a:p>
            <a:pPr lvl="6">
              <a:buFont typeface="Wingdings" pitchFamily="2" charset="2"/>
              <a:buChar char="§"/>
            </a:pPr>
            <a:r>
              <a:rPr lang="en-US" altLang="zh-CN" sz="1600" dirty="0"/>
              <a:t>Components of the relationships and interactions</a:t>
            </a:r>
          </a:p>
          <a:p>
            <a:pPr lvl="7">
              <a:buFont typeface="Wingdings" pitchFamily="2" charset="2"/>
              <a:buChar char="§"/>
            </a:pPr>
            <a:r>
              <a:rPr lang="en-US" altLang="zh-CN" sz="1400" dirty="0"/>
              <a:t>Between data, algorithms, actors and techniques in the field of secure and private AI</a:t>
            </a:r>
          </a:p>
          <a:p>
            <a:pPr lvl="6">
              <a:buFont typeface="Wingdings" pitchFamily="2" charset="2"/>
              <a:buChar char="§"/>
            </a:pPr>
            <a:endParaRPr lang="en-US" altLang="zh-CN" sz="1600" dirty="0"/>
          </a:p>
          <a:p>
            <a:pPr lvl="5">
              <a:buFont typeface="Wingdings" pitchFamily="2" charset="2"/>
              <a:buChar char="§"/>
            </a:pPr>
            <a:endParaRPr lang="en-US" altLang="zh-CN" sz="1600" dirty="0"/>
          </a:p>
          <a:p>
            <a:pPr lvl="5">
              <a:buFont typeface="Wingdings" pitchFamily="2" charset="2"/>
              <a:buChar char="§"/>
            </a:pPr>
            <a:endParaRPr lang="en-US" altLang="zh-CN" sz="1600" dirty="0"/>
          </a:p>
          <a:p>
            <a:pPr marL="2743200" lvl="6" indent="0">
              <a:buNone/>
            </a:pP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Arial" panose="020B0604020202020204" pitchFamily="34" charset="0"/>
            </a:endParaRPr>
          </a:p>
          <a:p>
            <a:pPr marL="0" indent="0">
              <a:buNone/>
            </a:pPr>
            <a:endParaRPr lang="en-US" sz="2800" dirty="0"/>
          </a:p>
        </p:txBody>
      </p:sp>
      <p:sp>
        <p:nvSpPr>
          <p:cNvPr id="7" name="TextBox 6">
            <a:extLst>
              <a:ext uri="{FF2B5EF4-FFF2-40B4-BE49-F238E27FC236}">
                <a16:creationId xmlns:a16="http://schemas.microsoft.com/office/drawing/2014/main" id="{4A465F7D-621A-432A-9536-3655229E4995}"/>
              </a:ext>
            </a:extLst>
          </p:cNvPr>
          <p:cNvSpPr txBox="1"/>
          <p:nvPr/>
        </p:nvSpPr>
        <p:spPr>
          <a:xfrm>
            <a:off x="627531" y="6533102"/>
            <a:ext cx="9269506" cy="246221"/>
          </a:xfrm>
          <a:prstGeom prst="rect">
            <a:avLst/>
          </a:prstGeom>
          <a:noFill/>
        </p:spPr>
        <p:txBody>
          <a:bodyPr wrap="square">
            <a:spAutoFit/>
          </a:bodyPr>
          <a:lstStyle/>
          <a:p>
            <a:r>
              <a:rPr lang="en-US" sz="1000" dirty="0" err="1"/>
              <a:t>Kaissis</a:t>
            </a:r>
            <a:r>
              <a:rPr lang="en-US" sz="1000" dirty="0"/>
              <a:t> G A, Makowski M R, </a:t>
            </a:r>
            <a:r>
              <a:rPr lang="en-US" sz="1000" dirty="0" err="1"/>
              <a:t>Rückert</a:t>
            </a:r>
            <a:r>
              <a:rPr lang="en-US" sz="1000" dirty="0"/>
              <a:t> D, et al. Secure, privacy-preserving and federated machine learning in medical imaging[J]. Nature Machine Intelligence, 2020: 1-7.</a:t>
            </a:r>
          </a:p>
        </p:txBody>
      </p:sp>
      <p:pic>
        <p:nvPicPr>
          <p:cNvPr id="6" name="Picture 4" descr="figure1">
            <a:extLst>
              <a:ext uri="{FF2B5EF4-FFF2-40B4-BE49-F238E27FC236}">
                <a16:creationId xmlns:a16="http://schemas.microsoft.com/office/drawing/2014/main" id="{1BBC0CE1-C6A5-43EB-B8F1-5159DF6C4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589" y="3927451"/>
            <a:ext cx="3805695" cy="26056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1FDD547-E262-4841-AFFE-FE0A82153F59}"/>
              </a:ext>
            </a:extLst>
          </p:cNvPr>
          <p:cNvSpPr txBox="1"/>
          <p:nvPr/>
        </p:nvSpPr>
        <p:spPr>
          <a:xfrm>
            <a:off x="5950068" y="4968666"/>
            <a:ext cx="5368049" cy="523220"/>
          </a:xfrm>
          <a:prstGeom prst="rect">
            <a:avLst/>
          </a:prstGeom>
          <a:noFill/>
        </p:spPr>
        <p:txBody>
          <a:bodyPr wrap="square">
            <a:spAutoFit/>
          </a:bodyPr>
          <a:lstStyle/>
          <a:p>
            <a:r>
              <a:rPr lang="en-US" sz="1400" dirty="0"/>
              <a:t>Schematic overview of the relationships and interactions between data, algorithms, actors and techniques in the field of secure and private AI.</a:t>
            </a:r>
          </a:p>
        </p:txBody>
      </p:sp>
    </p:spTree>
    <p:extLst>
      <p:ext uri="{BB962C8B-B14F-4D97-AF65-F5344CB8AC3E}">
        <p14:creationId xmlns:p14="http://schemas.microsoft.com/office/powerpoint/2010/main" val="1105932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5549373" cy="584776"/>
          </a:xfrm>
          <a:prstGeom prst="rect">
            <a:avLst/>
          </a:prstGeom>
          <a:noFill/>
        </p:spPr>
        <p:txBody>
          <a:bodyPr wrap="square" rtlCol="0">
            <a:spAutoFit/>
          </a:bodyPr>
          <a:lstStyle/>
          <a:p>
            <a:r>
              <a:rPr lang="en-US" altLang="zh-TW" sz="3200" dirty="0">
                <a:latin typeface="Hiragino Sans GB W3"/>
                <a:ea typeface="Hiragino Sans GB W3"/>
                <a:cs typeface="Hiragino Sans GB W3"/>
              </a:rPr>
              <a:t> </a:t>
            </a:r>
            <a:r>
              <a:rPr lang="en-US" altLang="zh-CN" sz="3200" dirty="0">
                <a:latin typeface="Hiragino Sans GB W3"/>
                <a:ea typeface="Hiragino Sans GB W3"/>
                <a:cs typeface="Hiragino Sans GB W3"/>
              </a:rPr>
              <a:t>Tutorial Outline</a:t>
            </a:r>
            <a:endParaRPr lang="en-US" sz="3200" dirty="0"/>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82058" y="1052265"/>
            <a:ext cx="11830110" cy="226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sz="3200" dirty="0"/>
              <a:t>Data Asset: What and Why</a:t>
            </a:r>
          </a:p>
          <a:p>
            <a:pPr lvl="1">
              <a:buFont typeface="Wingdings" pitchFamily="2" charset="2"/>
              <a:buChar char="§"/>
            </a:pPr>
            <a:r>
              <a:rPr lang="en-US" altLang="zh-CN" dirty="0"/>
              <a:t>Data Asset Governance</a:t>
            </a:r>
          </a:p>
          <a:p>
            <a:pPr lvl="2">
              <a:buFont typeface="Wingdings" pitchFamily="2" charset="2"/>
              <a:buChar char="§"/>
            </a:pPr>
            <a:r>
              <a:rPr lang="en-US" altLang="zh-CN" dirty="0"/>
              <a:t>Value</a:t>
            </a:r>
          </a:p>
          <a:p>
            <a:pPr lvl="2">
              <a:buFont typeface="Wingdings" pitchFamily="2" charset="2"/>
              <a:buChar char="§"/>
            </a:pPr>
            <a:r>
              <a:rPr lang="en-US" altLang="zh-CN" dirty="0"/>
              <a:t>Right</a:t>
            </a:r>
          </a:p>
          <a:p>
            <a:pPr lvl="3">
              <a:buFont typeface="Wingdings" pitchFamily="2" charset="2"/>
              <a:buChar char="§"/>
            </a:pPr>
            <a:r>
              <a:rPr lang="en-US" altLang="zh-CN" dirty="0"/>
              <a:t>Type of Right:  Ownership, Access,  Use, Benefit</a:t>
            </a:r>
          </a:p>
          <a:p>
            <a:pPr lvl="3">
              <a:buFont typeface="Wingdings" pitchFamily="2" charset="2"/>
              <a:buChar char="§"/>
            </a:pPr>
            <a:r>
              <a:rPr lang="en-US" altLang="zh-CN" dirty="0"/>
              <a:t>Right Confirmation  (DLT)</a:t>
            </a:r>
          </a:p>
          <a:p>
            <a:pPr lvl="3">
              <a:buFont typeface="Wingdings" pitchFamily="2" charset="2"/>
              <a:buChar char="§"/>
            </a:pPr>
            <a:r>
              <a:rPr lang="en-US" altLang="zh-CN" dirty="0"/>
              <a:t>Right Enforcement   (Cryptography, DLT)</a:t>
            </a:r>
          </a:p>
          <a:p>
            <a:pPr lvl="2">
              <a:buFont typeface="Wingdings" pitchFamily="2" charset="2"/>
              <a:buChar char="§"/>
            </a:pPr>
            <a:r>
              <a:rPr lang="en-US" altLang="zh-CN" dirty="0"/>
              <a:t>Control</a:t>
            </a:r>
          </a:p>
          <a:p>
            <a:pPr lvl="1">
              <a:buFont typeface="Wingdings" pitchFamily="2" charset="2"/>
              <a:buChar char="§"/>
            </a:pPr>
            <a:r>
              <a:rPr lang="en-US" altLang="zh-CN" dirty="0"/>
              <a:t>Data Asset Ecosystem </a:t>
            </a:r>
          </a:p>
          <a:p>
            <a:pPr lvl="2">
              <a:buFont typeface="Wingdings" pitchFamily="2" charset="2"/>
              <a:buChar char="§"/>
            </a:pPr>
            <a:r>
              <a:rPr lang="en-US" altLang="zh-CN" dirty="0"/>
              <a:t>Case Study: Personal Data as Emerging Asset Class</a:t>
            </a:r>
          </a:p>
          <a:p>
            <a:pPr lvl="2">
              <a:buFont typeface="Wingdings" pitchFamily="2" charset="2"/>
              <a:buChar char="§"/>
            </a:pPr>
            <a:r>
              <a:rPr lang="en-US" altLang="zh-CN" dirty="0"/>
              <a:t>Case Study: B-to-B Data Sharing and Exchange</a:t>
            </a:r>
          </a:p>
          <a:p>
            <a:pPr lvl="1">
              <a:buFont typeface="Wingdings" pitchFamily="2" charset="2"/>
              <a:buChar char="§"/>
            </a:pPr>
            <a:r>
              <a:rPr lang="en-US" altLang="zh-CN" dirty="0"/>
              <a:t>Challenges and Future Directions</a:t>
            </a:r>
          </a:p>
          <a:p>
            <a:pPr lvl="2">
              <a:buFont typeface="Wingdings" pitchFamily="2" charset="2"/>
              <a:buChar char="§"/>
            </a:pPr>
            <a:endParaRPr lang="en-US" altLang="zh-CN" dirty="0"/>
          </a:p>
          <a:p>
            <a:pPr lvl="3">
              <a:buFont typeface="Wingdings" pitchFamily="2" charset="2"/>
              <a:buChar char="§"/>
            </a:pPr>
            <a:endParaRPr lang="en-US" altLang="zh-CN" dirty="0"/>
          </a:p>
          <a:p>
            <a:pPr lvl="1">
              <a:buFont typeface="Wingdings" pitchFamily="2" charset="2"/>
              <a:buChar char="§"/>
            </a:pPr>
            <a:endParaRPr lang="en-US" altLang="zh-CN" dirty="0"/>
          </a:p>
          <a:p>
            <a:pPr lvl="2"/>
            <a:endParaRPr lang="en-US" altLang="zh-CN" dirty="0"/>
          </a:p>
          <a:p>
            <a:pPr marL="457200" lvl="1" indent="0">
              <a:buNone/>
            </a:pPr>
            <a:endParaRPr lang="en-US" sz="24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5520154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5549373" cy="584776"/>
          </a:xfrm>
          <a:prstGeom prst="rect">
            <a:avLst/>
          </a:prstGeom>
          <a:noFill/>
        </p:spPr>
        <p:txBody>
          <a:bodyPr wrap="square" rtlCol="0">
            <a:spAutoFit/>
          </a:bodyPr>
          <a:lstStyle/>
          <a:p>
            <a:r>
              <a:rPr lang="en-US" altLang="zh-TW" sz="3200" dirty="0">
                <a:latin typeface="Hiragino Sans GB W3"/>
                <a:ea typeface="Hiragino Sans GB W3"/>
                <a:cs typeface="Hiragino Sans GB W3"/>
              </a:rPr>
              <a:t> </a:t>
            </a:r>
            <a:r>
              <a:rPr lang="en-US" altLang="zh-CN" sz="3200" dirty="0">
                <a:latin typeface="Hiragino Sans GB W3"/>
                <a:ea typeface="Hiragino Sans GB W3"/>
                <a:cs typeface="Hiragino Sans GB W3"/>
              </a:rPr>
              <a:t>Tutorial Outline</a:t>
            </a:r>
            <a:endParaRPr lang="en-US" sz="3200" dirty="0"/>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180945" y="786563"/>
            <a:ext cx="11830110" cy="226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sz="3200" dirty="0"/>
              <a:t>Data Asset: What and Why</a:t>
            </a:r>
          </a:p>
          <a:p>
            <a:pPr lvl="1">
              <a:buFont typeface="Wingdings" pitchFamily="2" charset="2"/>
              <a:buChar char="§"/>
            </a:pPr>
            <a:r>
              <a:rPr lang="en-US" altLang="zh-CN" dirty="0"/>
              <a:t>Data Asset Governance</a:t>
            </a:r>
          </a:p>
          <a:p>
            <a:pPr lvl="2">
              <a:buFont typeface="Wingdings" pitchFamily="2" charset="2"/>
              <a:buChar char="§"/>
            </a:pPr>
            <a:r>
              <a:rPr lang="en-US" altLang="zh-CN" dirty="0"/>
              <a:t>Value</a:t>
            </a:r>
          </a:p>
          <a:p>
            <a:pPr lvl="2">
              <a:buFont typeface="Wingdings" pitchFamily="2" charset="2"/>
              <a:buChar char="§"/>
            </a:pPr>
            <a:r>
              <a:rPr lang="en-US" altLang="zh-CN" dirty="0"/>
              <a:t>Right</a:t>
            </a:r>
          </a:p>
          <a:p>
            <a:pPr lvl="2">
              <a:buFont typeface="Wingdings" pitchFamily="2" charset="2"/>
              <a:buChar char="§"/>
            </a:pPr>
            <a:r>
              <a:rPr lang="en-US" altLang="zh-CN" dirty="0"/>
              <a:t>Control</a:t>
            </a:r>
          </a:p>
          <a:p>
            <a:pPr lvl="1">
              <a:buFont typeface="Wingdings" pitchFamily="2" charset="2"/>
              <a:buChar char="§"/>
            </a:pPr>
            <a:r>
              <a:rPr lang="en-US" altLang="zh-CN" dirty="0"/>
              <a:t>Data Asset Ecosystem </a:t>
            </a:r>
          </a:p>
          <a:p>
            <a:pPr lvl="1">
              <a:buFont typeface="Wingdings" pitchFamily="2" charset="2"/>
              <a:buChar char="§"/>
            </a:pPr>
            <a:r>
              <a:rPr lang="en-US" altLang="zh-CN" dirty="0"/>
              <a:t>Challenges and Future Directions</a:t>
            </a:r>
          </a:p>
          <a:p>
            <a:pPr lvl="2">
              <a:buFont typeface="Wingdings" pitchFamily="2" charset="2"/>
              <a:buChar char="§"/>
            </a:pPr>
            <a:endParaRPr lang="en-US" altLang="zh-CN" dirty="0"/>
          </a:p>
          <a:p>
            <a:pPr lvl="3">
              <a:buFont typeface="Wingdings" pitchFamily="2" charset="2"/>
              <a:buChar char="§"/>
            </a:pPr>
            <a:endParaRPr lang="en-US" altLang="zh-CN" dirty="0"/>
          </a:p>
          <a:p>
            <a:pPr lvl="1">
              <a:buFont typeface="Wingdings" pitchFamily="2" charset="2"/>
              <a:buChar char="§"/>
            </a:pPr>
            <a:endParaRPr lang="en-US" altLang="zh-CN" dirty="0"/>
          </a:p>
          <a:p>
            <a:pPr lvl="2"/>
            <a:endParaRPr lang="en-US" altLang="zh-CN" dirty="0"/>
          </a:p>
          <a:p>
            <a:pPr marL="457200" lvl="1" indent="0">
              <a:buNone/>
            </a:pPr>
            <a:endParaRPr lang="en-US" sz="24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28582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5549373" cy="584776"/>
          </a:xfrm>
          <a:prstGeom prst="rect">
            <a:avLst/>
          </a:prstGeom>
          <a:noFill/>
        </p:spPr>
        <p:txBody>
          <a:bodyPr wrap="square" rtlCol="0">
            <a:spAutoFit/>
          </a:bodyPr>
          <a:lstStyle/>
          <a:p>
            <a:r>
              <a:rPr lang="en-US" altLang="zh-TW" sz="3200" dirty="0">
                <a:latin typeface="Hiragino Sans GB W3"/>
                <a:ea typeface="Hiragino Sans GB W3"/>
                <a:cs typeface="Hiragino Sans GB W3"/>
              </a:rPr>
              <a:t> </a:t>
            </a:r>
            <a:r>
              <a:rPr lang="en-US" altLang="zh-CN" sz="3200" dirty="0">
                <a:latin typeface="Hiragino Sans GB W3"/>
                <a:ea typeface="Hiragino Sans GB W3"/>
                <a:cs typeface="Hiragino Sans GB W3"/>
              </a:rPr>
              <a:t>Tutorial Outline</a:t>
            </a:r>
            <a:endParaRPr lang="en-US" sz="3200" dirty="0"/>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86441" y="786563"/>
            <a:ext cx="11681023" cy="47264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sz="3200" dirty="0"/>
              <a:t>Data Asset: What and Why </a:t>
            </a:r>
          </a:p>
          <a:p>
            <a:pPr lvl="2"/>
            <a:r>
              <a:rPr lang="en-US" altLang="zh-CN" dirty="0"/>
              <a:t>Background </a:t>
            </a:r>
          </a:p>
          <a:p>
            <a:pPr lvl="2"/>
            <a:r>
              <a:rPr lang="en-US" altLang="zh-CN" dirty="0"/>
              <a:t>Definition</a:t>
            </a:r>
          </a:p>
          <a:p>
            <a:pPr lvl="3"/>
            <a:r>
              <a:rPr lang="en-US" altLang="zh-CN" dirty="0"/>
              <a:t>Attributes of asset (Accounting Standards)</a:t>
            </a:r>
          </a:p>
          <a:p>
            <a:pPr lvl="4"/>
            <a:r>
              <a:rPr lang="en-US" altLang="zh-CN" sz="1600" dirty="0"/>
              <a:t>Assets are expected to bring economic benefits or service potential to accounting entities.</a:t>
            </a:r>
          </a:p>
          <a:p>
            <a:pPr lvl="4"/>
            <a:r>
              <a:rPr lang="en-US" altLang="zh-CN" sz="1600" dirty="0"/>
              <a:t>Assets should be the resources owned or controlled by the accounting entity.</a:t>
            </a:r>
          </a:p>
          <a:p>
            <a:pPr lvl="4"/>
            <a:r>
              <a:rPr lang="en-US" altLang="zh-CN" sz="1600" dirty="0"/>
              <a:t>Assets are formed by past transactions or events of accounting entities.</a:t>
            </a:r>
          </a:p>
          <a:p>
            <a:pPr lvl="4"/>
            <a:r>
              <a:rPr lang="en-US" altLang="zh-CN" sz="1600" dirty="0"/>
              <a:t>The economic benefits related to the resource are likely to flow into the enterprise.</a:t>
            </a:r>
          </a:p>
          <a:p>
            <a:pPr lvl="4"/>
            <a:r>
              <a:rPr lang="en-US" altLang="zh-CN" sz="1600" dirty="0"/>
              <a:t>The cost or value of the resource can be reliably measured.</a:t>
            </a:r>
          </a:p>
          <a:p>
            <a:pPr lvl="3"/>
            <a:r>
              <a:rPr lang="en-US" altLang="zh-CN" dirty="0"/>
              <a:t>Attributes of data</a:t>
            </a:r>
          </a:p>
          <a:p>
            <a:pPr lvl="4"/>
            <a:r>
              <a:rPr lang="en-US" altLang="zh-CN" sz="1600" dirty="0"/>
              <a:t>Physical attributes---The physical properties of data assets refer to the fact that data assets exist in binary form in storage media, occupy physical space, and are tangible.</a:t>
            </a:r>
          </a:p>
          <a:p>
            <a:pPr lvl="4"/>
            <a:r>
              <a:rPr lang="en-US" altLang="zh-CN" sz="1600" dirty="0"/>
              <a:t>Existence attributes---The existence property of a data asset is its readability.</a:t>
            </a:r>
          </a:p>
          <a:p>
            <a:pPr lvl="4"/>
            <a:r>
              <a:rPr lang="en-US" altLang="zh-CN" sz="1600" dirty="0"/>
              <a:t>Information attributes---The information attribute of a data asset is its value.</a:t>
            </a:r>
          </a:p>
          <a:p>
            <a:pPr lvl="2"/>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0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Posner E. Sequence as explanation: The international politics of accounting standards[J]. Review of International Political Economy, 2010, 17(4): 639-664.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Zhu Y, Zhong N,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Xiong</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Y. Data explosion, data nature and </a:t>
            </a:r>
            <a:r>
              <a:rPr kumimoji="0" lang="en-SG"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dataology</a:t>
            </a: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[C]//International Conference on Brain Informatics. Springer, Berlin, Heidelberg, 2009: 147-158.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SG"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Emmanuel I, Stanier C. Defining big data[C]//Proceedings of the International Conference on Big Data and Advanced Wireless Technologies. 2016: 1-6.</a:t>
            </a:r>
          </a:p>
          <a:p>
            <a:pPr marL="457200" lvl="1" indent="0">
              <a:buNone/>
            </a:pPr>
            <a:endParaRPr lang="en-US" sz="24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380166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5549373" cy="584776"/>
          </a:xfrm>
          <a:prstGeom prst="rect">
            <a:avLst/>
          </a:prstGeom>
          <a:noFill/>
        </p:spPr>
        <p:txBody>
          <a:bodyPr wrap="square" rtlCol="0">
            <a:spAutoFit/>
          </a:bodyPr>
          <a:lstStyle/>
          <a:p>
            <a:r>
              <a:rPr lang="en-US" altLang="zh-TW" sz="3200" dirty="0">
                <a:latin typeface="Hiragino Sans GB W3"/>
                <a:ea typeface="Hiragino Sans GB W3"/>
                <a:cs typeface="Hiragino Sans GB W3"/>
              </a:rPr>
              <a:t> </a:t>
            </a:r>
            <a:r>
              <a:rPr lang="en-US" altLang="zh-CN" sz="3200" dirty="0">
                <a:latin typeface="Hiragino Sans GB W3"/>
                <a:ea typeface="Hiragino Sans GB W3"/>
                <a:cs typeface="Hiragino Sans GB W3"/>
              </a:rPr>
              <a:t>Tutorial Outline</a:t>
            </a:r>
            <a:endParaRPr lang="en-US" sz="3200" dirty="0"/>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86441" y="786562"/>
            <a:ext cx="11681023" cy="4034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sz="3200" dirty="0"/>
              <a:t>Data Asset: What and Why </a:t>
            </a:r>
          </a:p>
          <a:p>
            <a:pPr lvl="2"/>
            <a:r>
              <a:rPr lang="en-US" altLang="zh-CN" dirty="0"/>
              <a:t>Background </a:t>
            </a:r>
          </a:p>
          <a:p>
            <a:pPr lvl="2"/>
            <a:r>
              <a:rPr lang="en-US" altLang="zh-CN" dirty="0"/>
              <a:t>Definition</a:t>
            </a:r>
          </a:p>
          <a:p>
            <a:pPr lvl="3"/>
            <a:r>
              <a:rPr lang="en-US" altLang="zh-CN" dirty="0"/>
              <a:t>Historical connotations of data assets</a:t>
            </a:r>
          </a:p>
          <a:p>
            <a:pPr lvl="4"/>
            <a:r>
              <a:rPr lang="en-US" altLang="zh-CN" sz="1600" dirty="0"/>
              <a:t>Information assets---Data of value or potential value that has been or should be recorded (1994).</a:t>
            </a:r>
          </a:p>
          <a:p>
            <a:pPr lvl="4"/>
            <a:r>
              <a:rPr lang="en-US" altLang="zh-CN" sz="1600" dirty="0"/>
              <a:t>Digital assets---Anything such as text or media that is formatted as bit code and has the right to use (2006).</a:t>
            </a:r>
          </a:p>
          <a:p>
            <a:pPr lvl="4"/>
            <a:r>
              <a:rPr lang="en-US" altLang="zh-CN" sz="1600" dirty="0"/>
              <a:t>Data assets---Data is an asset, and companies should treat data as corporate assets (2009).</a:t>
            </a:r>
          </a:p>
          <a:p>
            <a:pPr lvl="3"/>
            <a:r>
              <a:rPr lang="en-US" altLang="zh-CN" dirty="0"/>
              <a:t>Our definition</a:t>
            </a:r>
          </a:p>
          <a:p>
            <a:pPr lvl="4"/>
            <a:r>
              <a:rPr lang="en-US" altLang="zh-CN" sz="1600" dirty="0"/>
              <a:t>A “Data Asset” is information in the form of data with measurable value and confirmable right to own and control.</a:t>
            </a:r>
          </a:p>
          <a:p>
            <a:pPr lvl="4"/>
            <a:r>
              <a:rPr lang="en-US" altLang="zh-CN" sz="1600" dirty="0"/>
              <a:t>the form of data (physical attributes), valuable (information attributes, economic benefits), confirmable right to own and control (owned or controlled), measurable (measured)</a:t>
            </a:r>
          </a:p>
          <a:p>
            <a:pPr lvl="4"/>
            <a:endParaRPr lang="en-US" altLang="zh-CN" sz="1600" dirty="0"/>
          </a:p>
          <a:p>
            <a:pPr lvl="2"/>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KPMG/IMPACT. Information as an Asset: The Board Agenda[J]. 1994.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Waddington P. Information as an asset: the invisible goldmine[J]. Business Information Review, 1995, 12(1): 26-36.</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van Niekerk A. A METHODOLOGICAL APPROACH TO MODERN DIGITAL ASSET MANAGEMENT: AN EMPIRICAL STUDY[C]//Allied Academies International Conference. International Academy for Case Studies. Proceedings. Jordan Whitney Enterprises, Inc, 2006, 13(1): 53.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Toygar</a:t>
            </a: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 Rohm Jr C E, Zhu J. A new asset type: digital assets[J]. Journal of International Technology and Information Management, 2013, 22(4): 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Genders R, Steen A. Financial and estate planning in the age of digital assets: A challenge for advisers and administrators[J]. Financial Planning Research Journal, 2017: 75-80.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Fisher T. The data asset: How smart companies govern their data for business success[M]. John Wiley &amp; Sons, 2009.</a:t>
            </a:r>
          </a:p>
          <a:p>
            <a:pPr marL="457200" lvl="1" indent="0">
              <a:buNone/>
            </a:pPr>
            <a:endParaRPr lang="en-US" sz="24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73003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5549373" cy="584776"/>
          </a:xfrm>
          <a:prstGeom prst="rect">
            <a:avLst/>
          </a:prstGeom>
          <a:noFill/>
        </p:spPr>
        <p:txBody>
          <a:bodyPr wrap="square" rtlCol="0">
            <a:spAutoFit/>
          </a:bodyPr>
          <a:lstStyle/>
          <a:p>
            <a:r>
              <a:rPr lang="en-US" altLang="zh-TW" sz="3200" dirty="0">
                <a:latin typeface="Hiragino Sans GB W3"/>
                <a:ea typeface="Hiragino Sans GB W3"/>
                <a:cs typeface="Hiragino Sans GB W3"/>
              </a:rPr>
              <a:t> </a:t>
            </a:r>
            <a:r>
              <a:rPr lang="en-US" altLang="zh-CN" sz="3200" dirty="0">
                <a:latin typeface="Hiragino Sans GB W3"/>
                <a:ea typeface="Hiragino Sans GB W3"/>
                <a:cs typeface="Hiragino Sans GB W3"/>
              </a:rPr>
              <a:t>Tutorial Outline</a:t>
            </a:r>
            <a:endParaRPr lang="en-US" sz="3200" dirty="0"/>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86442" y="786562"/>
            <a:ext cx="8115450" cy="59375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sz="3200" dirty="0"/>
              <a:t>Data Asset: What and Why </a:t>
            </a:r>
          </a:p>
          <a:p>
            <a:pPr lvl="2"/>
            <a:r>
              <a:rPr lang="en-US" altLang="zh-CN" dirty="0"/>
              <a:t>Background </a:t>
            </a:r>
          </a:p>
          <a:p>
            <a:pPr lvl="2"/>
            <a:r>
              <a:rPr lang="en-US" altLang="zh-CN" dirty="0"/>
              <a:t>Definition</a:t>
            </a:r>
          </a:p>
          <a:p>
            <a:pPr lvl="2"/>
            <a:r>
              <a:rPr lang="en-US" altLang="zh-CN" dirty="0"/>
              <a:t>Motivation</a:t>
            </a:r>
          </a:p>
          <a:p>
            <a:pPr lvl="3"/>
            <a:r>
              <a:rPr lang="en-US" altLang="zh-CN" dirty="0"/>
              <a:t>The key components in Data Asset Governance</a:t>
            </a:r>
          </a:p>
          <a:p>
            <a:pPr lvl="4"/>
            <a:r>
              <a:rPr lang="en-US" altLang="zh-CN" sz="1600" dirty="0"/>
              <a:t>Data Accessibility, Data Availability, Data Quality, Data Consistency, Data Security, Data Privacy, Data Auditability, Data Integrity</a:t>
            </a:r>
            <a:endParaRPr lang="en-US" altLang="zh-CN" dirty="0"/>
          </a:p>
          <a:p>
            <a:pPr lvl="3"/>
            <a:r>
              <a:rPr lang="en-US" altLang="zh-CN" dirty="0"/>
              <a:t>Trends and challenges in Data Asset Governance</a:t>
            </a:r>
          </a:p>
          <a:p>
            <a:pPr lvl="4"/>
            <a:r>
              <a:rPr lang="en-US" altLang="zh-CN" sz="1600" dirty="0"/>
              <a:t>Regulation---More control on data privacy and security</a:t>
            </a:r>
          </a:p>
          <a:p>
            <a:pPr lvl="4"/>
            <a:r>
              <a:rPr lang="en-US" altLang="zh-CN" sz="1600" dirty="0"/>
              <a:t>Usufruct---From corporate monopoly to individual ownership</a:t>
            </a:r>
          </a:p>
          <a:p>
            <a:pPr lvl="4"/>
            <a:r>
              <a:rPr lang="en-US" altLang="zh-CN" sz="1600" dirty="0"/>
              <a:t>Distribution---From centralized platforms to distributed devices</a:t>
            </a:r>
          </a:p>
          <a:p>
            <a:pPr lvl="4"/>
            <a:r>
              <a:rPr lang="en-US" altLang="zh-CN" sz="1600" dirty="0"/>
              <a:t>Data quality and accurate data</a:t>
            </a:r>
          </a:p>
          <a:p>
            <a:pPr lvl="4"/>
            <a:r>
              <a:rPr lang="en-US" altLang="zh-CN" sz="1600" dirty="0"/>
              <a:t>Unstructured data and standards-based framework</a:t>
            </a:r>
          </a:p>
          <a:p>
            <a:pPr lvl="3"/>
            <a:r>
              <a:rPr lang="en-US" altLang="zh-CN" dirty="0"/>
              <a:t>Key Factors in Data Asset Governance</a:t>
            </a:r>
          </a:p>
          <a:p>
            <a:pPr lvl="4"/>
            <a:r>
              <a:rPr lang="en-US" altLang="zh-CN" sz="1600" dirty="0"/>
              <a:t>TRUST</a:t>
            </a:r>
          </a:p>
          <a:p>
            <a:pPr lvl="4"/>
            <a:r>
              <a:rPr lang="en-US" altLang="zh-CN" sz="1600" dirty="0"/>
              <a:t>INCENTIVE</a:t>
            </a:r>
          </a:p>
          <a:p>
            <a:pPr lvl="2"/>
            <a:endParaRPr lang="en-US" altLang="zh-CN" dirty="0"/>
          </a:p>
          <a:p>
            <a:pPr marL="0" indent="0">
              <a:buNone/>
            </a:pPr>
            <a:endParaRPr lang="en-US" sz="2800" dirty="0"/>
          </a:p>
          <a:p>
            <a:pPr marL="0" indent="0">
              <a:buNone/>
            </a:pPr>
            <a:endParaRPr lang="en-US" sz="2800" dirty="0"/>
          </a:p>
        </p:txBody>
      </p:sp>
      <p:sp>
        <p:nvSpPr>
          <p:cNvPr id="5" name="Flowchart: Process 4">
            <a:extLst>
              <a:ext uri="{FF2B5EF4-FFF2-40B4-BE49-F238E27FC236}">
                <a16:creationId xmlns:a16="http://schemas.microsoft.com/office/drawing/2014/main" id="{4486C7E8-C7C5-41CA-A0DE-7C6986B3170D}"/>
              </a:ext>
            </a:extLst>
          </p:cNvPr>
          <p:cNvSpPr/>
          <p:nvPr/>
        </p:nvSpPr>
        <p:spPr>
          <a:xfrm>
            <a:off x="8938823" y="3478035"/>
            <a:ext cx="2056577" cy="356511"/>
          </a:xfrm>
          <a:prstGeom prst="flowChartProcess">
            <a:avLst/>
          </a:prstGeom>
          <a:solidFill>
            <a:srgbClr val="45B1CB"/>
          </a:solidFill>
          <a:ln w="9525" cap="flat" cmpd="sng" algn="ctr">
            <a:solidFill>
              <a:schemeClr val="accent1"/>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SG" sz="1000" i="0" u="none" strike="noStrike" kern="0" cap="none" spc="0" normalizeH="0" baseline="0" noProof="0" dirty="0">
                <a:ln>
                  <a:noFill/>
                </a:ln>
                <a:effectLst/>
                <a:uLnTx/>
                <a:uFillTx/>
                <a:ea typeface="+mn-ea"/>
                <a:cs typeface="+mn-cs"/>
              </a:rPr>
              <a:t>Data asset governance</a:t>
            </a:r>
          </a:p>
        </p:txBody>
      </p:sp>
      <p:sp>
        <p:nvSpPr>
          <p:cNvPr id="6" name="Flowchart: Process 5">
            <a:extLst>
              <a:ext uri="{FF2B5EF4-FFF2-40B4-BE49-F238E27FC236}">
                <a16:creationId xmlns:a16="http://schemas.microsoft.com/office/drawing/2014/main" id="{C30024B4-C06E-4F95-84FE-3E6DB1F77EAC}"/>
              </a:ext>
            </a:extLst>
          </p:cNvPr>
          <p:cNvSpPr/>
          <p:nvPr/>
        </p:nvSpPr>
        <p:spPr>
          <a:xfrm>
            <a:off x="9501424" y="4336702"/>
            <a:ext cx="952495" cy="356511"/>
          </a:xfrm>
          <a:prstGeom prst="flowChartProcess">
            <a:avLst/>
          </a:prstGeom>
          <a:solidFill>
            <a:srgbClr val="45B1CB"/>
          </a:solidFill>
          <a:ln w="9525" cap="flat" cmpd="sng" algn="ctr">
            <a:solidFill>
              <a:schemeClr val="accent1"/>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SG" sz="1000" i="0" u="none" strike="noStrike" kern="0" cap="none" spc="0" normalizeH="0" baseline="0" noProof="0" dirty="0">
                <a:ln>
                  <a:noFill/>
                </a:ln>
                <a:effectLst/>
                <a:uLnTx/>
                <a:uFillTx/>
                <a:ea typeface="+mn-ea"/>
                <a:cs typeface="+mn-cs"/>
              </a:rPr>
              <a:t>Data Accessibility</a:t>
            </a:r>
          </a:p>
        </p:txBody>
      </p:sp>
      <p:sp>
        <p:nvSpPr>
          <p:cNvPr id="7" name="Flowchart: Process 6">
            <a:extLst>
              <a:ext uri="{FF2B5EF4-FFF2-40B4-BE49-F238E27FC236}">
                <a16:creationId xmlns:a16="http://schemas.microsoft.com/office/drawing/2014/main" id="{A6F66B2B-8F86-4742-AED5-B54E44A34F63}"/>
              </a:ext>
            </a:extLst>
          </p:cNvPr>
          <p:cNvSpPr/>
          <p:nvPr/>
        </p:nvSpPr>
        <p:spPr>
          <a:xfrm>
            <a:off x="8485248" y="4336702"/>
            <a:ext cx="952495" cy="356511"/>
          </a:xfrm>
          <a:prstGeom prst="flowChartProcess">
            <a:avLst/>
          </a:prstGeom>
          <a:solidFill>
            <a:srgbClr val="45B1CB"/>
          </a:solidFill>
          <a:ln w="9525" cap="flat" cmpd="sng" algn="ctr">
            <a:solidFill>
              <a:schemeClr val="accent1"/>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SG" sz="1000" i="0" u="none" strike="noStrike" kern="0" cap="none" spc="0" normalizeH="0" baseline="0" noProof="0" dirty="0">
                <a:ln>
                  <a:noFill/>
                </a:ln>
                <a:effectLst/>
                <a:uLnTx/>
                <a:uFillTx/>
                <a:ea typeface="+mn-ea"/>
                <a:cs typeface="+mn-cs"/>
              </a:rPr>
              <a:t>Data Availability</a:t>
            </a:r>
          </a:p>
        </p:txBody>
      </p:sp>
      <p:sp>
        <p:nvSpPr>
          <p:cNvPr id="10" name="Flowchart: Process 9">
            <a:extLst>
              <a:ext uri="{FF2B5EF4-FFF2-40B4-BE49-F238E27FC236}">
                <a16:creationId xmlns:a16="http://schemas.microsoft.com/office/drawing/2014/main" id="{48AFE2ED-24CA-4C6A-9BD9-43EDAA2B1FC3}"/>
              </a:ext>
            </a:extLst>
          </p:cNvPr>
          <p:cNvSpPr/>
          <p:nvPr/>
        </p:nvSpPr>
        <p:spPr>
          <a:xfrm>
            <a:off x="10501926" y="4344137"/>
            <a:ext cx="952495" cy="356511"/>
          </a:xfrm>
          <a:prstGeom prst="flowChartProcess">
            <a:avLst/>
          </a:prstGeom>
          <a:solidFill>
            <a:srgbClr val="45B1CB"/>
          </a:solidFill>
          <a:ln w="9525" cap="flat" cmpd="sng" algn="ctr">
            <a:solidFill>
              <a:schemeClr val="accent1"/>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SG" sz="1000" i="0" u="none" strike="noStrike" kern="0" cap="none" spc="0" normalizeH="0" baseline="0" noProof="0" dirty="0">
                <a:ln>
                  <a:noFill/>
                </a:ln>
                <a:effectLst/>
                <a:uLnTx/>
                <a:uFillTx/>
                <a:ea typeface="+mn-ea"/>
                <a:cs typeface="+mn-cs"/>
              </a:rPr>
              <a:t>Data Quality</a:t>
            </a:r>
          </a:p>
        </p:txBody>
      </p:sp>
      <p:sp>
        <p:nvSpPr>
          <p:cNvPr id="12" name="Flowchart: Process 11">
            <a:extLst>
              <a:ext uri="{FF2B5EF4-FFF2-40B4-BE49-F238E27FC236}">
                <a16:creationId xmlns:a16="http://schemas.microsoft.com/office/drawing/2014/main" id="{54C1F14C-1A7E-45BC-814E-17C8D9479F89}"/>
              </a:ext>
            </a:extLst>
          </p:cNvPr>
          <p:cNvSpPr/>
          <p:nvPr/>
        </p:nvSpPr>
        <p:spPr>
          <a:xfrm>
            <a:off x="8480635" y="4776945"/>
            <a:ext cx="952495" cy="356511"/>
          </a:xfrm>
          <a:prstGeom prst="flowChartProcess">
            <a:avLst/>
          </a:prstGeom>
          <a:solidFill>
            <a:srgbClr val="45B1CB"/>
          </a:solidFill>
          <a:ln w="9525" cap="flat" cmpd="sng" algn="ctr">
            <a:solidFill>
              <a:schemeClr val="accent1"/>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SG" sz="1000" i="0" u="none" strike="noStrike" kern="0" cap="none" spc="0" normalizeH="0" baseline="0" noProof="0" dirty="0">
                <a:ln>
                  <a:noFill/>
                </a:ln>
                <a:effectLst/>
                <a:uLnTx/>
                <a:uFillTx/>
                <a:ea typeface="+mn-ea"/>
                <a:cs typeface="+mn-cs"/>
              </a:rPr>
              <a:t>Data Consistency</a:t>
            </a:r>
          </a:p>
        </p:txBody>
      </p:sp>
      <p:sp>
        <p:nvSpPr>
          <p:cNvPr id="13" name="Flowchart: Process 12">
            <a:extLst>
              <a:ext uri="{FF2B5EF4-FFF2-40B4-BE49-F238E27FC236}">
                <a16:creationId xmlns:a16="http://schemas.microsoft.com/office/drawing/2014/main" id="{E6B5693B-9BCF-4C9C-AB25-A0111964BD50}"/>
              </a:ext>
            </a:extLst>
          </p:cNvPr>
          <p:cNvSpPr/>
          <p:nvPr/>
        </p:nvSpPr>
        <p:spPr>
          <a:xfrm>
            <a:off x="9501424" y="4777062"/>
            <a:ext cx="952495" cy="356511"/>
          </a:xfrm>
          <a:prstGeom prst="flowChartProcess">
            <a:avLst/>
          </a:prstGeom>
          <a:solidFill>
            <a:srgbClr val="45B1CB"/>
          </a:solidFill>
          <a:ln w="9525" cap="flat" cmpd="sng" algn="ctr">
            <a:solidFill>
              <a:schemeClr val="accent1"/>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SG" sz="1000" i="0" u="none" strike="noStrike" kern="0" cap="none" spc="0" normalizeH="0" baseline="0" noProof="0" dirty="0">
                <a:ln>
                  <a:noFill/>
                </a:ln>
                <a:effectLst/>
                <a:uLnTx/>
                <a:uFillTx/>
                <a:ea typeface="+mn-ea"/>
                <a:cs typeface="+mn-cs"/>
              </a:rPr>
              <a:t>Data Security</a:t>
            </a:r>
          </a:p>
        </p:txBody>
      </p:sp>
      <p:sp>
        <p:nvSpPr>
          <p:cNvPr id="14" name="Flowchart: Process 13">
            <a:extLst>
              <a:ext uri="{FF2B5EF4-FFF2-40B4-BE49-F238E27FC236}">
                <a16:creationId xmlns:a16="http://schemas.microsoft.com/office/drawing/2014/main" id="{B6EDA506-5825-4127-855D-6E245A932982}"/>
              </a:ext>
            </a:extLst>
          </p:cNvPr>
          <p:cNvSpPr/>
          <p:nvPr/>
        </p:nvSpPr>
        <p:spPr>
          <a:xfrm>
            <a:off x="8468597" y="5199511"/>
            <a:ext cx="952495" cy="356511"/>
          </a:xfrm>
          <a:prstGeom prst="flowChartProcess">
            <a:avLst/>
          </a:prstGeom>
          <a:solidFill>
            <a:srgbClr val="45B1CB"/>
          </a:solidFill>
          <a:ln w="9525" cap="flat" cmpd="sng" algn="ctr">
            <a:solidFill>
              <a:schemeClr val="accent1"/>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SG" sz="1000" i="0" u="none" strike="noStrike" kern="0" cap="none" spc="0" normalizeH="0" baseline="0" noProof="0" dirty="0">
                <a:ln>
                  <a:noFill/>
                </a:ln>
                <a:effectLst/>
                <a:uLnTx/>
                <a:uFillTx/>
                <a:ea typeface="+mn-ea"/>
                <a:cs typeface="+mn-cs"/>
              </a:rPr>
              <a:t>Data Auditability</a:t>
            </a:r>
          </a:p>
        </p:txBody>
      </p:sp>
      <p:sp>
        <p:nvSpPr>
          <p:cNvPr id="15" name="Rectangle: Rounded Corners 14">
            <a:extLst>
              <a:ext uri="{FF2B5EF4-FFF2-40B4-BE49-F238E27FC236}">
                <a16:creationId xmlns:a16="http://schemas.microsoft.com/office/drawing/2014/main" id="{863FF51D-5DE8-49DC-8F9F-994BC5EC9716}"/>
              </a:ext>
            </a:extLst>
          </p:cNvPr>
          <p:cNvSpPr/>
          <p:nvPr/>
        </p:nvSpPr>
        <p:spPr>
          <a:xfrm>
            <a:off x="8413506" y="4269660"/>
            <a:ext cx="3107213" cy="1346962"/>
          </a:xfrm>
          <a:prstGeom prst="roundRect">
            <a:avLst/>
          </a:prstGeom>
          <a:noFill/>
          <a:ln w="9525" cap="flat" cmpd="sng" algn="ctr">
            <a:solidFill>
              <a:srgbClr val="BBE0E3">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SG" sz="1800" i="0" u="none" strike="noStrike" kern="0" cap="none" spc="0" normalizeH="0" baseline="0" noProof="0">
              <a:ln>
                <a:noFill/>
              </a:ln>
              <a:effectLst/>
              <a:uLnTx/>
              <a:uFillTx/>
              <a:ea typeface="+mn-ea"/>
              <a:cs typeface="+mn-cs"/>
            </a:endParaRPr>
          </a:p>
        </p:txBody>
      </p:sp>
      <p:sp>
        <p:nvSpPr>
          <p:cNvPr id="16" name="Rectangle: Rounded Corners 15">
            <a:extLst>
              <a:ext uri="{FF2B5EF4-FFF2-40B4-BE49-F238E27FC236}">
                <a16:creationId xmlns:a16="http://schemas.microsoft.com/office/drawing/2014/main" id="{684BE240-13E8-4F7A-8407-2E939B3C6801}"/>
              </a:ext>
            </a:extLst>
          </p:cNvPr>
          <p:cNvSpPr/>
          <p:nvPr/>
        </p:nvSpPr>
        <p:spPr>
          <a:xfrm>
            <a:off x="8201892" y="3429000"/>
            <a:ext cx="3640614" cy="2335035"/>
          </a:xfrm>
          <a:prstGeom prst="roundRect">
            <a:avLst/>
          </a:prstGeom>
          <a:noFill/>
          <a:ln w="9525" cap="flat" cmpd="sng" algn="ctr">
            <a:solidFill>
              <a:srgbClr val="BBE0E3">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SG" sz="1800" i="0" u="none" strike="noStrike" kern="0" cap="none" spc="0" normalizeH="0" baseline="0" noProof="0">
              <a:ln>
                <a:noFill/>
              </a:ln>
              <a:effectLst/>
              <a:uLnTx/>
              <a:uFillTx/>
              <a:ea typeface="+mn-ea"/>
              <a:cs typeface="+mn-cs"/>
            </a:endParaRPr>
          </a:p>
        </p:txBody>
      </p:sp>
      <p:sp>
        <p:nvSpPr>
          <p:cNvPr id="17" name="Arrow: Down 16">
            <a:extLst>
              <a:ext uri="{FF2B5EF4-FFF2-40B4-BE49-F238E27FC236}">
                <a16:creationId xmlns:a16="http://schemas.microsoft.com/office/drawing/2014/main" id="{C006944D-7B99-4F32-AE5A-6B813B2ACF67}"/>
              </a:ext>
            </a:extLst>
          </p:cNvPr>
          <p:cNvSpPr/>
          <p:nvPr/>
        </p:nvSpPr>
        <p:spPr>
          <a:xfrm>
            <a:off x="9835907" y="3929581"/>
            <a:ext cx="279400" cy="249066"/>
          </a:xfrm>
          <a:prstGeom prst="downArrow">
            <a:avLst/>
          </a:prstGeom>
          <a:solidFill>
            <a:srgbClr val="45B1CB"/>
          </a:solidFill>
          <a:ln w="9525" cap="flat" cmpd="sng" algn="ctr">
            <a:solidFill>
              <a:srgbClr val="BBE0E3">
                <a:shade val="50000"/>
              </a:srgbClr>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SG" sz="1800" i="0" u="none" strike="noStrike" kern="0" cap="none" spc="0" normalizeH="0" baseline="0" noProof="0">
              <a:ln>
                <a:noFill/>
              </a:ln>
              <a:effectLst/>
              <a:uLnTx/>
              <a:uFillTx/>
              <a:ea typeface="+mn-ea"/>
              <a:cs typeface="+mn-cs"/>
            </a:endParaRPr>
          </a:p>
        </p:txBody>
      </p:sp>
      <p:sp>
        <p:nvSpPr>
          <p:cNvPr id="18" name="Flowchart: Process 17">
            <a:extLst>
              <a:ext uri="{FF2B5EF4-FFF2-40B4-BE49-F238E27FC236}">
                <a16:creationId xmlns:a16="http://schemas.microsoft.com/office/drawing/2014/main" id="{C8344A41-5712-4688-9480-87162BD33196}"/>
              </a:ext>
            </a:extLst>
          </p:cNvPr>
          <p:cNvSpPr/>
          <p:nvPr/>
        </p:nvSpPr>
        <p:spPr>
          <a:xfrm>
            <a:off x="10511071" y="4764885"/>
            <a:ext cx="952495" cy="356511"/>
          </a:xfrm>
          <a:prstGeom prst="flowChartProcess">
            <a:avLst/>
          </a:prstGeom>
          <a:solidFill>
            <a:srgbClr val="45B1CB"/>
          </a:solidFill>
          <a:ln w="9525" cap="flat" cmpd="sng" algn="ctr">
            <a:solidFill>
              <a:schemeClr val="accent1"/>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SG" sz="1000" i="0" u="none" strike="noStrike" kern="0" cap="none" spc="0" normalizeH="0" baseline="0" noProof="0" dirty="0">
                <a:ln>
                  <a:noFill/>
                </a:ln>
                <a:effectLst/>
                <a:uLnTx/>
                <a:uFillTx/>
                <a:ea typeface="+mn-ea"/>
                <a:cs typeface="+mn-cs"/>
              </a:rPr>
              <a:t>Data Privacy</a:t>
            </a:r>
          </a:p>
        </p:txBody>
      </p:sp>
      <p:sp>
        <p:nvSpPr>
          <p:cNvPr id="19" name="Flowchart: Process 18">
            <a:extLst>
              <a:ext uri="{FF2B5EF4-FFF2-40B4-BE49-F238E27FC236}">
                <a16:creationId xmlns:a16="http://schemas.microsoft.com/office/drawing/2014/main" id="{9F51FA8C-E107-46B2-B051-B2167D52DAB1}"/>
              </a:ext>
            </a:extLst>
          </p:cNvPr>
          <p:cNvSpPr/>
          <p:nvPr/>
        </p:nvSpPr>
        <p:spPr>
          <a:xfrm>
            <a:off x="9497292" y="5204129"/>
            <a:ext cx="952495" cy="356511"/>
          </a:xfrm>
          <a:prstGeom prst="flowChartProcess">
            <a:avLst/>
          </a:prstGeom>
          <a:solidFill>
            <a:srgbClr val="45B1CB"/>
          </a:solidFill>
          <a:ln w="9525" cap="flat" cmpd="sng" algn="ctr">
            <a:solidFill>
              <a:schemeClr val="accent1"/>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SG" sz="1000" i="0" u="none" strike="noStrike" kern="0" cap="none" spc="0" normalizeH="0" baseline="0" noProof="0" dirty="0">
                <a:ln>
                  <a:noFill/>
                </a:ln>
                <a:effectLst/>
                <a:uLnTx/>
                <a:uFillTx/>
                <a:ea typeface="+mn-ea"/>
                <a:cs typeface="+mn-cs"/>
              </a:rPr>
              <a:t>Data Integrity</a:t>
            </a:r>
          </a:p>
        </p:txBody>
      </p:sp>
      <p:sp>
        <p:nvSpPr>
          <p:cNvPr id="20" name="Flowchart: Process 19">
            <a:extLst>
              <a:ext uri="{FF2B5EF4-FFF2-40B4-BE49-F238E27FC236}">
                <a16:creationId xmlns:a16="http://schemas.microsoft.com/office/drawing/2014/main" id="{5B815F40-CEF6-45D8-AE51-6A63FF215659}"/>
              </a:ext>
            </a:extLst>
          </p:cNvPr>
          <p:cNvSpPr/>
          <p:nvPr/>
        </p:nvSpPr>
        <p:spPr>
          <a:xfrm>
            <a:off x="10501925" y="5198125"/>
            <a:ext cx="952495" cy="356511"/>
          </a:xfrm>
          <a:prstGeom prst="flowChartProcess">
            <a:avLst/>
          </a:prstGeom>
          <a:solidFill>
            <a:srgbClr val="45B1CB"/>
          </a:solidFill>
          <a:ln w="9525" cap="flat" cmpd="sng" algn="ctr">
            <a:solidFill>
              <a:schemeClr val="accent1"/>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SG" sz="1000" i="0" u="none" strike="noStrike" kern="0" cap="none" spc="0" normalizeH="0" baseline="0" noProof="0" dirty="0">
                <a:ln>
                  <a:noFill/>
                </a:ln>
                <a:effectLst/>
                <a:uLnTx/>
                <a:uFillTx/>
                <a:ea typeface="+mn-ea"/>
                <a:cs typeface="+mn-cs"/>
              </a:rPr>
              <a:t>Data Sharing</a:t>
            </a:r>
          </a:p>
        </p:txBody>
      </p:sp>
    </p:spTree>
    <p:extLst>
      <p:ext uri="{BB962C8B-B14F-4D97-AF65-F5344CB8AC3E}">
        <p14:creationId xmlns:p14="http://schemas.microsoft.com/office/powerpoint/2010/main" val="409715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7580" y="201787"/>
            <a:ext cx="5549373" cy="584776"/>
          </a:xfrm>
          <a:prstGeom prst="rect">
            <a:avLst/>
          </a:prstGeom>
          <a:noFill/>
        </p:spPr>
        <p:txBody>
          <a:bodyPr wrap="square" rtlCol="0">
            <a:spAutoFit/>
          </a:bodyPr>
          <a:lstStyle/>
          <a:p>
            <a:r>
              <a:rPr lang="en-US" altLang="zh-TW" sz="3200" dirty="0">
                <a:latin typeface="Hiragino Sans GB W3"/>
                <a:ea typeface="Hiragino Sans GB W3"/>
                <a:cs typeface="Hiragino Sans GB W3"/>
              </a:rPr>
              <a:t> </a:t>
            </a:r>
            <a:r>
              <a:rPr lang="en-US" altLang="zh-CN" sz="3200" dirty="0">
                <a:latin typeface="Hiragino Sans GB W3"/>
                <a:ea typeface="Hiragino Sans GB W3"/>
                <a:cs typeface="Hiragino Sans GB W3"/>
              </a:rPr>
              <a:t>Tutorial Outline</a:t>
            </a:r>
            <a:endParaRPr lang="en-US" sz="3200" dirty="0"/>
          </a:p>
        </p:txBody>
      </p:sp>
      <p:cxnSp>
        <p:nvCxnSpPr>
          <p:cNvPr id="9" name="Straight Connector 8"/>
          <p:cNvCxnSpPr>
            <a:cxnSpLocks/>
          </p:cNvCxnSpPr>
          <p:nvPr/>
        </p:nvCxnSpPr>
        <p:spPr>
          <a:xfrm>
            <a:off x="502508" y="729650"/>
            <a:ext cx="52820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bwMode="auto">
          <a:xfrm>
            <a:off x="56653" y="786562"/>
            <a:ext cx="11830110" cy="4441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Wingdings" pitchFamily="2" charset="2"/>
              <a:buChar char="§"/>
            </a:pPr>
            <a:r>
              <a:rPr lang="en-US" altLang="zh-CN" sz="3200" dirty="0"/>
              <a:t>Data Asset: What and Why</a:t>
            </a:r>
          </a:p>
          <a:p>
            <a:pPr lvl="1">
              <a:buFont typeface="Wingdings" pitchFamily="2" charset="2"/>
              <a:buChar char="§"/>
            </a:pPr>
            <a:r>
              <a:rPr lang="en-US" altLang="zh-CN" dirty="0"/>
              <a:t>Data Asset Governance</a:t>
            </a:r>
          </a:p>
          <a:p>
            <a:pPr lvl="2">
              <a:buFont typeface="Wingdings" pitchFamily="2" charset="2"/>
              <a:buChar char="§"/>
            </a:pPr>
            <a:r>
              <a:rPr lang="en-US" altLang="zh-CN" dirty="0"/>
              <a:t>Value</a:t>
            </a:r>
          </a:p>
          <a:p>
            <a:pPr lvl="3">
              <a:buFont typeface="Wingdings" pitchFamily="2" charset="2"/>
              <a:buChar char="§"/>
            </a:pPr>
            <a:r>
              <a:rPr lang="en-US" altLang="zh-CN" dirty="0"/>
              <a:t>Data Mining --- How to bring value out of data? (not covered in this tutorial)</a:t>
            </a:r>
          </a:p>
          <a:p>
            <a:pPr lvl="3">
              <a:buFont typeface="Wingdings" pitchFamily="2" charset="2"/>
              <a:buChar char="§"/>
            </a:pPr>
            <a:r>
              <a:rPr lang="en-US" altLang="zh-CN" dirty="0"/>
              <a:t>Data Pricing --- How to value data?  </a:t>
            </a:r>
          </a:p>
          <a:p>
            <a:pPr lvl="2">
              <a:buFont typeface="Wingdings" pitchFamily="2" charset="2"/>
              <a:buChar char="§"/>
            </a:pPr>
            <a:r>
              <a:rPr lang="en-US" altLang="zh-CN" dirty="0"/>
              <a:t>Right</a:t>
            </a:r>
          </a:p>
          <a:p>
            <a:pPr lvl="2">
              <a:buFont typeface="Wingdings" pitchFamily="2" charset="2"/>
              <a:buChar char="§"/>
            </a:pPr>
            <a:r>
              <a:rPr lang="en-US" altLang="zh-CN" dirty="0"/>
              <a:t>Control</a:t>
            </a:r>
          </a:p>
          <a:p>
            <a:pPr lvl="2">
              <a:buFont typeface="Wingdings" pitchFamily="2" charset="2"/>
              <a:buChar char="§"/>
            </a:pPr>
            <a:endParaRPr lang="en-US" altLang="zh-CN" dirty="0"/>
          </a:p>
          <a:p>
            <a:pPr lvl="3">
              <a:buFont typeface="Wingdings" pitchFamily="2" charset="2"/>
              <a:buChar char="§"/>
            </a:pPr>
            <a:endParaRPr lang="en-US" altLang="zh-CN" dirty="0"/>
          </a:p>
          <a:p>
            <a:pPr lvl="1">
              <a:buFont typeface="Wingdings" pitchFamily="2" charset="2"/>
              <a:buChar char="§"/>
            </a:pP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2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SG" sz="12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SG"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indent="0">
              <a:spcBef>
                <a:spcPct val="0"/>
              </a:spcBef>
              <a:buNone/>
              <a:defRPr/>
            </a:pPr>
            <a:r>
              <a:rPr lang="en-US" sz="1000" dirty="0" err="1">
                <a:solidFill>
                  <a:srgbClr val="000000"/>
                </a:solidFill>
                <a:latin typeface="Times New Roman" panose="02020603050405020304" pitchFamily="18" charset="0"/>
                <a:cs typeface="Times New Roman" panose="02020603050405020304" pitchFamily="18" charset="0"/>
              </a:rPr>
              <a:t>Panian</a:t>
            </a:r>
            <a:r>
              <a:rPr lang="en-US" sz="1000" dirty="0">
                <a:solidFill>
                  <a:srgbClr val="000000"/>
                </a:solidFill>
                <a:latin typeface="Times New Roman" panose="02020603050405020304" pitchFamily="18" charset="0"/>
                <a:cs typeface="Times New Roman" panose="02020603050405020304" pitchFamily="18" charset="0"/>
              </a:rPr>
              <a:t> Z. Some practical experiences in data governance[J]. World Academy of Science, Engineering and Technology, 2010, 62(1): 939-946.</a:t>
            </a:r>
            <a:endParaRPr lang="en-SG" sz="1000" dirty="0">
              <a:solidFill>
                <a:srgbClr val="000000"/>
              </a:solidFill>
              <a:latin typeface="Times New Roman" panose="02020603050405020304" pitchFamily="18" charset="0"/>
              <a:cs typeface="Times New Roman" panose="02020603050405020304" pitchFamily="18" charset="0"/>
            </a:endParaRPr>
          </a:p>
          <a:p>
            <a:pPr marL="0" indent="0">
              <a:spcBef>
                <a:spcPct val="0"/>
              </a:spcBef>
              <a:buNone/>
              <a:defRPr/>
            </a:pPr>
            <a:r>
              <a:rPr lang="en-SG" sz="1000" dirty="0">
                <a:solidFill>
                  <a:srgbClr val="000000"/>
                </a:solidFill>
                <a:latin typeface="Times New Roman" panose="02020603050405020304" pitchFamily="18" charset="0"/>
                <a:cs typeface="Times New Roman" panose="02020603050405020304" pitchFamily="18" charset="0"/>
              </a:rPr>
              <a:t>Janssen M, </a:t>
            </a:r>
            <a:r>
              <a:rPr lang="en-SG" sz="1000" dirty="0" err="1">
                <a:solidFill>
                  <a:srgbClr val="000000"/>
                </a:solidFill>
                <a:latin typeface="Times New Roman" panose="02020603050405020304" pitchFamily="18" charset="0"/>
                <a:cs typeface="Times New Roman" panose="02020603050405020304" pitchFamily="18" charset="0"/>
              </a:rPr>
              <a:t>Brous</a:t>
            </a:r>
            <a:r>
              <a:rPr lang="en-SG" sz="1000" dirty="0">
                <a:solidFill>
                  <a:srgbClr val="000000"/>
                </a:solidFill>
                <a:latin typeface="Times New Roman" panose="02020603050405020304" pitchFamily="18" charset="0"/>
                <a:cs typeface="Times New Roman" panose="02020603050405020304" pitchFamily="18" charset="0"/>
              </a:rPr>
              <a:t> P, Estevez E, et al. Data governance: Organizing data for trustworthy Artificial Intelligence[J]. Government Information Quarterly, 2020, 37(3): 101493.</a:t>
            </a:r>
          </a:p>
          <a:p>
            <a:pPr marL="0" indent="0">
              <a:spcBef>
                <a:spcPct val="0"/>
              </a:spcBef>
              <a:buNone/>
              <a:defRPr/>
            </a:pPr>
            <a:r>
              <a:rPr lang="en-SG" sz="1000" dirty="0" err="1">
                <a:solidFill>
                  <a:srgbClr val="000000"/>
                </a:solidFill>
                <a:latin typeface="Times New Roman" panose="02020603050405020304" pitchFamily="18" charset="0"/>
                <a:cs typeface="Times New Roman" panose="02020603050405020304" pitchFamily="18" charset="0"/>
              </a:rPr>
              <a:t>Scassa</a:t>
            </a:r>
            <a:r>
              <a:rPr lang="en-SG" sz="1000" dirty="0">
                <a:solidFill>
                  <a:srgbClr val="000000"/>
                </a:solidFill>
                <a:latin typeface="Times New Roman" panose="02020603050405020304" pitchFamily="18" charset="0"/>
                <a:cs typeface="Times New Roman" panose="02020603050405020304" pitchFamily="18" charset="0"/>
              </a:rPr>
              <a:t> T. Designing Data Governance for Data Sharing[J]. Technology and Regulation, 2020: 44–56-44–56.</a:t>
            </a:r>
          </a:p>
          <a:p>
            <a:pPr marL="0" indent="0">
              <a:spcBef>
                <a:spcPct val="0"/>
              </a:spcBef>
              <a:buNone/>
              <a:defRPr/>
            </a:pPr>
            <a:r>
              <a:rPr lang="en-US" sz="1000" dirty="0">
                <a:solidFill>
                  <a:srgbClr val="000000"/>
                </a:solidFill>
                <a:latin typeface="Times New Roman" panose="02020603050405020304" pitchFamily="18" charset="0"/>
                <a:cs typeface="Times New Roman" panose="02020603050405020304" pitchFamily="18" charset="0"/>
              </a:rPr>
              <a:t>Attard J, Brennan R. Challenges in value-driven data governance[C]//OTM Confederated International Conferences“ On the Move to Meaningful Internet Systems”. Springer, Cham, 2018: 546-554</a:t>
            </a:r>
            <a:r>
              <a:rPr lang="en-SG" sz="1000" dirty="0">
                <a:solidFill>
                  <a:srgbClr val="000000"/>
                </a:solidFill>
                <a:latin typeface="Times New Roman" panose="02020603050405020304" pitchFamily="18" charset="0"/>
                <a:cs typeface="Times New Roman" panose="02020603050405020304" pitchFamily="18" charset="0"/>
              </a:rPr>
              <a:t>.</a:t>
            </a:r>
            <a:endParaRPr lang="en-US" sz="2400" dirty="0"/>
          </a:p>
          <a:p>
            <a:pPr marL="0" indent="0">
              <a:buNone/>
            </a:pPr>
            <a:endParaRPr lang="en-US" sz="2800" dirty="0"/>
          </a:p>
          <a:p>
            <a:pPr marL="0" indent="0">
              <a:buNone/>
            </a:pPr>
            <a:endParaRPr lang="en-US" sz="2800" dirty="0"/>
          </a:p>
        </p:txBody>
      </p:sp>
      <p:graphicFrame>
        <p:nvGraphicFramePr>
          <p:cNvPr id="5" name="Diagram 4">
            <a:extLst>
              <a:ext uri="{FF2B5EF4-FFF2-40B4-BE49-F238E27FC236}">
                <a16:creationId xmlns:a16="http://schemas.microsoft.com/office/drawing/2014/main" id="{6CC5FF4B-271D-4167-A278-B486DED4A08D}"/>
              </a:ext>
            </a:extLst>
          </p:cNvPr>
          <p:cNvGraphicFramePr/>
          <p:nvPr>
            <p:extLst>
              <p:ext uri="{D42A27DB-BD31-4B8C-83A1-F6EECF244321}">
                <p14:modId xmlns:p14="http://schemas.microsoft.com/office/powerpoint/2010/main" val="1833304384"/>
              </p:ext>
            </p:extLst>
          </p:nvPr>
        </p:nvGraphicFramePr>
        <p:xfrm>
          <a:off x="8802814" y="3421419"/>
          <a:ext cx="2373186" cy="1806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005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7766</TotalTime>
  <Words>11938</Words>
  <Application>Microsoft Office PowerPoint</Application>
  <PresentationFormat>Widescreen</PresentationFormat>
  <Paragraphs>1415</Paragraphs>
  <Slides>56</Slides>
  <Notes>45</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56</vt:i4>
      </vt:variant>
    </vt:vector>
  </HeadingPairs>
  <TitlesOfParts>
    <vt:vector size="66" baseType="lpstr">
      <vt:lpstr>Hiragino Sans GB W3</vt:lpstr>
      <vt:lpstr>Arial</vt:lpstr>
      <vt:lpstr>Calibri</vt:lpstr>
      <vt:lpstr>Calibri Light</vt:lpstr>
      <vt:lpstr>Courier New</vt:lpstr>
      <vt:lpstr>Times New Roman</vt:lpstr>
      <vt:lpstr>Wingdings</vt:lpstr>
      <vt:lpstr>Office Theme</vt:lpstr>
      <vt:lpstr>Default Design</vt:lpstr>
      <vt:lpstr>Visio.Drawing.11</vt:lpstr>
      <vt:lpstr>ICDM 2020 Tutorial Data Asset and Governance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ZHU Feida</dc:creator>
  <cp:lastModifiedBy>GUO Ganggang</cp:lastModifiedBy>
  <cp:revision>511</cp:revision>
  <dcterms:created xsi:type="dcterms:W3CDTF">2015-08-03T06:02:53Z</dcterms:created>
  <dcterms:modified xsi:type="dcterms:W3CDTF">2020-11-25T03:26:40Z</dcterms:modified>
</cp:coreProperties>
</file>