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3" r:id="rId88"/>
    <p:sldId id="344" r:id="rId89"/>
  </p:sldIdLst>
  <p:sldSz cx="9144000" cy="6858000" type="screen4x3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Choda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778CCF-7287-42B9-95A6-4A36E69DEC9F}">
  <a:tblStyle styleId="{24778CCF-7287-42B9-95A6-4A36E69DEC9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727"/>
  </p:normalViewPr>
  <p:slideViewPr>
    <p:cSldViewPr snapToGrid="0" snapToObjects="1">
      <p:cViewPr varScale="1">
        <p:scale>
          <a:sx n="78" d="100"/>
          <a:sy n="78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commentAuthors" Target="commentAuthors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How do I make this list start with 3? I'd like to continue the numbering from the previous slide.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049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39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7179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799" cy="4648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6947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399" cy="41833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Ben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799" cy="4648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825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for example, (ship at levinia) and (people saved)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temporal logic, in general, allows us to reason about propositions qualified in terms of 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LTL is a specific type of temporal logic that deals with linear time (rather than branching time, e.g. CTL*)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166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0712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114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linear time is sufficient to reason about a particular path that we have chosen, and models physical time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branching time can reason about all possible future paths, things that can possibly happen (but not most appropriate for the applications we’ll be discussing today)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ttp://delivery.acm.org/10.1145/10000/4999/p151-emerson.pdf?ip=18.189.74.241&amp;id=4999&amp;acc=ACTIVE%20SERVICE&amp;key=7777116298C9657D%2EDE5F786C30E1A3B4%2E4D4702B0C3E38B35%2E4D4702B0C3E38B35&amp;CFID=603906477&amp;CFTOKEN=44981316&amp;__acm__=1461225364_420f8e5ef1edd6c37ca8e68aebdc03e8</a:t>
            </a: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5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There exists a path that satisfies this condition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All paths satisfy this condition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linear time is sufficient to reason about a particular path that we have chosen, and models physical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branching time can reason about all possible future paths, things that can possibly happen (but not most appropriate for the applications we’ll be discussing today)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ttp://delivery.acm.org/10.1145/10000/4999/p151-emerson.pdf?ip=18.189.74.241&amp;id=4999&amp;acc=ACTIVE%20SERVICE&amp;key=7777116298C9657D%2EDE5F786C30E1A3B4%2E4D4702B0C3E38B35%2E4D4702B0C3E38B35&amp;CFID=603906477&amp;CFTOKEN=44981316&amp;__acm__=1461225364_420f8e5ef1edd6c37ca8e68aebdc03e8</a:t>
            </a: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070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linear time is sufficient to reason about a particular path that we have chosen, and models physical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branching time can reason about all possible future paths, things that can possibly happen (but not most appropriate for the applications we’ll be discussing today)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ttp://delivery.acm.org/10.1145/10000/4999/p151-emerson.pdf?ip=18.189.74.241&amp;id=4999&amp;acc=ACTIVE%20SERVICE&amp;key=7777116298C9657D%2EDE5F786C30E1A3B4%2E4D4702B0C3E38B35%2E4D4702B0C3E38B35&amp;CFID=603906477&amp;CFTOKEN=44981316&amp;__acm__=1461225364_420f8e5ef1edd6c37ca8e68aebdc03e8</a:t>
            </a: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7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5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verification: safety and maintenance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model checking: similar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1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89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672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21590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can express a goal condition</a:t>
            </a:r>
          </a:p>
          <a:p>
            <a:pPr marL="342900" lvl="0" indent="-21590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But what about ensuring that we obey the rules of the road (regardless of what other goals and destinations we have)?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would we handle traffic lights?</a:t>
            </a:r>
          </a:p>
          <a:p>
            <a:pPr lvl="0" rtl="0">
              <a:spcBef>
                <a:spcPts val="64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Consider a self-driving car:</a:t>
            </a:r>
          </a:p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- we’ve seen before in classical planners how to give it goal conditions to reach, for example: given a graph of connected city-blocks,  find the path to the goal that picks up certain passengers and reaches their destination (perhaps while minimizing time or fuel used).</a:t>
            </a:r>
          </a:p>
          <a:p>
            <a:pPr lvl="0" rtl="0">
              <a:spcBef>
                <a:spcPts val="64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may be many valid paths to reach this goal state, but what about other requirements for the self-driving car’s path? It should always follow the rules of the road.</a:t>
            </a:r>
          </a:p>
          <a:p>
            <a:pPr lvl="0" rtl="0">
              <a:spcBef>
                <a:spcPts val="64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example, how to handle traffic lights? </a:t>
            </a:r>
          </a:p>
          <a:p>
            <a:pPr lvl="0" rtl="0">
              <a:spcBef>
                <a:spcPts val="64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english, how would you describe the correct behavior for a self-driving car at a traffic light?</a:t>
            </a:r>
          </a:p>
          <a:p>
            <a:pPr lvl="0" rtl="0">
              <a:spcBef>
                <a:spcPts val="64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 light is green, we can keep driving</a:t>
            </a:r>
          </a:p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 light is yellow, we should slow down and stop</a:t>
            </a:r>
          </a:p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 light is red, we should stop</a:t>
            </a:r>
          </a:p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… until the light turns green, then we can start again</a:t>
            </a:r>
          </a:p>
          <a:p>
            <a:pPr lvl="0" rtl="0">
              <a:spcBef>
                <a:spcPts val="64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GREEN -&gt; DRIVE</a:t>
            </a:r>
          </a:p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ALWAYS( RED -&gt; (STOP UNTIL GREEN) )</a:t>
            </a:r>
          </a:p>
          <a:p>
            <a:pPr lvl="0">
              <a:spcBef>
                <a:spcPts val="64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1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3313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243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09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64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129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4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9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6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4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32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can express a goal condition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But what about ensuring that we obey the rules of the road (regardless of what other goals and destinations we have)?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would we handle traffic lights?</a:t>
            </a: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Consider a self-driving car:</a:t>
            </a: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- we’ve seen before in classical planners how to give it goal conditions to reach, for example: given a graph of connected city-blocks,  find the path to the goal that picks up certain passengers and reaches their destination (perhaps while minimizing time or fuel used).</a:t>
            </a: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may be many valid paths to reach this goal state, but what about other requirements for the self-driving car’s path? It should always follow the rules of the road.</a:t>
            </a: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example, how to handle traffic lights? </a:t>
            </a: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english, how would you describe the correct behavior for a self-driving car at a traffic light?</a:t>
            </a: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 light is green, we can keep driving</a:t>
            </a: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 light is yellow, we should slow down and stop</a:t>
            </a: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 light is red, we should stop</a:t>
            </a: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… until the light turns green, then we can start again</a:t>
            </a: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GREEN -&gt; DRIVE</a:t>
            </a: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91666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ALWAYS( RED -&gt; (STOP UNTIL GREEN) 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88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12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01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85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8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640" name="Shape 640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20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651" name="Shape 651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9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55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1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also tie in the “always at some point in the future we should visit a gas station”</a:t>
            </a:r>
          </a:p>
          <a:p>
            <a:pPr lvl="0" rtl="0">
              <a:spcBef>
                <a:spcPts val="64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can express a goal condition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But what about ensuring that we obey the rules of the road (regardless of what other goals and destinations we have)?</a:t>
            </a:r>
          </a:p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would we handle traffic lights?</a:t>
            </a: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Consider a self-driving car:</a:t>
            </a: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- we’ve seen before in classical planners how to give it goal conditions to reach, for example: given a graph of connected city-blocks,  find the path to the goal that picks up certain passengers and reaches their destination (perhaps while minimizing time or fuel used).</a:t>
            </a: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may be many valid paths to reach this goal state, but what about other requirements for the self-driving car’s path? It should always follow the rules of the road.</a:t>
            </a: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example, how to handle traffic lights? </a:t>
            </a: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english, how would you describe the correct behavior for a self-driving car at a traffic light?</a:t>
            </a: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 light is green, we can keep driving</a:t>
            </a: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 light is yellow, we should slow down and stop</a:t>
            </a: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 light is red, we should stop</a:t>
            </a: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… until the light turns green, then we can start again</a:t>
            </a: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GREEN -&gt; DRIVE</a:t>
            </a:r>
          </a:p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ALWAYS( RED -&gt; (STOP UNTIL GREEN) )</a:t>
            </a:r>
          </a:p>
          <a:p>
            <a:pPr lvl="0" rtl="0">
              <a:spcBef>
                <a:spcPts val="64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work being done in George Pappas’ group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842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685" name="Shape 685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87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7" name="Shape 697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00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58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725" name="Shape 725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789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Ellie</a:t>
            </a:r>
          </a:p>
        </p:txBody>
      </p:sp>
      <p:sp>
        <p:nvSpPr>
          <p:cNvPr id="735" name="Shape 735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27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721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Navi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how to formulate the syntax/semantics of LTL using a classical planner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PDDL 3.0, which is a proposed extension to PDDL 2.2, allows us to express strong and soft constraints and goals using temporal logic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b="1"/>
              <a:t>The basic modal operators are as following …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 b="1"/>
              <a:t> some of the operators maybe familiar to you because they can be used to express hte constraint in STN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/>
              <a:t>where &lt;num&gt; is any numeric literal and “...” includes all existing goal descriptors in previous versions of pddl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029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Navi</a:t>
            </a:r>
          </a:p>
        </p:txBody>
      </p:sp>
      <p:sp>
        <p:nvSpPr>
          <p:cNvPr id="784" name="Shape 784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19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Navi</a:t>
            </a:r>
          </a:p>
        </p:txBody>
      </p:sp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765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Navi</a:t>
            </a:r>
          </a:p>
        </p:txBody>
      </p:sp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19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39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9510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Navi</a:t>
            </a:r>
          </a:p>
        </p:txBody>
      </p:sp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5599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Navi</a:t>
            </a:r>
          </a:p>
        </p:txBody>
      </p:sp>
      <p:sp>
        <p:nvSpPr>
          <p:cNvPr id="856" name="Shape 856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1687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Navi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Marlyse can then show the bridge from LTL to PDDL via Buchi automata</a:t>
            </a:r>
          </a:p>
        </p:txBody>
      </p:sp>
      <p:sp>
        <p:nvSpPr>
          <p:cNvPr id="904" name="Shape 904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923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Marlyse,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Difference between goals and preferences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buchi automata to represent the temporally extended goals along with a planning domain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Example, encoding PDDL domain and  a Buchi Automata → construct a new domain that can be solved with classical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Temp → if version of LTL can be expressed in the languages ex. PDDL 3, progression, paper by TLPlan Planner University of Toronto</a:t>
            </a:r>
          </a:p>
        </p:txBody>
      </p:sp>
      <p:sp>
        <p:nvSpPr>
          <p:cNvPr id="953" name="Shape 95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8394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Marlyse, non-deterministic, deterministic only returns one state in the transition function, set of initial states, transition relation returns a set, usually more powerful, more often used</a:t>
            </a:r>
          </a:p>
        </p:txBody>
      </p:sp>
      <p:sp>
        <p:nvSpPr>
          <p:cNvPr id="960" name="Shape 960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632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Marlyse, this is deterministic, non-deterministic not every state need have an outgoing edge for every transition</a:t>
            </a:r>
          </a:p>
        </p:txBody>
      </p:sp>
      <p:sp>
        <p:nvSpPr>
          <p:cNvPr id="967" name="Shape 967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1992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Marlyse, this is deterministic, non-deterministic not every state need have an outgoing edge for every transition</a:t>
            </a:r>
          </a:p>
        </p:txBody>
      </p:sp>
      <p:sp>
        <p:nvSpPr>
          <p:cNvPr id="976" name="Shape 976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5492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Marlyse, this is deterministic, non-deterministic not every state need have an outgoing edge for every transition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? Ask about accepted word</a:t>
            </a:r>
          </a:p>
        </p:txBody>
      </p:sp>
      <p:sp>
        <p:nvSpPr>
          <p:cNvPr id="984" name="Shape 984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050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Marlyse, both are non-deterministic</a:t>
            </a:r>
          </a:p>
        </p:txBody>
      </p:sp>
      <p:sp>
        <p:nvSpPr>
          <p:cNvPr id="993" name="Shape 993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54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Shape 1003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Marlyse, both are non-deterministic</a:t>
            </a:r>
          </a:p>
        </p:txBody>
      </p:sp>
      <p:sp>
        <p:nvSpPr>
          <p:cNvPr id="1004" name="Shape 1004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4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39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40"/>
              </a:spcBef>
              <a:buNone/>
            </a:pPr>
            <a:r>
              <a:rPr lang="en-US" sz="1100"/>
              <a:t>LPP is a language to express temporal preferences for planning</a:t>
            </a:r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5081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Shape 1014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Marlyse, both are non-deterministic</a:t>
            </a:r>
          </a:p>
        </p:txBody>
      </p:sp>
      <p:sp>
        <p:nvSpPr>
          <p:cNvPr id="1015" name="Shape 1015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49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Shape 1025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Marlyse, both are non-deterministic</a:t>
            </a:r>
          </a:p>
        </p:txBody>
      </p:sp>
      <p:sp>
        <p:nvSpPr>
          <p:cNvPr id="1026" name="Shape 1026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66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Shape 1039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0" name="Shape 1040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324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Shape 1047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8" name="Shape 1048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506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Shape 1055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6" name="Shape 1056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05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Shape 1064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For example, lets say </a:t>
            </a:r>
          </a:p>
        </p:txBody>
      </p:sp>
      <p:sp>
        <p:nvSpPr>
          <p:cNvPr id="1065" name="Shape 1065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96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Shape 1073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For example, lets say </a:t>
            </a:r>
          </a:p>
        </p:txBody>
      </p:sp>
      <p:sp>
        <p:nvSpPr>
          <p:cNvPr id="1074" name="Shape 1074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59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Shape 1082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Mark</a:t>
            </a:r>
          </a:p>
        </p:txBody>
      </p:sp>
      <p:sp>
        <p:nvSpPr>
          <p:cNvPr id="1083" name="Shape 1083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7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Shape 1090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Mark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Explain why it could be partial or total</a:t>
            </a:r>
          </a:p>
        </p:txBody>
      </p:sp>
      <p:sp>
        <p:nvSpPr>
          <p:cNvPr id="1091" name="Shape 1091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928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Shape 1098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Mark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Quantitative - always total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Qualitative - can be partial → most expressive languages use a modified version of LTL, examples to follow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How much to talk about each of these??</a:t>
            </a:r>
          </a:p>
        </p:txBody>
      </p:sp>
      <p:sp>
        <p:nvSpPr>
          <p:cNvPr id="1099" name="Shape 1099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24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Mark</a:t>
            </a:r>
          </a:p>
        </p:txBody>
      </p:sp>
      <p:sp>
        <p:nvSpPr>
          <p:cNvPr id="1106" name="Shape 1106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0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Shape 1113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Mark</a:t>
            </a:r>
          </a:p>
        </p:txBody>
      </p:sp>
      <p:sp>
        <p:nvSpPr>
          <p:cNvPr id="1114" name="Shape 1114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5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Shape 1121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Mark</a:t>
            </a:r>
          </a:p>
        </p:txBody>
      </p:sp>
      <p:sp>
        <p:nvSpPr>
          <p:cNvPr id="1122" name="Shape 1122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005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Shape 1129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Mark</a:t>
            </a:r>
          </a:p>
        </p:txBody>
      </p:sp>
      <p:sp>
        <p:nvSpPr>
          <p:cNvPr id="1130" name="Shape 1130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10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Shape 1137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Mark</a:t>
            </a:r>
          </a:p>
        </p:txBody>
      </p:sp>
      <p:sp>
        <p:nvSpPr>
          <p:cNvPr id="1138" name="Shape 1138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2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Shape 1145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Mark</a:t>
            </a:r>
          </a:p>
        </p:txBody>
      </p:sp>
      <p:sp>
        <p:nvSpPr>
          <p:cNvPr id="1146" name="Shape 1146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06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Shape 1153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4" name="Shape 1154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97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Shape 1161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2" name="Shape 1162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98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Shape 1169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0" name="Shape 1170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44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Shape 1176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Ellie - in these upcoming notes i will need to edit the words because currently many of them are directly from the paper</a:t>
            </a:r>
          </a:p>
        </p:txBody>
      </p:sp>
      <p:sp>
        <p:nvSpPr>
          <p:cNvPr id="1177" name="Shape 1177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5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215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Temporal properties defined over a set of states, rather than a single goal state</a:t>
            </a: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2475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Shape 1184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5" name="Shape 1185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544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Shape 1192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3" name="Shape 1193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381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Shape 1200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1" name="Shape 1201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55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Shape 1207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Shape 1208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9" name="Shape 1209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28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Shape 1215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Shape 1216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7" name="Shape 1217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69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Shape 1224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5" name="Shape 1225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44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Shape 1231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39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2" name="Shape 1232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36533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Shape 1246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7" name="Shape 1247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275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Shape 1255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6" name="Shape 1256"/>
          <p:cNvSpPr txBox="1">
            <a:spLocks noGrp="1"/>
          </p:cNvSpPr>
          <p:nvPr>
            <p:ph type="sldNum" idx="12"/>
          </p:nvPr>
        </p:nvSpPr>
        <p:spPr>
          <a:xfrm>
            <a:off x="3884612" y="8829967"/>
            <a:ext cx="2971800" cy="464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4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15789"/>
            <a:ext cx="54864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e.g. the components from the last pset (warp reactor, valves), or the position of a robot in a gridworld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a “trace” or a “timeline” is the sequence of states you get when you actually execute a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a trace/timeline can be infinitely long</a:t>
            </a:r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2"/>
            <a:ext cx="46482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40" y="91440"/>
            <a:ext cx="1356300" cy="6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>
            <a:off x="91440" y="838200"/>
            <a:ext cx="8976300" cy="76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4166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40" y="91440"/>
            <a:ext cx="1356300" cy="6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/>
          <p:nvPr/>
        </p:nvSpPr>
        <p:spPr>
          <a:xfrm>
            <a:off x="91440" y="838200"/>
            <a:ext cx="8976300" cy="76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" TargetMode="External"/><Relationship Id="rId4" Type="http://schemas.openxmlformats.org/officeDocument/2006/relationships/hyperlink" Target="https://en.wikipedia.org/wiki/Goa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XDMaaobCO1He1HBiFZnPQ" TargetMode="External"/><Relationship Id="rId4" Type="http://schemas.openxmlformats.org/officeDocument/2006/relationships/hyperlink" Target="https://www.youtube.com/watch?v=W5Q0DL9pln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09600" y="2126867"/>
            <a:ext cx="7772400" cy="146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Planning with </a:t>
            </a:r>
            <a:r>
              <a:rPr lang="en-US"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Temporal Logic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1371600" y="398214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April 25, 2016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21875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 Chodas, Marlyse Reeves, Ellie Simonson, Ben Reynolds, Navi Tansaraviput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Temporal Logic?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97" y="2682015"/>
            <a:ext cx="8469201" cy="148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65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Previously our planning algorithms have used propositional logic to specify goals dealing with a 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single state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at a single point in time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4210200"/>
            <a:ext cx="8229600" cy="16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Temporal logic allows these goals to be specified over a sequence of states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259592"/>
            <a:ext cx="9144000" cy="159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Temporal Logic?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278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06400" rtl="0">
              <a:lnSpc>
                <a:spcPct val="90000"/>
              </a:lnSpc>
              <a:spcBef>
                <a:spcPts val="0"/>
              </a:spcBef>
              <a:buSzPct val="100000"/>
              <a:buFont typeface="Arial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What if the problem requires a condition to: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lvl="1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 met until another condition is met...</a:t>
            </a:r>
          </a:p>
          <a:p>
            <a:pPr lvl="2" rtl="0">
              <a:lnSpc>
                <a:spcPct val="90000"/>
              </a:lnSpc>
              <a:spcBef>
                <a:spcPts val="560"/>
              </a:spcBef>
              <a:buSzPct val="100000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For example: 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implies (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until 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lvl="0" indent="0" rtl="0">
              <a:lnSpc>
                <a:spcPct val="90000"/>
              </a:lnSpc>
              <a:spcBef>
                <a:spcPts val="560"/>
              </a:spcBef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90000"/>
              </a:lnSpc>
              <a:spcBef>
                <a:spcPts val="560"/>
              </a:spcBef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90000"/>
              </a:lnSpc>
              <a:spcBef>
                <a:spcPts val="560"/>
              </a:spcBef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90000"/>
              </a:lnSpc>
              <a:spcBef>
                <a:spcPts val="560"/>
              </a:spcBef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90000"/>
              </a:lnSpc>
              <a:spcBef>
                <a:spcPts val="560"/>
              </a:spcBef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14285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Shape 186"/>
          <p:cNvGrpSpPr/>
          <p:nvPr/>
        </p:nvGrpSpPr>
        <p:grpSpPr>
          <a:xfrm>
            <a:off x="131515" y="3882383"/>
            <a:ext cx="8880969" cy="2177214"/>
            <a:chOff x="124675" y="4354528"/>
            <a:chExt cx="8411602" cy="2062146"/>
          </a:xfrm>
        </p:grpSpPr>
        <p:pic>
          <p:nvPicPr>
            <p:cNvPr id="187" name="Shape 1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63064" y="4354528"/>
              <a:ext cx="3873213" cy="2039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Shape 18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4675" y="4377199"/>
              <a:ext cx="5039231" cy="2039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Temporal Logic?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268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06400" rtl="0">
              <a:lnSpc>
                <a:spcPct val="90000"/>
              </a:lnSpc>
              <a:spcBef>
                <a:spcPts val="0"/>
              </a:spcBef>
              <a:buSzPct val="100000"/>
              <a:buFont typeface="Arial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What if the problem requires a condition to: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lvl="1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Always eventually be met</a:t>
            </a:r>
          </a:p>
          <a:p>
            <a:pPr lvl="2" rtl="0">
              <a:lnSpc>
                <a:spcPct val="90000"/>
              </a:lnSpc>
              <a:spcBef>
                <a:spcPts val="560"/>
              </a:spcBef>
              <a:buSzPct val="100000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For example, always have some point in the future when you visit a gas station</a:t>
            </a:r>
          </a:p>
          <a:p>
            <a:pPr marL="0" lvl="0" indent="0" rtl="0">
              <a:lnSpc>
                <a:spcPct val="90000"/>
              </a:lnSpc>
              <a:spcBef>
                <a:spcPts val="560"/>
              </a:spcBef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90000"/>
              </a:lnSpc>
              <a:spcBef>
                <a:spcPts val="560"/>
              </a:spcBef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914400" lvl="0" indent="0" rtl="0">
              <a:lnSpc>
                <a:spcPct val="90000"/>
              </a:lnSpc>
              <a:spcBef>
                <a:spcPts val="560"/>
              </a:spcBef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14285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t="5233" b="13120"/>
          <a:stretch/>
        </p:blipFill>
        <p:spPr>
          <a:xfrm>
            <a:off x="135650" y="4022550"/>
            <a:ext cx="8872701" cy="19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81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Branching vs linear 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Temporal Logic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Shape 205"/>
          <p:cNvCxnSpPr/>
          <p:nvPr/>
        </p:nvCxnSpPr>
        <p:spPr>
          <a:xfrm>
            <a:off x="1760600" y="5144075"/>
            <a:ext cx="53304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311000" y="1478950"/>
            <a:ext cx="8229600" cy="314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Linear time</a:t>
            </a:r>
          </a:p>
          <a:p>
            <a:pPr marL="742950" lvl="1" indent="-285750" rtl="0">
              <a:spcBef>
                <a:spcPts val="640"/>
              </a:spcBef>
              <a:buClr>
                <a:schemeClr val="dk1"/>
              </a:buClr>
              <a:buSzPct val="100000"/>
              <a:buChar char="–"/>
            </a:pPr>
            <a:r>
              <a:rPr lang="en-US" sz="2800">
                <a:solidFill>
                  <a:schemeClr val="dk1"/>
                </a:solidFill>
              </a:rPr>
              <a:t>Models physical time</a:t>
            </a:r>
          </a:p>
          <a:p>
            <a:pPr marL="742950" lvl="1" indent="-285750" rtl="0">
              <a:spcBef>
                <a:spcPts val="640"/>
              </a:spcBef>
              <a:buClr>
                <a:schemeClr val="dk1"/>
              </a:buClr>
              <a:buSzPct val="100000"/>
              <a:buChar char="–"/>
            </a:pPr>
            <a:r>
              <a:rPr lang="en-US" sz="2800">
                <a:solidFill>
                  <a:schemeClr val="dk1"/>
                </a:solidFill>
              </a:rPr>
              <a:t>At each time instant, </a:t>
            </a:r>
            <a:r>
              <a:rPr lang="en-US" sz="2800" u="sng">
                <a:solidFill>
                  <a:schemeClr val="dk1"/>
                </a:solidFill>
              </a:rPr>
              <a:t>only one</a:t>
            </a:r>
            <a:r>
              <a:rPr lang="en-US" sz="2800">
                <a:solidFill>
                  <a:schemeClr val="dk1"/>
                </a:solidFill>
              </a:rPr>
              <a:t> of the future behaviors is considered</a:t>
            </a:r>
          </a:p>
          <a:p>
            <a:pPr marL="742950" lvl="1" indent="-285750" rtl="0">
              <a:spcBef>
                <a:spcPts val="640"/>
              </a:spcBef>
              <a:buClr>
                <a:schemeClr val="dk1"/>
              </a:buClr>
              <a:buSzPct val="100000"/>
              <a:buChar char="–"/>
            </a:pPr>
            <a:r>
              <a:rPr lang="en-US" sz="2800">
                <a:solidFill>
                  <a:schemeClr val="dk1"/>
                </a:solidFill>
              </a:rPr>
              <a:t>We can reason about </a:t>
            </a:r>
            <a:r>
              <a:rPr lang="en-US" sz="2800" b="1">
                <a:solidFill>
                  <a:schemeClr val="dk1"/>
                </a:solidFill>
              </a:rPr>
              <a:t>always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81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Branching vs linear 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Temporal Logic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311000" y="1478950"/>
            <a:ext cx="8229600" cy="314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Branching time</a:t>
            </a:r>
          </a:p>
          <a:p>
            <a:pPr marL="742950" lvl="1" indent="-285750" rtl="0">
              <a:spcBef>
                <a:spcPts val="640"/>
              </a:spcBef>
              <a:buClr>
                <a:schemeClr val="dk1"/>
              </a:buClr>
              <a:buSzPct val="100000"/>
              <a:buChar char="–"/>
            </a:pPr>
            <a:r>
              <a:rPr lang="en-US" sz="2800">
                <a:solidFill>
                  <a:schemeClr val="dk1"/>
                </a:solidFill>
              </a:rPr>
              <a:t>At each time instant, </a:t>
            </a:r>
            <a:r>
              <a:rPr lang="en-US" sz="2800" u="sng">
                <a:solidFill>
                  <a:schemeClr val="dk1"/>
                </a:solidFill>
              </a:rPr>
              <a:t>all possible</a:t>
            </a:r>
            <a:r>
              <a:rPr lang="en-US" sz="2800">
                <a:solidFill>
                  <a:schemeClr val="dk1"/>
                </a:solidFill>
              </a:rPr>
              <a:t> future behaviors are considered</a:t>
            </a:r>
          </a:p>
          <a:p>
            <a:pPr marL="742950" lvl="1" indent="-285750" rtl="0">
              <a:spcBef>
                <a:spcPts val="640"/>
              </a:spcBef>
              <a:buClr>
                <a:schemeClr val="dk1"/>
              </a:buClr>
              <a:buSzPct val="100000"/>
              <a:buChar char="–"/>
            </a:pPr>
            <a:r>
              <a:rPr lang="en-US" sz="2800">
                <a:solidFill>
                  <a:schemeClr val="dk1"/>
                </a:solidFill>
              </a:rPr>
              <a:t>Time may split into alternate courses</a:t>
            </a:r>
          </a:p>
          <a:p>
            <a:pPr marL="742950" lvl="1" indent="-285750" rtl="0">
              <a:spcBef>
                <a:spcPts val="640"/>
              </a:spcBef>
              <a:buClr>
                <a:schemeClr val="dk1"/>
              </a:buClr>
              <a:buSzPct val="100000"/>
              <a:buChar char="–"/>
            </a:pPr>
            <a:r>
              <a:rPr lang="en-US" sz="2800">
                <a:solidFill>
                  <a:schemeClr val="dk1"/>
                </a:solidFill>
              </a:rPr>
              <a:t>We can reason about </a:t>
            </a:r>
            <a:r>
              <a:rPr lang="en-US" sz="2800" b="1">
                <a:solidFill>
                  <a:schemeClr val="dk1"/>
                </a:solidFill>
              </a:rPr>
              <a:t>possibilities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2283254" y="4842398"/>
            <a:ext cx="4958493" cy="1574265"/>
            <a:chOff x="3361700" y="5449900"/>
            <a:chExt cx="2202600" cy="817800"/>
          </a:xfrm>
        </p:grpSpPr>
        <p:cxnSp>
          <p:nvCxnSpPr>
            <p:cNvPr id="216" name="Shape 216"/>
            <p:cNvCxnSpPr/>
            <p:nvPr/>
          </p:nvCxnSpPr>
          <p:spPr>
            <a:xfrm>
              <a:off x="3361700" y="5858800"/>
              <a:ext cx="2202600" cy="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7" name="Shape 217"/>
            <p:cNvCxnSpPr/>
            <p:nvPr/>
          </p:nvCxnSpPr>
          <p:spPr>
            <a:xfrm rot="10800000" flipH="1">
              <a:off x="4277525" y="5449900"/>
              <a:ext cx="1187100" cy="40890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4277525" y="5858800"/>
              <a:ext cx="1187100" cy="40890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284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Branching vs linear 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Temporal Logic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327837" y="3188075"/>
            <a:ext cx="9144000" cy="201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Branching time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27837" y="945550"/>
            <a:ext cx="9144000" cy="23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Linear time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1906800" y="3429000"/>
            <a:ext cx="53304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29" name="Shape 229"/>
          <p:cNvGrpSpPr/>
          <p:nvPr/>
        </p:nvGrpSpPr>
        <p:grpSpPr>
          <a:xfrm>
            <a:off x="1906828" y="4922123"/>
            <a:ext cx="5310028" cy="1574265"/>
            <a:chOff x="3361700" y="5449900"/>
            <a:chExt cx="2202600" cy="817800"/>
          </a:xfrm>
        </p:grpSpPr>
        <p:cxnSp>
          <p:nvCxnSpPr>
            <p:cNvPr id="230" name="Shape 230"/>
            <p:cNvCxnSpPr/>
            <p:nvPr/>
          </p:nvCxnSpPr>
          <p:spPr>
            <a:xfrm>
              <a:off x="3361700" y="5858800"/>
              <a:ext cx="2202600" cy="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31" name="Shape 231"/>
            <p:cNvCxnSpPr/>
            <p:nvPr/>
          </p:nvCxnSpPr>
          <p:spPr>
            <a:xfrm rot="10800000" flipH="1">
              <a:off x="4277525" y="5449900"/>
              <a:ext cx="1187100" cy="40890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32" name="Shape 232"/>
            <p:cNvCxnSpPr/>
            <p:nvPr/>
          </p:nvCxnSpPr>
          <p:spPr>
            <a:xfrm>
              <a:off x="4277525" y="5858800"/>
              <a:ext cx="1187100" cy="40890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Linear Temporal Logic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2278450"/>
            <a:ext cx="8229600" cy="125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Forward-looking conditions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241" name="Shape 241"/>
          <p:cNvSpPr txBox="1"/>
          <p:nvPr/>
        </p:nvSpPr>
        <p:spPr>
          <a:xfrm>
            <a:off x="647700" y="868937"/>
            <a:ext cx="8229600" cy="6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4318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Linear Temporal Logic (LTL) involves: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t="13247" b="35083"/>
          <a:stretch/>
        </p:blipFill>
        <p:spPr>
          <a:xfrm>
            <a:off x="1049250" y="2335125"/>
            <a:ext cx="5322150" cy="4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435793" y="41437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914400" lvl="0" indent="-3810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</a:rPr>
              <a:t>Linear time model</a:t>
            </a:r>
          </a:p>
          <a:p>
            <a:pPr marL="914400" lvl="0" indent="-381000" rtl="0">
              <a:spcBef>
                <a:spcPts val="64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</a:rPr>
              <a:t>Infinite sequences of states</a:t>
            </a:r>
          </a:p>
        </p:txBody>
      </p:sp>
      <p:grpSp>
        <p:nvGrpSpPr>
          <p:cNvPr id="244" name="Shape 244"/>
          <p:cNvGrpSpPr/>
          <p:nvPr/>
        </p:nvGrpSpPr>
        <p:grpSpPr>
          <a:xfrm>
            <a:off x="574500" y="3674324"/>
            <a:ext cx="7995000" cy="3183675"/>
            <a:chOff x="574500" y="3674324"/>
            <a:chExt cx="7995000" cy="3183675"/>
          </a:xfrm>
        </p:grpSpPr>
        <p:sp>
          <p:nvSpPr>
            <p:cNvPr id="245" name="Shape 245"/>
            <p:cNvSpPr txBox="1"/>
            <p:nvPr/>
          </p:nvSpPr>
          <p:spPr>
            <a:xfrm>
              <a:off x="574500" y="3674324"/>
              <a:ext cx="79950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457200" lvl="0" indent="-381000" rtl="0">
                <a:spcBef>
                  <a:spcPts val="640"/>
                </a:spcBef>
                <a:buClr>
                  <a:schemeClr val="dk1"/>
                </a:buClr>
                <a:buSzPct val="100000"/>
                <a:buChar char="•"/>
              </a:pPr>
              <a:r>
                <a:rPr lang="en-US" sz="2400">
                  <a:solidFill>
                    <a:schemeClr val="dk1"/>
                  </a:solidFill>
                </a:rPr>
                <a:t>Cannot express properties over a set of different paths</a:t>
              </a:r>
            </a:p>
          </p:txBody>
        </p:sp>
        <p:pic>
          <p:nvPicPr>
            <p:cNvPr id="246" name="Shape 2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6875" y="4245639"/>
              <a:ext cx="6816811" cy="1191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Shape 2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9799" y="5117424"/>
              <a:ext cx="4950950" cy="17405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Applications of Temporal Logic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Temporal logic is used in:</a:t>
            </a:r>
          </a:p>
          <a:p>
            <a:pPr lvl="1" rtl="0">
              <a:lnSpc>
                <a:spcPct val="90000"/>
              </a:lnSpc>
              <a:spcBef>
                <a:spcPts val="0"/>
              </a:spcBef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 and Model Checking</a:t>
            </a:r>
          </a:p>
          <a:p>
            <a:pPr lvl="2" rtl="0">
              <a:lnSpc>
                <a:spcPct val="90000"/>
              </a:lnSpc>
              <a:spcBef>
                <a:spcPts val="0"/>
              </a:spcBef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Safety and Maintenance</a:t>
            </a:r>
          </a:p>
          <a:p>
            <a:pPr lvl="1" rtl="0">
              <a:lnSpc>
                <a:spcPct val="90000"/>
              </a:lnSpc>
              <a:spcBef>
                <a:spcPts val="0"/>
              </a:spcBef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Planning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459425" y="137840"/>
            <a:ext cx="6629400" cy="69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LTL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Syntax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2292925"/>
            <a:ext cx="8229600" cy="44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84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Propositional variables: p, ρ, ϕ, ω etc.</a:t>
            </a:r>
          </a:p>
          <a:p>
            <a:pPr marL="742950" marR="0" lvl="1" indent="-33909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True or False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636650" y="1761175"/>
            <a:ext cx="5870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chemeClr val="dk1"/>
                </a:solidFill>
              </a:rPr>
              <a:t>An LTL formula is built from: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0" y="983425"/>
            <a:ext cx="9144000" cy="7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LTL formula f := true | p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¬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X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459425" y="137840"/>
            <a:ext cx="6629400" cy="69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LTL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Syntax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57200" y="2292925"/>
            <a:ext cx="8229600" cy="44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84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Propositional variables: p, ρ, ϕ, ω etc.</a:t>
            </a:r>
          </a:p>
          <a:p>
            <a:pPr marL="742950" marR="0" lvl="1" indent="-33909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280000"/>
              <a:buFont typeface="Arial"/>
              <a:buChar char="–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True or False</a:t>
            </a:r>
          </a:p>
          <a:p>
            <a:pPr marL="342900" marR="0" lvl="0" indent="-3784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Operators: ¬, ∨, ∧, →, ↔, True, False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1636650" y="1761175"/>
            <a:ext cx="5870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chemeClr val="dk1"/>
                </a:solidFill>
              </a:rPr>
              <a:t>An LTL formula is built from: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0" y="983425"/>
            <a:ext cx="9144000" cy="7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LTL formula f := true | p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¬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X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05" name="Shape 105"/>
          <p:cNvSpPr txBox="1"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203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Consider a self-driving car…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title" idx="4294967295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l="19912" t="22821" r="15118" b="18647"/>
          <a:stretch/>
        </p:blipFill>
        <p:spPr>
          <a:xfrm flipH="1">
            <a:off x="2175775" y="2684727"/>
            <a:ext cx="4792449" cy="31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4294967295"/>
          </p:nvPr>
        </p:nvSpPr>
        <p:spPr>
          <a:xfrm>
            <a:off x="457200" y="231625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203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Regardless of our destination, we also want to make sure we always follow the rules of the road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1459425" y="137840"/>
            <a:ext cx="6629400" cy="69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LTL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Syntax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2292925"/>
            <a:ext cx="8229600" cy="44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84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Propositional variables: p, ρ, ϕ, ω etc.</a:t>
            </a:r>
          </a:p>
          <a:p>
            <a:pPr marL="742950" marR="0" lvl="1" indent="-33909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280000"/>
              <a:buFont typeface="Arial"/>
              <a:buChar char="–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True or False</a:t>
            </a:r>
          </a:p>
          <a:p>
            <a:pPr marL="342900" marR="0" lvl="0" indent="-3784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Operators: ¬, ∨, ∧, →, ↔, True, False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¬ = not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1636650" y="1761175"/>
            <a:ext cx="5870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chemeClr val="dk1"/>
                </a:solidFill>
              </a:rPr>
              <a:t>An LTL formula is built from: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0" y="983425"/>
            <a:ext cx="9144000" cy="7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LTL formula f := true | p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¬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X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459425" y="137840"/>
            <a:ext cx="6629400" cy="69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LTL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Syntax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57200" y="2292925"/>
            <a:ext cx="8229600" cy="44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84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Propositional variables: p, ρ, ϕ, ω etc.</a:t>
            </a:r>
          </a:p>
          <a:p>
            <a:pPr marL="742950" marR="0" lvl="1" indent="-33909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280000"/>
              <a:buFont typeface="Arial"/>
              <a:buChar char="–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True or False</a:t>
            </a:r>
          </a:p>
          <a:p>
            <a:pPr marL="342900" marR="0" lvl="0" indent="-3784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Operators: ¬, ∨, ∧, →, ↔, True, False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¬ = not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∨ = or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636650" y="1761175"/>
            <a:ext cx="5870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chemeClr val="dk1"/>
                </a:solidFill>
              </a:rPr>
              <a:t>An LTL formula is built from: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0" y="983425"/>
            <a:ext cx="9144000" cy="7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LTL formula f := true | p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¬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X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459425" y="137840"/>
            <a:ext cx="6629400" cy="69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LTL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Syntax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2292925"/>
            <a:ext cx="8229600" cy="44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84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Propositional variables: p, ρ, ϕ, ω etc.</a:t>
            </a:r>
          </a:p>
          <a:p>
            <a:pPr marL="742950" marR="0" lvl="1" indent="-33909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280000"/>
              <a:buFont typeface="Arial"/>
              <a:buChar char="–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True or False</a:t>
            </a:r>
          </a:p>
          <a:p>
            <a:pPr marL="342900" marR="0" lvl="0" indent="-3784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Operators: ¬, ∨, ∧, →, ↔, True, False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¬ = not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∨ = or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∧ = and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1636650" y="1761175"/>
            <a:ext cx="5870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chemeClr val="dk1"/>
                </a:solidFill>
              </a:rPr>
              <a:t>An LTL formula is built from: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0" y="983425"/>
            <a:ext cx="9144000" cy="7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LTL formula f := true | p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¬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X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459425" y="137840"/>
            <a:ext cx="6629400" cy="69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LTL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Syntax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57200" y="2292925"/>
            <a:ext cx="8229600" cy="44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84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Propositional variables: p, ρ, ϕ, ω etc.</a:t>
            </a:r>
          </a:p>
          <a:p>
            <a:pPr marL="742950" marR="0" lvl="1" indent="-33909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280000"/>
              <a:buFont typeface="Arial"/>
              <a:buChar char="–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True or False</a:t>
            </a:r>
          </a:p>
          <a:p>
            <a:pPr marL="342900" marR="0" lvl="0" indent="-3784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Operators: ¬, ∨, ∧, →, ↔, True, False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¬ = not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∨ = or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∧ = and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→ = implies 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636650" y="1761175"/>
            <a:ext cx="5870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chemeClr val="dk1"/>
                </a:solidFill>
              </a:rPr>
              <a:t>An LTL formula is built from: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0" y="983425"/>
            <a:ext cx="9144000" cy="7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LTL formula f := true | p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¬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X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1459425" y="137840"/>
            <a:ext cx="6629400" cy="69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LTL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Syntax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2292925"/>
            <a:ext cx="8229600" cy="44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84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Propositional variables: p, ρ, ϕ, ω etc.</a:t>
            </a:r>
          </a:p>
          <a:p>
            <a:pPr marL="742950" marR="0" lvl="1" indent="-33909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280000"/>
              <a:buFont typeface="Arial"/>
              <a:buChar char="–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True or False</a:t>
            </a:r>
          </a:p>
          <a:p>
            <a:pPr marL="342900" marR="0" lvl="0" indent="-3784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Operators: ¬, ∨, ∧, →, ↔, True, False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¬ = not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∨ = or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∧ = and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→ = implies 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↔ = if and only if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636650" y="1761175"/>
            <a:ext cx="5870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chemeClr val="dk1"/>
                </a:solidFill>
              </a:rPr>
              <a:t>An LTL formula is built from: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0" y="983425"/>
            <a:ext cx="9144000" cy="7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LTL formula f := true | p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¬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X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459425" y="137840"/>
            <a:ext cx="6629400" cy="69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LTL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Syntax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2292925"/>
            <a:ext cx="8229600" cy="44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84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Propositional variables: p, ρ, ϕ, ω etc.</a:t>
            </a:r>
          </a:p>
          <a:p>
            <a:pPr marL="742950" marR="0" lvl="1" indent="-33909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280000"/>
              <a:buFont typeface="Arial"/>
              <a:buChar char="–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True or False</a:t>
            </a:r>
          </a:p>
          <a:p>
            <a:pPr marL="342900" marR="0" lvl="0" indent="-3784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Operators: ¬, ∨, ∧, →, ↔, True, False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¬ = not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∨ = or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∧ = and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→ = implies 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↔ = if and only if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True, False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1636650" y="1761175"/>
            <a:ext cx="5870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chemeClr val="dk1"/>
                </a:solidFill>
              </a:rPr>
              <a:t>An LTL formula is built from: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0" y="983425"/>
            <a:ext cx="9144000" cy="7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LTL formula f := true | p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¬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X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Logical Operator Examples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6324600" y="6035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Shape 335"/>
          <p:cNvCxnSpPr/>
          <p:nvPr/>
        </p:nvCxnSpPr>
        <p:spPr>
          <a:xfrm>
            <a:off x="314625" y="2115200"/>
            <a:ext cx="839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336" name="Shape 336"/>
          <p:cNvGraphicFramePr/>
          <p:nvPr/>
        </p:nvGraphicFramePr>
        <p:xfrm>
          <a:off x="293800" y="9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898350"/>
                <a:gridCol w="1149950"/>
                <a:gridCol w="3391225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Logical Operators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Example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true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true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8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7598125" y="2535700"/>
            <a:ext cx="716700" cy="365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Shape 338"/>
          <p:cNvGrpSpPr/>
          <p:nvPr/>
        </p:nvGrpSpPr>
        <p:grpSpPr>
          <a:xfrm>
            <a:off x="1407775" y="2388800"/>
            <a:ext cx="6211575" cy="699300"/>
            <a:chOff x="1274225" y="3785325"/>
            <a:chExt cx="6211575" cy="699300"/>
          </a:xfrm>
        </p:grpSpPr>
        <p:sp>
          <p:nvSpPr>
            <p:cNvPr id="339" name="Shape 339"/>
            <p:cNvSpPr/>
            <p:nvPr/>
          </p:nvSpPr>
          <p:spPr>
            <a:xfrm>
              <a:off x="19939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41" name="Shape 341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2" name="Shape 342"/>
            <p:cNvCxnSpPr>
              <a:endCxn id="339" idx="2"/>
            </p:cNvCxnSpPr>
            <p:nvPr/>
          </p:nvCxnSpPr>
          <p:spPr>
            <a:xfrm>
              <a:off x="1274225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3" name="Shape 343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45" name="Shape 345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6" name="Shape 346"/>
            <p:cNvCxnSpPr>
              <a:stCxn id="340" idx="6"/>
              <a:endCxn id="343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7" name="Shape 347"/>
            <p:cNvCxnSpPr>
              <a:stCxn id="344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7521925" y="5431300"/>
            <a:ext cx="716700" cy="365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Shape 349"/>
          <p:cNvGrpSpPr/>
          <p:nvPr/>
        </p:nvGrpSpPr>
        <p:grpSpPr>
          <a:xfrm>
            <a:off x="1331575" y="5284400"/>
            <a:ext cx="6211575" cy="699300"/>
            <a:chOff x="1274225" y="3785325"/>
            <a:chExt cx="6211575" cy="699300"/>
          </a:xfrm>
        </p:grpSpPr>
        <p:sp>
          <p:nvSpPr>
            <p:cNvPr id="350" name="Shape 350"/>
            <p:cNvSpPr/>
            <p:nvPr/>
          </p:nvSpPr>
          <p:spPr>
            <a:xfrm>
              <a:off x="19939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52" name="Shape 352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3" name="Shape 353"/>
            <p:cNvCxnSpPr>
              <a:endCxn id="350" idx="2"/>
            </p:cNvCxnSpPr>
            <p:nvPr/>
          </p:nvCxnSpPr>
          <p:spPr>
            <a:xfrm>
              <a:off x="1274225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54" name="Shape 354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56" name="Shape 356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7" name="Shape 357"/>
            <p:cNvCxnSpPr>
              <a:stCxn id="351" idx="6"/>
              <a:endCxn id="354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8" name="Shape 358"/>
            <p:cNvCxnSpPr>
              <a:stCxn id="355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aphicFrame>
        <p:nvGraphicFramePr>
          <p:cNvPr id="359" name="Shape 359"/>
          <p:cNvGraphicFramePr/>
          <p:nvPr/>
        </p:nvGraphicFramePr>
        <p:xfrm>
          <a:off x="293800" y="384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898350"/>
                <a:gridCol w="3111550"/>
                <a:gridCol w="1429625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Logical Operators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Example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p = true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solidFill>
                            <a:srgbClr val="FF0000"/>
                          </a:solidFill>
                        </a:rPr>
                        <a:t>R = </a:t>
                      </a: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red light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8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2179175" y="3084350"/>
            <a:ext cx="731375" cy="80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4974525" y="3199449"/>
            <a:ext cx="716699" cy="668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3576837" y="3084350"/>
            <a:ext cx="731375" cy="80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6357512" y="3123250"/>
            <a:ext cx="731375" cy="80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2054887" y="5979950"/>
            <a:ext cx="731375" cy="80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3392637" y="5979950"/>
            <a:ext cx="731375" cy="80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4852212" y="6046624"/>
            <a:ext cx="716699" cy="668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6221012" y="5979950"/>
            <a:ext cx="731375" cy="801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Logical Operator Examples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6324600" y="6035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Shape 375"/>
          <p:cNvCxnSpPr/>
          <p:nvPr/>
        </p:nvCxnSpPr>
        <p:spPr>
          <a:xfrm>
            <a:off x="314625" y="2115200"/>
            <a:ext cx="839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376" name="Shape 376"/>
          <p:cNvGraphicFramePr/>
          <p:nvPr/>
        </p:nvGraphicFramePr>
        <p:xfrm>
          <a:off x="293800" y="9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898350"/>
                <a:gridCol w="3963100"/>
                <a:gridCol w="578075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Logical Operators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Example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not, 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¬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80000"/>
                        </a:lnSpc>
                        <a:spcBef>
                          <a:spcPts val="448"/>
                        </a:spcBef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¬ </a:t>
                      </a:r>
                      <a:r>
                        <a:rPr lang="en-US" sz="2800" b="1">
                          <a:solidFill>
                            <a:srgbClr val="38761D"/>
                          </a:solidFill>
                        </a:rPr>
                        <a:t>G = </a:t>
                      </a:r>
                      <a:r>
                        <a:rPr lang="en-US" sz="2800">
                          <a:solidFill>
                            <a:srgbClr val="38761D"/>
                          </a:solidFill>
                        </a:rPr>
                        <a:t>green light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8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7598125" y="2535700"/>
            <a:ext cx="716700" cy="365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Shape 378"/>
          <p:cNvGrpSpPr/>
          <p:nvPr/>
        </p:nvGrpSpPr>
        <p:grpSpPr>
          <a:xfrm>
            <a:off x="1407775" y="2388800"/>
            <a:ext cx="6211575" cy="699300"/>
            <a:chOff x="1274225" y="3785325"/>
            <a:chExt cx="6211575" cy="699300"/>
          </a:xfrm>
        </p:grpSpPr>
        <p:sp>
          <p:nvSpPr>
            <p:cNvPr id="379" name="Shape 379"/>
            <p:cNvSpPr/>
            <p:nvPr/>
          </p:nvSpPr>
          <p:spPr>
            <a:xfrm>
              <a:off x="19939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81" name="Shape 381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82" name="Shape 382"/>
            <p:cNvCxnSpPr>
              <a:endCxn id="379" idx="2"/>
            </p:cNvCxnSpPr>
            <p:nvPr/>
          </p:nvCxnSpPr>
          <p:spPr>
            <a:xfrm>
              <a:off x="1274225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83" name="Shape 383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85" name="Shape 385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86" name="Shape 386"/>
            <p:cNvCxnSpPr>
              <a:stCxn id="380" idx="6"/>
              <a:endCxn id="383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87" name="Shape 387"/>
            <p:cNvCxnSpPr>
              <a:stCxn id="384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7521925" y="5431300"/>
            <a:ext cx="716700" cy="365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Shape 389"/>
          <p:cNvGrpSpPr/>
          <p:nvPr/>
        </p:nvGrpSpPr>
        <p:grpSpPr>
          <a:xfrm>
            <a:off x="1331575" y="5284400"/>
            <a:ext cx="6211575" cy="699300"/>
            <a:chOff x="1274225" y="3785325"/>
            <a:chExt cx="6211575" cy="699300"/>
          </a:xfrm>
        </p:grpSpPr>
        <p:sp>
          <p:nvSpPr>
            <p:cNvPr id="390" name="Shape 390"/>
            <p:cNvSpPr/>
            <p:nvPr/>
          </p:nvSpPr>
          <p:spPr>
            <a:xfrm>
              <a:off x="19939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92" name="Shape 392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3" name="Shape 393"/>
            <p:cNvCxnSpPr>
              <a:endCxn id="390" idx="2"/>
            </p:cNvCxnSpPr>
            <p:nvPr/>
          </p:nvCxnSpPr>
          <p:spPr>
            <a:xfrm>
              <a:off x="1274225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94" name="Shape 394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96" name="Shape 396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7" name="Shape 397"/>
            <p:cNvCxnSpPr>
              <a:stCxn id="391" idx="6"/>
              <a:endCxn id="394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8" name="Shape 398"/>
            <p:cNvCxnSpPr>
              <a:stCxn id="395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aphicFrame>
        <p:nvGraphicFramePr>
          <p:cNvPr id="399" name="Shape 399"/>
          <p:cNvGraphicFramePr/>
          <p:nvPr/>
        </p:nvGraphicFramePr>
        <p:xfrm>
          <a:off x="293800" y="384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898350"/>
                <a:gridCol w="3704600"/>
                <a:gridCol w="836575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Logical Operators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Example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and, 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∧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solidFill>
                            <a:srgbClr val="FF0000"/>
                          </a:solidFill>
                        </a:rPr>
                        <a:t>R </a:t>
                      </a: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∧</a:t>
                      </a:r>
                      <a:r>
                        <a:rPr lang="en-US" sz="2800" b="1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b="1">
                          <a:solidFill>
                            <a:srgbClr val="0000FF"/>
                          </a:solidFill>
                        </a:rPr>
                        <a:t>B =</a:t>
                      </a:r>
                      <a:r>
                        <a:rPr lang="en-US" sz="2800">
                          <a:solidFill>
                            <a:srgbClr val="0000FF"/>
                          </a:solidFill>
                        </a:rPr>
                        <a:t> gas station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8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0" name="Shape 400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2179175" y="3084350"/>
            <a:ext cx="731375" cy="80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4974525" y="3199449"/>
            <a:ext cx="716699" cy="668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3576837" y="3084350"/>
            <a:ext cx="731375" cy="80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6357512" y="3123250"/>
            <a:ext cx="731375" cy="80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1569749" y="5979950"/>
            <a:ext cx="731375" cy="80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4822125" y="6095049"/>
            <a:ext cx="716699" cy="668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3424437" y="5979950"/>
            <a:ext cx="731375" cy="80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6205112" y="6018850"/>
            <a:ext cx="731375" cy="80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 rotWithShape="1">
          <a:blip r:embed="rId6">
            <a:alphaModFix/>
          </a:blip>
          <a:srcRect l="37887" t="5231" r="51143" b="48512"/>
          <a:stretch/>
        </p:blipFill>
        <p:spPr>
          <a:xfrm>
            <a:off x="2468375" y="6031112"/>
            <a:ext cx="617594" cy="69929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2179175" y="6199700"/>
            <a:ext cx="339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</a:rPr>
              <a:t>^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Logical Operator Examples</a:t>
            </a:r>
          </a:p>
        </p:txBody>
      </p:sp>
      <p:cxnSp>
        <p:nvCxnSpPr>
          <p:cNvPr id="416" name="Shape 416"/>
          <p:cNvCxnSpPr/>
          <p:nvPr/>
        </p:nvCxnSpPr>
        <p:spPr>
          <a:xfrm>
            <a:off x="314625" y="2115200"/>
            <a:ext cx="839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417" name="Shape 417"/>
          <p:cNvGraphicFramePr/>
          <p:nvPr/>
        </p:nvGraphicFramePr>
        <p:xfrm>
          <a:off x="293800" y="9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898350"/>
                <a:gridCol w="3963100"/>
                <a:gridCol w="578075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Logical Operators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Example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or, 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∨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80000"/>
                        </a:lnSpc>
                        <a:spcBef>
                          <a:spcPts val="448"/>
                        </a:spcBef>
                        <a:buNone/>
                      </a:pPr>
                      <a:r>
                        <a:rPr lang="en-US" sz="2800" b="1">
                          <a:solidFill>
                            <a:srgbClr val="FF0000"/>
                          </a:solidFill>
                        </a:rPr>
                        <a:t>R </a:t>
                      </a:r>
                      <a:r>
                        <a:rPr lang="en-US" sz="2400" b="1">
                          <a:solidFill>
                            <a:schemeClr val="dk1"/>
                          </a:solidFill>
                        </a:rPr>
                        <a:t>∨</a:t>
                      </a:r>
                      <a:r>
                        <a:rPr lang="en-US" sz="2800" b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2800" b="1">
                          <a:solidFill>
                            <a:srgbClr val="38761D"/>
                          </a:solidFill>
                        </a:rPr>
                        <a:t>G 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8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8" name="Shape 418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7598125" y="2535700"/>
            <a:ext cx="716700" cy="365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" name="Shape 419"/>
          <p:cNvGrpSpPr/>
          <p:nvPr/>
        </p:nvGrpSpPr>
        <p:grpSpPr>
          <a:xfrm>
            <a:off x="1407775" y="2388800"/>
            <a:ext cx="6211575" cy="699300"/>
            <a:chOff x="1274225" y="3785325"/>
            <a:chExt cx="6211575" cy="699300"/>
          </a:xfrm>
        </p:grpSpPr>
        <p:sp>
          <p:nvSpPr>
            <p:cNvPr id="420" name="Shape 420"/>
            <p:cNvSpPr/>
            <p:nvPr/>
          </p:nvSpPr>
          <p:spPr>
            <a:xfrm>
              <a:off x="19939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22" name="Shape 422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23" name="Shape 423"/>
            <p:cNvCxnSpPr>
              <a:endCxn id="420" idx="2"/>
            </p:cNvCxnSpPr>
            <p:nvPr/>
          </p:nvCxnSpPr>
          <p:spPr>
            <a:xfrm>
              <a:off x="1274225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24" name="Shape 424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26" name="Shape 426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27" name="Shape 427"/>
            <p:cNvCxnSpPr>
              <a:stCxn id="421" idx="6"/>
              <a:endCxn id="424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28" name="Shape 428"/>
            <p:cNvCxnSpPr>
              <a:stCxn id="425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324600" y="6035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471400" y="3816250"/>
            <a:ext cx="8439600" cy="263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448"/>
              </a:spcBef>
              <a:buNone/>
            </a:pPr>
            <a:r>
              <a:rPr lang="en-US" sz="2400"/>
              <a:t>Or (</a:t>
            </a:r>
            <a:r>
              <a:rPr lang="en-US" sz="2400">
                <a:solidFill>
                  <a:schemeClr val="dk1"/>
                </a:solidFill>
              </a:rPr>
              <a:t>∨) can be rewritten with and (</a:t>
            </a:r>
            <a:r>
              <a:rPr lang="en-US" sz="2800">
                <a:solidFill>
                  <a:schemeClr val="dk1"/>
                </a:solidFill>
              </a:rPr>
              <a:t>∧</a:t>
            </a:r>
            <a:r>
              <a:rPr lang="en-US" sz="2400">
                <a:solidFill>
                  <a:schemeClr val="dk1"/>
                </a:solidFill>
              </a:rPr>
              <a:t>) and not (</a:t>
            </a:r>
            <a:r>
              <a:rPr lang="en-US" sz="2800">
                <a:solidFill>
                  <a:schemeClr val="dk1"/>
                </a:solidFill>
              </a:rPr>
              <a:t>¬)</a:t>
            </a:r>
          </a:p>
          <a:p>
            <a:pPr lvl="0" rtl="0">
              <a:lnSpc>
                <a:spcPct val="80000"/>
              </a:lnSpc>
              <a:spcBef>
                <a:spcPts val="448"/>
              </a:spcBef>
              <a:buNone/>
            </a:pPr>
            <a:r>
              <a:rPr lang="en-US" sz="2800">
                <a:solidFill>
                  <a:srgbClr val="FF0000"/>
                </a:solidFill>
              </a:rPr>
              <a:t>R </a:t>
            </a:r>
            <a:r>
              <a:rPr lang="en-US" sz="2400">
                <a:solidFill>
                  <a:schemeClr val="dk1"/>
                </a:solidFill>
              </a:rPr>
              <a:t>∨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lang="en-US" sz="2800">
                <a:solidFill>
                  <a:srgbClr val="38761D"/>
                </a:solidFill>
              </a:rPr>
              <a:t>G = </a:t>
            </a:r>
            <a:r>
              <a:rPr lang="en-US" sz="2800">
                <a:solidFill>
                  <a:schemeClr val="dk1"/>
                </a:solidFill>
              </a:rPr>
              <a:t>¬(¬</a:t>
            </a:r>
            <a:r>
              <a:rPr lang="en-US" sz="2800">
                <a:solidFill>
                  <a:srgbClr val="FF0000"/>
                </a:solidFill>
              </a:rPr>
              <a:t>R</a:t>
            </a:r>
            <a:r>
              <a:rPr lang="en-US" sz="2800">
                <a:solidFill>
                  <a:schemeClr val="dk1"/>
                </a:solidFill>
              </a:rPr>
              <a:t> ∧ ¬</a:t>
            </a:r>
            <a:r>
              <a:rPr lang="en-US" sz="2800">
                <a:solidFill>
                  <a:srgbClr val="38761D"/>
                </a:solidFill>
              </a:rPr>
              <a:t>G</a:t>
            </a:r>
            <a:r>
              <a:rPr lang="en-US" sz="2800">
                <a:solidFill>
                  <a:schemeClr val="dk1"/>
                </a:solidFill>
              </a:rPr>
              <a:t>)</a:t>
            </a:r>
          </a:p>
          <a:p>
            <a:pPr lvl="0" rtl="0">
              <a:lnSpc>
                <a:spcPct val="80000"/>
              </a:lnSpc>
              <a:spcBef>
                <a:spcPts val="448"/>
              </a:spcBef>
              <a:buNone/>
            </a:pPr>
            <a:endParaRPr sz="2800">
              <a:solidFill>
                <a:schemeClr val="dk1"/>
              </a:solidFill>
            </a:endParaRPr>
          </a:p>
          <a:p>
            <a:pPr lvl="0" rtl="0">
              <a:lnSpc>
                <a:spcPct val="80000"/>
              </a:lnSpc>
              <a:spcBef>
                <a:spcPts val="448"/>
              </a:spcBef>
              <a:buNone/>
            </a:pPr>
            <a:r>
              <a:rPr lang="en-US" sz="2800">
                <a:solidFill>
                  <a:schemeClr val="dk1"/>
                </a:solidFill>
              </a:rPr>
              <a:t>Similar process can be done for implies and iff, but we won’t be explaining them due to time constraints</a:t>
            </a:r>
          </a:p>
          <a:p>
            <a:pPr lvl="0" rtl="0">
              <a:lnSpc>
                <a:spcPct val="80000"/>
              </a:lnSpc>
              <a:spcBef>
                <a:spcPts val="448"/>
              </a:spcBef>
              <a:buNone/>
            </a:pPr>
            <a:endParaRPr sz="2800">
              <a:solidFill>
                <a:schemeClr val="dk1"/>
              </a:solidFill>
            </a:endParaRPr>
          </a:p>
          <a:p>
            <a:pPr lvl="0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2179175" y="3084350"/>
            <a:ext cx="731375" cy="80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4974525" y="3199449"/>
            <a:ext cx="716699" cy="668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3576837" y="3084350"/>
            <a:ext cx="731375" cy="80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6357512" y="3123250"/>
            <a:ext cx="731375" cy="801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1459425" y="137840"/>
            <a:ext cx="6629400" cy="69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LTL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Syntax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457200" y="2292925"/>
            <a:ext cx="8229600" cy="44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84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Propositional variables: p, ρ, ϕ, ω etc.</a:t>
            </a:r>
          </a:p>
          <a:p>
            <a:pPr marL="742950" marR="0" lvl="1" indent="-33909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280000"/>
              <a:buFont typeface="Arial"/>
              <a:buChar char="–"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True or False</a:t>
            </a:r>
          </a:p>
          <a:p>
            <a:pPr marL="342900" marR="0" lvl="0" indent="-3784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Operators: ¬, ∨, ∧, →, ↔, True, False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¬ = not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∨ = or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∧ = and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→ = implies 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↔ = if and only if</a:t>
            </a:r>
          </a:p>
          <a:p>
            <a:pPr lvl="1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True, False</a:t>
            </a:r>
          </a:p>
          <a:p>
            <a:pPr lvl="0" rtl="0">
              <a:lnSpc>
                <a:spcPct val="80000"/>
              </a:lnSpc>
              <a:spcBef>
                <a:spcPts val="448"/>
              </a:spcBef>
              <a:buClr>
                <a:srgbClr val="FF0000"/>
              </a:buClr>
              <a:buSzPct val="100000"/>
              <a:buFont typeface="Arial"/>
              <a:buAutoNum type="arabicPeriod"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Temporal Operators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1636650" y="1761175"/>
            <a:ext cx="5870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chemeClr val="dk1"/>
                </a:solidFill>
              </a:rPr>
              <a:t>An LTL formula is built from: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0" y="983425"/>
            <a:ext cx="9144000" cy="7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LTL formula f := true | p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¬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X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 f</a:t>
            </a:r>
            <a:r>
              <a:rPr lang="en-US" sz="3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9662" y="1614421"/>
            <a:ext cx="1678175" cy="16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16" name="Shape 116"/>
          <p:cNvSpPr txBox="1">
            <a:spLocks noGrp="1"/>
          </p:cNvSpPr>
          <p:nvPr>
            <p:ph type="title" idx="4294967295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l="19912" t="22821" r="15118" b="18647"/>
          <a:stretch/>
        </p:blipFill>
        <p:spPr>
          <a:xfrm flipH="1">
            <a:off x="2175775" y="2684727"/>
            <a:ext cx="4792449" cy="31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650" y="1617950"/>
            <a:ext cx="1678175" cy="1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Temporal Operators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457200" y="1368550"/>
            <a:ext cx="8229600" cy="114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are some useful operators we may want to describe our car?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 l="19912" t="22821" r="15118" b="18647"/>
          <a:stretch/>
        </p:blipFill>
        <p:spPr>
          <a:xfrm flipH="1">
            <a:off x="2175775" y="3216352"/>
            <a:ext cx="4792449" cy="31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850" y="2509150"/>
            <a:ext cx="1678175" cy="1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Temporal Operators</a:t>
            </a:r>
          </a:p>
        </p:txBody>
      </p:sp>
      <p:pic>
        <p:nvPicPr>
          <p:cNvPr id="460" name="Shape 460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5987665" y="1666515"/>
            <a:ext cx="565534" cy="2880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Shape 461"/>
          <p:cNvGrpSpPr/>
          <p:nvPr/>
        </p:nvGrpSpPr>
        <p:grpSpPr>
          <a:xfrm>
            <a:off x="1102998" y="1550691"/>
            <a:ext cx="4901790" cy="551817"/>
            <a:chOff x="1274225" y="3785325"/>
            <a:chExt cx="6211875" cy="699300"/>
          </a:xfrm>
        </p:grpSpPr>
        <p:sp>
          <p:nvSpPr>
            <p:cNvPr id="462" name="Shape 462"/>
            <p:cNvSpPr/>
            <p:nvPr/>
          </p:nvSpPr>
          <p:spPr>
            <a:xfrm>
              <a:off x="19939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64" name="Shape 464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5" name="Shape 465"/>
            <p:cNvCxnSpPr>
              <a:endCxn id="462" idx="2"/>
            </p:cNvCxnSpPr>
            <p:nvPr/>
          </p:nvCxnSpPr>
          <p:spPr>
            <a:xfrm>
              <a:off x="1274225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66" name="Shape 466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68" name="Shape 468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9" name="Shape 469"/>
            <p:cNvCxnSpPr>
              <a:stCxn id="463" idx="6"/>
              <a:endCxn id="466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0" name="Shape 470"/>
            <p:cNvCxnSpPr>
              <a:stCxn id="467" idx="6"/>
            </p:cNvCxnSpPr>
            <p:nvPr/>
          </p:nvCxnSpPr>
          <p:spPr>
            <a:xfrm>
              <a:off x="6850700" y="4134975"/>
              <a:ext cx="635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471" name="Shape 471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1711672" y="2099441"/>
            <a:ext cx="577114" cy="63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3917431" y="2190264"/>
            <a:ext cx="565534" cy="52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5008720" y="2130136"/>
            <a:ext cx="577114" cy="63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2746881" y="2190264"/>
            <a:ext cx="565534" cy="527321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18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The </a:t>
            </a:r>
            <a:r>
              <a:rPr lang="en-US" b="1"/>
              <a:t>next</a:t>
            </a:r>
            <a:r>
              <a:rPr lang="en-US"/>
              <a:t> light to be </a:t>
            </a:r>
            <a:r>
              <a:rPr lang="en-US">
                <a:solidFill>
                  <a:srgbClr val="38761D"/>
                </a:solidFill>
              </a:rPr>
              <a:t>green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38761D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38761D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6553200" y="636950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Temporal Operators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59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The </a:t>
            </a:r>
            <a:r>
              <a:rPr lang="en-US" b="1"/>
              <a:t>next</a:t>
            </a:r>
            <a:r>
              <a:rPr lang="en-US"/>
              <a:t> light to be </a:t>
            </a:r>
            <a:r>
              <a:rPr lang="en-US">
                <a:solidFill>
                  <a:srgbClr val="38761D"/>
                </a:solidFill>
              </a:rPr>
              <a:t>green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38761D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38761D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The light will be </a:t>
            </a:r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until</a:t>
            </a:r>
            <a:r>
              <a:rPr lang="en-US">
                <a:solidFill>
                  <a:srgbClr val="000000"/>
                </a:solidFill>
              </a:rPr>
              <a:t> it is </a:t>
            </a:r>
            <a:r>
              <a:rPr lang="en-US">
                <a:solidFill>
                  <a:srgbClr val="38761D"/>
                </a:solidFill>
              </a:rPr>
              <a:t>green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38761D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38761D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5987665" y="1666515"/>
            <a:ext cx="565534" cy="2880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Shape 486"/>
          <p:cNvGrpSpPr/>
          <p:nvPr/>
        </p:nvGrpSpPr>
        <p:grpSpPr>
          <a:xfrm>
            <a:off x="1102998" y="1550691"/>
            <a:ext cx="4901790" cy="551817"/>
            <a:chOff x="1274225" y="3785325"/>
            <a:chExt cx="6211875" cy="699300"/>
          </a:xfrm>
        </p:grpSpPr>
        <p:sp>
          <p:nvSpPr>
            <p:cNvPr id="487" name="Shape 487"/>
            <p:cNvSpPr/>
            <p:nvPr/>
          </p:nvSpPr>
          <p:spPr>
            <a:xfrm>
              <a:off x="19939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89" name="Shape 489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90" name="Shape 490"/>
            <p:cNvCxnSpPr>
              <a:endCxn id="487" idx="2"/>
            </p:cNvCxnSpPr>
            <p:nvPr/>
          </p:nvCxnSpPr>
          <p:spPr>
            <a:xfrm>
              <a:off x="1274225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91" name="Shape 491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93" name="Shape 493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94" name="Shape 494"/>
            <p:cNvCxnSpPr>
              <a:stCxn id="488" idx="6"/>
              <a:endCxn id="491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95" name="Shape 495"/>
            <p:cNvCxnSpPr>
              <a:stCxn id="492" idx="6"/>
            </p:cNvCxnSpPr>
            <p:nvPr/>
          </p:nvCxnSpPr>
          <p:spPr>
            <a:xfrm>
              <a:off x="6850700" y="4134975"/>
              <a:ext cx="635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496" name="Shape 496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1711672" y="2099441"/>
            <a:ext cx="577114" cy="63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3917431" y="2190264"/>
            <a:ext cx="565534" cy="52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Shape 498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5008720" y="2130136"/>
            <a:ext cx="577114" cy="63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Shape 499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2746881" y="2190264"/>
            <a:ext cx="565534" cy="52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Shape 500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5866892" y="3412632"/>
            <a:ext cx="533908" cy="2719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Shape 501"/>
          <p:cNvGrpSpPr/>
          <p:nvPr/>
        </p:nvGrpSpPr>
        <p:grpSpPr>
          <a:xfrm>
            <a:off x="1255435" y="3303020"/>
            <a:ext cx="4627623" cy="520908"/>
            <a:chOff x="1274225" y="3785325"/>
            <a:chExt cx="6211575" cy="699300"/>
          </a:xfrm>
        </p:grpSpPr>
        <p:sp>
          <p:nvSpPr>
            <p:cNvPr id="502" name="Shape 502"/>
            <p:cNvSpPr/>
            <p:nvPr/>
          </p:nvSpPr>
          <p:spPr>
            <a:xfrm>
              <a:off x="19939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04" name="Shape 504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05" name="Shape 505"/>
            <p:cNvCxnSpPr>
              <a:endCxn id="502" idx="2"/>
            </p:cNvCxnSpPr>
            <p:nvPr/>
          </p:nvCxnSpPr>
          <p:spPr>
            <a:xfrm>
              <a:off x="1274225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506" name="Shape 506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08" name="Shape 508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09" name="Shape 509"/>
            <p:cNvCxnSpPr>
              <a:stCxn id="503" idx="6"/>
              <a:endCxn id="506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0" name="Shape 510"/>
            <p:cNvCxnSpPr>
              <a:stCxn id="507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1830031" y="3821348"/>
            <a:ext cx="544839" cy="59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Shape 512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3912434" y="3907091"/>
            <a:ext cx="533906" cy="49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2871223" y="3821348"/>
            <a:ext cx="544839" cy="59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4942694" y="3850326"/>
            <a:ext cx="544839" cy="5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Temporal Operators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59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The </a:t>
            </a:r>
            <a:r>
              <a:rPr lang="en-US" b="1"/>
              <a:t>next</a:t>
            </a:r>
            <a:r>
              <a:rPr lang="en-US"/>
              <a:t> light to be </a:t>
            </a:r>
            <a:r>
              <a:rPr lang="en-US">
                <a:solidFill>
                  <a:srgbClr val="38761D"/>
                </a:solidFill>
              </a:rPr>
              <a:t>green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38761D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38761D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The light will be </a:t>
            </a:r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until</a:t>
            </a:r>
            <a:r>
              <a:rPr lang="en-US">
                <a:solidFill>
                  <a:srgbClr val="000000"/>
                </a:solidFill>
              </a:rPr>
              <a:t> it is </a:t>
            </a:r>
            <a:r>
              <a:rPr lang="en-US">
                <a:solidFill>
                  <a:srgbClr val="38761D"/>
                </a:solidFill>
              </a:rPr>
              <a:t>green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38761D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38761D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The light will </a:t>
            </a:r>
            <a:r>
              <a:rPr lang="en-US" b="1">
                <a:solidFill>
                  <a:srgbClr val="000000"/>
                </a:solidFill>
              </a:rPr>
              <a:t>eventually</a:t>
            </a:r>
            <a:r>
              <a:rPr lang="en-US">
                <a:solidFill>
                  <a:srgbClr val="000000"/>
                </a:solidFill>
              </a:rPr>
              <a:t>, at some point in the </a:t>
            </a:r>
            <a:r>
              <a:rPr lang="en-US" b="1">
                <a:solidFill>
                  <a:srgbClr val="000000"/>
                </a:solidFill>
              </a:rPr>
              <a:t>future</a:t>
            </a:r>
            <a:r>
              <a:rPr lang="en-US">
                <a:solidFill>
                  <a:srgbClr val="000000"/>
                </a:solidFill>
              </a:rPr>
              <a:t>, turn </a:t>
            </a:r>
            <a:r>
              <a:rPr lang="en-US">
                <a:solidFill>
                  <a:srgbClr val="38761D"/>
                </a:solidFill>
              </a:rPr>
              <a:t>green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22" name="Shape 522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5987665" y="1666515"/>
            <a:ext cx="565534" cy="2880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4" name="Shape 524"/>
          <p:cNvGrpSpPr/>
          <p:nvPr/>
        </p:nvGrpSpPr>
        <p:grpSpPr>
          <a:xfrm>
            <a:off x="1102998" y="1550691"/>
            <a:ext cx="4901790" cy="551817"/>
            <a:chOff x="1274225" y="3785325"/>
            <a:chExt cx="6211875" cy="699300"/>
          </a:xfrm>
        </p:grpSpPr>
        <p:sp>
          <p:nvSpPr>
            <p:cNvPr id="525" name="Shape 525"/>
            <p:cNvSpPr/>
            <p:nvPr/>
          </p:nvSpPr>
          <p:spPr>
            <a:xfrm>
              <a:off x="19939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27" name="Shape 527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8" name="Shape 528"/>
            <p:cNvCxnSpPr>
              <a:endCxn id="525" idx="2"/>
            </p:cNvCxnSpPr>
            <p:nvPr/>
          </p:nvCxnSpPr>
          <p:spPr>
            <a:xfrm>
              <a:off x="1274225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529" name="Shape 529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31" name="Shape 531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32" name="Shape 532"/>
            <p:cNvCxnSpPr>
              <a:stCxn id="526" idx="6"/>
              <a:endCxn id="529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33" name="Shape 533"/>
            <p:cNvCxnSpPr>
              <a:stCxn id="530" idx="6"/>
            </p:cNvCxnSpPr>
            <p:nvPr/>
          </p:nvCxnSpPr>
          <p:spPr>
            <a:xfrm>
              <a:off x="6850700" y="4134975"/>
              <a:ext cx="635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1711672" y="2099441"/>
            <a:ext cx="577114" cy="63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3917431" y="2190264"/>
            <a:ext cx="565534" cy="52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Shape 536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5008720" y="2130136"/>
            <a:ext cx="577114" cy="63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2746881" y="2190264"/>
            <a:ext cx="565534" cy="52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5866892" y="3412632"/>
            <a:ext cx="533908" cy="2719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Shape 539"/>
          <p:cNvGrpSpPr/>
          <p:nvPr/>
        </p:nvGrpSpPr>
        <p:grpSpPr>
          <a:xfrm>
            <a:off x="1255435" y="3303020"/>
            <a:ext cx="4627623" cy="520908"/>
            <a:chOff x="1274225" y="3785325"/>
            <a:chExt cx="6211575" cy="699300"/>
          </a:xfrm>
        </p:grpSpPr>
        <p:sp>
          <p:nvSpPr>
            <p:cNvPr id="540" name="Shape 540"/>
            <p:cNvSpPr/>
            <p:nvPr/>
          </p:nvSpPr>
          <p:spPr>
            <a:xfrm>
              <a:off x="19939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42" name="Shape 542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43" name="Shape 543"/>
            <p:cNvCxnSpPr>
              <a:endCxn id="540" idx="2"/>
            </p:cNvCxnSpPr>
            <p:nvPr/>
          </p:nvCxnSpPr>
          <p:spPr>
            <a:xfrm>
              <a:off x="1274225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544" name="Shape 544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46" name="Shape 546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47" name="Shape 547"/>
            <p:cNvCxnSpPr>
              <a:stCxn id="541" idx="6"/>
              <a:endCxn id="544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48" name="Shape 548"/>
            <p:cNvCxnSpPr>
              <a:stCxn id="545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549" name="Shape 549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1830031" y="3821348"/>
            <a:ext cx="544839" cy="59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3912434" y="3907091"/>
            <a:ext cx="533906" cy="49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2871223" y="3821348"/>
            <a:ext cx="544839" cy="59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4942694" y="3850326"/>
            <a:ext cx="544839" cy="59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4727879" y="5632860"/>
            <a:ext cx="584783" cy="29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1301142" y="6080520"/>
            <a:ext cx="596757" cy="65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2441548" y="6080520"/>
            <a:ext cx="596757" cy="65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Shape 556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3575978" y="6080520"/>
            <a:ext cx="596757" cy="654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Shape 557"/>
          <p:cNvGrpSpPr/>
          <p:nvPr/>
        </p:nvGrpSpPr>
        <p:grpSpPr>
          <a:xfrm>
            <a:off x="5312506" y="5512883"/>
            <a:ext cx="2793131" cy="570558"/>
            <a:chOff x="4062425" y="3785325"/>
            <a:chExt cx="3423375" cy="699300"/>
          </a:xfrm>
        </p:grpSpPr>
        <p:sp>
          <p:nvSpPr>
            <p:cNvPr id="558" name="Shape 558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60" name="Shape 560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1" name="Shape 561"/>
            <p:cNvCxnSpPr>
              <a:stCxn id="562" idx="6"/>
              <a:endCxn id="558" idx="2"/>
            </p:cNvCxnSpPr>
            <p:nvPr/>
          </p:nvCxnSpPr>
          <p:spPr>
            <a:xfrm>
              <a:off x="4062425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3" name="Shape 563"/>
            <p:cNvCxnSpPr>
              <a:stCxn id="559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564" name="Shape 564"/>
          <p:cNvGrpSpPr/>
          <p:nvPr/>
        </p:nvGrpSpPr>
        <p:grpSpPr>
          <a:xfrm>
            <a:off x="786671" y="5512883"/>
            <a:ext cx="3896065" cy="570558"/>
            <a:chOff x="2710625" y="3785325"/>
            <a:chExt cx="4775175" cy="699300"/>
          </a:xfrm>
        </p:grpSpPr>
        <p:sp>
          <p:nvSpPr>
            <p:cNvPr id="565" name="Shape 565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66" name="Shape 566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567" name="Shape 567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69" name="Shape 569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0" name="Shape 570"/>
            <p:cNvCxnSpPr>
              <a:stCxn id="565" idx="6"/>
              <a:endCxn id="567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1" name="Shape 571"/>
            <p:cNvCxnSpPr>
              <a:stCxn id="568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572" name="Shape 572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5920659" y="6158641"/>
            <a:ext cx="533906" cy="49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Shape 573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7010403" y="6080520"/>
            <a:ext cx="596757" cy="65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Temporal Operators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457200" y="1049225"/>
            <a:ext cx="8229600" cy="385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</a:rPr>
              <a:t>The light will </a:t>
            </a:r>
            <a:r>
              <a:rPr lang="en-US" b="1">
                <a:solidFill>
                  <a:srgbClr val="000000"/>
                </a:solidFill>
              </a:rPr>
              <a:t>always</a:t>
            </a:r>
            <a:r>
              <a:rPr lang="en-US">
                <a:solidFill>
                  <a:srgbClr val="000000"/>
                </a:solidFill>
              </a:rPr>
              <a:t> be </a:t>
            </a:r>
            <a:r>
              <a:rPr lang="en-US">
                <a:solidFill>
                  <a:srgbClr val="FF0000"/>
                </a:solidFill>
              </a:rPr>
              <a:t>red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38761D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38761D"/>
              </a:solidFill>
            </a:endParaRPr>
          </a:p>
        </p:txBody>
      </p:sp>
      <p:sp>
        <p:nvSpPr>
          <p:cNvPr id="581" name="Shape 581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  <p:pic>
        <p:nvPicPr>
          <p:cNvPr id="582" name="Shape 582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5566079" y="2127660"/>
            <a:ext cx="584783" cy="29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Shape 583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2139342" y="2575320"/>
            <a:ext cx="596757" cy="65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Shape 584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3279748" y="2575320"/>
            <a:ext cx="596757" cy="65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Shape 585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4414178" y="2575320"/>
            <a:ext cx="596757" cy="654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6" name="Shape 586"/>
          <p:cNvGrpSpPr/>
          <p:nvPr/>
        </p:nvGrpSpPr>
        <p:grpSpPr>
          <a:xfrm>
            <a:off x="1624871" y="2007683"/>
            <a:ext cx="3896065" cy="570558"/>
            <a:chOff x="2710625" y="3785325"/>
            <a:chExt cx="4775175" cy="699300"/>
          </a:xfrm>
        </p:grpSpPr>
        <p:sp>
          <p:nvSpPr>
            <p:cNvPr id="587" name="Shape 587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88" name="Shape 588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589" name="Shape 589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91" name="Shape 591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92" name="Shape 592"/>
            <p:cNvCxnSpPr>
              <a:stCxn id="587" idx="6"/>
              <a:endCxn id="589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93" name="Shape 593"/>
            <p:cNvCxnSpPr>
              <a:stCxn id="590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Temporal Operators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457200" y="1049225"/>
            <a:ext cx="8229600" cy="385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</a:rPr>
              <a:t>The light will </a:t>
            </a:r>
            <a:r>
              <a:rPr lang="en-US" b="1">
                <a:solidFill>
                  <a:srgbClr val="000000"/>
                </a:solidFill>
              </a:rPr>
              <a:t>always</a:t>
            </a:r>
            <a:r>
              <a:rPr lang="en-US">
                <a:solidFill>
                  <a:srgbClr val="000000"/>
                </a:solidFill>
              </a:rPr>
              <a:t> be </a:t>
            </a:r>
            <a:r>
              <a:rPr lang="en-US">
                <a:solidFill>
                  <a:srgbClr val="FF0000"/>
                </a:solidFill>
              </a:rPr>
              <a:t>red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The light will be </a:t>
            </a:r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>
                <a:solidFill>
                  <a:srgbClr val="000000"/>
                </a:solidFill>
              </a:rPr>
              <a:t> until the car gets </a:t>
            </a:r>
            <a:r>
              <a:rPr lang="en-US">
                <a:solidFill>
                  <a:srgbClr val="0000FF"/>
                </a:solidFill>
              </a:rPr>
              <a:t>gas</a:t>
            </a:r>
            <a:r>
              <a:rPr lang="en-US">
                <a:solidFill>
                  <a:srgbClr val="000000"/>
                </a:solidFill>
              </a:rPr>
              <a:t> and the state after it’s </a:t>
            </a:r>
            <a:r>
              <a:rPr lang="en-US" b="1">
                <a:solidFill>
                  <a:srgbClr val="000000"/>
                </a:solidFill>
              </a:rPr>
              <a:t>released</a:t>
            </a:r>
            <a:r>
              <a:rPr lang="en-US">
                <a:solidFill>
                  <a:srgbClr val="000000"/>
                </a:solidFill>
              </a:rPr>
              <a:t>, the light can be whatever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38761D"/>
              </a:solidFill>
            </a:endParaRPr>
          </a:p>
        </p:txBody>
      </p:sp>
      <p:sp>
        <p:nvSpPr>
          <p:cNvPr id="601" name="Shape 601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  <p:pic>
        <p:nvPicPr>
          <p:cNvPr id="602" name="Shape 602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5566079" y="2127660"/>
            <a:ext cx="584783" cy="29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Shape 603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2139342" y="2575320"/>
            <a:ext cx="596757" cy="65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Shape 604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3279748" y="2575320"/>
            <a:ext cx="596757" cy="65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Shape 605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4414178" y="2575320"/>
            <a:ext cx="596757" cy="654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6" name="Shape 606"/>
          <p:cNvGrpSpPr/>
          <p:nvPr/>
        </p:nvGrpSpPr>
        <p:grpSpPr>
          <a:xfrm>
            <a:off x="1624871" y="2007683"/>
            <a:ext cx="3896065" cy="570558"/>
            <a:chOff x="2710625" y="3785325"/>
            <a:chExt cx="4775175" cy="699300"/>
          </a:xfrm>
        </p:grpSpPr>
        <p:sp>
          <p:nvSpPr>
            <p:cNvPr id="607" name="Shape 607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08" name="Shape 608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609" name="Shape 609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11" name="Shape 611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12" name="Shape 612"/>
            <p:cNvCxnSpPr>
              <a:stCxn id="607" idx="6"/>
              <a:endCxn id="609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13" name="Shape 613"/>
            <p:cNvCxnSpPr>
              <a:stCxn id="610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614" name="Shape 614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4880279" y="5023260"/>
            <a:ext cx="584783" cy="29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Shape 615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1453542" y="5470920"/>
            <a:ext cx="596757" cy="65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Shape 616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2593948" y="5470920"/>
            <a:ext cx="596757" cy="65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Shape 617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3728378" y="5470920"/>
            <a:ext cx="596757" cy="654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8" name="Shape 618"/>
          <p:cNvGrpSpPr/>
          <p:nvPr/>
        </p:nvGrpSpPr>
        <p:grpSpPr>
          <a:xfrm>
            <a:off x="5464906" y="4903283"/>
            <a:ext cx="2793131" cy="570558"/>
            <a:chOff x="4062425" y="3785325"/>
            <a:chExt cx="3423375" cy="699300"/>
          </a:xfrm>
        </p:grpSpPr>
        <p:sp>
          <p:nvSpPr>
            <p:cNvPr id="619" name="Shape 619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21" name="Shape 621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2" name="Shape 622"/>
            <p:cNvCxnSpPr>
              <a:stCxn id="623" idx="6"/>
              <a:endCxn id="619" idx="2"/>
            </p:cNvCxnSpPr>
            <p:nvPr/>
          </p:nvCxnSpPr>
          <p:spPr>
            <a:xfrm>
              <a:off x="4062425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4" name="Shape 624"/>
            <p:cNvCxnSpPr>
              <a:stCxn id="620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625" name="Shape 625"/>
          <p:cNvGrpSpPr/>
          <p:nvPr/>
        </p:nvGrpSpPr>
        <p:grpSpPr>
          <a:xfrm>
            <a:off x="939071" y="4903283"/>
            <a:ext cx="3896065" cy="570558"/>
            <a:chOff x="2710625" y="3785325"/>
            <a:chExt cx="4775175" cy="699300"/>
          </a:xfrm>
        </p:grpSpPr>
        <p:sp>
          <p:nvSpPr>
            <p:cNvPr id="626" name="Shape 626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27" name="Shape 627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628" name="Shape 628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30" name="Shape 630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31" name="Shape 631"/>
            <p:cNvCxnSpPr>
              <a:stCxn id="626" idx="6"/>
              <a:endCxn id="628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32" name="Shape 632"/>
            <p:cNvCxnSpPr>
              <a:stCxn id="629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633" name="Shape 633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7162798" y="5595963"/>
            <a:ext cx="596749" cy="55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Shape 634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6225553" y="5540370"/>
            <a:ext cx="596757" cy="65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Shape 635"/>
          <p:cNvPicPr preferRelativeResize="0"/>
          <p:nvPr/>
        </p:nvPicPr>
        <p:blipFill rotWithShape="1">
          <a:blip r:embed="rId6">
            <a:alphaModFix/>
          </a:blip>
          <a:srcRect l="37887" t="5231" r="51143" b="48512"/>
          <a:stretch/>
        </p:blipFill>
        <p:spPr>
          <a:xfrm>
            <a:off x="5587571" y="5593950"/>
            <a:ext cx="468988" cy="5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Shape 636"/>
          <p:cNvSpPr txBox="1"/>
          <p:nvPr/>
        </p:nvSpPr>
        <p:spPr>
          <a:xfrm>
            <a:off x="6003200" y="5691625"/>
            <a:ext cx="339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</a:rPr>
              <a:t>^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Next</a:t>
            </a:r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Shape 644"/>
          <p:cNvCxnSpPr/>
          <p:nvPr/>
        </p:nvCxnSpPr>
        <p:spPr>
          <a:xfrm>
            <a:off x="314625" y="2115200"/>
            <a:ext cx="839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45" name="Shape 645"/>
          <p:cNvGraphicFramePr/>
          <p:nvPr/>
        </p:nvGraphicFramePr>
        <p:xfrm>
          <a:off x="286337" y="15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898350"/>
                <a:gridCol w="1149950"/>
                <a:gridCol w="3391225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Operator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Textual Operator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ne</a:t>
                      </a:r>
                      <a:r>
                        <a:rPr lang="en-US" sz="2800" b="1"/>
                        <a:t>X</a:t>
                      </a:r>
                      <a:r>
                        <a:rPr lang="en-US" sz="2800"/>
                        <a:t>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X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ρ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8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46" name="Shape 646"/>
          <p:cNvSpPr txBox="1"/>
          <p:nvPr/>
        </p:nvSpPr>
        <p:spPr>
          <a:xfrm>
            <a:off x="314625" y="3060575"/>
            <a:ext cx="8397900" cy="6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336"/>
              </a:spcBef>
              <a:buNone/>
            </a:pPr>
            <a:r>
              <a:rPr lang="en-US" sz="2800" i="1">
                <a:solidFill>
                  <a:schemeClr val="dk1"/>
                </a:solidFill>
              </a:rPr>
              <a:t>Definition</a:t>
            </a:r>
            <a:r>
              <a:rPr lang="en-US" sz="2800">
                <a:solidFill>
                  <a:schemeClr val="dk1"/>
                </a:solidFill>
              </a:rPr>
              <a:t>: Variable ρ must be true in the next state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47" name="Shape 647"/>
          <p:cNvPicPr preferRelativeResize="0"/>
          <p:nvPr/>
        </p:nvPicPr>
        <p:blipFill rotWithShape="1">
          <a:blip r:embed="rId3">
            <a:alphaModFix/>
          </a:blip>
          <a:srcRect l="38593" t="3086" b="3095"/>
          <a:stretch/>
        </p:blipFill>
        <p:spPr>
          <a:xfrm>
            <a:off x="1698537" y="4071600"/>
            <a:ext cx="5615150" cy="14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Until</a:t>
            </a:r>
          </a:p>
        </p:txBody>
      </p:sp>
      <p:sp>
        <p:nvSpPr>
          <p:cNvPr id="654" name="Shape 654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Shape 655"/>
          <p:cNvCxnSpPr/>
          <p:nvPr/>
        </p:nvCxnSpPr>
        <p:spPr>
          <a:xfrm>
            <a:off x="314625" y="2115200"/>
            <a:ext cx="839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56" name="Shape 656"/>
          <p:cNvGraphicFramePr/>
          <p:nvPr/>
        </p:nvGraphicFramePr>
        <p:xfrm>
          <a:off x="286337" y="15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914500"/>
                <a:gridCol w="1154700"/>
                <a:gridCol w="3405250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Operator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Textual Operator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U</a:t>
                      </a:r>
                      <a:r>
                        <a:rPr lang="en-US" sz="2800"/>
                        <a:t>ntil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ρ</a:t>
                      </a:r>
                      <a:r>
                        <a:rPr lang="en-US" sz="2800" b="1"/>
                        <a:t>U</a:t>
                      </a:r>
                      <a:r>
                        <a:rPr lang="en-US" sz="2800"/>
                        <a:t>ω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800" b="1">
                        <a:solidFill>
                          <a:schemeClr val="dk1"/>
                        </a:solidFill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7" name="Shape 657"/>
          <p:cNvSpPr txBox="1"/>
          <p:nvPr/>
        </p:nvSpPr>
        <p:spPr>
          <a:xfrm>
            <a:off x="314625" y="3060575"/>
            <a:ext cx="8397900" cy="20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336"/>
              </a:spcBef>
              <a:buNone/>
            </a:pPr>
            <a:r>
              <a:rPr lang="en-US" sz="2800" i="1">
                <a:solidFill>
                  <a:schemeClr val="dk1"/>
                </a:solidFill>
              </a:rPr>
              <a:t>Definition</a:t>
            </a:r>
            <a:r>
              <a:rPr lang="en-US" sz="2800">
                <a:solidFill>
                  <a:schemeClr val="dk1"/>
                </a:solidFill>
              </a:rPr>
              <a:t>: Variable ρ must remain true up until the state where variable ω becomes true, at which point ρ becomes unconstrained</a:t>
            </a:r>
          </a:p>
        </p:txBody>
      </p:sp>
      <p:pic>
        <p:nvPicPr>
          <p:cNvPr id="658" name="Shape 658"/>
          <p:cNvPicPr preferRelativeResize="0"/>
          <p:nvPr/>
        </p:nvPicPr>
        <p:blipFill rotWithShape="1">
          <a:blip r:embed="rId3">
            <a:alphaModFix/>
          </a:blip>
          <a:srcRect t="5108" b="5108"/>
          <a:stretch/>
        </p:blipFill>
        <p:spPr>
          <a:xfrm>
            <a:off x="1550" y="4619346"/>
            <a:ext cx="9144000" cy="1491257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Shape 659"/>
          <p:cNvSpPr txBox="1"/>
          <p:nvPr/>
        </p:nvSpPr>
        <p:spPr>
          <a:xfrm>
            <a:off x="1550" y="6007825"/>
            <a:ext cx="9144000" cy="7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336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Note that ω is required to become true in some future state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Future</a:t>
            </a:r>
          </a:p>
        </p:txBody>
      </p:sp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7" name="Shape 667"/>
          <p:cNvCxnSpPr/>
          <p:nvPr/>
        </p:nvCxnSpPr>
        <p:spPr>
          <a:xfrm>
            <a:off x="314625" y="2115200"/>
            <a:ext cx="839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68" name="Shape 668"/>
          <p:cNvGraphicFramePr/>
          <p:nvPr/>
        </p:nvGraphicFramePr>
        <p:xfrm>
          <a:off x="286337" y="15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890275"/>
                <a:gridCol w="1147575"/>
                <a:gridCol w="3384200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Operator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Textual Operator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F</a:t>
                      </a:r>
                      <a:r>
                        <a:rPr lang="en-US" sz="2800"/>
                        <a:t>uture/Eventually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F</a:t>
                      </a:r>
                      <a:r>
                        <a:rPr lang="en-US" sz="2800"/>
                        <a:t>ρ    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9285"/>
                        <a:buFont typeface="Arial"/>
                        <a:buNone/>
                      </a:pPr>
                      <a:endParaRPr sz="2800" b="1">
                        <a:solidFill>
                          <a:schemeClr val="dk1"/>
                        </a:solidFill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9" name="Shape 669"/>
          <p:cNvSpPr txBox="1"/>
          <p:nvPr/>
        </p:nvSpPr>
        <p:spPr>
          <a:xfrm>
            <a:off x="314625" y="3060575"/>
            <a:ext cx="8397900" cy="20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336"/>
              </a:spcBef>
              <a:buNone/>
            </a:pPr>
            <a:r>
              <a:rPr lang="en-US" sz="2800" i="1">
                <a:solidFill>
                  <a:schemeClr val="dk1"/>
                </a:solidFill>
              </a:rPr>
              <a:t>Definition</a:t>
            </a:r>
            <a:r>
              <a:rPr lang="en-US" sz="2800">
                <a:solidFill>
                  <a:schemeClr val="dk1"/>
                </a:solidFill>
              </a:rPr>
              <a:t>: Variable ρ must become true in some future state</a:t>
            </a:r>
          </a:p>
        </p:txBody>
      </p:sp>
      <p:pic>
        <p:nvPicPr>
          <p:cNvPr id="670" name="Shape 670"/>
          <p:cNvPicPr preferRelativeResize="0"/>
          <p:nvPr/>
        </p:nvPicPr>
        <p:blipFill rotWithShape="1">
          <a:blip r:embed="rId3">
            <a:alphaModFix/>
          </a:blip>
          <a:srcRect t="3086" b="3095"/>
          <a:stretch/>
        </p:blipFill>
        <p:spPr>
          <a:xfrm>
            <a:off x="1550" y="4619346"/>
            <a:ext cx="9144000" cy="1491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Global</a:t>
            </a:r>
          </a:p>
        </p:txBody>
      </p:sp>
      <p:sp>
        <p:nvSpPr>
          <p:cNvPr id="677" name="Shape 677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Shape 678"/>
          <p:cNvCxnSpPr/>
          <p:nvPr/>
        </p:nvCxnSpPr>
        <p:spPr>
          <a:xfrm>
            <a:off x="314625" y="2115200"/>
            <a:ext cx="839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79" name="Shape 679"/>
          <p:cNvGraphicFramePr/>
          <p:nvPr/>
        </p:nvGraphicFramePr>
        <p:xfrm>
          <a:off x="286337" y="15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910450"/>
                <a:gridCol w="1153525"/>
                <a:gridCol w="3401750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Operator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Textual Operator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G</a:t>
                      </a:r>
                      <a:r>
                        <a:rPr lang="en-US" sz="2800"/>
                        <a:t>lobally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G</a:t>
                      </a:r>
                      <a:r>
                        <a:rPr lang="en-US" sz="2800"/>
                        <a:t>ρ   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800" b="1">
                        <a:solidFill>
                          <a:schemeClr val="dk1"/>
                        </a:solidFill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0" name="Shape 680"/>
          <p:cNvSpPr txBox="1"/>
          <p:nvPr/>
        </p:nvSpPr>
        <p:spPr>
          <a:xfrm>
            <a:off x="314625" y="3060575"/>
            <a:ext cx="8397900" cy="20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336"/>
              </a:spcBef>
              <a:buNone/>
            </a:pPr>
            <a:r>
              <a:rPr lang="en-US" sz="2800" i="1">
                <a:solidFill>
                  <a:schemeClr val="dk1"/>
                </a:solidFill>
              </a:rPr>
              <a:t>Definition</a:t>
            </a:r>
            <a:r>
              <a:rPr lang="en-US" sz="2800">
                <a:solidFill>
                  <a:schemeClr val="dk1"/>
                </a:solidFill>
              </a:rPr>
              <a:t>: Variable ρ must be true in all future states</a:t>
            </a:r>
          </a:p>
        </p:txBody>
      </p:sp>
      <p:pic>
        <p:nvPicPr>
          <p:cNvPr id="681" name="Shape 681"/>
          <p:cNvPicPr preferRelativeResize="0"/>
          <p:nvPr/>
        </p:nvPicPr>
        <p:blipFill rotWithShape="1">
          <a:blip r:embed="rId3">
            <a:alphaModFix/>
          </a:blip>
          <a:srcRect t="6056" b="6047"/>
          <a:stretch/>
        </p:blipFill>
        <p:spPr>
          <a:xfrm>
            <a:off x="1550" y="4619346"/>
            <a:ext cx="9144000" cy="1491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25" name="Shape 125"/>
          <p:cNvSpPr txBox="1">
            <a:spLocks noGrp="1"/>
          </p:cNvSpPr>
          <p:nvPr>
            <p:ph type="title" idx="4294967295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l="19912" t="22821" r="15118" b="18647"/>
          <a:stretch/>
        </p:blipFill>
        <p:spPr>
          <a:xfrm flipH="1">
            <a:off x="2175775" y="3216352"/>
            <a:ext cx="4792449" cy="31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335" y="3216350"/>
            <a:ext cx="1361875" cy="13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284" y="3216350"/>
            <a:ext cx="1089492" cy="13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7247" y="1367978"/>
            <a:ext cx="1089499" cy="144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Release</a:t>
            </a:r>
          </a:p>
        </p:txBody>
      </p:sp>
      <p:sp>
        <p:nvSpPr>
          <p:cNvPr id="688" name="Shape 688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9" name="Shape 689"/>
          <p:cNvCxnSpPr/>
          <p:nvPr/>
        </p:nvCxnSpPr>
        <p:spPr>
          <a:xfrm>
            <a:off x="314625" y="2115200"/>
            <a:ext cx="839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90" name="Shape 690"/>
          <p:cNvGraphicFramePr/>
          <p:nvPr/>
        </p:nvGraphicFramePr>
        <p:xfrm>
          <a:off x="286337" y="15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902375"/>
                <a:gridCol w="1151150"/>
                <a:gridCol w="3394725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Operator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Textual Operator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R</a:t>
                      </a:r>
                      <a:r>
                        <a:rPr lang="en-US" sz="2800"/>
                        <a:t>elease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ρ</a:t>
                      </a:r>
                      <a:r>
                        <a:rPr lang="en-US" sz="2800" b="1"/>
                        <a:t>R</a:t>
                      </a:r>
                      <a:r>
                        <a:rPr lang="en-US" sz="2800"/>
                        <a:t>ω 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9285"/>
                        <a:buFont typeface="Arial"/>
                        <a:buNone/>
                      </a:pPr>
                      <a:endParaRPr sz="2800"/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1" name="Shape 691"/>
          <p:cNvSpPr txBox="1"/>
          <p:nvPr/>
        </p:nvSpPr>
        <p:spPr>
          <a:xfrm>
            <a:off x="314625" y="3060575"/>
            <a:ext cx="8397900" cy="205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336"/>
              </a:spcBef>
              <a:buNone/>
            </a:pPr>
            <a:r>
              <a:rPr lang="en-US" sz="2800" i="1">
                <a:solidFill>
                  <a:schemeClr val="dk1"/>
                </a:solidFill>
              </a:rPr>
              <a:t>Definition</a:t>
            </a:r>
            <a:r>
              <a:rPr lang="en-US" sz="2800">
                <a:solidFill>
                  <a:schemeClr val="dk1"/>
                </a:solidFill>
              </a:rPr>
              <a:t>: </a:t>
            </a:r>
            <a:r>
              <a:rPr lang="en-US" sz="2200">
                <a:solidFill>
                  <a:schemeClr val="dk1"/>
                </a:solidFill>
              </a:rPr>
              <a:t>Variable ρ must be true up until and including the state where ω becomes true, after which ω is unconstrained. If ρ is not true in any future state, then ω is true in all future states</a:t>
            </a:r>
          </a:p>
        </p:txBody>
      </p:sp>
      <p:pic>
        <p:nvPicPr>
          <p:cNvPr id="692" name="Shape 692"/>
          <p:cNvPicPr preferRelativeResize="0"/>
          <p:nvPr/>
        </p:nvPicPr>
        <p:blipFill rotWithShape="1">
          <a:blip r:embed="rId3">
            <a:alphaModFix/>
          </a:blip>
          <a:srcRect t="9070" b="9070"/>
          <a:stretch/>
        </p:blipFill>
        <p:spPr>
          <a:xfrm>
            <a:off x="1550" y="4619346"/>
            <a:ext cx="9144000" cy="1491257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 txBox="1"/>
          <p:nvPr/>
        </p:nvSpPr>
        <p:spPr>
          <a:xfrm>
            <a:off x="1550" y="6007825"/>
            <a:ext cx="9144000" cy="7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336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Different from </a:t>
            </a:r>
            <a:r>
              <a:rPr lang="en-US" sz="2400" b="1">
                <a:solidFill>
                  <a:schemeClr val="dk1"/>
                </a:solidFill>
              </a:rPr>
              <a:t>U</a:t>
            </a:r>
            <a:r>
              <a:rPr lang="en-US" sz="2400">
                <a:solidFill>
                  <a:schemeClr val="dk1"/>
                </a:solidFill>
              </a:rPr>
              <a:t> in that both ρ and ω are true in one state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Which describe the other?</a:t>
            </a:r>
          </a:p>
        </p:txBody>
      </p:sp>
      <p:sp>
        <p:nvSpPr>
          <p:cNvPr id="700" name="Shape 700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  <p:graphicFrame>
        <p:nvGraphicFramePr>
          <p:cNvPr id="701" name="Shape 701"/>
          <p:cNvGraphicFramePr/>
          <p:nvPr/>
        </p:nvGraphicFramePr>
        <p:xfrm>
          <a:off x="4513687" y="479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365525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9285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≡ True U ρ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≡ ¬F¬ρ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9285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≡ ¬(¬ρ U ¬ω)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2" name="Shape 702"/>
          <p:cNvGraphicFramePr/>
          <p:nvPr/>
        </p:nvGraphicFramePr>
        <p:xfrm>
          <a:off x="377887" y="163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361450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F</a:t>
                      </a:r>
                      <a:r>
                        <a:rPr lang="en-US" sz="2800"/>
                        <a:t>uture/Eventually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9285"/>
                        <a:buFont typeface="Arial"/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elease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9285"/>
                        <a:buFont typeface="Arial"/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lobally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3" name="Shape 703"/>
          <p:cNvGraphicFramePr/>
          <p:nvPr/>
        </p:nvGraphicFramePr>
        <p:xfrm>
          <a:off x="3297837" y="3576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647150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?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04" name="Shape 704"/>
          <p:cNvPicPr preferRelativeResize="0"/>
          <p:nvPr/>
        </p:nvPicPr>
        <p:blipFill rotWithShape="1">
          <a:blip r:embed="rId3">
            <a:alphaModFix/>
          </a:blip>
          <a:srcRect t="3086" b="3095"/>
          <a:stretch/>
        </p:blipFill>
        <p:spPr>
          <a:xfrm>
            <a:off x="3739350" y="1456473"/>
            <a:ext cx="5239902" cy="85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Shape 705"/>
          <p:cNvPicPr preferRelativeResize="0"/>
          <p:nvPr/>
        </p:nvPicPr>
        <p:blipFill rotWithShape="1">
          <a:blip r:embed="rId4">
            <a:alphaModFix/>
          </a:blip>
          <a:srcRect t="6056" b="6047"/>
          <a:stretch/>
        </p:blipFill>
        <p:spPr>
          <a:xfrm>
            <a:off x="3739350" y="2976748"/>
            <a:ext cx="5239902" cy="8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Shape 706"/>
          <p:cNvPicPr preferRelativeResize="0"/>
          <p:nvPr/>
        </p:nvPicPr>
        <p:blipFill rotWithShape="1">
          <a:blip r:embed="rId5">
            <a:alphaModFix/>
          </a:blip>
          <a:srcRect t="9070" b="9070"/>
          <a:stretch/>
        </p:blipFill>
        <p:spPr>
          <a:xfrm>
            <a:off x="3739350" y="2231973"/>
            <a:ext cx="5239902" cy="85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Which describe the other?</a:t>
            </a:r>
          </a:p>
        </p:txBody>
      </p:sp>
      <p:sp>
        <p:nvSpPr>
          <p:cNvPr id="713" name="Shape 713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42</a:t>
            </a:fld>
            <a:endParaRPr lang="en-US"/>
          </a:p>
        </p:txBody>
      </p:sp>
      <p:graphicFrame>
        <p:nvGraphicFramePr>
          <p:cNvPr id="714" name="Shape 714"/>
          <p:cNvGraphicFramePr/>
          <p:nvPr/>
        </p:nvGraphicFramePr>
        <p:xfrm>
          <a:off x="4513687" y="479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365525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9285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≡ True U ρ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≡ ¬F¬ρ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9285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≡ ¬(¬ρ U ¬ω)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5" name="Shape 715"/>
          <p:cNvGraphicFramePr/>
          <p:nvPr/>
        </p:nvGraphicFramePr>
        <p:xfrm>
          <a:off x="377887" y="163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361450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F</a:t>
                      </a:r>
                      <a:r>
                        <a:rPr lang="en-US" sz="2800"/>
                        <a:t>uture/Eventually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elease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lobally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6" name="Shape 716"/>
          <p:cNvPicPr preferRelativeResize="0"/>
          <p:nvPr/>
        </p:nvPicPr>
        <p:blipFill rotWithShape="1">
          <a:blip r:embed="rId3">
            <a:alphaModFix/>
          </a:blip>
          <a:srcRect t="3086" b="3095"/>
          <a:stretch/>
        </p:blipFill>
        <p:spPr>
          <a:xfrm>
            <a:off x="3739350" y="1456473"/>
            <a:ext cx="5239902" cy="85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Shape 717"/>
          <p:cNvPicPr preferRelativeResize="0"/>
          <p:nvPr/>
        </p:nvPicPr>
        <p:blipFill rotWithShape="1">
          <a:blip r:embed="rId4">
            <a:alphaModFix/>
          </a:blip>
          <a:srcRect t="6056" b="6047"/>
          <a:stretch/>
        </p:blipFill>
        <p:spPr>
          <a:xfrm>
            <a:off x="3739350" y="2976748"/>
            <a:ext cx="5239902" cy="8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Shape 718"/>
          <p:cNvPicPr preferRelativeResize="0"/>
          <p:nvPr/>
        </p:nvPicPr>
        <p:blipFill rotWithShape="1">
          <a:blip r:embed="rId5">
            <a:alphaModFix/>
          </a:blip>
          <a:srcRect t="9070" b="9070"/>
          <a:stretch/>
        </p:blipFill>
        <p:spPr>
          <a:xfrm>
            <a:off x="3739350" y="2231973"/>
            <a:ext cx="5239902" cy="854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9" name="Shape 719"/>
          <p:cNvCxnSpPr/>
          <p:nvPr/>
        </p:nvCxnSpPr>
        <p:spPr>
          <a:xfrm>
            <a:off x="3269325" y="2204900"/>
            <a:ext cx="1110000" cy="2782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0" name="Shape 720"/>
          <p:cNvCxnSpPr/>
          <p:nvPr/>
        </p:nvCxnSpPr>
        <p:spPr>
          <a:xfrm>
            <a:off x="2509350" y="2707050"/>
            <a:ext cx="1900500" cy="369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1" name="Shape 721"/>
          <p:cNvCxnSpPr/>
          <p:nvPr/>
        </p:nvCxnSpPr>
        <p:spPr>
          <a:xfrm>
            <a:off x="2052850" y="3299750"/>
            <a:ext cx="2341800" cy="2280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Temporal Operators (Recap)</a:t>
            </a:r>
          </a:p>
        </p:txBody>
      </p:sp>
      <p:sp>
        <p:nvSpPr>
          <p:cNvPr id="728" name="Shape 728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9" name="Shape 729"/>
          <p:cNvGraphicFramePr/>
          <p:nvPr/>
        </p:nvGraphicFramePr>
        <p:xfrm>
          <a:off x="286337" y="15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3931675"/>
                <a:gridCol w="1159775"/>
                <a:gridCol w="3365525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Operator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Textual Operator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ne</a:t>
                      </a:r>
                      <a:r>
                        <a:rPr lang="en-US" sz="2800" b="1"/>
                        <a:t>X</a:t>
                      </a:r>
                      <a:r>
                        <a:rPr lang="en-US" sz="2800"/>
                        <a:t>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X</a:t>
                      </a:r>
                      <a:r>
                        <a:rPr lang="en-US" sz="2800"/>
                        <a:t>ρ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8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U</a:t>
                      </a:r>
                      <a:r>
                        <a:rPr lang="en-US" sz="2800"/>
                        <a:t>ntil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ρ</a:t>
                      </a:r>
                      <a:r>
                        <a:rPr lang="en-US" sz="2800" b="1"/>
                        <a:t>U</a:t>
                      </a:r>
                      <a:r>
                        <a:rPr lang="en-US" sz="2800"/>
                        <a:t>ω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F</a:t>
                      </a:r>
                      <a:r>
                        <a:rPr lang="en-US" sz="2800"/>
                        <a:t>uture/Eventually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F</a:t>
                      </a:r>
                      <a:r>
                        <a:rPr lang="en-US" sz="2800"/>
                        <a:t>ρ    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9285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≡ True U ρ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G</a:t>
                      </a:r>
                      <a:r>
                        <a:rPr lang="en-US" sz="2800"/>
                        <a:t>lobally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G</a:t>
                      </a:r>
                      <a:r>
                        <a:rPr lang="en-US" sz="2800"/>
                        <a:t>ρ   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≡ ¬F¬ρ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R</a:t>
                      </a:r>
                      <a:r>
                        <a:rPr lang="en-US" sz="2800"/>
                        <a:t>elease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ρ</a:t>
                      </a:r>
                      <a:r>
                        <a:rPr lang="en-US" sz="2800" b="1"/>
                        <a:t>R</a:t>
                      </a:r>
                      <a:r>
                        <a:rPr lang="en-US" sz="2800"/>
                        <a:t>ω 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9285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≡ ¬(¬ρ U ¬ω)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30" name="Shape 730"/>
          <p:cNvCxnSpPr/>
          <p:nvPr/>
        </p:nvCxnSpPr>
        <p:spPr>
          <a:xfrm>
            <a:off x="314625" y="2115200"/>
            <a:ext cx="839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31" name="Shape 731"/>
          <p:cNvSpPr txBox="1"/>
          <p:nvPr/>
        </p:nvSpPr>
        <p:spPr>
          <a:xfrm>
            <a:off x="628600" y="2591175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Combination of Operators</a:t>
            </a:r>
          </a:p>
        </p:txBody>
      </p:sp>
      <p:sp>
        <p:nvSpPr>
          <p:cNvPr id="738" name="Shape 7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Infinitely Often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Eventually Forever</a:t>
            </a:r>
          </a:p>
        </p:txBody>
      </p:sp>
      <p:sp>
        <p:nvSpPr>
          <p:cNvPr id="739" name="Shape 739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 lang="en-US"/>
          </a:p>
        </p:txBody>
      </p:sp>
      <p:pic>
        <p:nvPicPr>
          <p:cNvPr id="740" name="Shape 7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1593"/>
            <a:ext cx="9144000" cy="178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Shape 7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76081"/>
            <a:ext cx="9144000" cy="178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Problem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15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are some true statements about this LTL formation?</a:t>
            </a:r>
          </a:p>
        </p:txBody>
      </p:sp>
      <p:sp>
        <p:nvSpPr>
          <p:cNvPr id="749" name="Shape 749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 lang="en-US"/>
          </a:p>
        </p:txBody>
      </p:sp>
      <p:pic>
        <p:nvPicPr>
          <p:cNvPr id="750" name="Shape 750"/>
          <p:cNvPicPr preferRelativeResize="0"/>
          <p:nvPr/>
        </p:nvPicPr>
        <p:blipFill rotWithShape="1">
          <a:blip r:embed="rId3">
            <a:alphaModFix/>
          </a:blip>
          <a:srcRect l="83093" t="27538" r="9068" b="47977"/>
          <a:stretch/>
        </p:blipFill>
        <p:spPr>
          <a:xfrm>
            <a:off x="4880279" y="2280060"/>
            <a:ext cx="584783" cy="29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Shape 751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1453542" y="2727720"/>
            <a:ext cx="596757" cy="65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Shape 752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2593948" y="2727720"/>
            <a:ext cx="596757" cy="65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Shape 753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3728378" y="2727720"/>
            <a:ext cx="596757" cy="654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4" name="Shape 754"/>
          <p:cNvGrpSpPr/>
          <p:nvPr/>
        </p:nvGrpSpPr>
        <p:grpSpPr>
          <a:xfrm>
            <a:off x="5464906" y="2160083"/>
            <a:ext cx="2793131" cy="570558"/>
            <a:chOff x="4062425" y="3785325"/>
            <a:chExt cx="3423375" cy="699300"/>
          </a:xfrm>
        </p:grpSpPr>
        <p:sp>
          <p:nvSpPr>
            <p:cNvPr id="755" name="Shape 755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757" name="Shape 757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58" name="Shape 758"/>
            <p:cNvCxnSpPr>
              <a:stCxn id="759" idx="6"/>
              <a:endCxn id="755" idx="2"/>
            </p:cNvCxnSpPr>
            <p:nvPr/>
          </p:nvCxnSpPr>
          <p:spPr>
            <a:xfrm>
              <a:off x="4062425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0" name="Shape 760"/>
            <p:cNvCxnSpPr>
              <a:stCxn id="756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761" name="Shape 761"/>
          <p:cNvGrpSpPr/>
          <p:nvPr/>
        </p:nvGrpSpPr>
        <p:grpSpPr>
          <a:xfrm>
            <a:off x="939071" y="2160083"/>
            <a:ext cx="3896065" cy="570558"/>
            <a:chOff x="2710625" y="3785325"/>
            <a:chExt cx="4775175" cy="699300"/>
          </a:xfrm>
        </p:grpSpPr>
        <p:sp>
          <p:nvSpPr>
            <p:cNvPr id="762" name="Shape 762"/>
            <p:cNvSpPr/>
            <p:nvPr/>
          </p:nvSpPr>
          <p:spPr>
            <a:xfrm>
              <a:off x="33458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763" name="Shape 763"/>
            <p:cNvCxnSpPr/>
            <p:nvPr/>
          </p:nvCxnSpPr>
          <p:spPr>
            <a:xfrm>
              <a:off x="27106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764" name="Shape 764"/>
            <p:cNvSpPr/>
            <p:nvPr/>
          </p:nvSpPr>
          <p:spPr>
            <a:xfrm>
              <a:off x="4782125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134000" y="3785325"/>
              <a:ext cx="716700" cy="6993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766" name="Shape 766"/>
            <p:cNvCxnSpPr/>
            <p:nvPr/>
          </p:nvCxnSpPr>
          <p:spPr>
            <a:xfrm>
              <a:off x="5498825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7" name="Shape 767"/>
            <p:cNvCxnSpPr>
              <a:stCxn id="762" idx="6"/>
              <a:endCxn id="764" idx="2"/>
            </p:cNvCxnSpPr>
            <p:nvPr/>
          </p:nvCxnSpPr>
          <p:spPr>
            <a:xfrm>
              <a:off x="4062500" y="4134975"/>
              <a:ext cx="719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8" name="Shape 768"/>
            <p:cNvCxnSpPr>
              <a:stCxn id="765" idx="6"/>
            </p:cNvCxnSpPr>
            <p:nvPr/>
          </p:nvCxnSpPr>
          <p:spPr>
            <a:xfrm>
              <a:off x="6850700" y="4134975"/>
              <a:ext cx="6351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769" name="Shape 769"/>
          <p:cNvPicPr preferRelativeResize="0"/>
          <p:nvPr/>
        </p:nvPicPr>
        <p:blipFill rotWithShape="1">
          <a:blip r:embed="rId5">
            <a:alphaModFix/>
          </a:blip>
          <a:srcRect l="39861" t="11782" r="32621" b="39489"/>
          <a:stretch/>
        </p:blipFill>
        <p:spPr>
          <a:xfrm>
            <a:off x="7162798" y="2852763"/>
            <a:ext cx="596749" cy="55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Shape 770"/>
          <p:cNvPicPr preferRelativeResize="0"/>
          <p:nvPr/>
        </p:nvPicPr>
        <p:blipFill rotWithShape="1">
          <a:blip r:embed="rId4">
            <a:alphaModFix/>
          </a:blip>
          <a:srcRect l="53543" r="25307" b="42722"/>
          <a:stretch/>
        </p:blipFill>
        <p:spPr>
          <a:xfrm>
            <a:off x="6225553" y="2797170"/>
            <a:ext cx="596757" cy="65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Shape 771"/>
          <p:cNvPicPr preferRelativeResize="0"/>
          <p:nvPr/>
        </p:nvPicPr>
        <p:blipFill rotWithShape="1">
          <a:blip r:embed="rId6">
            <a:alphaModFix/>
          </a:blip>
          <a:srcRect l="37887" t="5231" r="51143" b="48512"/>
          <a:stretch/>
        </p:blipFill>
        <p:spPr>
          <a:xfrm>
            <a:off x="5587571" y="2850750"/>
            <a:ext cx="468988" cy="5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Shape 772"/>
          <p:cNvSpPr txBox="1"/>
          <p:nvPr/>
        </p:nvSpPr>
        <p:spPr>
          <a:xfrm>
            <a:off x="6003200" y="2948425"/>
            <a:ext cx="339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</a:rPr>
              <a:t>^</a:t>
            </a:r>
          </a:p>
        </p:txBody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548775" y="3776432"/>
            <a:ext cx="8229600" cy="250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</a:p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8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</a:p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8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</a:p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8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∧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8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∧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Expressing Temporal Logic in PDDL</a:t>
            </a:r>
          </a:p>
        </p:txBody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PDDL3 Goal Description</a:t>
            </a:r>
          </a:p>
          <a:p>
            <a:pPr marL="203200" marR="0" lvl="0" indent="-203200" algn="l" rtl="0">
              <a:spcBef>
                <a:spcPts val="0"/>
              </a:spcBef>
              <a:buClr>
                <a:schemeClr val="dk1"/>
              </a:buClr>
              <a:buSzPct val="320000"/>
              <a:buFont typeface="Arial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&lt;GD&gt; ::= (at end &lt;GD&gt;) 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(always &lt;GD&gt;) 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(sometime &lt;GD&gt;) 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(within &lt;num&gt; &lt;GD&gt;) 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(at-most-once &lt;GD&gt;) 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(sometime-after &lt;GD&gt; &lt;GD&gt;) 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(sometime-before &lt;GD&gt; &lt;GD&gt;) 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(always-within &lt;num&gt; &lt;GD&gt; &lt;GD&gt;) 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(hold-during &lt;num&gt; &lt;num&gt; &lt;GD&gt; | …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32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Shape 780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Temporal Operators</a:t>
            </a:r>
          </a:p>
        </p:txBody>
      </p:sp>
      <p:sp>
        <p:nvSpPr>
          <p:cNvPr id="787" name="Shape 787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47</a:t>
            </a:fld>
            <a:endParaRPr lang="en-US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8" name="Shape 788"/>
          <p:cNvGraphicFramePr/>
          <p:nvPr/>
        </p:nvGraphicFramePr>
        <p:xfrm>
          <a:off x="286337" y="15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1638200"/>
                <a:gridCol w="1190550"/>
                <a:gridCol w="5362800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/>
                        <a:t>Operator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/>
                        <a:t>PDDL3</a:t>
                      </a:r>
                      <a:br>
                        <a:rPr lang="en-US" sz="2600"/>
                      </a:br>
                      <a:endParaRPr lang="en-US" sz="26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/>
                        <a:t>ne</a:t>
                      </a:r>
                      <a:r>
                        <a:rPr lang="en-US" sz="2600" b="1"/>
                        <a:t>X</a:t>
                      </a:r>
                      <a:r>
                        <a:rPr lang="en-US" sz="2600"/>
                        <a:t>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 b="1"/>
                        <a:t>X</a:t>
                      </a:r>
                      <a:r>
                        <a:rPr lang="en-US" sz="2600"/>
                        <a:t>ρ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(within 1 </a:t>
                      </a: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lang="en-US" sz="2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 b="1"/>
                        <a:t>U</a:t>
                      </a:r>
                      <a:r>
                        <a:rPr lang="en-US" sz="2600"/>
                        <a:t>ntil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/>
                        <a:t>ρ</a:t>
                      </a:r>
                      <a:r>
                        <a:rPr lang="en-US" sz="2600" b="1"/>
                        <a:t>U</a:t>
                      </a:r>
                      <a:r>
                        <a:rPr lang="en-US" sz="2600"/>
                        <a:t>ω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(always-until </a:t>
                      </a: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lang="en-US" sz="2600"/>
                        <a:t> </a:t>
                      </a: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ω</a:t>
                      </a:r>
                      <a:r>
                        <a:rPr lang="en-US" sz="2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 b="1"/>
                        <a:t>F</a:t>
                      </a:r>
                      <a:r>
                        <a:rPr lang="en-US" sz="2600"/>
                        <a:t>uture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lang="en-US" sz="2600" b="1"/>
                        <a:t>F</a:t>
                      </a: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ω</a:t>
                      </a:r>
                      <a:r>
                        <a:rPr lang="en-US" sz="2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(sometime-after </a:t>
                      </a: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ρ ω</a:t>
                      </a:r>
                      <a:r>
                        <a:rPr lang="en-US" sz="2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 b="1"/>
                        <a:t>G</a:t>
                      </a:r>
                      <a:r>
                        <a:rPr lang="en-US" sz="2600"/>
                        <a:t>lobally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 b="1"/>
                        <a:t>G</a:t>
                      </a:r>
                      <a:r>
                        <a:rPr lang="en-US" sz="2600"/>
                        <a:t>ρ   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(always </a:t>
                      </a: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lang="en-US" sz="2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 b="1"/>
                        <a:t>R</a:t>
                      </a:r>
                      <a:r>
                        <a:rPr lang="en-US" sz="2600"/>
                        <a:t>elease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/>
                        <a:t>ρ</a:t>
                      </a:r>
                      <a:r>
                        <a:rPr lang="en-US" sz="2600" b="1"/>
                        <a:t>R</a:t>
                      </a:r>
                      <a:r>
                        <a:rPr lang="en-US" sz="2600"/>
                        <a:t>ω 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(or </a:t>
                      </a:r>
                      <a:br>
                        <a:rPr lang="en-US" sz="2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2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(always </a:t>
                      </a: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ω</a:t>
                      </a:r>
                      <a:r>
                        <a:rPr lang="en-US" sz="2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(always-until </a:t>
                      </a: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ω ρ</a:t>
                      </a:r>
                      <a:r>
                        <a:rPr lang="en-US" sz="2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en-US" sz="2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89" name="Shape 789"/>
          <p:cNvCxnSpPr/>
          <p:nvPr/>
        </p:nvCxnSpPr>
        <p:spPr>
          <a:xfrm>
            <a:off x="314625" y="2115200"/>
            <a:ext cx="839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457200" y="3811750"/>
            <a:ext cx="82296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203200" algn="ctr" rtl="0">
              <a:spcBef>
                <a:spcPts val="0"/>
              </a:spcBef>
              <a:buClr>
                <a:schemeClr val="dk1"/>
              </a:buClr>
              <a:buSzPct val="114285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(:goal (within 1 </a:t>
            </a:r>
            <a:r>
              <a:rPr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(turn red)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</p:txBody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61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10160" rtl="0">
              <a:lnSpc>
                <a:spcPct val="90000"/>
              </a:lnSpc>
              <a:spcBef>
                <a:spcPts val="592"/>
              </a:spcBef>
              <a:buSzPct val="100000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traffic light will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 red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state</a:t>
            </a:r>
          </a:p>
        </p:txBody>
      </p:sp>
      <p:sp>
        <p:nvSpPr>
          <p:cNvPr id="796" name="Shape 796"/>
          <p:cNvSpPr/>
          <p:nvPr/>
        </p:nvSpPr>
        <p:spPr>
          <a:xfrm>
            <a:off x="2752725" y="1939750"/>
            <a:ext cx="695100" cy="1262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7" name="Shape 797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Expressing Temporal Logic in PDDL</a:t>
            </a:r>
          </a:p>
        </p:txBody>
      </p:sp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2863775" y="2033100"/>
            <a:ext cx="489900" cy="4899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2863775" y="2599150"/>
            <a:ext cx="489900" cy="4899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1" name="Shape 801"/>
          <p:cNvGrpSpPr/>
          <p:nvPr/>
        </p:nvGrpSpPr>
        <p:grpSpPr>
          <a:xfrm>
            <a:off x="3692937" y="1649750"/>
            <a:ext cx="1393937" cy="1161600"/>
            <a:chOff x="3692937" y="1649750"/>
            <a:chExt cx="1393937" cy="1161600"/>
          </a:xfrm>
        </p:grpSpPr>
        <p:cxnSp>
          <p:nvCxnSpPr>
            <p:cNvPr id="802" name="Shape 802"/>
            <p:cNvCxnSpPr/>
            <p:nvPr/>
          </p:nvCxnSpPr>
          <p:spPr>
            <a:xfrm>
              <a:off x="3786975" y="2542650"/>
              <a:ext cx="1299900" cy="0"/>
            </a:xfrm>
            <a:prstGeom prst="straightConnector1">
              <a:avLst/>
            </a:prstGeom>
            <a:noFill/>
            <a:ln w="38100" cap="flat" cmpd="sng">
              <a:solidFill>
                <a:srgbClr val="434343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03" name="Shape 803"/>
            <p:cNvSpPr txBox="1"/>
            <p:nvPr/>
          </p:nvSpPr>
          <p:spPr>
            <a:xfrm>
              <a:off x="3692937" y="1649750"/>
              <a:ext cx="1149300" cy="11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457200" lvl="0" indent="0" rtl="0">
                <a:lnSpc>
                  <a:spcPct val="90000"/>
                </a:lnSpc>
                <a:spcBef>
                  <a:spcPts val="518"/>
                </a:spcBef>
                <a:buNone/>
              </a:pPr>
              <a:r>
                <a:rPr lang="en-US" sz="2800" b="1"/>
                <a:t>X</a:t>
              </a:r>
              <a:r>
                <a:rPr lang="en-US" sz="2800"/>
                <a:t>r</a:t>
              </a:r>
            </a:p>
          </p:txBody>
        </p:sp>
      </p:grpSp>
      <p:sp>
        <p:nvSpPr>
          <p:cNvPr id="804" name="Shape 804"/>
          <p:cNvSpPr txBox="1"/>
          <p:nvPr/>
        </p:nvSpPr>
        <p:spPr>
          <a:xfrm>
            <a:off x="2939975" y="3177875"/>
            <a:ext cx="489900" cy="6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</p:txBody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457200" y="4652525"/>
            <a:ext cx="8229600" cy="19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203200" rtl="0">
              <a:spcBef>
                <a:spcPts val="0"/>
              </a:spcBef>
              <a:buClr>
                <a:schemeClr val="dk1"/>
              </a:buClr>
              <a:buSzPct val="123076"/>
              <a:buFont typeface="Arial"/>
              <a:buNone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Command Syntax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(within &lt;num&gt; &lt;GD&gt;)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(within &lt;num&gt;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would mean that φ must hold within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&lt;num&gt;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happenings</a:t>
            </a:r>
          </a:p>
        </p:txBody>
      </p:sp>
      <p:grpSp>
        <p:nvGrpSpPr>
          <p:cNvPr id="806" name="Shape 806"/>
          <p:cNvGrpSpPr/>
          <p:nvPr/>
        </p:nvGrpSpPr>
        <p:grpSpPr>
          <a:xfrm>
            <a:off x="5486300" y="1939750"/>
            <a:ext cx="1149300" cy="1937412"/>
            <a:chOff x="5486300" y="1939750"/>
            <a:chExt cx="1149300" cy="1937412"/>
          </a:xfrm>
        </p:grpSpPr>
        <p:sp>
          <p:nvSpPr>
            <p:cNvPr id="807" name="Shape 807"/>
            <p:cNvSpPr/>
            <p:nvPr/>
          </p:nvSpPr>
          <p:spPr>
            <a:xfrm>
              <a:off x="5486300" y="1939750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5597350" y="259915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5486300" y="3177862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t+1</a:t>
              </a:r>
            </a:p>
          </p:txBody>
        </p:sp>
        <p:sp>
          <p:nvSpPr>
            <p:cNvPr id="810" name="Shape 810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Expressing Temporal Logic in PDDL</a:t>
            </a:r>
          </a:p>
        </p:txBody>
      </p:sp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16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27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traffic light will be green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until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it turns red at which point it will be red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forever</a:t>
            </a:r>
          </a:p>
          <a:p>
            <a:pPr marL="0" lvl="0" indent="0" algn="ctr" rtl="0">
              <a:lnSpc>
                <a:spcPct val="90000"/>
              </a:lnSpc>
              <a:spcBef>
                <a:spcPts val="518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(g</a:t>
            </a: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r) ∧ (r → </a:t>
            </a: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r)</a:t>
            </a:r>
          </a:p>
        </p:txBody>
      </p:sp>
      <p:sp>
        <p:nvSpPr>
          <p:cNvPr id="818" name="Shape 818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399" cy="6993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4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temporally-extended goals with linear temporal logic (LTL)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Modeling preferences between alternative plans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Expressing Temporal Logic in PDDL</a:t>
            </a:r>
          </a:p>
        </p:txBody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16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27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traffic light will be green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until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it turns red at which point it will be red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forever</a:t>
            </a:r>
          </a:p>
          <a:p>
            <a:pPr marL="0" lvl="0" indent="0" algn="ctr" rtl="0">
              <a:lnSpc>
                <a:spcPct val="90000"/>
              </a:lnSpc>
              <a:spcBef>
                <a:spcPts val="518"/>
              </a:spcBef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(g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U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r)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∧ (r → </a:t>
            </a: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r)</a:t>
            </a:r>
          </a:p>
        </p:txBody>
      </p:sp>
      <p:sp>
        <p:nvSpPr>
          <p:cNvPr id="825" name="Shape 825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6" name="Shape 826"/>
          <p:cNvGrpSpPr/>
          <p:nvPr/>
        </p:nvGrpSpPr>
        <p:grpSpPr>
          <a:xfrm>
            <a:off x="1249675" y="2555237"/>
            <a:ext cx="1149300" cy="1937412"/>
            <a:chOff x="1021075" y="2479037"/>
            <a:chExt cx="1149300" cy="1937412"/>
          </a:xfrm>
        </p:grpSpPr>
        <p:sp>
          <p:nvSpPr>
            <p:cNvPr id="827" name="Shape 827"/>
            <p:cNvSpPr/>
            <p:nvPr/>
          </p:nvSpPr>
          <p:spPr>
            <a:xfrm>
              <a:off x="1021075" y="2479037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132125" y="3138437"/>
              <a:ext cx="489900" cy="489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 txBox="1"/>
            <p:nvPr/>
          </p:nvSpPr>
          <p:spPr>
            <a:xfrm>
              <a:off x="1021075" y="3717150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</a:p>
          </p:txBody>
        </p:sp>
        <p:sp>
          <p:nvSpPr>
            <p:cNvPr id="830" name="Shape 830"/>
            <p:cNvSpPr/>
            <p:nvPr/>
          </p:nvSpPr>
          <p:spPr>
            <a:xfrm>
              <a:off x="11321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11321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832" name="Shape 832"/>
          <p:cNvGrpSpPr/>
          <p:nvPr/>
        </p:nvGrpSpPr>
        <p:grpSpPr>
          <a:xfrm>
            <a:off x="5138550" y="2534062"/>
            <a:ext cx="1149300" cy="1937412"/>
            <a:chOff x="5486300" y="1939750"/>
            <a:chExt cx="1149300" cy="1937412"/>
          </a:xfrm>
        </p:grpSpPr>
        <p:sp>
          <p:nvSpPr>
            <p:cNvPr id="833" name="Shape 833"/>
            <p:cNvSpPr/>
            <p:nvPr/>
          </p:nvSpPr>
          <p:spPr>
            <a:xfrm>
              <a:off x="5486300" y="1939750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597350" y="259915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 txBox="1"/>
            <p:nvPr/>
          </p:nvSpPr>
          <p:spPr>
            <a:xfrm>
              <a:off x="5486300" y="3177862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i+1</a:t>
              </a:r>
            </a:p>
          </p:txBody>
        </p:sp>
        <p:sp>
          <p:nvSpPr>
            <p:cNvPr id="836" name="Shape 836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838" name="Shape 838"/>
          <p:cNvGrpSpPr/>
          <p:nvPr/>
        </p:nvGrpSpPr>
        <p:grpSpPr>
          <a:xfrm>
            <a:off x="2042675" y="2555237"/>
            <a:ext cx="1149300" cy="1937412"/>
            <a:chOff x="1908275" y="2479037"/>
            <a:chExt cx="1149300" cy="1937412"/>
          </a:xfrm>
        </p:grpSpPr>
        <p:sp>
          <p:nvSpPr>
            <p:cNvPr id="839" name="Shape 839"/>
            <p:cNvSpPr/>
            <p:nvPr/>
          </p:nvSpPr>
          <p:spPr>
            <a:xfrm>
              <a:off x="1908275" y="2479037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019325" y="3138437"/>
              <a:ext cx="489900" cy="489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 txBox="1"/>
            <p:nvPr/>
          </p:nvSpPr>
          <p:spPr>
            <a:xfrm>
              <a:off x="1908275" y="3717150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</a:p>
          </p:txBody>
        </p:sp>
        <p:sp>
          <p:nvSpPr>
            <p:cNvPr id="842" name="Shape 842"/>
            <p:cNvSpPr/>
            <p:nvPr/>
          </p:nvSpPr>
          <p:spPr>
            <a:xfrm>
              <a:off x="20193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20193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3057575" y="2555237"/>
            <a:ext cx="1149300" cy="1937412"/>
            <a:chOff x="1908275" y="2479037"/>
            <a:chExt cx="1149300" cy="1937412"/>
          </a:xfrm>
        </p:grpSpPr>
        <p:sp>
          <p:nvSpPr>
            <p:cNvPr id="845" name="Shape 845"/>
            <p:cNvSpPr/>
            <p:nvPr/>
          </p:nvSpPr>
          <p:spPr>
            <a:xfrm>
              <a:off x="1908275" y="2479037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019325" y="3138437"/>
              <a:ext cx="489900" cy="489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 txBox="1"/>
            <p:nvPr/>
          </p:nvSpPr>
          <p:spPr>
            <a:xfrm>
              <a:off x="1908275" y="3717150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</a:p>
          </p:txBody>
        </p:sp>
        <p:sp>
          <p:nvSpPr>
            <p:cNvPr id="848" name="Shape 848"/>
            <p:cNvSpPr/>
            <p:nvPr/>
          </p:nvSpPr>
          <p:spPr>
            <a:xfrm>
              <a:off x="20193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20193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850" name="Shape 850"/>
          <p:cNvSpPr txBox="1"/>
          <p:nvPr/>
        </p:nvSpPr>
        <p:spPr>
          <a:xfrm>
            <a:off x="2710037" y="2894250"/>
            <a:ext cx="568800" cy="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grpSp>
        <p:nvGrpSpPr>
          <p:cNvPr id="851" name="Shape 851"/>
          <p:cNvGrpSpPr/>
          <p:nvPr/>
        </p:nvGrpSpPr>
        <p:grpSpPr>
          <a:xfrm>
            <a:off x="3637550" y="2262500"/>
            <a:ext cx="1557124" cy="1161600"/>
            <a:chOff x="8219638" y="1649750"/>
            <a:chExt cx="1848000" cy="1161600"/>
          </a:xfrm>
        </p:grpSpPr>
        <p:cxnSp>
          <p:nvCxnSpPr>
            <p:cNvPr id="852" name="Shape 852"/>
            <p:cNvCxnSpPr/>
            <p:nvPr/>
          </p:nvCxnSpPr>
          <p:spPr>
            <a:xfrm>
              <a:off x="8560397" y="2542650"/>
              <a:ext cx="1299900" cy="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53" name="Shape 853"/>
            <p:cNvSpPr txBox="1"/>
            <p:nvPr/>
          </p:nvSpPr>
          <p:spPr>
            <a:xfrm>
              <a:off x="8219638" y="1649750"/>
              <a:ext cx="1848000" cy="11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518"/>
                </a:spcBef>
                <a:buNone/>
              </a:pPr>
              <a:r>
                <a:rPr lang="en-US" sz="2800"/>
                <a:t>g</a:t>
              </a:r>
              <a:r>
                <a:rPr lang="en-US" sz="2800" b="1"/>
                <a:t>U</a:t>
              </a:r>
              <a:r>
                <a:rPr lang="en-US" sz="2800"/>
                <a:t>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Expressing Temporal Logic in PDDL</a:t>
            </a:r>
          </a:p>
        </p:txBody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16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27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traffic light will be green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until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it turns red at which point it will be red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forever</a:t>
            </a:r>
          </a:p>
          <a:p>
            <a:pPr marL="0" lvl="0" indent="0" algn="ctr" rtl="0">
              <a:lnSpc>
                <a:spcPct val="90000"/>
              </a:lnSpc>
              <a:spcBef>
                <a:spcPts val="518"/>
              </a:spcBef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(g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U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r) ∧ (r →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r)</a:t>
            </a:r>
          </a:p>
        </p:txBody>
      </p:sp>
      <p:sp>
        <p:nvSpPr>
          <p:cNvPr id="860" name="Shape 860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1" name="Shape 861"/>
          <p:cNvGrpSpPr/>
          <p:nvPr/>
        </p:nvGrpSpPr>
        <p:grpSpPr>
          <a:xfrm>
            <a:off x="1249675" y="2555237"/>
            <a:ext cx="1149300" cy="1937412"/>
            <a:chOff x="1021075" y="2479037"/>
            <a:chExt cx="1149300" cy="1937412"/>
          </a:xfrm>
        </p:grpSpPr>
        <p:sp>
          <p:nvSpPr>
            <p:cNvPr id="862" name="Shape 862"/>
            <p:cNvSpPr/>
            <p:nvPr/>
          </p:nvSpPr>
          <p:spPr>
            <a:xfrm>
              <a:off x="1021075" y="2479037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1132125" y="3138437"/>
              <a:ext cx="489900" cy="489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 txBox="1"/>
            <p:nvPr/>
          </p:nvSpPr>
          <p:spPr>
            <a:xfrm>
              <a:off x="1021075" y="3717150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</a:p>
          </p:txBody>
        </p:sp>
        <p:sp>
          <p:nvSpPr>
            <p:cNvPr id="865" name="Shape 865"/>
            <p:cNvSpPr/>
            <p:nvPr/>
          </p:nvSpPr>
          <p:spPr>
            <a:xfrm>
              <a:off x="11321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11321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5138550" y="2534062"/>
            <a:ext cx="1149300" cy="1937412"/>
            <a:chOff x="5486300" y="1939750"/>
            <a:chExt cx="1149300" cy="1937412"/>
          </a:xfrm>
        </p:grpSpPr>
        <p:sp>
          <p:nvSpPr>
            <p:cNvPr id="868" name="Shape 868"/>
            <p:cNvSpPr/>
            <p:nvPr/>
          </p:nvSpPr>
          <p:spPr>
            <a:xfrm>
              <a:off x="5486300" y="1939750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5597350" y="259915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 txBox="1"/>
            <p:nvPr/>
          </p:nvSpPr>
          <p:spPr>
            <a:xfrm>
              <a:off x="5486300" y="3177862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i+1</a:t>
              </a:r>
            </a:p>
          </p:txBody>
        </p:sp>
        <p:sp>
          <p:nvSpPr>
            <p:cNvPr id="871" name="Shape 871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873" name="Shape 873"/>
          <p:cNvGrpSpPr/>
          <p:nvPr/>
        </p:nvGrpSpPr>
        <p:grpSpPr>
          <a:xfrm>
            <a:off x="2042675" y="2555237"/>
            <a:ext cx="1149300" cy="1937412"/>
            <a:chOff x="1908275" y="2479037"/>
            <a:chExt cx="1149300" cy="1937412"/>
          </a:xfrm>
        </p:grpSpPr>
        <p:sp>
          <p:nvSpPr>
            <p:cNvPr id="874" name="Shape 874"/>
            <p:cNvSpPr/>
            <p:nvPr/>
          </p:nvSpPr>
          <p:spPr>
            <a:xfrm>
              <a:off x="1908275" y="2479037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019325" y="3138437"/>
              <a:ext cx="489900" cy="489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 txBox="1"/>
            <p:nvPr/>
          </p:nvSpPr>
          <p:spPr>
            <a:xfrm>
              <a:off x="1908275" y="3717150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</a:p>
          </p:txBody>
        </p:sp>
        <p:sp>
          <p:nvSpPr>
            <p:cNvPr id="877" name="Shape 877"/>
            <p:cNvSpPr/>
            <p:nvPr/>
          </p:nvSpPr>
          <p:spPr>
            <a:xfrm>
              <a:off x="20193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20193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879" name="Shape 879"/>
          <p:cNvGrpSpPr/>
          <p:nvPr/>
        </p:nvGrpSpPr>
        <p:grpSpPr>
          <a:xfrm>
            <a:off x="3057575" y="2555237"/>
            <a:ext cx="1149300" cy="1937412"/>
            <a:chOff x="1908275" y="2479037"/>
            <a:chExt cx="1149300" cy="1937412"/>
          </a:xfrm>
        </p:grpSpPr>
        <p:sp>
          <p:nvSpPr>
            <p:cNvPr id="880" name="Shape 880"/>
            <p:cNvSpPr/>
            <p:nvPr/>
          </p:nvSpPr>
          <p:spPr>
            <a:xfrm>
              <a:off x="1908275" y="2479037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019325" y="3138437"/>
              <a:ext cx="489900" cy="489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 txBox="1"/>
            <p:nvPr/>
          </p:nvSpPr>
          <p:spPr>
            <a:xfrm>
              <a:off x="1908275" y="3717150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</a:p>
          </p:txBody>
        </p:sp>
        <p:sp>
          <p:nvSpPr>
            <p:cNvPr id="883" name="Shape 883"/>
            <p:cNvSpPr/>
            <p:nvPr/>
          </p:nvSpPr>
          <p:spPr>
            <a:xfrm>
              <a:off x="20193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20193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885" name="Shape 885"/>
          <p:cNvSpPr txBox="1"/>
          <p:nvPr/>
        </p:nvSpPr>
        <p:spPr>
          <a:xfrm>
            <a:off x="2710037" y="2894250"/>
            <a:ext cx="568800" cy="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grpSp>
        <p:nvGrpSpPr>
          <p:cNvPr id="886" name="Shape 886"/>
          <p:cNvGrpSpPr/>
          <p:nvPr/>
        </p:nvGrpSpPr>
        <p:grpSpPr>
          <a:xfrm>
            <a:off x="3637550" y="2262500"/>
            <a:ext cx="1557124" cy="1161600"/>
            <a:chOff x="8219638" y="1649750"/>
            <a:chExt cx="1848000" cy="1161600"/>
          </a:xfrm>
        </p:grpSpPr>
        <p:cxnSp>
          <p:nvCxnSpPr>
            <p:cNvPr id="887" name="Shape 887"/>
            <p:cNvCxnSpPr/>
            <p:nvPr/>
          </p:nvCxnSpPr>
          <p:spPr>
            <a:xfrm>
              <a:off x="8560397" y="2542650"/>
              <a:ext cx="1299900" cy="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88" name="Shape 888"/>
            <p:cNvSpPr txBox="1"/>
            <p:nvPr/>
          </p:nvSpPr>
          <p:spPr>
            <a:xfrm>
              <a:off x="8219638" y="1649750"/>
              <a:ext cx="1848000" cy="11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518"/>
                </a:spcBef>
                <a:buNone/>
              </a:pPr>
              <a:r>
                <a:rPr lang="en-US" sz="2800"/>
                <a:t>g</a:t>
              </a:r>
              <a:r>
                <a:rPr lang="en-US" sz="2800" b="1"/>
                <a:t>U</a:t>
              </a:r>
              <a:r>
                <a:rPr lang="en-US" sz="2800"/>
                <a:t>r</a:t>
              </a:r>
            </a:p>
          </p:txBody>
        </p:sp>
      </p:grpSp>
      <p:grpSp>
        <p:nvGrpSpPr>
          <p:cNvPr id="889" name="Shape 889"/>
          <p:cNvGrpSpPr/>
          <p:nvPr/>
        </p:nvGrpSpPr>
        <p:grpSpPr>
          <a:xfrm>
            <a:off x="5944775" y="2534062"/>
            <a:ext cx="1149300" cy="1937412"/>
            <a:chOff x="5486300" y="1939750"/>
            <a:chExt cx="1149300" cy="1937412"/>
          </a:xfrm>
        </p:grpSpPr>
        <p:sp>
          <p:nvSpPr>
            <p:cNvPr id="890" name="Shape 890"/>
            <p:cNvSpPr/>
            <p:nvPr/>
          </p:nvSpPr>
          <p:spPr>
            <a:xfrm>
              <a:off x="5486300" y="1939750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597350" y="259915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 txBox="1"/>
            <p:nvPr/>
          </p:nvSpPr>
          <p:spPr>
            <a:xfrm>
              <a:off x="5486300" y="3177862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i+2</a:t>
              </a:r>
            </a:p>
          </p:txBody>
        </p:sp>
        <p:sp>
          <p:nvSpPr>
            <p:cNvPr id="893" name="Shape 893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895" name="Shape 895"/>
          <p:cNvGrpSpPr/>
          <p:nvPr/>
        </p:nvGrpSpPr>
        <p:grpSpPr>
          <a:xfrm>
            <a:off x="6990450" y="2534062"/>
            <a:ext cx="1149300" cy="1937412"/>
            <a:chOff x="5486300" y="1939750"/>
            <a:chExt cx="1149300" cy="1937412"/>
          </a:xfrm>
        </p:grpSpPr>
        <p:sp>
          <p:nvSpPr>
            <p:cNvPr id="896" name="Shape 896"/>
            <p:cNvSpPr/>
            <p:nvPr/>
          </p:nvSpPr>
          <p:spPr>
            <a:xfrm>
              <a:off x="5486300" y="1939750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597350" y="259915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 txBox="1"/>
            <p:nvPr/>
          </p:nvSpPr>
          <p:spPr>
            <a:xfrm>
              <a:off x="5486300" y="3177862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solidFill>
                    <a:schemeClr val="dk1"/>
                  </a:solidFill>
                  <a:highlight>
                    <a:srgbClr val="FFFFFF"/>
                  </a:highlight>
                  <a:latin typeface="Verdana"/>
                  <a:ea typeface="Verdana"/>
                  <a:cs typeface="Verdana"/>
                  <a:sym typeface="Verdana"/>
                </a:rPr>
                <a:t>∞</a:t>
              </a:r>
            </a:p>
          </p:txBody>
        </p:sp>
        <p:sp>
          <p:nvSpPr>
            <p:cNvPr id="899" name="Shape 899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01" name="Shape 901"/>
          <p:cNvSpPr txBox="1"/>
          <p:nvPr/>
        </p:nvSpPr>
        <p:spPr>
          <a:xfrm>
            <a:off x="6629562" y="2894250"/>
            <a:ext cx="568800" cy="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Expressing Temporal Logic in PDDL</a:t>
            </a:r>
          </a:p>
        </p:txBody>
      </p:sp>
      <p:sp>
        <p:nvSpPr>
          <p:cNvPr id="907" name="Shape 90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16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27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traffic light will be green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until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it turns red at which point it will be red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forever</a:t>
            </a:r>
          </a:p>
          <a:p>
            <a:pPr marL="0" lvl="0" indent="0" algn="ctr" rtl="0">
              <a:lnSpc>
                <a:spcPct val="90000"/>
              </a:lnSpc>
              <a:spcBef>
                <a:spcPts val="518"/>
              </a:spcBef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(g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 U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r) ∧ (r →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r)</a:t>
            </a:r>
          </a:p>
        </p:txBody>
      </p:sp>
      <p:sp>
        <p:nvSpPr>
          <p:cNvPr id="908" name="Shape 908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9" name="Shape 909"/>
          <p:cNvGrpSpPr/>
          <p:nvPr/>
        </p:nvGrpSpPr>
        <p:grpSpPr>
          <a:xfrm>
            <a:off x="1249675" y="2555237"/>
            <a:ext cx="1149300" cy="1937412"/>
            <a:chOff x="1021075" y="2479037"/>
            <a:chExt cx="1149300" cy="1937412"/>
          </a:xfrm>
        </p:grpSpPr>
        <p:sp>
          <p:nvSpPr>
            <p:cNvPr id="910" name="Shape 910"/>
            <p:cNvSpPr/>
            <p:nvPr/>
          </p:nvSpPr>
          <p:spPr>
            <a:xfrm>
              <a:off x="1021075" y="2479037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1132125" y="3138437"/>
              <a:ext cx="489900" cy="489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 txBox="1"/>
            <p:nvPr/>
          </p:nvSpPr>
          <p:spPr>
            <a:xfrm>
              <a:off x="1021075" y="3717150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</a:p>
          </p:txBody>
        </p:sp>
        <p:sp>
          <p:nvSpPr>
            <p:cNvPr id="913" name="Shape 913"/>
            <p:cNvSpPr/>
            <p:nvPr/>
          </p:nvSpPr>
          <p:spPr>
            <a:xfrm>
              <a:off x="11321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11321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915" name="Shape 915"/>
          <p:cNvGrpSpPr/>
          <p:nvPr/>
        </p:nvGrpSpPr>
        <p:grpSpPr>
          <a:xfrm>
            <a:off x="5138550" y="2534062"/>
            <a:ext cx="1149300" cy="1937412"/>
            <a:chOff x="5486300" y="1939750"/>
            <a:chExt cx="1149300" cy="1937412"/>
          </a:xfrm>
        </p:grpSpPr>
        <p:sp>
          <p:nvSpPr>
            <p:cNvPr id="916" name="Shape 916"/>
            <p:cNvSpPr/>
            <p:nvPr/>
          </p:nvSpPr>
          <p:spPr>
            <a:xfrm>
              <a:off x="5486300" y="1939750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5597350" y="259915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 txBox="1"/>
            <p:nvPr/>
          </p:nvSpPr>
          <p:spPr>
            <a:xfrm>
              <a:off x="5486300" y="3177862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i+1</a:t>
              </a:r>
            </a:p>
          </p:txBody>
        </p:sp>
        <p:sp>
          <p:nvSpPr>
            <p:cNvPr id="919" name="Shape 919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921" name="Shape 921"/>
          <p:cNvGrpSpPr/>
          <p:nvPr/>
        </p:nvGrpSpPr>
        <p:grpSpPr>
          <a:xfrm>
            <a:off x="2042675" y="2555237"/>
            <a:ext cx="1149300" cy="1937412"/>
            <a:chOff x="1908275" y="2479037"/>
            <a:chExt cx="1149300" cy="1937412"/>
          </a:xfrm>
        </p:grpSpPr>
        <p:sp>
          <p:nvSpPr>
            <p:cNvPr id="922" name="Shape 922"/>
            <p:cNvSpPr/>
            <p:nvPr/>
          </p:nvSpPr>
          <p:spPr>
            <a:xfrm>
              <a:off x="1908275" y="2479037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2019325" y="3138437"/>
              <a:ext cx="489900" cy="489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 txBox="1"/>
            <p:nvPr/>
          </p:nvSpPr>
          <p:spPr>
            <a:xfrm>
              <a:off x="1908275" y="3717150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</a:p>
          </p:txBody>
        </p:sp>
        <p:sp>
          <p:nvSpPr>
            <p:cNvPr id="925" name="Shape 925"/>
            <p:cNvSpPr/>
            <p:nvPr/>
          </p:nvSpPr>
          <p:spPr>
            <a:xfrm>
              <a:off x="20193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20193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927" name="Shape 927"/>
          <p:cNvGrpSpPr/>
          <p:nvPr/>
        </p:nvGrpSpPr>
        <p:grpSpPr>
          <a:xfrm>
            <a:off x="3057575" y="2555237"/>
            <a:ext cx="1149300" cy="1937412"/>
            <a:chOff x="1908275" y="2479037"/>
            <a:chExt cx="1149300" cy="1937412"/>
          </a:xfrm>
        </p:grpSpPr>
        <p:sp>
          <p:nvSpPr>
            <p:cNvPr id="928" name="Shape 928"/>
            <p:cNvSpPr/>
            <p:nvPr/>
          </p:nvSpPr>
          <p:spPr>
            <a:xfrm>
              <a:off x="1908275" y="2479037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2019325" y="3138437"/>
              <a:ext cx="489900" cy="489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 txBox="1"/>
            <p:nvPr/>
          </p:nvSpPr>
          <p:spPr>
            <a:xfrm>
              <a:off x="1908275" y="3717150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</a:p>
          </p:txBody>
        </p:sp>
        <p:sp>
          <p:nvSpPr>
            <p:cNvPr id="931" name="Shape 931"/>
            <p:cNvSpPr/>
            <p:nvPr/>
          </p:nvSpPr>
          <p:spPr>
            <a:xfrm>
              <a:off x="20193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2019325" y="2572387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33" name="Shape 933"/>
          <p:cNvSpPr txBox="1"/>
          <p:nvPr/>
        </p:nvSpPr>
        <p:spPr>
          <a:xfrm>
            <a:off x="2710037" y="2894250"/>
            <a:ext cx="568800" cy="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grpSp>
        <p:nvGrpSpPr>
          <p:cNvPr id="934" name="Shape 934"/>
          <p:cNvGrpSpPr/>
          <p:nvPr/>
        </p:nvGrpSpPr>
        <p:grpSpPr>
          <a:xfrm>
            <a:off x="3637550" y="2262500"/>
            <a:ext cx="1557124" cy="1161600"/>
            <a:chOff x="8219638" y="1649750"/>
            <a:chExt cx="1848000" cy="1161600"/>
          </a:xfrm>
        </p:grpSpPr>
        <p:cxnSp>
          <p:nvCxnSpPr>
            <p:cNvPr id="935" name="Shape 935"/>
            <p:cNvCxnSpPr/>
            <p:nvPr/>
          </p:nvCxnSpPr>
          <p:spPr>
            <a:xfrm>
              <a:off x="8560397" y="2542650"/>
              <a:ext cx="1299900" cy="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936" name="Shape 936"/>
            <p:cNvSpPr txBox="1"/>
            <p:nvPr/>
          </p:nvSpPr>
          <p:spPr>
            <a:xfrm>
              <a:off x="8219638" y="1649750"/>
              <a:ext cx="1848000" cy="11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518"/>
                </a:spcBef>
                <a:buNone/>
              </a:pPr>
              <a:r>
                <a:rPr lang="en-US" sz="2800"/>
                <a:t>g</a:t>
              </a:r>
              <a:r>
                <a:rPr lang="en-US" sz="2800" b="1"/>
                <a:t>U</a:t>
              </a:r>
              <a:r>
                <a:rPr lang="en-US" sz="2800"/>
                <a:t>r</a:t>
              </a:r>
            </a:p>
          </p:txBody>
        </p:sp>
      </p:grpSp>
      <p:grpSp>
        <p:nvGrpSpPr>
          <p:cNvPr id="937" name="Shape 937"/>
          <p:cNvGrpSpPr/>
          <p:nvPr/>
        </p:nvGrpSpPr>
        <p:grpSpPr>
          <a:xfrm>
            <a:off x="5944775" y="2534062"/>
            <a:ext cx="1149300" cy="1937412"/>
            <a:chOff x="5486300" y="1939750"/>
            <a:chExt cx="1149300" cy="1937412"/>
          </a:xfrm>
        </p:grpSpPr>
        <p:sp>
          <p:nvSpPr>
            <p:cNvPr id="938" name="Shape 938"/>
            <p:cNvSpPr/>
            <p:nvPr/>
          </p:nvSpPr>
          <p:spPr>
            <a:xfrm>
              <a:off x="5486300" y="1939750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5597350" y="259915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 txBox="1"/>
            <p:nvPr/>
          </p:nvSpPr>
          <p:spPr>
            <a:xfrm>
              <a:off x="5486300" y="3177862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latin typeface="Courier New"/>
                  <a:ea typeface="Courier New"/>
                  <a:cs typeface="Courier New"/>
                  <a:sym typeface="Courier New"/>
                </a:rPr>
                <a:t>i+2</a:t>
              </a:r>
            </a:p>
          </p:txBody>
        </p:sp>
        <p:sp>
          <p:nvSpPr>
            <p:cNvPr id="941" name="Shape 941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943" name="Shape 943"/>
          <p:cNvGrpSpPr/>
          <p:nvPr/>
        </p:nvGrpSpPr>
        <p:grpSpPr>
          <a:xfrm>
            <a:off x="6990450" y="2534062"/>
            <a:ext cx="1149300" cy="1937412"/>
            <a:chOff x="5486300" y="1939750"/>
            <a:chExt cx="1149300" cy="1937412"/>
          </a:xfrm>
        </p:grpSpPr>
        <p:sp>
          <p:nvSpPr>
            <p:cNvPr id="944" name="Shape 944"/>
            <p:cNvSpPr/>
            <p:nvPr/>
          </p:nvSpPr>
          <p:spPr>
            <a:xfrm>
              <a:off x="5486300" y="1939750"/>
              <a:ext cx="695100" cy="12624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5597350" y="259915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 txBox="1"/>
            <p:nvPr/>
          </p:nvSpPr>
          <p:spPr>
            <a:xfrm>
              <a:off x="5486300" y="3177862"/>
              <a:ext cx="1149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US" sz="1800">
                  <a:solidFill>
                    <a:schemeClr val="dk1"/>
                  </a:solidFill>
                  <a:highlight>
                    <a:srgbClr val="FFFFFF"/>
                  </a:highlight>
                  <a:latin typeface="Verdana"/>
                  <a:ea typeface="Verdana"/>
                  <a:cs typeface="Verdana"/>
                  <a:sym typeface="Verdana"/>
                </a:rPr>
                <a:t>∞</a:t>
              </a:r>
            </a:p>
          </p:txBody>
        </p:sp>
        <p:sp>
          <p:nvSpPr>
            <p:cNvPr id="947" name="Shape 947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5597350" y="2033100"/>
              <a:ext cx="489900" cy="489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49" name="Shape 949"/>
          <p:cNvSpPr txBox="1"/>
          <p:nvPr/>
        </p:nvSpPr>
        <p:spPr>
          <a:xfrm>
            <a:off x="6629562" y="2894250"/>
            <a:ext cx="568800" cy="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526650" y="4471475"/>
            <a:ext cx="8471700" cy="22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(:goal </a:t>
            </a:r>
          </a:p>
          <a:p>
            <a:pPr marL="342900" lvl="0" indent="-13970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(and </a:t>
            </a:r>
            <a:b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(always-until (turn green)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(turn red))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(implies (turn red) (always (turn red)))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342900" lvl="0" indent="-13970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</a:rPr>
              <a:t>Application</a:t>
            </a:r>
            <a:r>
              <a:rPr lang="en-US"/>
              <a:t> to</a:t>
            </a:r>
            <a:r>
              <a:rPr lang="en-US" sz="3600" b="0" i="0" u="none" strike="noStrike" cap="none">
                <a:solidFill>
                  <a:schemeClr val="dk1"/>
                </a:solidFill>
              </a:rPr>
              <a:t> Planning</a:t>
            </a:r>
          </a:p>
        </p:txBody>
      </p:sp>
      <p:sp>
        <p:nvSpPr>
          <p:cNvPr id="956" name="Shape 956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7" name="Shape 957"/>
          <p:cNvPicPr preferRelativeResize="0"/>
          <p:nvPr/>
        </p:nvPicPr>
        <p:blipFill rotWithShape="1">
          <a:blip r:embed="rId3">
            <a:alphaModFix/>
          </a:blip>
          <a:srcRect l="28659" t="2546" r="16865" b="63812"/>
          <a:stretch/>
        </p:blipFill>
        <p:spPr>
          <a:xfrm>
            <a:off x="931025" y="1119574"/>
            <a:ext cx="6709126" cy="53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Büchi Automata</a:t>
            </a:r>
          </a:p>
        </p:txBody>
      </p:sp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110375" y="914400"/>
            <a:ext cx="8941800" cy="540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Büchi Automata - </a:t>
            </a:r>
            <a:r>
              <a:rPr lang="en-US" i="1"/>
              <a:t>extension of finite automaton to infinite inputs (words)</a:t>
            </a:r>
          </a:p>
          <a:p>
            <a:pPr marL="0" lvl="0" indent="-6985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i="1"/>
          </a:p>
          <a:p>
            <a:pPr marL="0" lvl="0" indent="-6985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 </a:t>
            </a:r>
            <a:r>
              <a:rPr lang="en-US">
                <a:solidFill>
                  <a:srgbClr val="FF3333"/>
                </a:solidFill>
              </a:rPr>
              <a:t>Büchi automaton</a:t>
            </a:r>
            <a:r>
              <a:rPr lang="en-US"/>
              <a:t> is 5-tuple &lt;S, s</a:t>
            </a:r>
            <a:r>
              <a:rPr lang="en-US" baseline="-25000"/>
              <a:t>0</a:t>
            </a:r>
            <a:r>
              <a:rPr lang="en-US"/>
              <a:t>, T,  F, Σ&gt;</a:t>
            </a:r>
          </a:p>
          <a:p>
            <a:pPr marL="457200" lvl="0" indent="-406400" rtl="0">
              <a:lnSpc>
                <a:spcPct val="90000"/>
              </a:lnSpc>
              <a:spcBef>
                <a:spcPts val="700"/>
              </a:spcBef>
              <a:buSzPct val="100000"/>
              <a:buFont typeface="Calibri"/>
            </a:pPr>
            <a:r>
              <a:rPr lang="en-US" sz="2800"/>
              <a:t>S is a finite set of </a:t>
            </a:r>
            <a:r>
              <a:rPr lang="en-US" sz="2800">
                <a:solidFill>
                  <a:srgbClr val="333399"/>
                </a:solidFill>
              </a:rPr>
              <a:t>states</a:t>
            </a:r>
          </a:p>
          <a:p>
            <a:pPr marL="457200" lvl="0" indent="-406400" rtl="0">
              <a:lnSpc>
                <a:spcPct val="90000"/>
              </a:lnSpc>
              <a:spcBef>
                <a:spcPts val="700"/>
              </a:spcBef>
              <a:buSzPct val="100000"/>
              <a:buFont typeface="Calibri"/>
            </a:pPr>
            <a:r>
              <a:rPr lang="en-US" sz="2800"/>
              <a:t>s</a:t>
            </a:r>
            <a:r>
              <a:rPr lang="en-US" sz="2800" baseline="-25000"/>
              <a:t>0</a:t>
            </a:r>
            <a:r>
              <a:rPr lang="en-US" sz="2800"/>
              <a:t> ∈ S is an </a:t>
            </a:r>
            <a:r>
              <a:rPr lang="en-US" sz="2800">
                <a:solidFill>
                  <a:srgbClr val="333399"/>
                </a:solidFill>
              </a:rPr>
              <a:t>initial state</a:t>
            </a:r>
          </a:p>
          <a:p>
            <a:pPr marL="457200" lvl="0" indent="-406400" rtl="0">
              <a:lnSpc>
                <a:spcPct val="90000"/>
              </a:lnSpc>
              <a:spcBef>
                <a:spcPts val="700"/>
              </a:spcBef>
              <a:buSzPct val="100000"/>
              <a:buFont typeface="Calibri"/>
            </a:pPr>
            <a:r>
              <a:rPr lang="en-US" sz="2800"/>
              <a:t>T ⊆ S × Σ → S is a </a:t>
            </a:r>
            <a:r>
              <a:rPr lang="en-US" sz="2800">
                <a:solidFill>
                  <a:srgbClr val="333399"/>
                </a:solidFill>
              </a:rPr>
              <a:t>transition relation</a:t>
            </a:r>
          </a:p>
          <a:p>
            <a:pPr marL="457200" lvl="0" indent="-406400" rtl="0">
              <a:lnSpc>
                <a:spcPct val="90000"/>
              </a:lnSpc>
              <a:spcBef>
                <a:spcPts val="700"/>
              </a:spcBef>
              <a:buSzPct val="100000"/>
              <a:buFont typeface="Calibri"/>
            </a:pPr>
            <a:r>
              <a:rPr lang="en-US" sz="2800"/>
              <a:t>F ⊆ S is a set of </a:t>
            </a:r>
            <a:r>
              <a:rPr lang="en-US" sz="2800">
                <a:solidFill>
                  <a:srgbClr val="333399"/>
                </a:solidFill>
              </a:rPr>
              <a:t>accepting states</a:t>
            </a:r>
          </a:p>
          <a:p>
            <a:pPr marL="457200" lvl="0" indent="-406400" rtl="0">
              <a:lnSpc>
                <a:spcPct val="90000"/>
              </a:lnSpc>
              <a:spcBef>
                <a:spcPts val="700"/>
              </a:spcBef>
              <a:buSzPct val="100000"/>
              <a:buFont typeface="Calibri"/>
            </a:pPr>
            <a:r>
              <a:rPr lang="en-US" sz="2800"/>
              <a:t>Σ is a finite set of </a:t>
            </a:r>
            <a:r>
              <a:rPr lang="en-US" sz="2800">
                <a:solidFill>
                  <a:srgbClr val="333399"/>
                </a:solidFill>
              </a:rPr>
              <a:t>symbols (‘alphabet’)</a:t>
            </a:r>
          </a:p>
          <a:p>
            <a:pPr marL="0" lvl="0" indent="0" rtl="0">
              <a:lnSpc>
                <a:spcPct val="90000"/>
              </a:lnSpc>
              <a:spcBef>
                <a:spcPts val="700"/>
              </a:spcBef>
              <a:buNone/>
            </a:pPr>
            <a:endParaRPr sz="1400">
              <a:solidFill>
                <a:srgbClr val="333399"/>
              </a:solidFill>
            </a:endParaRPr>
          </a:p>
          <a:p>
            <a:pPr marL="0" lvl="0" indent="-6985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An </a:t>
            </a:r>
            <a:r>
              <a:rPr lang="en-US">
                <a:solidFill>
                  <a:srgbClr val="FF3333"/>
                </a:solidFill>
              </a:rPr>
              <a:t>infinite sequence of states</a:t>
            </a:r>
            <a:r>
              <a:rPr lang="en-US"/>
              <a:t> is accepted iff it visits the </a:t>
            </a:r>
            <a:r>
              <a:rPr lang="en-US" u="sng">
                <a:solidFill>
                  <a:srgbClr val="333399"/>
                </a:solidFill>
              </a:rPr>
              <a:t>accepting state(s) infinitely often</a:t>
            </a:r>
          </a:p>
        </p:txBody>
      </p:sp>
      <p:sp>
        <p:nvSpPr>
          <p:cNvPr id="964" name="Shape 964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Example Büchi A</a:t>
            </a:r>
            <a:r>
              <a:rPr lang="en-US" sz="3600" b="0" i="0" u="none" strike="noStrike" cap="none">
                <a:solidFill>
                  <a:schemeClr val="dk1"/>
                </a:solidFill>
              </a:rPr>
              <a:t>utomata</a:t>
            </a:r>
          </a:p>
        </p:txBody>
      </p:sp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3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r>
              <a:rPr lang="en-US"/>
              <a:t>Example: </a:t>
            </a:r>
            <a:r>
              <a:rPr lang="en-US" sz="3000"/>
              <a:t>Model a clock</a:t>
            </a:r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 i="1"/>
              <a:t>Accepted words:</a:t>
            </a:r>
          </a:p>
          <a:p>
            <a:pPr marL="0" marR="0" lvl="0" indent="-203200" algn="ctr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/>
              <a:t>TickTockTockTickTockTickTickTickTock...</a:t>
            </a:r>
          </a:p>
          <a:p>
            <a:pPr marL="0" marR="0" lvl="0" indent="-203200" algn="ctr" rtl="0">
              <a:spcBef>
                <a:spcPts val="0"/>
              </a:spcBef>
              <a:buClr>
                <a:schemeClr val="dk1"/>
              </a:buClr>
              <a:buSzPct val="266666"/>
              <a:buFont typeface="Arial"/>
              <a:buNone/>
            </a:pPr>
            <a:endParaRPr sz="1200"/>
          </a:p>
          <a:p>
            <a:pPr marL="0" marR="0" lvl="0" indent="-203200" algn="ctr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/>
              <a:t>TockTickTockTickTickTockTockTickTock...</a:t>
            </a:r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  <p:sp>
        <p:nvSpPr>
          <p:cNvPr id="971" name="Shape 971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2" name="Shape 972"/>
          <p:cNvPicPr preferRelativeResize="0"/>
          <p:nvPr/>
        </p:nvPicPr>
        <p:blipFill rotWithShape="1">
          <a:blip r:embed="rId3">
            <a:alphaModFix/>
          </a:blip>
          <a:srcRect l="11574"/>
          <a:stretch/>
        </p:blipFill>
        <p:spPr>
          <a:xfrm>
            <a:off x="209623" y="1945400"/>
            <a:ext cx="4152324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Shape 973"/>
          <p:cNvPicPr preferRelativeResize="0"/>
          <p:nvPr/>
        </p:nvPicPr>
        <p:blipFill rotWithShape="1">
          <a:blip r:embed="rId4">
            <a:alphaModFix/>
          </a:blip>
          <a:srcRect l="11574"/>
          <a:stretch/>
        </p:blipFill>
        <p:spPr>
          <a:xfrm>
            <a:off x="4829398" y="1945400"/>
            <a:ext cx="4152324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Example Büchi A</a:t>
            </a:r>
            <a:r>
              <a:rPr lang="en-US" sz="3600" b="0" i="0" u="none" strike="noStrike" cap="none">
                <a:solidFill>
                  <a:schemeClr val="dk1"/>
                </a:solidFill>
              </a:rPr>
              <a:t>utomata</a:t>
            </a:r>
          </a:p>
        </p:txBody>
      </p:sp>
      <p:sp>
        <p:nvSpPr>
          <p:cNvPr id="979" name="Shape 979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Shape 980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3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r>
              <a:rPr lang="en-US"/>
              <a:t>Example: </a:t>
            </a:r>
            <a:r>
              <a:rPr lang="en-US" sz="3000"/>
              <a:t>Model a clock</a:t>
            </a:r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 i="1"/>
              <a:t>Accepted words:</a:t>
            </a:r>
          </a:p>
          <a:p>
            <a:pPr marL="0" marR="0" lvl="0" indent="-203200" algn="ctr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/>
              <a:t>TockTickTickTickTickTickTickTick...</a:t>
            </a:r>
          </a:p>
          <a:p>
            <a:pPr marL="0" marR="0" lvl="0" indent="-203200" algn="ctr" rtl="0">
              <a:spcBef>
                <a:spcPts val="0"/>
              </a:spcBef>
              <a:buClr>
                <a:schemeClr val="dk1"/>
              </a:buClr>
              <a:buSzPct val="266666"/>
              <a:buFont typeface="Arial"/>
              <a:buNone/>
            </a:pPr>
            <a:endParaRPr sz="1200"/>
          </a:p>
          <a:p>
            <a:pPr marL="0" marR="0" lvl="0" indent="-203200" algn="ctr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endParaRPr sz="24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  <p:pic>
        <p:nvPicPr>
          <p:cNvPr id="981" name="Shape 9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37" y="2033587"/>
            <a:ext cx="53435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Example Büchi A</a:t>
            </a:r>
            <a:r>
              <a:rPr lang="en-US" sz="3600" b="0" i="0" u="none" strike="noStrike" cap="none">
                <a:solidFill>
                  <a:schemeClr val="dk1"/>
                </a:solidFill>
              </a:rPr>
              <a:t>utomata</a:t>
            </a:r>
          </a:p>
        </p:txBody>
      </p:sp>
      <p:sp>
        <p:nvSpPr>
          <p:cNvPr id="987" name="Shape 987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8" name="Shape 9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350" y="2103012"/>
            <a:ext cx="5050099" cy="3001399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Shape 989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3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r>
              <a:rPr lang="en-US"/>
              <a:t>Example: </a:t>
            </a:r>
            <a:r>
              <a:rPr lang="en-US" sz="3000"/>
              <a:t>Model a clock</a:t>
            </a:r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6666"/>
              <a:buFont typeface="Arial"/>
              <a:buNone/>
            </a:pPr>
            <a:endParaRPr sz="30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 i="1"/>
              <a:t>Accepted words:</a:t>
            </a:r>
          </a:p>
          <a:p>
            <a:pPr marL="0" marR="0" lvl="0" indent="-203200" algn="ctr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/>
              <a:t>TockTickTockTickTockTickTockTick...</a:t>
            </a:r>
          </a:p>
          <a:p>
            <a:pPr marL="0" marR="0" lvl="0" indent="-203200" algn="ctr" rtl="0">
              <a:spcBef>
                <a:spcPts val="0"/>
              </a:spcBef>
              <a:buClr>
                <a:schemeClr val="dk1"/>
              </a:buClr>
              <a:buSzPct val="266666"/>
              <a:buFont typeface="Arial"/>
              <a:buNone/>
            </a:pPr>
            <a:endParaRPr sz="1200"/>
          </a:p>
          <a:p>
            <a:pPr marL="0" marR="0" lvl="0" indent="-203200" algn="ctr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endParaRPr sz="24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5" name="Shape 995"/>
          <p:cNvPicPr preferRelativeResize="0"/>
          <p:nvPr/>
        </p:nvPicPr>
        <p:blipFill rotWithShape="1">
          <a:blip r:embed="rId3">
            <a:alphaModFix/>
          </a:blip>
          <a:srcRect t="6620"/>
          <a:stretch/>
        </p:blipFill>
        <p:spPr>
          <a:xfrm>
            <a:off x="2404875" y="1259999"/>
            <a:ext cx="4715274" cy="14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Shape 996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LTL to Büchi Automata</a:t>
            </a:r>
          </a:p>
        </p:txBody>
      </p:sp>
      <p:sp>
        <p:nvSpPr>
          <p:cNvPr id="997" name="Shape 997"/>
          <p:cNvSpPr txBox="1"/>
          <p:nvPr/>
        </p:nvSpPr>
        <p:spPr>
          <a:xfrm>
            <a:off x="5590176" y="1996774"/>
            <a:ext cx="496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aseline="-25000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98" name="Shape 998"/>
          <p:cNvSpPr txBox="1"/>
          <p:nvPr/>
        </p:nvSpPr>
        <p:spPr>
          <a:xfrm>
            <a:off x="3724876" y="2007800"/>
            <a:ext cx="496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aseline="-25000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 lang="en-US"/>
          </a:p>
        </p:txBody>
      </p:sp>
      <p:graphicFrame>
        <p:nvGraphicFramePr>
          <p:cNvPr id="1000" name="Shape 1000"/>
          <p:cNvGraphicFramePr/>
          <p:nvPr/>
        </p:nvGraphicFramePr>
        <p:xfrm>
          <a:off x="903787" y="3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{24778CCF-7287-42B9-95A6-4A36E69DEC9F}</a:tableStyleId>
              </a:tblPr>
              <a:tblGrid>
                <a:gridCol w="4856325"/>
              </a:tblGrid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/>
                        <a:t>ne</a:t>
                      </a:r>
                      <a:r>
                        <a:rPr lang="en-US" sz="2800" b="1"/>
                        <a:t>X</a:t>
                      </a:r>
                      <a:r>
                        <a:rPr lang="en-US" sz="2800"/>
                        <a:t>t?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F</a:t>
                      </a:r>
                      <a:r>
                        <a:rPr lang="en-US" sz="2800"/>
                        <a:t>uture/Eventually?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/>
                        <a:t>G</a:t>
                      </a:r>
                      <a:r>
                        <a:rPr lang="en-US" sz="2800"/>
                        <a:t>lobally?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Shape 1006"/>
          <p:cNvPicPr preferRelativeResize="0"/>
          <p:nvPr/>
        </p:nvPicPr>
        <p:blipFill rotWithShape="1">
          <a:blip r:embed="rId3">
            <a:alphaModFix/>
          </a:blip>
          <a:srcRect t="6620"/>
          <a:stretch/>
        </p:blipFill>
        <p:spPr>
          <a:xfrm>
            <a:off x="2404875" y="1259999"/>
            <a:ext cx="4715274" cy="14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Shape 1007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LTL to Büchi Automata</a:t>
            </a:r>
          </a:p>
        </p:txBody>
      </p:sp>
      <p:sp>
        <p:nvSpPr>
          <p:cNvPr id="1008" name="Shape 1008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 lang="en-US"/>
          </a:p>
        </p:txBody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88325" y="914400"/>
            <a:ext cx="8952900" cy="307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000000"/>
                </a:solidFill>
              </a:rPr>
              <a:t>F</a:t>
            </a:r>
            <a:r>
              <a:rPr lang="en-US" sz="3000">
                <a:solidFill>
                  <a:srgbClr val="000000"/>
                </a:solidFill>
              </a:rPr>
              <a:t>uture - </a:t>
            </a:r>
            <a:r>
              <a:rPr lang="en-US" sz="3000" b="1">
                <a:solidFill>
                  <a:srgbClr val="000000"/>
                </a:solidFill>
              </a:rPr>
              <a:t>F</a:t>
            </a:r>
            <a:r>
              <a:rPr lang="en-US" sz="3000">
                <a:solidFill>
                  <a:srgbClr val="000000"/>
                </a:solidFill>
              </a:rPr>
              <a:t>p  </a:t>
            </a:r>
            <a:r>
              <a:rPr lang="en-US" sz="3000"/>
              <a:t>≡  True U 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800" i="1"/>
              <a:t>Accepted word:  </a:t>
            </a:r>
            <a:r>
              <a:rPr lang="en-US" sz="2800"/>
              <a:t>¬p ¬p ¬p p p ¬p …</a:t>
            </a:r>
            <a:r>
              <a:rPr lang="en-US" sz="2800" i="1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800" i="1"/>
              <a:t>Sequence of states: </a:t>
            </a:r>
            <a:r>
              <a:rPr lang="en-US" sz="2800"/>
              <a:t>s</a:t>
            </a:r>
            <a:r>
              <a:rPr lang="en-US" sz="2800" baseline="-25000"/>
              <a:t>0 </a:t>
            </a:r>
            <a:r>
              <a:rPr lang="en-US" sz="2800"/>
              <a:t>s</a:t>
            </a:r>
            <a:r>
              <a:rPr lang="en-US" sz="2800" baseline="-25000"/>
              <a:t>0</a:t>
            </a:r>
            <a:r>
              <a:rPr lang="en-US" sz="2800"/>
              <a:t> s</a:t>
            </a:r>
            <a:r>
              <a:rPr lang="en-US" sz="2800" baseline="-25000"/>
              <a:t>0</a:t>
            </a:r>
            <a:r>
              <a:rPr lang="en-US" sz="2800"/>
              <a:t> s</a:t>
            </a:r>
            <a:r>
              <a:rPr lang="en-US" sz="2800" baseline="-25000"/>
              <a:t>1 </a:t>
            </a:r>
            <a:r>
              <a:rPr lang="en-US" sz="2800"/>
              <a:t>s</a:t>
            </a:r>
            <a:r>
              <a:rPr lang="en-US" sz="2800" baseline="-25000"/>
              <a:t>1 </a:t>
            </a: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/>
              <a:t>...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800" i="1"/>
          </a:p>
          <a:p>
            <a:pPr marL="0" lvl="0" indent="0" rtl="0">
              <a:spcBef>
                <a:spcPts val="0"/>
              </a:spcBef>
              <a:buNone/>
            </a:pPr>
            <a:endParaRPr sz="3000" b="1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20320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0" name="Shape 1010"/>
          <p:cNvSpPr txBox="1"/>
          <p:nvPr/>
        </p:nvSpPr>
        <p:spPr>
          <a:xfrm>
            <a:off x="5590176" y="1996774"/>
            <a:ext cx="496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aseline="-25000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11" name="Shape 1011"/>
          <p:cNvSpPr txBox="1"/>
          <p:nvPr/>
        </p:nvSpPr>
        <p:spPr>
          <a:xfrm>
            <a:off x="3724876" y="2007800"/>
            <a:ext cx="496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aseline="-25000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399" cy="6993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40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Introduction to Linear Temporal Logic</a:t>
            </a:r>
          </a:p>
          <a:p>
            <a:pPr marL="914400" marR="0" lvl="1" indent="-228600" algn="l" rtl="0">
              <a:spcBef>
                <a:spcPts val="0"/>
              </a:spcBef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Why use Linear Temporal Logic?</a:t>
            </a:r>
          </a:p>
          <a:p>
            <a:pPr marL="914400" marR="0" lvl="1" indent="-228600" algn="l" rtl="0">
              <a:spcBef>
                <a:spcPts val="0"/>
              </a:spcBef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Linear Temporal Logic Operators</a:t>
            </a:r>
          </a:p>
          <a:p>
            <a:pPr marL="914400" marR="0" lvl="1" indent="-228600" algn="l" rtl="0">
              <a:spcBef>
                <a:spcPts val="0"/>
              </a:spcBef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 LTL Problems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spcBef>
                <a:spcPts val="0"/>
              </a:spcBef>
              <a:buFont typeface="Arial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Applications to Planning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spcBef>
                <a:spcPts val="0"/>
              </a:spcBef>
              <a:buFont typeface="Arial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Planning with Preferences</a:t>
            </a:r>
          </a:p>
          <a:p>
            <a:pPr marL="914400" marR="0" lvl="1" indent="-228600" algn="l" rtl="0">
              <a:spcBef>
                <a:spcPts val="0"/>
              </a:spcBef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Expressing Preferences</a:t>
            </a:r>
          </a:p>
          <a:p>
            <a:pPr marL="914400" marR="0" lvl="1" indent="-228600" algn="l" rtl="0">
              <a:spcBef>
                <a:spcPts val="0"/>
              </a:spcBef>
              <a:buFont typeface="Arial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Planning in LPP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Shape 1017"/>
          <p:cNvPicPr preferRelativeResize="0"/>
          <p:nvPr/>
        </p:nvPicPr>
        <p:blipFill rotWithShape="1">
          <a:blip r:embed="rId3">
            <a:alphaModFix/>
          </a:blip>
          <a:srcRect t="6620"/>
          <a:stretch/>
        </p:blipFill>
        <p:spPr>
          <a:xfrm>
            <a:off x="2404875" y="1259999"/>
            <a:ext cx="4715274" cy="14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Shape 1018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LTL to Büchi Automata</a:t>
            </a:r>
          </a:p>
        </p:txBody>
      </p:sp>
      <p:sp>
        <p:nvSpPr>
          <p:cNvPr id="1019" name="Shape 1019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 lang="en-US"/>
          </a:p>
        </p:txBody>
      </p:sp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88325" y="914400"/>
            <a:ext cx="8952900" cy="352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000000"/>
                </a:solidFill>
              </a:rPr>
              <a:t>F</a:t>
            </a:r>
            <a:r>
              <a:rPr lang="en-US" sz="3000">
                <a:solidFill>
                  <a:srgbClr val="000000"/>
                </a:solidFill>
              </a:rPr>
              <a:t>uture - </a:t>
            </a:r>
            <a:r>
              <a:rPr lang="en-US" sz="3000" b="1">
                <a:solidFill>
                  <a:srgbClr val="000000"/>
                </a:solidFill>
              </a:rPr>
              <a:t>F</a:t>
            </a:r>
            <a:r>
              <a:rPr lang="en-US" sz="3000">
                <a:solidFill>
                  <a:srgbClr val="000000"/>
                </a:solidFill>
              </a:rPr>
              <a:t>p  </a:t>
            </a:r>
            <a:r>
              <a:rPr lang="en-US" sz="3000"/>
              <a:t>≡  True U 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i="1"/>
              <a:t>Accepted word:  </a:t>
            </a:r>
            <a:r>
              <a:rPr lang="en-US" sz="2800"/>
              <a:t>¬p ¬p ¬p p p ¬p …</a:t>
            </a:r>
            <a:r>
              <a:rPr lang="en-US" sz="2800" i="1"/>
              <a:t> 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i="1"/>
              <a:t>Sequence of states: </a:t>
            </a:r>
            <a:r>
              <a:rPr lang="en-US" sz="2800"/>
              <a:t>s</a:t>
            </a:r>
            <a:r>
              <a:rPr lang="en-US" sz="2800" baseline="-25000"/>
              <a:t>0 </a:t>
            </a:r>
            <a:r>
              <a:rPr lang="en-US" sz="2800"/>
              <a:t>s</a:t>
            </a:r>
            <a:r>
              <a:rPr lang="en-US" sz="2800" baseline="-25000"/>
              <a:t>0</a:t>
            </a:r>
            <a:r>
              <a:rPr lang="en-US" sz="2800"/>
              <a:t> s</a:t>
            </a:r>
            <a:r>
              <a:rPr lang="en-US" sz="2800" baseline="-25000"/>
              <a:t>0</a:t>
            </a:r>
            <a:r>
              <a:rPr lang="en-US" sz="2800"/>
              <a:t> s</a:t>
            </a:r>
            <a:r>
              <a:rPr lang="en-US" sz="2800" baseline="-25000"/>
              <a:t>1 </a:t>
            </a:r>
            <a:r>
              <a:rPr lang="en-US" sz="2800"/>
              <a:t>s</a:t>
            </a:r>
            <a:r>
              <a:rPr lang="en-US" sz="2800" baseline="-25000"/>
              <a:t>1 </a:t>
            </a: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/>
              <a:t>...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800" i="1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000000"/>
                </a:solidFill>
              </a:rPr>
              <a:t>G</a:t>
            </a:r>
            <a:r>
              <a:rPr lang="en-US" sz="3000">
                <a:solidFill>
                  <a:srgbClr val="000000"/>
                </a:solidFill>
              </a:rPr>
              <a:t>lobally - </a:t>
            </a:r>
            <a:r>
              <a:rPr lang="en-US" sz="3000" b="1">
                <a:solidFill>
                  <a:srgbClr val="000000"/>
                </a:solidFill>
              </a:rPr>
              <a:t>G</a:t>
            </a:r>
            <a:r>
              <a:rPr lang="en-US" sz="3000">
                <a:solidFill>
                  <a:srgbClr val="000000"/>
                </a:solidFill>
              </a:rPr>
              <a:t>p   </a:t>
            </a:r>
            <a:r>
              <a:rPr lang="en-US" sz="3000"/>
              <a:t>≡   ¬F¬p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20320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 txBox="1"/>
          <p:nvPr/>
        </p:nvSpPr>
        <p:spPr>
          <a:xfrm>
            <a:off x="5590176" y="1996774"/>
            <a:ext cx="496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aseline="-25000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22" name="Shape 1022"/>
          <p:cNvSpPr txBox="1"/>
          <p:nvPr/>
        </p:nvSpPr>
        <p:spPr>
          <a:xfrm>
            <a:off x="3724876" y="2007800"/>
            <a:ext cx="496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aseline="-25000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Shape 10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324" y="4151249"/>
            <a:ext cx="4144350" cy="151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Shape 1029"/>
          <p:cNvPicPr preferRelativeResize="0"/>
          <p:nvPr/>
        </p:nvPicPr>
        <p:blipFill rotWithShape="1">
          <a:blip r:embed="rId4">
            <a:alphaModFix/>
          </a:blip>
          <a:srcRect t="6620"/>
          <a:stretch/>
        </p:blipFill>
        <p:spPr>
          <a:xfrm>
            <a:off x="2404875" y="1259999"/>
            <a:ext cx="4715274" cy="14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Shape 1030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LTL to Büchi Automata</a:t>
            </a:r>
          </a:p>
        </p:txBody>
      </p:sp>
      <p:sp>
        <p:nvSpPr>
          <p:cNvPr id="1031" name="Shape 1031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 lang="en-US"/>
          </a:p>
        </p:txBody>
      </p:sp>
      <p:sp>
        <p:nvSpPr>
          <p:cNvPr id="1032" name="Shape 1032"/>
          <p:cNvSpPr txBox="1">
            <a:spLocks noGrp="1"/>
          </p:cNvSpPr>
          <p:nvPr>
            <p:ph type="body" idx="1"/>
          </p:nvPr>
        </p:nvSpPr>
        <p:spPr>
          <a:xfrm>
            <a:off x="88325" y="914400"/>
            <a:ext cx="89529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000000"/>
                </a:solidFill>
              </a:rPr>
              <a:t>F</a:t>
            </a:r>
            <a:r>
              <a:rPr lang="en-US" sz="3000">
                <a:solidFill>
                  <a:srgbClr val="000000"/>
                </a:solidFill>
              </a:rPr>
              <a:t>uture - </a:t>
            </a:r>
            <a:r>
              <a:rPr lang="en-US" sz="3000" b="1">
                <a:solidFill>
                  <a:srgbClr val="000000"/>
                </a:solidFill>
              </a:rPr>
              <a:t>F</a:t>
            </a:r>
            <a:r>
              <a:rPr lang="en-US" sz="3000">
                <a:solidFill>
                  <a:srgbClr val="000000"/>
                </a:solidFill>
              </a:rPr>
              <a:t>p  </a:t>
            </a:r>
            <a:r>
              <a:rPr lang="en-US" sz="3000"/>
              <a:t>≡  True U 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i="1"/>
              <a:t>Accepted word:  </a:t>
            </a:r>
            <a:r>
              <a:rPr lang="en-US" sz="2800"/>
              <a:t>¬p ¬p ¬p p p ¬p …</a:t>
            </a:r>
            <a:r>
              <a:rPr lang="en-US" sz="2800" i="1"/>
              <a:t> 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i="1"/>
              <a:t>Sequence of states: </a:t>
            </a:r>
            <a:r>
              <a:rPr lang="en-US" sz="2800"/>
              <a:t>s</a:t>
            </a:r>
            <a:r>
              <a:rPr lang="en-US" sz="2800" baseline="-25000"/>
              <a:t>0 </a:t>
            </a:r>
            <a:r>
              <a:rPr lang="en-US" sz="2800"/>
              <a:t>s</a:t>
            </a:r>
            <a:r>
              <a:rPr lang="en-US" sz="2800" baseline="-25000"/>
              <a:t>0</a:t>
            </a:r>
            <a:r>
              <a:rPr lang="en-US" sz="2800"/>
              <a:t> s</a:t>
            </a:r>
            <a:r>
              <a:rPr lang="en-US" sz="2800" baseline="-25000"/>
              <a:t>0</a:t>
            </a:r>
            <a:r>
              <a:rPr lang="en-US" sz="2800"/>
              <a:t> s</a:t>
            </a:r>
            <a:r>
              <a:rPr lang="en-US" sz="2800" baseline="-25000"/>
              <a:t>1 </a:t>
            </a:r>
            <a:r>
              <a:rPr lang="en-US" sz="2800"/>
              <a:t>s</a:t>
            </a:r>
            <a:r>
              <a:rPr lang="en-US" sz="2800" baseline="-25000"/>
              <a:t>1 </a:t>
            </a:r>
            <a:r>
              <a:rPr lang="en-US" sz="2800"/>
              <a:t>s</a:t>
            </a:r>
            <a:r>
              <a:rPr lang="en-US" sz="2800" baseline="-25000"/>
              <a:t>1</a:t>
            </a:r>
            <a:r>
              <a:rPr lang="en-US" sz="2800"/>
              <a:t>...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800" i="1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000000"/>
                </a:solidFill>
              </a:rPr>
              <a:t>G</a:t>
            </a:r>
            <a:r>
              <a:rPr lang="en-US" sz="3000">
                <a:solidFill>
                  <a:srgbClr val="000000"/>
                </a:solidFill>
              </a:rPr>
              <a:t>lobally - </a:t>
            </a:r>
            <a:r>
              <a:rPr lang="en-US" sz="3000" b="1">
                <a:solidFill>
                  <a:srgbClr val="000000"/>
                </a:solidFill>
              </a:rPr>
              <a:t>G</a:t>
            </a:r>
            <a:r>
              <a:rPr lang="en-US" sz="3000">
                <a:solidFill>
                  <a:srgbClr val="000000"/>
                </a:solidFill>
              </a:rPr>
              <a:t>p   </a:t>
            </a:r>
            <a:r>
              <a:rPr lang="en-US" sz="3000"/>
              <a:t>≡   ¬F¬p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800" i="1"/>
              <a:t>Accepted word:</a:t>
            </a:r>
            <a:r>
              <a:rPr lang="en-US" sz="2800"/>
              <a:t> p p p p p….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800" i="1"/>
              <a:t>Sequence of states: </a:t>
            </a:r>
            <a:r>
              <a:rPr lang="en-US" sz="2800"/>
              <a:t>s</a:t>
            </a:r>
            <a:r>
              <a:rPr lang="en-US" sz="2800" baseline="-25000"/>
              <a:t>0 </a:t>
            </a:r>
            <a:r>
              <a:rPr lang="en-US" sz="2800"/>
              <a:t>s</a:t>
            </a:r>
            <a:r>
              <a:rPr lang="en-US" sz="2800" baseline="-25000"/>
              <a:t>0 </a:t>
            </a:r>
            <a:r>
              <a:rPr lang="en-US" sz="2800"/>
              <a:t>s</a:t>
            </a:r>
            <a:r>
              <a:rPr lang="en-US" sz="2800" baseline="-25000"/>
              <a:t>0 </a:t>
            </a:r>
            <a:r>
              <a:rPr lang="en-US" sz="2800"/>
              <a:t>s</a:t>
            </a:r>
            <a:r>
              <a:rPr lang="en-US" sz="2800" baseline="-25000"/>
              <a:t>0 </a:t>
            </a:r>
            <a:r>
              <a:rPr lang="en-US" sz="2800"/>
              <a:t>s</a:t>
            </a:r>
            <a:r>
              <a:rPr lang="en-US" sz="2800" baseline="-25000"/>
              <a:t>0</a:t>
            </a:r>
            <a:r>
              <a:rPr lang="en-US" sz="2800"/>
              <a:t>...</a:t>
            </a:r>
          </a:p>
          <a:p>
            <a:pPr marL="20320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3" name="Shape 1033"/>
          <p:cNvSpPr txBox="1"/>
          <p:nvPr/>
        </p:nvSpPr>
        <p:spPr>
          <a:xfrm>
            <a:off x="5590176" y="1996774"/>
            <a:ext cx="496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aseline="-25000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4" name="Shape 1034"/>
          <p:cNvSpPr txBox="1"/>
          <p:nvPr/>
        </p:nvSpPr>
        <p:spPr>
          <a:xfrm>
            <a:off x="3724876" y="2007800"/>
            <a:ext cx="496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aseline="-25000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35" name="Shape 1035"/>
          <p:cNvSpPr txBox="1"/>
          <p:nvPr/>
        </p:nvSpPr>
        <p:spPr>
          <a:xfrm>
            <a:off x="3546501" y="4927652"/>
            <a:ext cx="496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aseline="-25000"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5407901" y="4935750"/>
            <a:ext cx="496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aseline="-25000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LTL to Büchi Algorithm  </a:t>
            </a:r>
          </a:p>
        </p:txBody>
      </p:sp>
      <p:sp>
        <p:nvSpPr>
          <p:cNvPr id="1043" name="Shape 1043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 lang="en-US"/>
          </a:p>
        </p:txBody>
      </p:sp>
      <p:pic>
        <p:nvPicPr>
          <p:cNvPr id="1044" name="Shape 1044"/>
          <p:cNvPicPr preferRelativeResize="0"/>
          <p:nvPr/>
        </p:nvPicPr>
        <p:blipFill rotWithShape="1">
          <a:blip r:embed="rId3">
            <a:alphaModFix/>
          </a:blip>
          <a:srcRect b="931"/>
          <a:stretch/>
        </p:blipFill>
        <p:spPr>
          <a:xfrm>
            <a:off x="291750" y="992275"/>
            <a:ext cx="8609050" cy="56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Progression Algorithm</a:t>
            </a:r>
          </a:p>
        </p:txBody>
      </p:sp>
      <p:sp>
        <p:nvSpPr>
          <p:cNvPr id="1051" name="Shape 1051"/>
          <p:cNvSpPr txBox="1">
            <a:spLocks noGrp="1"/>
          </p:cNvSpPr>
          <p:nvPr>
            <p:ph type="body" idx="1"/>
          </p:nvPr>
        </p:nvSpPr>
        <p:spPr>
          <a:xfrm>
            <a:off x="89850" y="1010375"/>
            <a:ext cx="89643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 b="1"/>
              <a:t>progress</a:t>
            </a:r>
            <a:r>
              <a:rPr lang="en-US" sz="2000"/>
              <a:t>(f,N, Δt = 1)  </a:t>
            </a:r>
            <a:r>
              <a:rPr lang="en-US" sz="2000" i="1"/>
              <a:t>#Δt is time between successive states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2000"/>
              <a:t>if </a:t>
            </a:r>
            <a:r>
              <a:rPr lang="en-US" sz="2000" i="1"/>
              <a:t> </a:t>
            </a:r>
            <a:r>
              <a:rPr lang="en-US" sz="2000"/>
              <a:t>f  contains no temporal qualities: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 sz="2000"/>
              <a:t>if  N.curr entails f: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 sz="2000"/>
              <a:t>	f’ = True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000"/>
              <a:t>	else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000"/>
              <a:t>		f’ = False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000"/>
              <a:t>if  f  =  f</a:t>
            </a:r>
            <a:r>
              <a:rPr lang="en-US" sz="2000" baseline="-25000"/>
              <a:t>1</a:t>
            </a:r>
            <a:r>
              <a:rPr lang="en-US" sz="2000"/>
              <a:t>  </a:t>
            </a:r>
            <a:r>
              <a:rPr lang="en-US" sz="2000" b="1"/>
              <a:t>∧  </a:t>
            </a:r>
            <a:r>
              <a:rPr lang="en-US" sz="2000"/>
              <a:t>f</a:t>
            </a:r>
            <a:r>
              <a:rPr lang="en-US" sz="2000" baseline="-25000"/>
              <a:t>2</a:t>
            </a:r>
            <a:r>
              <a:rPr lang="en-US" sz="2000"/>
              <a:t>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000"/>
              <a:t>	</a:t>
            </a:r>
            <a:r>
              <a:rPr lang="en-US" sz="2000" b="1"/>
              <a:t>progress</a:t>
            </a:r>
            <a:r>
              <a:rPr lang="en-US" sz="2000"/>
              <a:t>(f</a:t>
            </a:r>
            <a:r>
              <a:rPr lang="en-US" sz="2000" baseline="-25000"/>
              <a:t>1</a:t>
            </a:r>
            <a:r>
              <a:rPr lang="en-US" sz="2000"/>
              <a:t>, N, Δt) </a:t>
            </a:r>
            <a:r>
              <a:rPr lang="en-US" sz="2000" b="1"/>
              <a:t>∧ progress</a:t>
            </a:r>
            <a:r>
              <a:rPr lang="en-US" sz="2000"/>
              <a:t>(f</a:t>
            </a:r>
            <a:r>
              <a:rPr lang="en-US" sz="2000" baseline="-25000"/>
              <a:t>2</a:t>
            </a:r>
            <a:r>
              <a:rPr lang="en-US" sz="2000"/>
              <a:t>, N, Δt)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000"/>
              <a:t>if  f  =  </a:t>
            </a:r>
            <a:r>
              <a:rPr lang="en-US" sz="2000" b="1"/>
              <a:t>X</a:t>
            </a:r>
            <a:r>
              <a:rPr lang="en-US" sz="2000"/>
              <a:t>f</a:t>
            </a:r>
            <a:r>
              <a:rPr lang="en-US" sz="2000" baseline="-25000"/>
              <a:t>1</a:t>
            </a:r>
            <a:r>
              <a:rPr lang="en-US" sz="2000"/>
              <a:t>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000"/>
              <a:t>	N.next.append(f</a:t>
            </a:r>
            <a:r>
              <a:rPr lang="en-US" sz="2000" baseline="-25000"/>
              <a:t>1</a:t>
            </a:r>
            <a:r>
              <a:rPr lang="en-US" sz="2000"/>
              <a:t>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000"/>
              <a:t>if  f  =  f</a:t>
            </a:r>
            <a:r>
              <a:rPr lang="en-US" sz="2000" baseline="-25000"/>
              <a:t>1</a:t>
            </a:r>
            <a:r>
              <a:rPr lang="en-US" sz="2000"/>
              <a:t> </a:t>
            </a:r>
            <a:r>
              <a:rPr lang="en-US" sz="2000" b="1"/>
              <a:t>U</a:t>
            </a:r>
            <a:r>
              <a:rPr lang="en-US" sz="2000" i="1" baseline="-25000"/>
              <a:t>[a,b]</a:t>
            </a:r>
            <a:r>
              <a:rPr lang="en-US" sz="2000" b="1"/>
              <a:t> </a:t>
            </a:r>
            <a:r>
              <a:rPr lang="en-US" sz="2000"/>
              <a:t>f</a:t>
            </a:r>
            <a:r>
              <a:rPr lang="en-US" sz="2000" baseline="-25000"/>
              <a:t>2</a:t>
            </a:r>
            <a:r>
              <a:rPr lang="en-US" sz="2000"/>
              <a:t>: 		</a:t>
            </a:r>
            <a:r>
              <a:rPr lang="en-US" sz="2000" i="1"/>
              <a:t>#[a,b] is a time interval that could be infinite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000" i="1"/>
              <a:t>	</a:t>
            </a:r>
            <a:r>
              <a:rPr lang="en-US" sz="2000"/>
              <a:t>if  </a:t>
            </a:r>
            <a:r>
              <a:rPr lang="en-US" sz="2000" i="1"/>
              <a:t>b &lt; a: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-US" sz="2000"/>
              <a:t>f’ = False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2000"/>
              <a:t>else if 0 ∈ [a,b]: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progress</a:t>
            </a:r>
            <a:r>
              <a:rPr lang="en-US" sz="2000"/>
              <a:t>(f</a:t>
            </a:r>
            <a:r>
              <a:rPr lang="en-US" sz="2000" baseline="-25000"/>
              <a:t>2</a:t>
            </a:r>
            <a:r>
              <a:rPr lang="en-US" sz="2000"/>
              <a:t>, N, Δt) ∨ (</a:t>
            </a:r>
            <a:r>
              <a:rPr lang="en-US" sz="2000" b="1"/>
              <a:t>progress</a:t>
            </a:r>
            <a:r>
              <a:rPr lang="en-US" sz="2000"/>
              <a:t>(f</a:t>
            </a:r>
            <a:r>
              <a:rPr lang="en-US" sz="2000" baseline="-25000"/>
              <a:t>1</a:t>
            </a:r>
            <a:r>
              <a:rPr lang="en-US" sz="2000"/>
              <a:t>,N, Δt) </a:t>
            </a:r>
            <a:r>
              <a:rPr lang="en-US" sz="2000" b="1"/>
              <a:t>∧</a:t>
            </a:r>
            <a:r>
              <a:rPr lang="en-US" sz="2000"/>
              <a:t> N.next.append(f</a:t>
            </a:r>
            <a:r>
              <a:rPr lang="en-US" sz="2000" baseline="-25000"/>
              <a:t>1</a:t>
            </a:r>
            <a:r>
              <a:rPr lang="en-US" sz="2000"/>
              <a:t> </a:t>
            </a:r>
            <a:r>
              <a:rPr lang="en-US" sz="2000" b="1"/>
              <a:t>U</a:t>
            </a:r>
            <a:r>
              <a:rPr lang="en-US" sz="2000" i="1" baseline="-25000"/>
              <a:t>[a,b] - Δt</a:t>
            </a:r>
            <a:r>
              <a:rPr lang="en-US" sz="2000" b="1"/>
              <a:t> </a:t>
            </a:r>
            <a:r>
              <a:rPr lang="en-US" sz="2000"/>
              <a:t>f))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2000"/>
              <a:t>else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2000"/>
              <a:t>	</a:t>
            </a:r>
            <a:r>
              <a:rPr lang="en-US" sz="2000" b="1"/>
              <a:t>progress</a:t>
            </a:r>
            <a:r>
              <a:rPr lang="en-US" sz="2000"/>
              <a:t>(f</a:t>
            </a:r>
            <a:r>
              <a:rPr lang="en-US" sz="2000" baseline="-25000"/>
              <a:t>1</a:t>
            </a:r>
            <a:r>
              <a:rPr lang="en-US" sz="2000"/>
              <a:t>,N, Δt) </a:t>
            </a:r>
            <a:r>
              <a:rPr lang="en-US" sz="2000" b="1"/>
              <a:t>∧</a:t>
            </a:r>
            <a:r>
              <a:rPr lang="en-US" sz="2000"/>
              <a:t> N.next.append(f</a:t>
            </a:r>
            <a:r>
              <a:rPr lang="en-US" sz="2000" baseline="-25000"/>
              <a:t>1</a:t>
            </a:r>
            <a:r>
              <a:rPr lang="en-US" sz="2000"/>
              <a:t> </a:t>
            </a:r>
            <a:r>
              <a:rPr lang="en-US" sz="2000" b="1"/>
              <a:t>U</a:t>
            </a:r>
            <a:r>
              <a:rPr lang="en-US" sz="2000" i="1" baseline="-25000"/>
              <a:t>[a,b] - Δt</a:t>
            </a:r>
            <a:r>
              <a:rPr lang="en-US" sz="2000" b="1"/>
              <a:t> </a:t>
            </a:r>
            <a:r>
              <a:rPr lang="en-US" sz="2000"/>
              <a:t>f)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000" i="1"/>
              <a:t>	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000"/>
              <a:t>	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000"/>
              <a:t>	</a:t>
            </a:r>
          </a:p>
          <a:p>
            <a:pPr marL="457200" lvl="0" indent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1052" name="Shape 1052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Büchi Automata to PDDL2</a:t>
            </a:r>
          </a:p>
        </p:txBody>
      </p:sp>
      <p:sp>
        <p:nvSpPr>
          <p:cNvPr id="1059" name="Shape 1059"/>
          <p:cNvSpPr txBox="1">
            <a:spLocks noGrp="1"/>
          </p:cNvSpPr>
          <p:nvPr>
            <p:ph type="body" idx="1"/>
          </p:nvPr>
        </p:nvSpPr>
        <p:spPr>
          <a:xfrm>
            <a:off x="94400" y="914400"/>
            <a:ext cx="8955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/>
              <a:t>Büchi states are not equivalent to PDDL2 states. Consider: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b="1"/>
              <a:t>F</a:t>
            </a:r>
            <a:r>
              <a:rPr lang="en-US" sz="2400"/>
              <a:t>uture</a:t>
            </a:r>
            <a:r>
              <a:rPr lang="en-US" sz="2400" b="1"/>
              <a:t>G</a:t>
            </a:r>
            <a:r>
              <a:rPr lang="en-US" sz="2400"/>
              <a:t>lobally - </a:t>
            </a:r>
            <a:r>
              <a:rPr lang="en-US" sz="2400" b="1"/>
              <a:t>FG</a:t>
            </a:r>
            <a:r>
              <a:rPr lang="en-US" sz="2400"/>
              <a:t>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060" name="Shape 1060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 lang="en-US"/>
          </a:p>
        </p:txBody>
      </p:sp>
      <p:pic>
        <p:nvPicPr>
          <p:cNvPr id="1061" name="Shape 10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350" y="1594475"/>
            <a:ext cx="3756374" cy="13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Büchi Automata to PDDL2</a:t>
            </a:r>
          </a:p>
        </p:txBody>
      </p:sp>
      <p:sp>
        <p:nvSpPr>
          <p:cNvPr id="1068" name="Shape 1068"/>
          <p:cNvSpPr txBox="1">
            <a:spLocks noGrp="1"/>
          </p:cNvSpPr>
          <p:nvPr>
            <p:ph type="body" idx="1"/>
          </p:nvPr>
        </p:nvSpPr>
        <p:spPr>
          <a:xfrm>
            <a:off x="94400" y="914400"/>
            <a:ext cx="8955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/>
              <a:t>Büchi states are not equivalent to PDDL2 states. Consider: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b="1"/>
              <a:t>F</a:t>
            </a:r>
            <a:r>
              <a:rPr lang="en-US" sz="2400"/>
              <a:t>uture</a:t>
            </a:r>
            <a:r>
              <a:rPr lang="en-US" sz="2400" b="1"/>
              <a:t>G</a:t>
            </a:r>
            <a:r>
              <a:rPr lang="en-US" sz="2400"/>
              <a:t>lobally - </a:t>
            </a:r>
            <a:r>
              <a:rPr lang="en-US" sz="2400" b="1"/>
              <a:t>FG</a:t>
            </a:r>
            <a:r>
              <a:rPr lang="en-US" sz="2400"/>
              <a:t>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/>
              <a:t>Two ways to transform temporally extended goals to PDDL2: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Create new actions that encapsulate the allowable transitions in each state</a:t>
            </a:r>
          </a:p>
        </p:txBody>
      </p:sp>
      <p:sp>
        <p:nvSpPr>
          <p:cNvPr id="1069" name="Shape 1069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65</a:t>
            </a:fld>
            <a:endParaRPr lang="en-US"/>
          </a:p>
        </p:txBody>
      </p:sp>
      <p:pic>
        <p:nvPicPr>
          <p:cNvPr id="1070" name="Shape 10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350" y="1594475"/>
            <a:ext cx="3756374" cy="13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Büchi Automata to PDDL2</a:t>
            </a:r>
          </a:p>
        </p:txBody>
      </p:sp>
      <p:sp>
        <p:nvSpPr>
          <p:cNvPr id="1077" name="Shape 1077"/>
          <p:cNvSpPr txBox="1">
            <a:spLocks noGrp="1"/>
          </p:cNvSpPr>
          <p:nvPr>
            <p:ph type="body" idx="1"/>
          </p:nvPr>
        </p:nvSpPr>
        <p:spPr>
          <a:xfrm>
            <a:off x="94400" y="914400"/>
            <a:ext cx="8955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/>
              <a:t>Büchi states are not equivalent to PDDL2 states. Consider: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b="1"/>
              <a:t>F</a:t>
            </a:r>
            <a:r>
              <a:rPr lang="en-US" sz="2400"/>
              <a:t>uture</a:t>
            </a:r>
            <a:r>
              <a:rPr lang="en-US" sz="2400" b="1"/>
              <a:t>G</a:t>
            </a:r>
            <a:r>
              <a:rPr lang="en-US" sz="2400"/>
              <a:t>lobally - </a:t>
            </a:r>
            <a:r>
              <a:rPr lang="en-US" sz="2400" b="1"/>
              <a:t>FG</a:t>
            </a:r>
            <a:r>
              <a:rPr lang="en-US" sz="2400"/>
              <a:t>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/>
              <a:t>Two ways to transform temporally extended goals to PDDL2: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Create new actions that encapsulate the allowable transitions in each state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Introduce derived predicates</a:t>
            </a:r>
          </a:p>
          <a:p>
            <a:pPr marL="1371600" lvl="1" indent="-381000" rtl="0">
              <a:spcBef>
                <a:spcPts val="0"/>
              </a:spcBef>
              <a:buSzPct val="100000"/>
            </a:pPr>
            <a:r>
              <a:rPr lang="en-US" sz="2400"/>
              <a:t>Do not depend on the actions</a:t>
            </a:r>
          </a:p>
          <a:p>
            <a:pPr marL="1371600" lvl="1" indent="-381000" rtl="0">
              <a:spcBef>
                <a:spcPts val="0"/>
              </a:spcBef>
              <a:buSzPct val="100000"/>
            </a:pPr>
            <a:r>
              <a:rPr lang="en-US" sz="2400"/>
              <a:t>Used to determine which state the planner is in</a:t>
            </a:r>
          </a:p>
          <a:p>
            <a:pPr marL="1371600" lvl="1" indent="-381000" rtl="0">
              <a:spcBef>
                <a:spcPts val="0"/>
              </a:spcBef>
              <a:buSzPct val="100000"/>
            </a:pPr>
            <a:r>
              <a:rPr lang="en-US" sz="2400"/>
              <a:t>Goal of the planner is to move from initial state to any accepting state</a:t>
            </a:r>
          </a:p>
        </p:txBody>
      </p:sp>
      <p:sp>
        <p:nvSpPr>
          <p:cNvPr id="1078" name="Shape 1078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66</a:t>
            </a:fld>
            <a:endParaRPr lang="en-US"/>
          </a:p>
        </p:txBody>
      </p:sp>
      <p:pic>
        <p:nvPicPr>
          <p:cNvPr id="1079" name="Shape 10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350" y="1594475"/>
            <a:ext cx="3756374" cy="13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Planning with Preferences</a:t>
            </a:r>
          </a:p>
        </p:txBody>
      </p:sp>
      <p:sp>
        <p:nvSpPr>
          <p:cNvPr id="1086" name="Shape 108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7" name="Shape 10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Preference Based Planning</a:t>
            </a:r>
          </a:p>
        </p:txBody>
      </p:sp>
      <p:sp>
        <p:nvSpPr>
          <p:cNvPr id="1094" name="Shape 1094"/>
          <p:cNvSpPr txBox="1">
            <a:spLocks noGrp="1"/>
          </p:cNvSpPr>
          <p:nvPr>
            <p:ph type="body" idx="1"/>
          </p:nvPr>
        </p:nvSpPr>
        <p:spPr>
          <a:xfrm>
            <a:off x="457200" y="908575"/>
            <a:ext cx="8229600" cy="56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/>
              <a:t>Classical Planning Problem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i="1"/>
              <a:t>problem := (S, s</a:t>
            </a:r>
            <a:r>
              <a:rPr lang="en-US" i="1" baseline="-25000"/>
              <a:t>0</a:t>
            </a:r>
            <a:r>
              <a:rPr lang="en-US" i="1"/>
              <a:t> , A, G)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/>
              <a:t>S - set of states     s</a:t>
            </a:r>
            <a:r>
              <a:rPr lang="en-US" sz="1900" i="1" baseline="-25000"/>
              <a:t>0</a:t>
            </a:r>
            <a:r>
              <a:rPr lang="en-US" sz="1900" i="1"/>
              <a:t> - initial state     A - set of operators     G - set of goal states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/>
              <a:t>Preference-based Planning Problem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i="1"/>
              <a:t>problem := (S, s</a:t>
            </a:r>
            <a:r>
              <a:rPr lang="en-US" i="1" baseline="-25000"/>
              <a:t>0</a:t>
            </a:r>
            <a:r>
              <a:rPr lang="en-US" i="1"/>
              <a:t> , A, G, R)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2400" i="1"/>
              <a:t>R is a partial or total relation expressing preferences (</a:t>
            </a:r>
            <a:r>
              <a:rPr lang="en-US" sz="2400"/>
              <a:t>≼) </a:t>
            </a:r>
            <a:r>
              <a:rPr lang="en-US" sz="2400" i="1"/>
              <a:t>between plans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3600" b="1"/>
              <a:t>Preferences express properties of the plan that are desired but not required</a:t>
            </a:r>
          </a:p>
          <a:p>
            <a:pPr marL="0" lvl="0" indent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1095" name="Shape 1095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Preference Expression Languages</a:t>
            </a:r>
          </a:p>
        </p:txBody>
      </p:sp>
      <p:sp>
        <p:nvSpPr>
          <p:cNvPr id="1102" name="Shape 1102"/>
          <p:cNvSpPr txBox="1">
            <a:spLocks noGrp="1"/>
          </p:cNvSpPr>
          <p:nvPr>
            <p:ph type="body" idx="1"/>
          </p:nvPr>
        </p:nvSpPr>
        <p:spPr>
          <a:xfrm>
            <a:off x="86700" y="790750"/>
            <a:ext cx="8970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b="1"/>
              <a:t>Quantitative </a:t>
            </a:r>
            <a:r>
              <a:rPr lang="en-US" sz="2400"/>
              <a:t>- </a:t>
            </a:r>
            <a:r>
              <a:rPr lang="en-US" sz="2400" i="1"/>
              <a:t>assign numeric values to plans to compare them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/>
              <a:t>Markov Decision Processes (MDP’s)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/>
              <a:t> Find preferred policy using a reward function over conditional plans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/>
              <a:t>PDDL3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/>
              <a:t>Preferences expressed through reward function based on satisfying/violating logical formulas on the plan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b="1"/>
              <a:t>Qualitative </a:t>
            </a:r>
            <a:r>
              <a:rPr lang="en-US" sz="2400"/>
              <a:t>- </a:t>
            </a:r>
            <a:r>
              <a:rPr lang="en-US" sz="2400" i="1"/>
              <a:t>relations compare plans based on properties of the plans that need not be numeric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/>
              <a:t>Ranked  Knowledge Bases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/>
              <a:t>Plan properties are ranked with preferred formulas ranked higher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/>
              <a:t>Temporally Extended Preferences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/>
              <a:t>Use LTL to express plan properties that are then ranked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/>
              <a:t>Quantitative languages imply total comparibility while qualitative languages may allow incomparability</a:t>
            </a:r>
          </a:p>
        </p:txBody>
      </p:sp>
      <p:sp>
        <p:nvSpPr>
          <p:cNvPr id="1103" name="Shape 1103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685800" y="2694000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Linear Temporal Logic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</a:rPr>
              <a:t>Expressing </a:t>
            </a:r>
            <a:r>
              <a:rPr lang="en-US" sz="3000"/>
              <a:t>Preferences</a:t>
            </a:r>
            <a:r>
              <a:rPr lang="en-US" sz="3000" b="0" i="0" u="none" strike="noStrike" cap="none">
                <a:solidFill>
                  <a:schemeClr val="dk1"/>
                </a:solidFill>
              </a:rPr>
              <a:t> in PDDL3</a:t>
            </a:r>
          </a:p>
        </p:txBody>
      </p:sp>
      <p:sp>
        <p:nvSpPr>
          <p:cNvPr id="1109" name="Shape 110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Syntax for modeling preferences: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(preference [name] &lt;GD&gt;)</a:t>
            </a:r>
            <a:r>
              <a:rPr lang="en-US" sz="2400" i="1"/>
              <a:t> - label for fluents that represent preferences</a:t>
            </a:r>
          </a:p>
          <a:p>
            <a:pPr marL="203200" marR="0" lvl="0" indent="-2032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203200" marR="0" lvl="0" indent="-2032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is-violated </a:t>
            </a:r>
            <a:r>
              <a:rPr lang="en-US" sz="2400" i="1"/>
              <a:t>- function that returns the number of times the preference was not satisfied in the plan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endParaRPr sz="2400"/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Example:</a:t>
            </a:r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i="1"/>
              <a:t>	</a:t>
            </a:r>
            <a:r>
              <a:rPr lang="en-US" sz="2400" i="1"/>
              <a:t>Traffic light is green until it turns red</a:t>
            </a:r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(preference gUr</a:t>
            </a:r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(always-until(turn green)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(turn red)))</a:t>
            </a:r>
          </a:p>
          <a:p>
            <a:pPr marL="0" marR="0" lvl="0" indent="2540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 i="1"/>
              <a:t>Plan tries to not violate any preferred fluents</a:t>
            </a:r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(metric minimize (is-violated gUr))</a:t>
            </a:r>
          </a:p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254000" algn="l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None/>
            </a:pPr>
            <a:endParaRPr sz="2400" i="1"/>
          </a:p>
        </p:txBody>
      </p:sp>
      <p:sp>
        <p:nvSpPr>
          <p:cNvPr id="1110" name="Shape 1110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LPP Language Overview</a:t>
            </a:r>
          </a:p>
        </p:txBody>
      </p:sp>
      <p:sp>
        <p:nvSpPr>
          <p:cNvPr id="1117" name="Shape 1117"/>
          <p:cNvSpPr txBox="1">
            <a:spLocks noGrp="1"/>
          </p:cNvSpPr>
          <p:nvPr>
            <p:ph type="body" idx="1"/>
          </p:nvPr>
        </p:nvSpPr>
        <p:spPr>
          <a:xfrm>
            <a:off x="457200" y="1030875"/>
            <a:ext cx="8229600" cy="56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LPP is a quantitative language to express temporal preferences for planning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Preferences between different temporal goals can be expressed along with the strength of preference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-US"/>
              <a:t>i.e. Goal A is preferred twice as much as Goal B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LPP is an extension of an older language PP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Preference formulas in LPP are constructed hierarchically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1400"/>
              <a:t>See Bienvenu, Meghyn, Christian Fritz, and Sheila A. McIlraith. "Planning with Qualitative Temporal Preferences." KR 6 (2006): 134-144.</a:t>
            </a:r>
          </a:p>
        </p:txBody>
      </p:sp>
      <p:sp>
        <p:nvSpPr>
          <p:cNvPr id="1118" name="Shape 1118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Constructing a Preference Formula</a:t>
            </a:r>
          </a:p>
        </p:txBody>
      </p:sp>
      <p:sp>
        <p:nvSpPr>
          <p:cNvPr id="1125" name="Shape 112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b="1" i="1"/>
              <a:t>Basic Desire Formula (BDFs)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i="1"/>
              <a:t>express temporally extended propositions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At some point, will cook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Arial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00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(cook)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Calibri"/>
            </a:pPr>
            <a:r>
              <a:rPr lang="en-US" sz="3000"/>
              <a:t>At some point, will order takeout</a:t>
            </a:r>
          </a:p>
          <a:p>
            <a:pPr marL="914400" lvl="1" indent="-419100" rtl="0">
              <a:spcBef>
                <a:spcPts val="0"/>
              </a:spcBef>
              <a:buSzPct val="100000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00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(orderTakeout)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Calibri"/>
            </a:pPr>
            <a:r>
              <a:rPr lang="en-US" sz="3000"/>
              <a:t>At some point, will eat spaghetti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Arial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000" baseline="-250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(eatSpaghetti)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Calibri"/>
            </a:pPr>
            <a:r>
              <a:rPr lang="en-US" sz="3000"/>
              <a:t>At some point, will eat pizza</a:t>
            </a:r>
          </a:p>
          <a:p>
            <a:pPr marL="914400" lvl="1" indent="-419100" rtl="0">
              <a:spcBef>
                <a:spcPts val="0"/>
              </a:spcBef>
              <a:buSzPct val="100000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000" baseline="-250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(eatPizza)</a:t>
            </a:r>
          </a:p>
        </p:txBody>
      </p:sp>
      <p:sp>
        <p:nvSpPr>
          <p:cNvPr id="1126" name="Shape 1126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Constructing a Preference Formula</a:t>
            </a:r>
          </a:p>
        </p:txBody>
      </p:sp>
      <p:sp>
        <p:nvSpPr>
          <p:cNvPr id="1133" name="Shape 113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b="1" i="1"/>
              <a:t>Atomic Preference Formulas (APFs)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i="1"/>
              <a:t>express preferences between BDFs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In this example, weights associated with each BDF define preferences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Lower weight is preferred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SzPct val="100000"/>
              <a:buFont typeface="Calibri"/>
            </a:pPr>
            <a:r>
              <a:rPr lang="en-US" sz="3000"/>
              <a:t>Prefer to cook over ordering takeout</a:t>
            </a:r>
          </a:p>
          <a:p>
            <a:pPr marL="914400" lvl="1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00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=b</a:t>
            </a:r>
            <a:r>
              <a:rPr lang="en-US" sz="300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000"/>
              <a:t>[0.2]≫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00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/>
              <a:t>[0.4]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Prefer eating spaghetti over eating pizza</a:t>
            </a:r>
          </a:p>
          <a:p>
            <a:pPr marL="914400" lvl="1" indent="-419100" rtl="0">
              <a:spcBef>
                <a:spcPts val="0"/>
              </a:spcBef>
              <a:buSzPct val="100000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000" baseline="-25000"/>
              <a:t>2</a:t>
            </a:r>
            <a:r>
              <a:rPr lang="en-US" sz="3000"/>
              <a:t>=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000" baseline="-25000"/>
              <a:t>3</a:t>
            </a:r>
            <a:r>
              <a:rPr lang="en-US" sz="3000"/>
              <a:t>[0.3]≫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000" baseline="-25000"/>
              <a:t>4</a:t>
            </a:r>
            <a:r>
              <a:rPr lang="en-US" sz="3000"/>
              <a:t>[0.9]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Shape 1134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Constructing a Preference Formula</a:t>
            </a:r>
          </a:p>
        </p:txBody>
      </p:sp>
      <p:sp>
        <p:nvSpPr>
          <p:cNvPr id="1141" name="Shape 114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b="1" i="1"/>
              <a:t>General Preference Formulas (GPFs)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i="1"/>
              <a:t>allow conjunctions or disjunctions of APFs or  qualification of BDFs with conditionals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Calibri"/>
            </a:pPr>
            <a:r>
              <a:rPr lang="en-US"/>
              <a:t>Satisfy the most preferred option among the APFs (satisfy APF with lowest weight)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=a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| a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/>
              <a:t>Choose the most preferred option that satisfies both APFs (minimize the maximum weight across both APFs)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=a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&amp; a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142" name="Shape 1142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Constructing a Preference Formula</a:t>
            </a:r>
          </a:p>
        </p:txBody>
      </p:sp>
      <p:sp>
        <p:nvSpPr>
          <p:cNvPr id="1149" name="Shape 114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b="1" i="1"/>
              <a:t>Aggregated Preferences Formulas (APFs)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i="1"/>
              <a:t>define the order in which preferences should be relaxed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/>
              <a:t>Prefer that if both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80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/>
              <a:t>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80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from previous slide can’t be met, that g</a:t>
            </a:r>
            <a:r>
              <a:rPr lang="en-US" sz="280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from previous slide is met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∧ g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/>
              <a:t>≼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g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/>
              <a:t>≼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Calibri"/>
            </a:pPr>
            <a:r>
              <a:rPr lang="en-US"/>
              <a:t>Situations that aren’t distinguished any other way can be sorted lexicographically (alphabetically)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0" name="Shape 1150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LPP Formula Hierarchy Review</a:t>
            </a:r>
          </a:p>
        </p:txBody>
      </p:sp>
      <p:sp>
        <p:nvSpPr>
          <p:cNvPr id="1157" name="Shape 115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b="1"/>
              <a:t>Basic Desire Formula (BDF)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Express temporally extended propositions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b="1"/>
              <a:t>Atomic Preference Formula (APF)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Express preferences between BDFs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b="1"/>
              <a:t>General Preference Formula (GPF)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Allow conjunctions or disjunctions of APFs or  qualification of BDFs with conditionals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b="1"/>
              <a:t>Aggregated Preference Formula (APF)</a:t>
            </a:r>
          </a:p>
          <a:p>
            <a:pPr marL="914400" lvl="1" indent="-228600">
              <a:spcBef>
                <a:spcPts val="0"/>
              </a:spcBef>
            </a:pPr>
            <a:r>
              <a:rPr lang="en-US"/>
              <a:t>Define the order in which preferences should be relaxed</a:t>
            </a:r>
          </a:p>
        </p:txBody>
      </p:sp>
      <p:sp>
        <p:nvSpPr>
          <p:cNvPr id="1158" name="Shape 1158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165" name="Shape 116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28571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Gerevini, A., and D. Long. </a:t>
            </a:r>
            <a:r>
              <a:rPr lang="en-US" sz="1400" i="1">
                <a:solidFill>
                  <a:srgbClr val="222222"/>
                </a:solidFill>
                <a:highlight>
                  <a:srgbClr val="FFFFFF"/>
                </a:highlight>
              </a:rPr>
              <a:t>Plan constraints and preferences in PDDL3: The language of the fifth international planning competition. University of Brescia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. Italy, Tech. Rep, 2005.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28571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Patrizini, Fabio, et al. "Computing infinite plans for LTL goals using a classical planner." </a:t>
            </a:r>
            <a:r>
              <a:rPr lang="en-US" sz="1400" i="1">
                <a:solidFill>
                  <a:srgbClr val="222222"/>
                </a:solidFill>
                <a:highlight>
                  <a:srgbClr val="FFFFFF"/>
                </a:highlight>
              </a:rPr>
              <a:t>Proceedings of the Twenty-Second International Joint Conference on Artificial Intelligence; july 16-22, 2011; Barcelona. Menlo Park, California: AAAI Press; 2011. p. 2003-2008.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. Association for the Advancement of Artificial Intelligence (AAAI), 2011.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28571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Baier, Jorge A., and Sheila A. McIlraith. "Planning with Temporally Extended Goals Using Heuristic Search." </a:t>
            </a:r>
            <a:r>
              <a:rPr lang="en-US" sz="1400" i="1">
                <a:solidFill>
                  <a:srgbClr val="222222"/>
                </a:solidFill>
                <a:highlight>
                  <a:srgbClr val="FFFFFF"/>
                </a:highlight>
              </a:rPr>
              <a:t>ICAPS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. 2006.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28571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Bacchus, Fahiem, and Froduald Kabanza. "Planning for temporally extended goals." </a:t>
            </a:r>
            <a:r>
              <a:rPr lang="en-US" sz="1400" i="1">
                <a:solidFill>
                  <a:srgbClr val="222222"/>
                </a:solidFill>
                <a:highlight>
                  <a:srgbClr val="FFFFFF"/>
                </a:highlight>
              </a:rPr>
              <a:t>Annals of Mathematics and Artificial Intelligence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 22.1-2 (1998): 5-27.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28571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Baier, Jorge A., and Sheila A. McIlraith. "Planning with first-order temporally extended goals using heuristic search." </a:t>
            </a:r>
            <a:r>
              <a:rPr lang="en-US" sz="1400" i="1">
                <a:solidFill>
                  <a:srgbClr val="222222"/>
                </a:solidFill>
                <a:highlight>
                  <a:srgbClr val="FFFFFF"/>
                </a:highlight>
              </a:rPr>
              <a:t>Proceedings of the National Conference on Artificial Intelligence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. Vol. 21. No. 1. Menlo Park, CA; Cambridge, MA; London; AAAI Press; MIT Press; 1999, 2006.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28571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Baier, Jorge A., and Sheila A. McIlraith. "Planning with preferences." </a:t>
            </a:r>
            <a:r>
              <a:rPr lang="en-US" sz="1400" i="1">
                <a:solidFill>
                  <a:srgbClr val="222222"/>
                </a:solidFill>
                <a:highlight>
                  <a:srgbClr val="FFFFFF"/>
                </a:highlight>
              </a:rPr>
              <a:t>AI Magazine 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29.4 (2009): 25.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28571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Bienvenu, Meghyn, Christian Fritz, and Sheila A. McIlraith. "Planning with Qualitative Temporal Preferences." </a:t>
            </a:r>
            <a:r>
              <a:rPr lang="en-US" sz="1400" i="1">
                <a:solidFill>
                  <a:srgbClr val="222222"/>
                </a:solidFill>
                <a:highlight>
                  <a:srgbClr val="FFFFFF"/>
                </a:highlight>
              </a:rPr>
              <a:t>KR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 6 (2006): 134-144.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28571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Gerth, Rob, et al. "Simple on-the-fly automatic verification of linear temporal logic." </a:t>
            </a:r>
            <a:r>
              <a:rPr lang="en-US" sz="1400" i="1">
                <a:solidFill>
                  <a:srgbClr val="222222"/>
                </a:solidFill>
                <a:highlight>
                  <a:srgbClr val="FFFFFF"/>
                </a:highlight>
              </a:rPr>
              <a:t>Protocol Specification, Testing and Verification XV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</a:rPr>
              <a:t>. Springer US, 1996. 3-18.</a:t>
            </a:r>
          </a:p>
        </p:txBody>
      </p:sp>
      <p:sp>
        <p:nvSpPr>
          <p:cNvPr id="1166" name="Shape 1166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>
            <a:spLocks noGrp="1"/>
          </p:cNvSpPr>
          <p:nvPr>
            <p:ph type="ctrTitle"/>
          </p:nvPr>
        </p:nvSpPr>
        <p:spPr>
          <a:xfrm>
            <a:off x="685800" y="2694000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sp>
        <p:nvSpPr>
          <p:cNvPr id="1173" name="Shape 11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 txBox="1">
            <a:spLocks noGrp="1"/>
          </p:cNvSpPr>
          <p:nvPr>
            <p:ph type="title"/>
          </p:nvPr>
        </p:nvSpPr>
        <p:spPr>
          <a:xfrm>
            <a:off x="1447800" y="91450"/>
            <a:ext cx="72390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</a:rPr>
              <a:t>Solving Planning Problems with Preferences</a:t>
            </a:r>
          </a:p>
        </p:txBody>
      </p:sp>
      <p:sp>
        <p:nvSpPr>
          <p:cNvPr id="1180" name="Shape 118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PPLAN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400"/>
              <a:t>implemented by Meghyn Bienvenu, Christian Fritz, and Sheila A. McIlraith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Solves planning problems with preferences expressed in LPP via bounded best-first search forward chaining planner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400"/>
              <a:t>use of </a:t>
            </a:r>
            <a:r>
              <a:rPr lang="en-US" sz="2400" i="1"/>
              <a:t>progression</a:t>
            </a:r>
            <a:r>
              <a:rPr lang="en-US" sz="2400"/>
              <a:t> efficiently evaluates how well partial plans satisfy Φ (a general preference formula)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Calibri"/>
            </a:pPr>
            <a:r>
              <a:rPr lang="en-US" sz="2400"/>
              <a:t>use of admissible </a:t>
            </a:r>
            <a:r>
              <a:rPr lang="en-US" sz="2400" i="1"/>
              <a:t>evaluation function</a:t>
            </a:r>
            <a:r>
              <a:rPr lang="en-US" sz="2400"/>
              <a:t> ensures best-first search is optimal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81" name="Shape 1181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Temporal Logic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40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175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Formalism for specifying properties of systems that vary with time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Quick Definitions</a:t>
            </a:r>
          </a:p>
        </p:txBody>
      </p:sp>
      <p:sp>
        <p:nvSpPr>
          <p:cNvPr id="1188" name="Shape 118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400"/>
              <a:t>Forward Chaining Planner </a:t>
            </a:r>
            <a:r>
              <a:rPr lang="en-US"/>
              <a:t>-</a:t>
            </a:r>
            <a:r>
              <a:rPr lang="en-US" sz="2400"/>
              <a:t> </a:t>
            </a:r>
            <a:r>
              <a:rPr lang="en-US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Forward chaining starts with the available </a:t>
            </a:r>
            <a:r>
              <a:rPr lang="en-US" sz="24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data</a:t>
            </a:r>
            <a:r>
              <a:rPr lang="en-US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uses inference rules to extract more data (from an end user, for example) until a </a:t>
            </a:r>
            <a:r>
              <a:rPr lang="en-US" sz="24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goal</a:t>
            </a:r>
            <a:r>
              <a:rPr lang="en-US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reached.</a:t>
            </a:r>
          </a:p>
          <a:p>
            <a:pPr marL="457200" lvl="0" indent="-381000">
              <a:spcBef>
                <a:spcPts val="0"/>
              </a:spcBef>
              <a:buClr>
                <a:srgbClr val="252525"/>
              </a:buClr>
              <a:buSzPct val="100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situation s is a </a:t>
            </a: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history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of the primitive actions a ∈ A performed from an initial situation S0.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89" name="Shape 1189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Progression</a:t>
            </a:r>
          </a:p>
        </p:txBody>
      </p:sp>
      <p:sp>
        <p:nvSpPr>
          <p:cNvPr id="1196" name="Shape 119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Purpose of progression: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take in a situation and temporal logic formula (TLF)</a:t>
            </a:r>
          </a:p>
          <a:p>
            <a:pPr marL="914400" lvl="1" indent="-381000" rtl="0">
              <a:spcBef>
                <a:spcPts val="640"/>
              </a:spcBef>
              <a:buSzPct val="100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evaluates the TLF with respect to the state of the situation</a:t>
            </a:r>
          </a:p>
          <a:p>
            <a:pPr marL="914400" lvl="1" indent="-381000" rtl="0">
              <a:spcBef>
                <a:spcPts val="640"/>
              </a:spcBef>
              <a:buSzPct val="100000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generates a new formula representing those aspects of the TLF that remain to be satisfied in subsequent situations.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Weight of general preference formula with respect to a situation is equal to progressed preference formula with respect to final situation </a:t>
            </a:r>
          </a:p>
        </p:txBody>
      </p:sp>
      <p:sp>
        <p:nvSpPr>
          <p:cNvPr id="1197" name="Shape 1197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Shape 1203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Evaluation Function</a:t>
            </a:r>
          </a:p>
        </p:txBody>
      </p:sp>
      <p:sp>
        <p:nvSpPr>
          <p:cNvPr id="1204" name="Shape 120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Evaluation Function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has optimistic and pessimistic weights to provide best and worst weights on a successor with respect to Φ.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optimistic weight is non-decreases and does not over-estimate the actual weight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this allows PPLAN to define an optimal search algorithm</a:t>
            </a:r>
          </a:p>
          <a:p>
            <a:pPr marL="203200" lvl="0" indent="0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Shape 1205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PPLAN Algorithm</a:t>
            </a:r>
          </a:p>
        </p:txBody>
      </p:sp>
      <p:sp>
        <p:nvSpPr>
          <p:cNvPr id="1212" name="Shape 121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optW = optimistic weight (Assumes all unfulfilled preferences are fulfilled)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pessW = pessimistic weight (Assumes all unfulfilled preferences are not fulfilled)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b="1"/>
              <a:t>Algorithm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L = list of nodes sorted by optW, then pessW, then length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while L is not empty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     Remove first node from L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     If goal is achieved and optW = pessW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          return partial plan, optW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     Perform Progression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     Add new nodes to L and sort</a:t>
            </a:r>
          </a:p>
        </p:txBody>
      </p:sp>
      <p:sp>
        <p:nvSpPr>
          <p:cNvPr id="1213" name="Shape 1213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PPLAN</a:t>
            </a:r>
          </a:p>
        </p:txBody>
      </p:sp>
      <p:sp>
        <p:nvSpPr>
          <p:cNvPr id="1220" name="Shape 122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PPLAN is implemented with 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general preference formula fΦ they define is admissible and when used in best first search, the search is optimal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best first search searches through the partial plans based on their weights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full details see paper "Planning with Qualitative Temporal Preferences" by Fritz, Christian, Sheila A. McIlraith, and Meghyn Bienvenu.</a:t>
            </a:r>
          </a:p>
        </p:txBody>
      </p:sp>
      <p:sp>
        <p:nvSpPr>
          <p:cNvPr id="1221" name="Shape 1221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8" name="Shape 122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Additional Examples were taken from the youtube videos of 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NOC15 July-Oct CS12</a:t>
            </a:r>
            <a:r>
              <a:rPr lang="en-US"/>
              <a:t> 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https://www.youtube.com/watch?v=W5Q0DL9plns</a:t>
            </a:r>
            <a:r>
              <a:rPr lang="en-US"/>
              <a:t> </a:t>
            </a:r>
          </a:p>
        </p:txBody>
      </p:sp>
      <p:sp>
        <p:nvSpPr>
          <p:cNvPr id="1229" name="Shape 1229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399" cy="6993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Formulations</a:t>
            </a:r>
          </a:p>
        </p:txBody>
      </p:sp>
      <p:sp>
        <p:nvSpPr>
          <p:cNvPr id="1235" name="Shape 123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4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Traffic light is red: 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Traffic light is green: 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traffic light will turn red in the next state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traffic light will be green until it turns red but it may not ever turn red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 U r) ∨ Gg  (Weak Until)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traffic light will be green until it turns red at which point it will be red forever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 U r) ∧ (r → Gr)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Shape 1236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Additional Examples</a:t>
            </a:r>
          </a:p>
        </p:txBody>
      </p:sp>
      <p:sp>
        <p:nvSpPr>
          <p:cNvPr id="1250" name="Shape 125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1" name="Shape 1251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87</a:t>
            </a:fld>
            <a:endParaRPr lang="en-US"/>
          </a:p>
        </p:txBody>
      </p:sp>
      <p:pic>
        <p:nvPicPr>
          <p:cNvPr id="1252" name="Shape 1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50" y="914400"/>
            <a:ext cx="7615299" cy="564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9" name="Shape 125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60" name="Shape 1260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88</a:t>
            </a:fld>
            <a:endParaRPr lang="en-US"/>
          </a:p>
        </p:txBody>
      </p:sp>
      <p:pic>
        <p:nvPicPr>
          <p:cNvPr id="1261" name="Shape 1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3" y="0"/>
            <a:ext cx="910936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447800" y="91440"/>
            <a:ext cx="6629400" cy="69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Temporal Logic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40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Systems proceed through a sequence of discrete states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150" y="2316374"/>
            <a:ext cx="4044374" cy="28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l="1037" r="1047"/>
          <a:stretch/>
        </p:blipFill>
        <p:spPr>
          <a:xfrm>
            <a:off x="428662" y="5425812"/>
            <a:ext cx="8286677" cy="11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4987</Words>
  <Application>Microsoft Macintosh PowerPoint</Application>
  <PresentationFormat>On-screen Show (4:3)</PresentationFormat>
  <Paragraphs>984</Paragraphs>
  <Slides>88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Courier New</vt:lpstr>
      <vt:lpstr>Verdana</vt:lpstr>
      <vt:lpstr>1_Office Theme</vt:lpstr>
      <vt:lpstr>Planning with Temporal Logic </vt:lpstr>
      <vt:lpstr>Motivation</vt:lpstr>
      <vt:lpstr>Motivation</vt:lpstr>
      <vt:lpstr>Motivation</vt:lpstr>
      <vt:lpstr>Key Takeaways</vt:lpstr>
      <vt:lpstr>Outline</vt:lpstr>
      <vt:lpstr>Linear Temporal Logic</vt:lpstr>
      <vt:lpstr>Temporal Logic</vt:lpstr>
      <vt:lpstr>Temporal Logic</vt:lpstr>
      <vt:lpstr>Why Temporal Logic?</vt:lpstr>
      <vt:lpstr>Why Temporal Logic?</vt:lpstr>
      <vt:lpstr>Why Temporal Logic?</vt:lpstr>
      <vt:lpstr>Temporal Logic</vt:lpstr>
      <vt:lpstr>Temporal Logic</vt:lpstr>
      <vt:lpstr>Temporal Logic</vt:lpstr>
      <vt:lpstr>Linear Temporal Logic</vt:lpstr>
      <vt:lpstr>Applications of Temporal Logic</vt:lpstr>
      <vt:lpstr>LTL Syntax</vt:lpstr>
      <vt:lpstr>LTL Syntax</vt:lpstr>
      <vt:lpstr>LTL Syntax</vt:lpstr>
      <vt:lpstr>LTL Syntax</vt:lpstr>
      <vt:lpstr>LTL Syntax</vt:lpstr>
      <vt:lpstr>LTL Syntax</vt:lpstr>
      <vt:lpstr>LTL Syntax</vt:lpstr>
      <vt:lpstr>LTL Syntax</vt:lpstr>
      <vt:lpstr>Logical Operator Examples</vt:lpstr>
      <vt:lpstr>Logical Operator Examples</vt:lpstr>
      <vt:lpstr>Logical Operator Examples</vt:lpstr>
      <vt:lpstr>LTL Syntax</vt:lpstr>
      <vt:lpstr>Temporal Operators</vt:lpstr>
      <vt:lpstr>Temporal Operators</vt:lpstr>
      <vt:lpstr>Temporal Operators</vt:lpstr>
      <vt:lpstr>Temporal Operators</vt:lpstr>
      <vt:lpstr>Temporal Operators</vt:lpstr>
      <vt:lpstr>Temporal Operators</vt:lpstr>
      <vt:lpstr>Next</vt:lpstr>
      <vt:lpstr>Until</vt:lpstr>
      <vt:lpstr>Future</vt:lpstr>
      <vt:lpstr>Global</vt:lpstr>
      <vt:lpstr>Release</vt:lpstr>
      <vt:lpstr>Which describe the other?</vt:lpstr>
      <vt:lpstr>Which describe the other?</vt:lpstr>
      <vt:lpstr>Temporal Operators (Recap)</vt:lpstr>
      <vt:lpstr>Combination of Operators</vt:lpstr>
      <vt:lpstr>Example Problem</vt:lpstr>
      <vt:lpstr>Expressing Temporal Logic in PDDL</vt:lpstr>
      <vt:lpstr>Temporal Operators</vt:lpstr>
      <vt:lpstr>Expressing Temporal Logic in PDDL</vt:lpstr>
      <vt:lpstr>Expressing Temporal Logic in PDDL</vt:lpstr>
      <vt:lpstr>Expressing Temporal Logic in PDDL</vt:lpstr>
      <vt:lpstr>Expressing Temporal Logic in PDDL</vt:lpstr>
      <vt:lpstr>Expressing Temporal Logic in PDDL</vt:lpstr>
      <vt:lpstr>Application to Planning</vt:lpstr>
      <vt:lpstr>Büchi Automata</vt:lpstr>
      <vt:lpstr>Example Büchi Automata</vt:lpstr>
      <vt:lpstr>Example Büchi Automata</vt:lpstr>
      <vt:lpstr>Example Büchi Automata</vt:lpstr>
      <vt:lpstr>LTL to Büchi Automata</vt:lpstr>
      <vt:lpstr>LTL to Büchi Automata</vt:lpstr>
      <vt:lpstr>LTL to Büchi Automata</vt:lpstr>
      <vt:lpstr>LTL to Büchi Automata</vt:lpstr>
      <vt:lpstr>LTL to Büchi Algorithm  </vt:lpstr>
      <vt:lpstr>Progression Algorithm</vt:lpstr>
      <vt:lpstr>Büchi Automata to PDDL2</vt:lpstr>
      <vt:lpstr>Büchi Automata to PDDL2</vt:lpstr>
      <vt:lpstr>Büchi Automata to PDDL2</vt:lpstr>
      <vt:lpstr>Planning with Preferences</vt:lpstr>
      <vt:lpstr>Preference Based Planning</vt:lpstr>
      <vt:lpstr>Preference Expression Languages</vt:lpstr>
      <vt:lpstr>Expressing Preferences in PDDL3</vt:lpstr>
      <vt:lpstr>LPP Language Overview</vt:lpstr>
      <vt:lpstr>Constructing a Preference Formula</vt:lpstr>
      <vt:lpstr>Constructing a Preference Formula</vt:lpstr>
      <vt:lpstr>Constructing a Preference Formula</vt:lpstr>
      <vt:lpstr>Constructing a Preference Formula</vt:lpstr>
      <vt:lpstr>LPP Formula Hierarchy Review</vt:lpstr>
      <vt:lpstr>References</vt:lpstr>
      <vt:lpstr>Appendix</vt:lpstr>
      <vt:lpstr>Solving Planning Problems with Preferences</vt:lpstr>
      <vt:lpstr>Quick Definitions</vt:lpstr>
      <vt:lpstr>Progression</vt:lpstr>
      <vt:lpstr>Evaluation Function</vt:lpstr>
      <vt:lpstr>PPLAN Algorithm</vt:lpstr>
      <vt:lpstr>PPLAN</vt:lpstr>
      <vt:lpstr>PowerPoint Presentation</vt:lpstr>
      <vt:lpstr>Example Formulations</vt:lpstr>
      <vt:lpstr>Additional Examples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with Temporal Logic </dc:title>
  <cp:lastModifiedBy>Marlyse Reeves</cp:lastModifiedBy>
  <cp:revision>1</cp:revision>
  <dcterms:modified xsi:type="dcterms:W3CDTF">2016-05-02T03:09:01Z</dcterms:modified>
</cp:coreProperties>
</file>