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3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1"/>
    <p:restoredTop sz="95701"/>
  </p:normalViewPr>
  <p:slideViewPr>
    <p:cSldViewPr snapToGrid="0" snapToObjects="1">
      <p:cViewPr varScale="1">
        <p:scale>
          <a:sx n="151" d="100"/>
          <a:sy n="151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7671-C993-4945-9119-03C958FF9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 Marketing Campaign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CDD5-E201-5D42-BA99-A74DB4CE5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Clients and Campaign Operations</a:t>
            </a:r>
          </a:p>
          <a:p>
            <a:r>
              <a:rPr lang="en-US" dirty="0"/>
              <a:t>                                                                                               Pei Guo</a:t>
            </a:r>
          </a:p>
        </p:txBody>
      </p:sp>
    </p:spTree>
    <p:extLst>
      <p:ext uri="{BB962C8B-B14F-4D97-AF65-F5344CB8AC3E}">
        <p14:creationId xmlns:p14="http://schemas.microsoft.com/office/powerpoint/2010/main" val="279119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Default credit does not affect Purchase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CCB25-6A8D-B141-8861-356DAFB69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737" y="2887182"/>
            <a:ext cx="3798838" cy="2822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201BD-B067-DA46-94D1-06ECD11D6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47" y="1143000"/>
            <a:ext cx="8293395" cy="15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6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Positive average yearly balance is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good</a:t>
            </a:r>
            <a:r>
              <a:rPr lang="en-US" dirty="0"/>
              <a:t>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91730-A117-8342-8C5F-77527EA0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33" y="2559050"/>
            <a:ext cx="4614334" cy="3513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185D9-1970-384B-B6EE-EE27FDAD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99" y="1430867"/>
            <a:ext cx="8288867" cy="1053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7E545-ADC9-EF47-8229-9EA483E9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066" y="794071"/>
            <a:ext cx="891117" cy="5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5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People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HOUSING</a:t>
            </a:r>
            <a:r>
              <a:rPr lang="en-US" dirty="0"/>
              <a:t> have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more</a:t>
            </a:r>
            <a:r>
              <a:rPr lang="en-US" dirty="0"/>
              <a:t> money to save!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A33D6-416D-1C4E-9620-4B91F031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731" y="1691163"/>
            <a:ext cx="8297335" cy="1348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5F224-3CD0-A742-AE51-D0D82446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467" y="3749217"/>
            <a:ext cx="8102599" cy="117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2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People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LOANS</a:t>
            </a:r>
            <a:r>
              <a:rPr lang="en-US" dirty="0"/>
              <a:t> have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more</a:t>
            </a:r>
            <a:r>
              <a:rPr lang="en-US" dirty="0"/>
              <a:t> money to save!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6D6E-9342-F348-8B55-0DCCC8A3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33" y="2880784"/>
            <a:ext cx="2658533" cy="267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2F39F-9F72-674B-8183-50F31BB4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534" y="1285167"/>
            <a:ext cx="8238066" cy="140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9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Campaign: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Call more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telephone</a:t>
            </a:r>
            <a:r>
              <a:rPr lang="en-US" dirty="0"/>
              <a:t> clients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799A4-A426-3F45-A3B1-5BC28322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34" y="1931005"/>
            <a:ext cx="8331200" cy="1251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9C004-3A03-164E-85D4-5AEA7610F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34" y="3582514"/>
            <a:ext cx="8331200" cy="13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57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2E6A-406D-F447-8E7A-2B5F4B4D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Call 2-3 days before n*7th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AB80-6E5C-C240-B423-9D437E7E1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83" y="590436"/>
            <a:ext cx="7420817" cy="59458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92EDBD-AD92-E247-B48E-97337D2E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5" y="699335"/>
            <a:ext cx="1234017" cy="4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3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Campaign: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Call more in month 3, 9, 10, 12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Summer needs more luck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768E0-DCC7-9D4D-A69A-A230C8B0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56" y="478716"/>
            <a:ext cx="6048445" cy="6083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244B2-227A-DB4B-90B8-AA09523F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201" y="876300"/>
            <a:ext cx="1017814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Campaign: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Call duration</a:t>
            </a:r>
            <a:br>
              <a:rPr lang="en-US" dirty="0"/>
            </a:br>
            <a:r>
              <a:rPr lang="en-US" dirty="0"/>
              <a:t>500 seconds </a:t>
            </a:r>
            <a:br>
              <a:rPr lang="en-US" dirty="0"/>
            </a:br>
            <a:r>
              <a:rPr lang="en-US" dirty="0"/>
              <a:t>(9 minutes)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4AC9C-6027-D441-B102-8CB851A43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625" y="1143000"/>
            <a:ext cx="8077289" cy="47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1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Campaign: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Call 4 times,</a:t>
            </a:r>
            <a:br>
              <a:rPr lang="en-US" dirty="0"/>
            </a:br>
            <a:r>
              <a:rPr lang="en-US" dirty="0"/>
              <a:t>don’t call more than 10 times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A81E6-386B-DC4D-AB6A-EB0B6DA8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65" y="787517"/>
            <a:ext cx="7823182" cy="54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1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Campaign: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Best contact again within 200 days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82F065-5ED6-4D44-BDC0-DA89A9E6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5" y="1013236"/>
            <a:ext cx="7311512" cy="50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8961-47EB-1744-80FE-AA4776F8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The Campaign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CE2A-BD20-E445-9BBD-4DFF5EEB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281" y="1507275"/>
            <a:ext cx="7315200" cy="1648889"/>
          </a:xfrm>
        </p:spPr>
        <p:txBody>
          <a:bodyPr anchor="t"/>
          <a:lstStyle/>
          <a:p>
            <a:r>
              <a:rPr lang="en-US" dirty="0"/>
              <a:t>Number of customers called: </a:t>
            </a:r>
            <a:r>
              <a:rPr lang="en-US" b="1" dirty="0"/>
              <a:t>3,999</a:t>
            </a:r>
          </a:p>
          <a:p>
            <a:r>
              <a:rPr lang="en-US" dirty="0"/>
              <a:t>Number of term deposit purchased: </a:t>
            </a:r>
            <a:r>
              <a:rPr lang="en-US" b="1" dirty="0"/>
              <a:t>458</a:t>
            </a:r>
          </a:p>
          <a:p>
            <a:r>
              <a:rPr lang="en-US" dirty="0"/>
              <a:t>Success rate: </a:t>
            </a:r>
            <a:r>
              <a:rPr lang="en-US" sz="2800" b="1" dirty="0"/>
              <a:t>8.73%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D5B248-89A3-FA47-B5E8-DCB99DC00CF5}"/>
              </a:ext>
            </a:extLst>
          </p:cNvPr>
          <p:cNvSpPr txBox="1">
            <a:spLocks/>
          </p:cNvSpPr>
          <p:nvPr/>
        </p:nvSpPr>
        <p:spPr>
          <a:xfrm>
            <a:off x="256032" y="3867397"/>
            <a:ext cx="2938430" cy="1054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Goal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9DE204-C04A-644E-9236-B0B9E92A04A0}"/>
              </a:ext>
            </a:extLst>
          </p:cNvPr>
          <p:cNvSpPr txBox="1">
            <a:spLocks/>
          </p:cNvSpPr>
          <p:nvPr/>
        </p:nvSpPr>
        <p:spPr>
          <a:xfrm>
            <a:off x="3642281" y="3867397"/>
            <a:ext cx="7315200" cy="1648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Who</a:t>
            </a:r>
            <a:r>
              <a:rPr lang="en-US" dirty="0"/>
              <a:t> are our clients?</a:t>
            </a:r>
          </a:p>
          <a:p>
            <a:r>
              <a:rPr lang="en-US" sz="2800" b="1" dirty="0"/>
              <a:t>What</a:t>
            </a:r>
            <a:r>
              <a:rPr lang="en-US" dirty="0"/>
              <a:t> can we do to improve future campaigns?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922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Campaign: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Hard to win new customers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 customer, more calls more success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09D34-8EE4-2C42-AD12-ABF7830C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60" y="904240"/>
            <a:ext cx="7355862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8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>
            <a:normAutofit fontScale="90000"/>
          </a:bodyPr>
          <a:lstStyle/>
          <a:p>
            <a:r>
              <a:rPr lang="en-US" dirty="0"/>
              <a:t>Campaign: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Call less “unknown”</a:t>
            </a:r>
            <a:br>
              <a:rPr lang="en-US" dirty="0"/>
            </a:br>
            <a:r>
              <a:rPr lang="en-US" dirty="0"/>
              <a:t>Call more “success”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790C8-D203-3746-9569-998AB1B75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2" y="1259579"/>
            <a:ext cx="7899400" cy="1839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D5881-3DD8-4142-8C5E-88362DBB2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32" y="3872780"/>
            <a:ext cx="7899401" cy="148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7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A44D-C972-444B-B843-1BF92A80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1781" cy="4601183"/>
          </a:xfrm>
        </p:spPr>
        <p:txBody>
          <a:bodyPr/>
          <a:lstStyle/>
          <a:p>
            <a:r>
              <a:rPr lang="en-US" dirty="0"/>
              <a:t>What to do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differently</a:t>
            </a:r>
            <a:r>
              <a:rPr lang="en-US" dirty="0"/>
              <a:t> next campaign?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E0047-E047-A545-8971-EFDB2A49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35354"/>
              </p:ext>
            </p:extLst>
          </p:nvPr>
        </p:nvGraphicFramePr>
        <p:xfrm>
          <a:off x="3642281" y="1778508"/>
          <a:ext cx="7315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5367051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726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Client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Campaign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0318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focus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senior</a:t>
                      </a:r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en-US" dirty="0"/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more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telephone</a:t>
                      </a:r>
                      <a:r>
                        <a:rPr lang="en-US" dirty="0"/>
                        <a:t>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26159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focus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high purchase rate </a:t>
                      </a:r>
                      <a:r>
                        <a:rPr lang="en-US" dirty="0"/>
                        <a:t>job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2-3 </a:t>
                      </a:r>
                      <a:r>
                        <a:rPr lang="en-US" dirty="0"/>
                        <a:t>days before the n *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89530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call more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single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divorced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calls in month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3, 9, 10, 12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99556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top priority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tertiary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the call within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dirty="0"/>
                        <a:t>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5333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default credit does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dirty="0"/>
                        <a:t>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/>
                        <a:t>times is just right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7628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positive</a:t>
                      </a:r>
                      <a:r>
                        <a:rPr lang="en-US" dirty="0"/>
                        <a:t> average yearly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wait over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</a:t>
                      </a:r>
                      <a:r>
                        <a:rPr lang="en-US" dirty="0"/>
                        <a:t>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0346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 housing </a:t>
                      </a:r>
                      <a:r>
                        <a:rPr lang="en-US" dirty="0"/>
                        <a:t>buy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more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previously contacted </a:t>
                      </a:r>
                      <a:r>
                        <a:rPr lang="en-US" dirty="0"/>
                        <a:t>clients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01026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 loan </a:t>
                      </a:r>
                      <a:r>
                        <a:rPr lang="en-US" dirty="0"/>
                        <a:t>buy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 less “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unknown</a:t>
                      </a:r>
                      <a:r>
                        <a:rPr lang="en-US" dirty="0"/>
                        <a:t>”, more “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success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15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5C5B-BD3B-B24C-AC35-42DBA1E1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1EDCE-62D8-0A4D-93EF-FD0932FF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1123837"/>
            <a:ext cx="7382933" cy="46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A44D-C972-444B-B843-1BF92A80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E0047-E047-A545-8971-EFDB2A49D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54223"/>
              </p:ext>
            </p:extLst>
          </p:nvPr>
        </p:nvGraphicFramePr>
        <p:xfrm>
          <a:off x="3642281" y="1778508"/>
          <a:ext cx="73152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5367051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47268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Client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Campaign Related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0318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26159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contact day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089530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Last contact month of the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99556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45333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Default  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contacts per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7628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Average yearly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pass days since last 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840346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previous contacts per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01026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r>
                        <a:rPr lang="en-US" dirty="0"/>
                        <a:t>Personal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 of  previous campaign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82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Age vs. Purchase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7292C5-1F7B-A346-8C1E-7617A37630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633850" y="391682"/>
            <a:ext cx="7861464" cy="60831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B7527-DC6B-0D4C-9E4F-1D8D333A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297" y="580959"/>
            <a:ext cx="1405102" cy="11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More</a:t>
            </a:r>
            <a:r>
              <a:rPr lang="en-US" dirty="0"/>
              <a:t> Calls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More</a:t>
            </a:r>
            <a:r>
              <a:rPr lang="en-US" dirty="0"/>
              <a:t> Purchases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915A7-2F15-4047-90DC-99C1965F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722" y="671278"/>
            <a:ext cx="6359977" cy="5698323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7292C5-1F7B-A346-8C1E-7617A37630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8980714" y="2727845"/>
            <a:ext cx="2048577" cy="1585187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CAFDD0B-4329-5245-8D5D-FA5682F27CA9}"/>
              </a:ext>
            </a:extLst>
          </p:cNvPr>
          <p:cNvSpPr/>
          <p:nvPr/>
        </p:nvSpPr>
        <p:spPr>
          <a:xfrm>
            <a:off x="3959678" y="5200650"/>
            <a:ext cx="5584372" cy="1349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0740C8-57AF-1B46-8CB9-E0D51E965A32}"/>
              </a:ext>
            </a:extLst>
          </p:cNvPr>
          <p:cNvCxnSpPr>
            <a:cxnSpLocks/>
          </p:cNvCxnSpPr>
          <p:nvPr/>
        </p:nvCxnSpPr>
        <p:spPr>
          <a:xfrm flipV="1">
            <a:off x="8980714" y="4310744"/>
            <a:ext cx="563336" cy="1151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4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Call More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Senior Clients!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7292C5-1F7B-A346-8C1E-7617A37630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551466" y="146754"/>
            <a:ext cx="7421334" cy="35516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083659-3539-5646-9B31-AA78B682D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602" y="3520441"/>
            <a:ext cx="7519198" cy="300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D137B-8AFC-914B-B5CD-E1648FA80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594" y="359696"/>
            <a:ext cx="1161206" cy="928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C2E7E-AB09-8C4B-90D8-60768347E8EE}"/>
              </a:ext>
            </a:extLst>
          </p:cNvPr>
          <p:cNvSpPr txBox="1"/>
          <p:nvPr/>
        </p:nvSpPr>
        <p:spPr>
          <a:xfrm>
            <a:off x="6404883" y="516799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EBB3B-656D-444A-9C04-84C4744AEE32}"/>
              </a:ext>
            </a:extLst>
          </p:cNvPr>
          <p:cNvSpPr txBox="1"/>
          <p:nvPr/>
        </p:nvSpPr>
        <p:spPr>
          <a:xfrm>
            <a:off x="7262133" y="1288661"/>
            <a:ext cx="1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 counts</a:t>
            </a:r>
          </a:p>
        </p:txBody>
      </p:sp>
    </p:spTree>
    <p:extLst>
      <p:ext uri="{BB962C8B-B14F-4D97-AF65-F5344CB8AC3E}">
        <p14:creationId xmlns:p14="http://schemas.microsoft.com/office/powerpoint/2010/main" val="341776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Job vs. Purchase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D6435-2A7A-D548-B939-89CDA4EB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315" y="401149"/>
            <a:ext cx="8286749" cy="223875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BCE6F3-6782-AE47-A2A1-1E52C7D09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0553"/>
              </p:ext>
            </p:extLst>
          </p:nvPr>
        </p:nvGraphicFramePr>
        <p:xfrm>
          <a:off x="3997022" y="4768112"/>
          <a:ext cx="728133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16">
                  <a:extLst>
                    <a:ext uri="{9D8B030D-6E8A-4147-A177-3AD203B41FA5}">
                      <a16:colId xmlns:a16="http://schemas.microsoft.com/office/drawing/2014/main" val="2869206874"/>
                    </a:ext>
                  </a:extLst>
                </a:gridCol>
                <a:gridCol w="1897516">
                  <a:extLst>
                    <a:ext uri="{9D8B030D-6E8A-4147-A177-3AD203B41FA5}">
                      <a16:colId xmlns:a16="http://schemas.microsoft.com/office/drawing/2014/main" val="1047394920"/>
                    </a:ext>
                  </a:extLst>
                </a:gridCol>
                <a:gridCol w="1897516">
                  <a:extLst>
                    <a:ext uri="{9D8B030D-6E8A-4147-A177-3AD203B41FA5}">
                      <a16:colId xmlns:a16="http://schemas.microsoft.com/office/drawing/2014/main" val="1205000899"/>
                    </a:ext>
                  </a:extLst>
                </a:gridCol>
                <a:gridCol w="1588785">
                  <a:extLst>
                    <a:ext uri="{9D8B030D-6E8A-4147-A177-3AD203B41FA5}">
                      <a16:colId xmlns:a16="http://schemas.microsoft.com/office/drawing/2014/main" val="728269632"/>
                    </a:ext>
                  </a:extLst>
                </a:gridCol>
              </a:tblGrid>
              <a:tr h="311574">
                <a:tc>
                  <a:txBody>
                    <a:bodyPr/>
                    <a:lstStyle/>
                    <a:p>
                      <a:r>
                        <a:rPr lang="en-US" dirty="0"/>
                        <a:t>high purchase high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purchase high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purchase low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purchase low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Management, admin, retired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Student, housemaid,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Technician, blue-collar,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Self-employed, entrepreneur, unemployed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priority,</a:t>
                      </a:r>
                    </a:p>
                    <a:p>
                      <a:r>
                        <a:rPr lang="en-US" sz="1400" dirty="0"/>
                        <a:t>Keep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priority,</a:t>
                      </a:r>
                    </a:p>
                    <a:p>
                      <a:r>
                        <a:rPr lang="en-US" sz="1400" dirty="0"/>
                        <a:t>Call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Mid priority</a:t>
                      </a:r>
                    </a:p>
                    <a:p>
                      <a:r>
                        <a:rPr lang="en-US" sz="1400" dirty="0"/>
                        <a:t>Keep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priority </a:t>
                      </a:r>
                    </a:p>
                    <a:p>
                      <a:r>
                        <a:rPr lang="en-US" sz="1400" dirty="0"/>
                        <a:t>Call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0290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AF171A4-7012-9C43-8AAA-313D242C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15" y="2561043"/>
            <a:ext cx="8079620" cy="220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0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Marital vs. Purchase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BCE6F3-6782-AE47-A2A1-1E52C7D09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961218"/>
              </p:ext>
            </p:extLst>
          </p:nvPr>
        </p:nvGraphicFramePr>
        <p:xfrm>
          <a:off x="3966928" y="4289648"/>
          <a:ext cx="7281333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16">
                  <a:extLst>
                    <a:ext uri="{9D8B030D-6E8A-4147-A177-3AD203B41FA5}">
                      <a16:colId xmlns:a16="http://schemas.microsoft.com/office/drawing/2014/main" val="2869206874"/>
                    </a:ext>
                  </a:extLst>
                </a:gridCol>
                <a:gridCol w="1897516">
                  <a:extLst>
                    <a:ext uri="{9D8B030D-6E8A-4147-A177-3AD203B41FA5}">
                      <a16:colId xmlns:a16="http://schemas.microsoft.com/office/drawing/2014/main" val="1047394920"/>
                    </a:ext>
                  </a:extLst>
                </a:gridCol>
                <a:gridCol w="1897516">
                  <a:extLst>
                    <a:ext uri="{9D8B030D-6E8A-4147-A177-3AD203B41FA5}">
                      <a16:colId xmlns:a16="http://schemas.microsoft.com/office/drawing/2014/main" val="1205000899"/>
                    </a:ext>
                  </a:extLst>
                </a:gridCol>
                <a:gridCol w="1588785">
                  <a:extLst>
                    <a:ext uri="{9D8B030D-6E8A-4147-A177-3AD203B41FA5}">
                      <a16:colId xmlns:a16="http://schemas.microsoft.com/office/drawing/2014/main" val="728269632"/>
                    </a:ext>
                  </a:extLst>
                </a:gridCol>
              </a:tblGrid>
              <a:tr h="311574">
                <a:tc>
                  <a:txBody>
                    <a:bodyPr/>
                    <a:lstStyle/>
                    <a:p>
                      <a:r>
                        <a:rPr lang="en-US" dirty="0"/>
                        <a:t>high purchase high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purchase high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purchase low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purchase low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Single , divorced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priority,</a:t>
                      </a:r>
                    </a:p>
                    <a:p>
                      <a:r>
                        <a:rPr lang="en-US" sz="1400" dirty="0"/>
                        <a:t>Call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 priority</a:t>
                      </a:r>
                    </a:p>
                    <a:p>
                      <a:r>
                        <a:rPr lang="en-US" sz="1400" dirty="0"/>
                        <a:t>Call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029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920A9CD-EEC9-2A4A-9BC7-48345FCDC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171" y="709749"/>
            <a:ext cx="8048848" cy="162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2AEDE4-ED42-C64B-8BAC-9CB39B7A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71" y="2485251"/>
            <a:ext cx="8208336" cy="15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4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9E6D-7D9B-5546-B8D5-D964A561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3044216" cy="2377440"/>
          </a:xfrm>
        </p:spPr>
        <p:txBody>
          <a:bodyPr/>
          <a:lstStyle/>
          <a:p>
            <a:r>
              <a:rPr lang="en-US" dirty="0"/>
              <a:t>Clients: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Education vs. Purchase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BCE6F3-6782-AE47-A2A1-1E52C7D09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68775"/>
              </p:ext>
            </p:extLst>
          </p:nvPr>
        </p:nvGraphicFramePr>
        <p:xfrm>
          <a:off x="3966928" y="4289648"/>
          <a:ext cx="7281333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16">
                  <a:extLst>
                    <a:ext uri="{9D8B030D-6E8A-4147-A177-3AD203B41FA5}">
                      <a16:colId xmlns:a16="http://schemas.microsoft.com/office/drawing/2014/main" val="2869206874"/>
                    </a:ext>
                  </a:extLst>
                </a:gridCol>
                <a:gridCol w="1897516">
                  <a:extLst>
                    <a:ext uri="{9D8B030D-6E8A-4147-A177-3AD203B41FA5}">
                      <a16:colId xmlns:a16="http://schemas.microsoft.com/office/drawing/2014/main" val="1047394920"/>
                    </a:ext>
                  </a:extLst>
                </a:gridCol>
                <a:gridCol w="1897516">
                  <a:extLst>
                    <a:ext uri="{9D8B030D-6E8A-4147-A177-3AD203B41FA5}">
                      <a16:colId xmlns:a16="http://schemas.microsoft.com/office/drawing/2014/main" val="1205000899"/>
                    </a:ext>
                  </a:extLst>
                </a:gridCol>
                <a:gridCol w="1588785">
                  <a:extLst>
                    <a:ext uri="{9D8B030D-6E8A-4147-A177-3AD203B41FA5}">
                      <a16:colId xmlns:a16="http://schemas.microsoft.com/office/drawing/2014/main" val="728269632"/>
                    </a:ext>
                  </a:extLst>
                </a:gridCol>
              </a:tblGrid>
              <a:tr h="311574">
                <a:tc>
                  <a:txBody>
                    <a:bodyPr/>
                    <a:lstStyle/>
                    <a:p>
                      <a:r>
                        <a:rPr lang="en-US" dirty="0"/>
                        <a:t>high purchase high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purchase high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 purchase low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low purchase low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5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tertiary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 priority,</a:t>
                      </a:r>
                    </a:p>
                    <a:p>
                      <a:r>
                        <a:rPr lang="en-US" sz="1400" dirty="0"/>
                        <a:t>Keep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priority,</a:t>
                      </a:r>
                    </a:p>
                    <a:p>
                      <a:r>
                        <a:rPr lang="en-US" sz="1400" dirty="0"/>
                        <a:t>Call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 priority</a:t>
                      </a:r>
                    </a:p>
                    <a:p>
                      <a:r>
                        <a:rPr lang="en-US" sz="1400" dirty="0"/>
                        <a:t>Call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priority </a:t>
                      </a:r>
                    </a:p>
                    <a:p>
                      <a:r>
                        <a:rPr lang="en-US" sz="1400" dirty="0"/>
                        <a:t>Call 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029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4561F6F-C0D5-4E4F-8FFD-74F5B89B4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848" y="661690"/>
            <a:ext cx="8314660" cy="1749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0781D-A877-2D4C-AFFD-CB0532CB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848" y="2528516"/>
            <a:ext cx="8314660" cy="18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710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255</TotalTime>
  <Words>554</Words>
  <Application>Microsoft Macintosh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Corbel</vt:lpstr>
      <vt:lpstr>Wingdings 2</vt:lpstr>
      <vt:lpstr>Frame</vt:lpstr>
      <vt:lpstr>Direct Marketing Campaign Analysis</vt:lpstr>
      <vt:lpstr>The Campaign</vt:lpstr>
      <vt:lpstr>The Data</vt:lpstr>
      <vt:lpstr>Clients:  Age vs. Purchase</vt:lpstr>
      <vt:lpstr>Clients:   More Calls More Purchases</vt:lpstr>
      <vt:lpstr>Clients:   Call More Senior Clients!</vt:lpstr>
      <vt:lpstr>Clients:   Job vs. Purchase</vt:lpstr>
      <vt:lpstr>Clients:   Marital vs. Purchase</vt:lpstr>
      <vt:lpstr>Clients:   Education vs. Purchase</vt:lpstr>
      <vt:lpstr>Clients:   Default credit does not affect Purchase </vt:lpstr>
      <vt:lpstr>Clients:   Positive average yearly balance is good! </vt:lpstr>
      <vt:lpstr>Clients:   People without HOUSING have more money to save!</vt:lpstr>
      <vt:lpstr>Clients:   People without LOANS have more money to save!</vt:lpstr>
      <vt:lpstr>Campaign:  Call more telephone clients</vt:lpstr>
      <vt:lpstr>Campaign:  Call 2-3 days before n*7th</vt:lpstr>
      <vt:lpstr>Campaign:   Call more in month 3, 9, 10, 12   Summer needs more luck </vt:lpstr>
      <vt:lpstr>Campaign:    Call duration 500 seconds  (9 minutes) </vt:lpstr>
      <vt:lpstr>Campaign:    Call 4 times, don’t call more than 10 times </vt:lpstr>
      <vt:lpstr>Campaign:    Best contact again within 200 days </vt:lpstr>
      <vt:lpstr>Campaign:    Hard to win new customers  Per customer, more calls more success </vt:lpstr>
      <vt:lpstr>Campaign:  Call less “unknown” Call more “success”</vt:lpstr>
      <vt:lpstr>What to do differently next campaign?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Marketing Campaign Analysis</dc:title>
  <dc:creator>Pei Guo</dc:creator>
  <cp:lastModifiedBy>Pei Guo</cp:lastModifiedBy>
  <cp:revision>35</cp:revision>
  <dcterms:created xsi:type="dcterms:W3CDTF">2020-09-20T13:12:55Z</dcterms:created>
  <dcterms:modified xsi:type="dcterms:W3CDTF">2020-09-20T17:28:01Z</dcterms:modified>
</cp:coreProperties>
</file>