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7"/>
    <p:restoredTop sz="94802"/>
  </p:normalViewPr>
  <p:slideViewPr>
    <p:cSldViewPr snapToGrid="0">
      <p:cViewPr varScale="1">
        <p:scale>
          <a:sx n="147" d="100"/>
          <a:sy n="147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56C676-FAFD-4649-B163-7FACEC7CC5D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537A4F-91FA-40A3-BBAF-9641DA8643BC}">
      <dgm:prSet/>
      <dgm:spPr/>
      <dgm:t>
        <a:bodyPr/>
        <a:lstStyle/>
        <a:p>
          <a:r>
            <a:rPr lang="en-SG" b="1"/>
            <a:t>Issue</a:t>
          </a:r>
          <a:r>
            <a:rPr lang="en-SG"/>
            <a:t>: Persistent mismatch between childcare demand and preschool supply across subzones.</a:t>
          </a:r>
          <a:endParaRPr lang="en-US"/>
        </a:p>
      </dgm:t>
    </dgm:pt>
    <dgm:pt modelId="{AC2A8692-47ED-495A-AD83-AE87487E2BEE}" type="parTrans" cxnId="{FCBBF150-E95B-414A-8B7A-9B7DBE34BF08}">
      <dgm:prSet/>
      <dgm:spPr/>
      <dgm:t>
        <a:bodyPr/>
        <a:lstStyle/>
        <a:p>
          <a:endParaRPr lang="en-US"/>
        </a:p>
      </dgm:t>
    </dgm:pt>
    <dgm:pt modelId="{D768CBDE-0A3C-4434-A04C-F8452B89F14F}" type="sibTrans" cxnId="{FCBBF150-E95B-414A-8B7A-9B7DBE34BF08}">
      <dgm:prSet/>
      <dgm:spPr/>
      <dgm:t>
        <a:bodyPr/>
        <a:lstStyle/>
        <a:p>
          <a:endParaRPr lang="en-US"/>
        </a:p>
      </dgm:t>
    </dgm:pt>
    <dgm:pt modelId="{64983859-9E5A-47F3-B497-9A182FFD0245}">
      <dgm:prSet/>
      <dgm:spPr/>
      <dgm:t>
        <a:bodyPr/>
        <a:lstStyle/>
        <a:p>
          <a:r>
            <a:rPr lang="en-SG" b="1"/>
            <a:t>Solution</a:t>
          </a:r>
          <a:r>
            <a:rPr lang="en-SG"/>
            <a:t>: 5-year subzone-level forecast using population and preschool data.</a:t>
          </a:r>
          <a:endParaRPr lang="en-US"/>
        </a:p>
      </dgm:t>
    </dgm:pt>
    <dgm:pt modelId="{937D04E3-6B3C-42E7-BBB9-3B6FB89B63E4}" type="parTrans" cxnId="{814F0662-D136-42DE-A29F-420C01DE180F}">
      <dgm:prSet/>
      <dgm:spPr/>
      <dgm:t>
        <a:bodyPr/>
        <a:lstStyle/>
        <a:p>
          <a:endParaRPr lang="en-US"/>
        </a:p>
      </dgm:t>
    </dgm:pt>
    <dgm:pt modelId="{5153CA5B-93CB-4913-AA44-9F2DC286D17A}" type="sibTrans" cxnId="{814F0662-D136-42DE-A29F-420C01DE180F}">
      <dgm:prSet/>
      <dgm:spPr/>
      <dgm:t>
        <a:bodyPr/>
        <a:lstStyle/>
        <a:p>
          <a:endParaRPr lang="en-US"/>
        </a:p>
      </dgm:t>
    </dgm:pt>
    <dgm:pt modelId="{ADA27D26-75A1-465C-840F-13D80D0C2452}">
      <dgm:prSet/>
      <dgm:spPr/>
      <dgm:t>
        <a:bodyPr/>
        <a:lstStyle/>
        <a:p>
          <a:r>
            <a:rPr lang="en-SG" b="1"/>
            <a:t>Outcome</a:t>
          </a:r>
          <a:r>
            <a:rPr lang="en-SG"/>
            <a:t>: Identifies critical gaps, supports location planning.</a:t>
          </a:r>
          <a:endParaRPr lang="en-US"/>
        </a:p>
      </dgm:t>
    </dgm:pt>
    <dgm:pt modelId="{429ACACB-BCCD-47BD-A1C9-8225D39B9F28}" type="parTrans" cxnId="{A746B528-04EA-4577-AF30-0D9DCFD022E5}">
      <dgm:prSet/>
      <dgm:spPr/>
      <dgm:t>
        <a:bodyPr/>
        <a:lstStyle/>
        <a:p>
          <a:endParaRPr lang="en-US"/>
        </a:p>
      </dgm:t>
    </dgm:pt>
    <dgm:pt modelId="{55C6023D-0ED5-46F5-87EB-09F96BDC1DBF}" type="sibTrans" cxnId="{A746B528-04EA-4577-AF30-0D9DCFD022E5}">
      <dgm:prSet/>
      <dgm:spPr/>
      <dgm:t>
        <a:bodyPr/>
        <a:lstStyle/>
        <a:p>
          <a:endParaRPr lang="en-US"/>
        </a:p>
      </dgm:t>
    </dgm:pt>
    <dgm:pt modelId="{1F03DA5D-F1D9-4CA5-89BA-6CC93280F1A2}">
      <dgm:prSet/>
      <dgm:spPr/>
      <dgm:t>
        <a:bodyPr/>
        <a:lstStyle/>
        <a:p>
          <a:r>
            <a:rPr lang="en-SG" b="1"/>
            <a:t>Tool</a:t>
          </a:r>
          <a:r>
            <a:rPr lang="en-SG"/>
            <a:t>: Modular dashboard prototype to support real-time decision-making.</a:t>
          </a:r>
          <a:endParaRPr lang="en-US"/>
        </a:p>
      </dgm:t>
    </dgm:pt>
    <dgm:pt modelId="{2A44FBE3-EE30-4368-98D0-CE5E5CBED4D5}" type="parTrans" cxnId="{D71662CC-17C5-42F5-9C69-49856AE12D91}">
      <dgm:prSet/>
      <dgm:spPr/>
      <dgm:t>
        <a:bodyPr/>
        <a:lstStyle/>
        <a:p>
          <a:endParaRPr lang="en-US"/>
        </a:p>
      </dgm:t>
    </dgm:pt>
    <dgm:pt modelId="{D6CBC5D3-E5AF-49E5-A8F0-F17F58ACD509}" type="sibTrans" cxnId="{D71662CC-17C5-42F5-9C69-49856AE12D91}">
      <dgm:prSet/>
      <dgm:spPr/>
      <dgm:t>
        <a:bodyPr/>
        <a:lstStyle/>
        <a:p>
          <a:endParaRPr lang="en-US"/>
        </a:p>
      </dgm:t>
    </dgm:pt>
    <dgm:pt modelId="{A8959637-3844-674D-87E7-C731D9FE7A28}" type="pres">
      <dgm:prSet presAssocID="{BE56C676-FAFD-4649-B163-7FACEC7CC5D4}" presName="linear" presStyleCnt="0">
        <dgm:presLayoutVars>
          <dgm:animLvl val="lvl"/>
          <dgm:resizeHandles val="exact"/>
        </dgm:presLayoutVars>
      </dgm:prSet>
      <dgm:spPr/>
    </dgm:pt>
    <dgm:pt modelId="{4D259358-B9E4-DB48-B819-A024A5395F1B}" type="pres">
      <dgm:prSet presAssocID="{73537A4F-91FA-40A3-BBAF-9641DA8643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F3BC411-8CB9-044D-8B05-FD4B54BE4ABE}" type="pres">
      <dgm:prSet presAssocID="{D768CBDE-0A3C-4434-A04C-F8452B89F14F}" presName="spacer" presStyleCnt="0"/>
      <dgm:spPr/>
    </dgm:pt>
    <dgm:pt modelId="{BF787D05-50C0-6643-ABE8-EDABB8C5A69C}" type="pres">
      <dgm:prSet presAssocID="{64983859-9E5A-47F3-B497-9A182FFD02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570446-E846-6A46-9224-1001F6FC1EC8}" type="pres">
      <dgm:prSet presAssocID="{5153CA5B-93CB-4913-AA44-9F2DC286D17A}" presName="spacer" presStyleCnt="0"/>
      <dgm:spPr/>
    </dgm:pt>
    <dgm:pt modelId="{6ABD368B-1BF9-F747-A91E-F5D0FEB364B5}" type="pres">
      <dgm:prSet presAssocID="{ADA27D26-75A1-465C-840F-13D80D0C24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547E399-25CF-F741-973E-62C90BF99EE6}" type="pres">
      <dgm:prSet presAssocID="{55C6023D-0ED5-46F5-87EB-09F96BDC1DBF}" presName="spacer" presStyleCnt="0"/>
      <dgm:spPr/>
    </dgm:pt>
    <dgm:pt modelId="{AB1D459C-2229-E44F-9F46-D7CB5873FA3F}" type="pres">
      <dgm:prSet presAssocID="{1F03DA5D-F1D9-4CA5-89BA-6CC93280F1A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46B528-04EA-4577-AF30-0D9DCFD022E5}" srcId="{BE56C676-FAFD-4649-B163-7FACEC7CC5D4}" destId="{ADA27D26-75A1-465C-840F-13D80D0C2452}" srcOrd="2" destOrd="0" parTransId="{429ACACB-BCCD-47BD-A1C9-8225D39B9F28}" sibTransId="{55C6023D-0ED5-46F5-87EB-09F96BDC1DBF}"/>
    <dgm:cxn modelId="{7A529F43-B3EC-5E4D-AEF7-4F7D002EC872}" type="presOf" srcId="{73537A4F-91FA-40A3-BBAF-9641DA8643BC}" destId="{4D259358-B9E4-DB48-B819-A024A5395F1B}" srcOrd="0" destOrd="0" presId="urn:microsoft.com/office/officeart/2005/8/layout/vList2"/>
    <dgm:cxn modelId="{FCBBF150-E95B-414A-8B7A-9B7DBE34BF08}" srcId="{BE56C676-FAFD-4649-B163-7FACEC7CC5D4}" destId="{73537A4F-91FA-40A3-BBAF-9641DA8643BC}" srcOrd="0" destOrd="0" parTransId="{AC2A8692-47ED-495A-AD83-AE87487E2BEE}" sibTransId="{D768CBDE-0A3C-4434-A04C-F8452B89F14F}"/>
    <dgm:cxn modelId="{263E265A-36C5-5640-A618-874E43D7473D}" type="presOf" srcId="{ADA27D26-75A1-465C-840F-13D80D0C2452}" destId="{6ABD368B-1BF9-F747-A91E-F5D0FEB364B5}" srcOrd="0" destOrd="0" presId="urn:microsoft.com/office/officeart/2005/8/layout/vList2"/>
    <dgm:cxn modelId="{814F0662-D136-42DE-A29F-420C01DE180F}" srcId="{BE56C676-FAFD-4649-B163-7FACEC7CC5D4}" destId="{64983859-9E5A-47F3-B497-9A182FFD0245}" srcOrd="1" destOrd="0" parTransId="{937D04E3-6B3C-42E7-BBB9-3B6FB89B63E4}" sibTransId="{5153CA5B-93CB-4913-AA44-9F2DC286D17A}"/>
    <dgm:cxn modelId="{77FC1BB2-A680-6E43-8E3C-6ADF9403FD81}" type="presOf" srcId="{1F03DA5D-F1D9-4CA5-89BA-6CC93280F1A2}" destId="{AB1D459C-2229-E44F-9F46-D7CB5873FA3F}" srcOrd="0" destOrd="0" presId="urn:microsoft.com/office/officeart/2005/8/layout/vList2"/>
    <dgm:cxn modelId="{477464BC-E05D-0440-AEF6-A113AA9DCF49}" type="presOf" srcId="{64983859-9E5A-47F3-B497-9A182FFD0245}" destId="{BF787D05-50C0-6643-ABE8-EDABB8C5A69C}" srcOrd="0" destOrd="0" presId="urn:microsoft.com/office/officeart/2005/8/layout/vList2"/>
    <dgm:cxn modelId="{D71662CC-17C5-42F5-9C69-49856AE12D91}" srcId="{BE56C676-FAFD-4649-B163-7FACEC7CC5D4}" destId="{1F03DA5D-F1D9-4CA5-89BA-6CC93280F1A2}" srcOrd="3" destOrd="0" parTransId="{2A44FBE3-EE30-4368-98D0-CE5E5CBED4D5}" sibTransId="{D6CBC5D3-E5AF-49E5-A8F0-F17F58ACD509}"/>
    <dgm:cxn modelId="{800D28D8-ADC6-E149-9E6C-EA509190092C}" type="presOf" srcId="{BE56C676-FAFD-4649-B163-7FACEC7CC5D4}" destId="{A8959637-3844-674D-87E7-C731D9FE7A28}" srcOrd="0" destOrd="0" presId="urn:microsoft.com/office/officeart/2005/8/layout/vList2"/>
    <dgm:cxn modelId="{973F1227-FF16-5641-ABED-728AEA6D158A}" type="presParOf" srcId="{A8959637-3844-674D-87E7-C731D9FE7A28}" destId="{4D259358-B9E4-DB48-B819-A024A5395F1B}" srcOrd="0" destOrd="0" presId="urn:microsoft.com/office/officeart/2005/8/layout/vList2"/>
    <dgm:cxn modelId="{C00137A2-2CCA-FA4F-89F7-A41ABC6E4DF2}" type="presParOf" srcId="{A8959637-3844-674D-87E7-C731D9FE7A28}" destId="{DF3BC411-8CB9-044D-8B05-FD4B54BE4ABE}" srcOrd="1" destOrd="0" presId="urn:microsoft.com/office/officeart/2005/8/layout/vList2"/>
    <dgm:cxn modelId="{8DE6A215-4EAC-3041-90E2-A2D3C546D4C3}" type="presParOf" srcId="{A8959637-3844-674D-87E7-C731D9FE7A28}" destId="{BF787D05-50C0-6643-ABE8-EDABB8C5A69C}" srcOrd="2" destOrd="0" presId="urn:microsoft.com/office/officeart/2005/8/layout/vList2"/>
    <dgm:cxn modelId="{6162BB30-2BA9-F34D-B0B8-9A2C49A2607E}" type="presParOf" srcId="{A8959637-3844-674D-87E7-C731D9FE7A28}" destId="{7E570446-E846-6A46-9224-1001F6FC1EC8}" srcOrd="3" destOrd="0" presId="urn:microsoft.com/office/officeart/2005/8/layout/vList2"/>
    <dgm:cxn modelId="{27E789D5-67C3-034A-933F-80BC84F4AF94}" type="presParOf" srcId="{A8959637-3844-674D-87E7-C731D9FE7A28}" destId="{6ABD368B-1BF9-F747-A91E-F5D0FEB364B5}" srcOrd="4" destOrd="0" presId="urn:microsoft.com/office/officeart/2005/8/layout/vList2"/>
    <dgm:cxn modelId="{043B41B6-D21B-3F4D-883D-04C923224EF4}" type="presParOf" srcId="{A8959637-3844-674D-87E7-C731D9FE7A28}" destId="{8547E399-25CF-F741-973E-62C90BF99EE6}" srcOrd="5" destOrd="0" presId="urn:microsoft.com/office/officeart/2005/8/layout/vList2"/>
    <dgm:cxn modelId="{6377831E-6F1E-B643-B256-9D26F1E9905F}" type="presParOf" srcId="{A8959637-3844-674D-87E7-C731D9FE7A28}" destId="{AB1D459C-2229-E44F-9F46-D7CB5873FA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1A5ADC69-63E9-46E7-93F9-5EC204C783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F3A88A-2541-4356-B0C8-A7120F4B6E38}">
      <dgm:prSet/>
      <dgm:spPr/>
      <dgm:t>
        <a:bodyPr/>
        <a:lstStyle/>
        <a:p>
          <a:r>
            <a:rPr lang="en-SG"/>
            <a:t>Strategic, scalable, and evidence-based planning tool.</a:t>
          </a:r>
          <a:endParaRPr lang="en-US"/>
        </a:p>
      </dgm:t>
    </dgm:pt>
    <dgm:pt modelId="{386E3378-8216-49B2-BACC-19F8151F2E69}" type="parTrans" cxnId="{99FC2014-49F4-4433-AB5B-8D120AFE51FE}">
      <dgm:prSet/>
      <dgm:spPr/>
      <dgm:t>
        <a:bodyPr/>
        <a:lstStyle/>
        <a:p>
          <a:endParaRPr lang="en-US"/>
        </a:p>
      </dgm:t>
    </dgm:pt>
    <dgm:pt modelId="{F6A2808F-42CE-481A-A956-A1469FFC3A82}" type="sibTrans" cxnId="{99FC2014-49F4-4433-AB5B-8D120AFE51FE}">
      <dgm:prSet/>
      <dgm:spPr/>
      <dgm:t>
        <a:bodyPr/>
        <a:lstStyle/>
        <a:p>
          <a:endParaRPr lang="en-US"/>
        </a:p>
      </dgm:t>
    </dgm:pt>
    <dgm:pt modelId="{5956E8BB-2C4B-4FDA-B2C3-42B6FE76F0A0}">
      <dgm:prSet/>
      <dgm:spPr/>
      <dgm:t>
        <a:bodyPr/>
        <a:lstStyle/>
        <a:p>
          <a:r>
            <a:rPr lang="en-SG"/>
            <a:t>Delivers real-time insight for national early childhood infrastructure.</a:t>
          </a:r>
          <a:endParaRPr lang="en-US"/>
        </a:p>
      </dgm:t>
    </dgm:pt>
    <dgm:pt modelId="{B48F5606-F26F-46CD-A849-0290BDB7C441}" type="parTrans" cxnId="{31AF87F7-00D7-4E58-8605-86AEC47517E2}">
      <dgm:prSet/>
      <dgm:spPr/>
      <dgm:t>
        <a:bodyPr/>
        <a:lstStyle/>
        <a:p>
          <a:endParaRPr lang="en-US"/>
        </a:p>
      </dgm:t>
    </dgm:pt>
    <dgm:pt modelId="{E3B95E01-CB72-4A21-A6AA-A98382C43A75}" type="sibTrans" cxnId="{31AF87F7-00D7-4E58-8605-86AEC47517E2}">
      <dgm:prSet/>
      <dgm:spPr/>
      <dgm:t>
        <a:bodyPr/>
        <a:lstStyle/>
        <a:p>
          <a:endParaRPr lang="en-US"/>
        </a:p>
      </dgm:t>
    </dgm:pt>
    <dgm:pt modelId="{2D57C912-3124-44C2-9745-B2BE67E8433A}">
      <dgm:prSet/>
      <dgm:spPr/>
      <dgm:t>
        <a:bodyPr/>
        <a:lstStyle/>
        <a:p>
          <a:r>
            <a:rPr lang="en-SG"/>
            <a:t>Ensures that </a:t>
          </a:r>
          <a:r>
            <a:rPr lang="en-SG" b="1"/>
            <a:t>no family is left behind</a:t>
          </a:r>
          <a:r>
            <a:rPr lang="en-SG"/>
            <a:t> due to childcare inaccessibility.</a:t>
          </a:r>
          <a:endParaRPr lang="en-US"/>
        </a:p>
      </dgm:t>
    </dgm:pt>
    <dgm:pt modelId="{948E9A53-F5B7-4C1F-A85C-BD56CBE8BB4C}" type="parTrans" cxnId="{1046F602-1E80-43D3-AABB-E19BD8EAEF1D}">
      <dgm:prSet/>
      <dgm:spPr/>
      <dgm:t>
        <a:bodyPr/>
        <a:lstStyle/>
        <a:p>
          <a:endParaRPr lang="en-US"/>
        </a:p>
      </dgm:t>
    </dgm:pt>
    <dgm:pt modelId="{D3502232-982F-4691-8AE0-92DE0DE68F9D}" type="sibTrans" cxnId="{1046F602-1E80-43D3-AABB-E19BD8EAEF1D}">
      <dgm:prSet/>
      <dgm:spPr/>
      <dgm:t>
        <a:bodyPr/>
        <a:lstStyle/>
        <a:p>
          <a:endParaRPr lang="en-US"/>
        </a:p>
      </dgm:t>
    </dgm:pt>
    <dgm:pt modelId="{C12DEE90-2DC5-DB4B-8C80-B40CEAD5ECAE}" type="pres">
      <dgm:prSet presAssocID="{1A5ADC69-63E9-46E7-93F9-5EC204C783B2}" presName="linear" presStyleCnt="0">
        <dgm:presLayoutVars>
          <dgm:animLvl val="lvl"/>
          <dgm:resizeHandles val="exact"/>
        </dgm:presLayoutVars>
      </dgm:prSet>
      <dgm:spPr/>
    </dgm:pt>
    <dgm:pt modelId="{F7AAFA38-B690-8E46-AB6A-7FBFF960D82E}" type="pres">
      <dgm:prSet presAssocID="{46F3A88A-2541-4356-B0C8-A7120F4B6E3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865FE-207C-D34E-BD99-CF17232B0CDF}" type="pres">
      <dgm:prSet presAssocID="{F6A2808F-42CE-481A-A956-A1469FFC3A82}" presName="spacer" presStyleCnt="0"/>
      <dgm:spPr/>
    </dgm:pt>
    <dgm:pt modelId="{A33ED7BB-142F-714B-91BA-FDF474E4A84C}" type="pres">
      <dgm:prSet presAssocID="{5956E8BB-2C4B-4FDA-B2C3-42B6FE76F0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D8F1E5-08B7-B940-B567-5C77FC1369B8}" type="pres">
      <dgm:prSet presAssocID="{E3B95E01-CB72-4A21-A6AA-A98382C43A75}" presName="spacer" presStyleCnt="0"/>
      <dgm:spPr/>
    </dgm:pt>
    <dgm:pt modelId="{DF2DBE31-D33F-154F-A563-99F8C2774EDC}" type="pres">
      <dgm:prSet presAssocID="{2D57C912-3124-44C2-9745-B2BE67E843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46F602-1E80-43D3-AABB-E19BD8EAEF1D}" srcId="{1A5ADC69-63E9-46E7-93F9-5EC204C783B2}" destId="{2D57C912-3124-44C2-9745-B2BE67E8433A}" srcOrd="2" destOrd="0" parTransId="{948E9A53-F5B7-4C1F-A85C-BD56CBE8BB4C}" sibTransId="{D3502232-982F-4691-8AE0-92DE0DE68F9D}"/>
    <dgm:cxn modelId="{A255F70F-0AA2-4E44-B6C0-3D6EC354CA0D}" type="presOf" srcId="{2D57C912-3124-44C2-9745-B2BE67E8433A}" destId="{DF2DBE31-D33F-154F-A563-99F8C2774EDC}" srcOrd="0" destOrd="0" presId="urn:microsoft.com/office/officeart/2005/8/layout/vList2"/>
    <dgm:cxn modelId="{99FC2014-49F4-4433-AB5B-8D120AFE51FE}" srcId="{1A5ADC69-63E9-46E7-93F9-5EC204C783B2}" destId="{46F3A88A-2541-4356-B0C8-A7120F4B6E38}" srcOrd="0" destOrd="0" parTransId="{386E3378-8216-49B2-BACC-19F8151F2E69}" sibTransId="{F6A2808F-42CE-481A-A956-A1469FFC3A82}"/>
    <dgm:cxn modelId="{A17CEF2C-D393-2D49-9792-EEABD342E8F9}" type="presOf" srcId="{5956E8BB-2C4B-4FDA-B2C3-42B6FE76F0A0}" destId="{A33ED7BB-142F-714B-91BA-FDF474E4A84C}" srcOrd="0" destOrd="0" presId="urn:microsoft.com/office/officeart/2005/8/layout/vList2"/>
    <dgm:cxn modelId="{2114938C-A286-0846-B7F1-7268C0F5108F}" type="presOf" srcId="{1A5ADC69-63E9-46E7-93F9-5EC204C783B2}" destId="{C12DEE90-2DC5-DB4B-8C80-B40CEAD5ECAE}" srcOrd="0" destOrd="0" presId="urn:microsoft.com/office/officeart/2005/8/layout/vList2"/>
    <dgm:cxn modelId="{31AF87F7-00D7-4E58-8605-86AEC47517E2}" srcId="{1A5ADC69-63E9-46E7-93F9-5EC204C783B2}" destId="{5956E8BB-2C4B-4FDA-B2C3-42B6FE76F0A0}" srcOrd="1" destOrd="0" parTransId="{B48F5606-F26F-46CD-A849-0290BDB7C441}" sibTransId="{E3B95E01-CB72-4A21-A6AA-A98382C43A75}"/>
    <dgm:cxn modelId="{49A925FC-7782-4B43-B21F-AF2B427ABFA5}" type="presOf" srcId="{46F3A88A-2541-4356-B0C8-A7120F4B6E38}" destId="{F7AAFA38-B690-8E46-AB6A-7FBFF960D82E}" srcOrd="0" destOrd="0" presId="urn:microsoft.com/office/officeart/2005/8/layout/vList2"/>
    <dgm:cxn modelId="{C8437F0C-A6F9-B148-AF33-CCD804798EE5}" type="presParOf" srcId="{C12DEE90-2DC5-DB4B-8C80-B40CEAD5ECAE}" destId="{F7AAFA38-B690-8E46-AB6A-7FBFF960D82E}" srcOrd="0" destOrd="0" presId="urn:microsoft.com/office/officeart/2005/8/layout/vList2"/>
    <dgm:cxn modelId="{00432391-A270-2C45-9ECA-D407E870A144}" type="presParOf" srcId="{C12DEE90-2DC5-DB4B-8C80-B40CEAD5ECAE}" destId="{130865FE-207C-D34E-BD99-CF17232B0CDF}" srcOrd="1" destOrd="0" presId="urn:microsoft.com/office/officeart/2005/8/layout/vList2"/>
    <dgm:cxn modelId="{943813B9-D3C7-EA4B-BF94-329C83D6CD9C}" type="presParOf" srcId="{C12DEE90-2DC5-DB4B-8C80-B40CEAD5ECAE}" destId="{A33ED7BB-142F-714B-91BA-FDF474E4A84C}" srcOrd="2" destOrd="0" presId="urn:microsoft.com/office/officeart/2005/8/layout/vList2"/>
    <dgm:cxn modelId="{7C366A37-CEC6-DB4E-85C4-14C848777AA6}" type="presParOf" srcId="{C12DEE90-2DC5-DB4B-8C80-B40CEAD5ECAE}" destId="{BDD8F1E5-08B7-B940-B567-5C77FC1369B8}" srcOrd="3" destOrd="0" presId="urn:microsoft.com/office/officeart/2005/8/layout/vList2"/>
    <dgm:cxn modelId="{3FC9F6E3-AD45-8440-BF39-3F8DAD2B6750}" type="presParOf" srcId="{C12DEE90-2DC5-DB4B-8C80-B40CEAD5ECAE}" destId="{DF2DBE31-D33F-154F-A563-99F8C2774E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EA61E4-AA99-469C-B14E-8EFF46ECFD0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0B64517-3468-4E76-9354-8CA15D7F8738}">
      <dgm:prSet/>
      <dgm:spPr/>
      <dgm:t>
        <a:bodyPr/>
        <a:lstStyle/>
        <a:p>
          <a:r>
            <a:rPr lang="en-SG"/>
            <a:t>Forecast demand for childcare (18 months–6 years) at the </a:t>
          </a:r>
          <a:r>
            <a:rPr lang="en-SG" b="1"/>
            <a:t>subzone level</a:t>
          </a:r>
          <a:r>
            <a:rPr lang="en-SG"/>
            <a:t>.</a:t>
          </a:r>
          <a:endParaRPr lang="en-US"/>
        </a:p>
      </dgm:t>
    </dgm:pt>
    <dgm:pt modelId="{306CB4C4-D1A5-4DA9-B941-EC8B7D8F2663}" type="parTrans" cxnId="{6A5B0C30-D041-4B29-9BAD-2D64422CB786}">
      <dgm:prSet/>
      <dgm:spPr/>
      <dgm:t>
        <a:bodyPr/>
        <a:lstStyle/>
        <a:p>
          <a:endParaRPr lang="en-US"/>
        </a:p>
      </dgm:t>
    </dgm:pt>
    <dgm:pt modelId="{30DF55DE-4A85-446E-AA69-CAF404DF6E3C}" type="sibTrans" cxnId="{6A5B0C30-D041-4B29-9BAD-2D64422CB78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6E754A9-DA12-4D16-AE12-188A81366505}">
      <dgm:prSet/>
      <dgm:spPr/>
      <dgm:t>
        <a:bodyPr/>
        <a:lstStyle/>
        <a:p>
          <a:r>
            <a:rPr lang="en-SG"/>
            <a:t>Determine </a:t>
          </a:r>
          <a:r>
            <a:rPr lang="en-SG" b="1"/>
            <a:t>how many and where</a:t>
          </a:r>
          <a:r>
            <a:rPr lang="en-SG"/>
            <a:t> preschools are needed.</a:t>
          </a:r>
          <a:endParaRPr lang="en-US"/>
        </a:p>
      </dgm:t>
    </dgm:pt>
    <dgm:pt modelId="{B869361A-55EE-4CA1-AE72-4E1F38AF4999}" type="parTrans" cxnId="{2BDE34DA-8D31-46B3-9CB7-A13ECC730F52}">
      <dgm:prSet/>
      <dgm:spPr/>
      <dgm:t>
        <a:bodyPr/>
        <a:lstStyle/>
        <a:p>
          <a:endParaRPr lang="en-US"/>
        </a:p>
      </dgm:t>
    </dgm:pt>
    <dgm:pt modelId="{9EBF41CA-4446-46FA-82A3-50CC5D733EDC}" type="sibTrans" cxnId="{2BDE34DA-8D31-46B3-9CB7-A13ECC730F5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42A581C-0BB8-4A73-A547-C4446B6A4512}">
      <dgm:prSet/>
      <dgm:spPr/>
      <dgm:t>
        <a:bodyPr/>
        <a:lstStyle/>
        <a:p>
          <a:r>
            <a:rPr lang="en-SG"/>
            <a:t>Provide ECDA a flexible tool for </a:t>
          </a:r>
          <a:r>
            <a:rPr lang="en-SG" b="1"/>
            <a:t>continuous updates</a:t>
          </a:r>
          <a:r>
            <a:rPr lang="en-SG"/>
            <a:t>.</a:t>
          </a:r>
          <a:endParaRPr lang="en-US"/>
        </a:p>
      </dgm:t>
    </dgm:pt>
    <dgm:pt modelId="{442329F9-AA5C-4F1F-9CD1-572AEF0D185A}" type="parTrans" cxnId="{5666A26A-9D10-440F-9DBC-5B610C1D33E5}">
      <dgm:prSet/>
      <dgm:spPr/>
      <dgm:t>
        <a:bodyPr/>
        <a:lstStyle/>
        <a:p>
          <a:endParaRPr lang="en-US"/>
        </a:p>
      </dgm:t>
    </dgm:pt>
    <dgm:pt modelId="{1DF59E1F-3584-474C-8B39-1338F31675F6}" type="sibTrans" cxnId="{5666A26A-9D10-440F-9DBC-5B610C1D33E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CCDBECB-7368-454D-B187-454BB151AA54}" type="pres">
      <dgm:prSet presAssocID="{00EA61E4-AA99-469C-B14E-8EFF46ECFD00}" presName="Name0" presStyleCnt="0">
        <dgm:presLayoutVars>
          <dgm:animLvl val="lvl"/>
          <dgm:resizeHandles val="exact"/>
        </dgm:presLayoutVars>
      </dgm:prSet>
      <dgm:spPr/>
    </dgm:pt>
    <dgm:pt modelId="{3C47DC53-3B4C-1146-9496-4A27BE264AB3}" type="pres">
      <dgm:prSet presAssocID="{70B64517-3468-4E76-9354-8CA15D7F8738}" presName="compositeNode" presStyleCnt="0">
        <dgm:presLayoutVars>
          <dgm:bulletEnabled val="1"/>
        </dgm:presLayoutVars>
      </dgm:prSet>
      <dgm:spPr/>
    </dgm:pt>
    <dgm:pt modelId="{FD11330D-7FDE-D14E-8F8A-3C1D37067203}" type="pres">
      <dgm:prSet presAssocID="{70B64517-3468-4E76-9354-8CA15D7F8738}" presName="bgRect" presStyleLbl="alignNode1" presStyleIdx="0" presStyleCnt="3"/>
      <dgm:spPr/>
    </dgm:pt>
    <dgm:pt modelId="{7214587B-ACE1-E84D-B509-F319F74D6564}" type="pres">
      <dgm:prSet presAssocID="{30DF55DE-4A85-446E-AA69-CAF404DF6E3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38D6D1A-7FBB-5247-9F95-2B63ECF9DB19}" type="pres">
      <dgm:prSet presAssocID="{70B64517-3468-4E76-9354-8CA15D7F8738}" presName="nodeRect" presStyleLbl="alignNode1" presStyleIdx="0" presStyleCnt="3">
        <dgm:presLayoutVars>
          <dgm:bulletEnabled val="1"/>
        </dgm:presLayoutVars>
      </dgm:prSet>
      <dgm:spPr/>
    </dgm:pt>
    <dgm:pt modelId="{2F723189-FFA7-A848-8B75-D3DFAAEC09C6}" type="pres">
      <dgm:prSet presAssocID="{30DF55DE-4A85-446E-AA69-CAF404DF6E3C}" presName="sibTrans" presStyleCnt="0"/>
      <dgm:spPr/>
    </dgm:pt>
    <dgm:pt modelId="{BF124A76-D4E5-6E42-B7E1-D013B60809CD}" type="pres">
      <dgm:prSet presAssocID="{D6E754A9-DA12-4D16-AE12-188A81366505}" presName="compositeNode" presStyleCnt="0">
        <dgm:presLayoutVars>
          <dgm:bulletEnabled val="1"/>
        </dgm:presLayoutVars>
      </dgm:prSet>
      <dgm:spPr/>
    </dgm:pt>
    <dgm:pt modelId="{AE26E4CB-9DE4-5C4B-BAAE-75CCA2B8D158}" type="pres">
      <dgm:prSet presAssocID="{D6E754A9-DA12-4D16-AE12-188A81366505}" presName="bgRect" presStyleLbl="alignNode1" presStyleIdx="1" presStyleCnt="3"/>
      <dgm:spPr/>
    </dgm:pt>
    <dgm:pt modelId="{D7D749BC-1953-124A-8FEB-66C58DC1300B}" type="pres">
      <dgm:prSet presAssocID="{9EBF41CA-4446-46FA-82A3-50CC5D733EDC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819D969D-DBA6-3B40-986E-9CC05A001998}" type="pres">
      <dgm:prSet presAssocID="{D6E754A9-DA12-4D16-AE12-188A81366505}" presName="nodeRect" presStyleLbl="alignNode1" presStyleIdx="1" presStyleCnt="3">
        <dgm:presLayoutVars>
          <dgm:bulletEnabled val="1"/>
        </dgm:presLayoutVars>
      </dgm:prSet>
      <dgm:spPr/>
    </dgm:pt>
    <dgm:pt modelId="{598B6882-A5C7-BE45-84FE-EA1BADD7EF5B}" type="pres">
      <dgm:prSet presAssocID="{9EBF41CA-4446-46FA-82A3-50CC5D733EDC}" presName="sibTrans" presStyleCnt="0"/>
      <dgm:spPr/>
    </dgm:pt>
    <dgm:pt modelId="{6ECCF10B-8709-8141-9EA0-6399DE9B8263}" type="pres">
      <dgm:prSet presAssocID="{D42A581C-0BB8-4A73-A547-C4446B6A4512}" presName="compositeNode" presStyleCnt="0">
        <dgm:presLayoutVars>
          <dgm:bulletEnabled val="1"/>
        </dgm:presLayoutVars>
      </dgm:prSet>
      <dgm:spPr/>
    </dgm:pt>
    <dgm:pt modelId="{42C438BE-F18A-2148-8001-01A4025C292C}" type="pres">
      <dgm:prSet presAssocID="{D42A581C-0BB8-4A73-A547-C4446B6A4512}" presName="bgRect" presStyleLbl="alignNode1" presStyleIdx="2" presStyleCnt="3"/>
      <dgm:spPr/>
    </dgm:pt>
    <dgm:pt modelId="{C03BB43E-3517-C041-BAB0-EBCF821D70F6}" type="pres">
      <dgm:prSet presAssocID="{1DF59E1F-3584-474C-8B39-1338F31675F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890D328-2971-CD43-85F8-0148883CB5CC}" type="pres">
      <dgm:prSet presAssocID="{D42A581C-0BB8-4A73-A547-C4446B6A451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A5B0C30-D041-4B29-9BAD-2D64422CB786}" srcId="{00EA61E4-AA99-469C-B14E-8EFF46ECFD00}" destId="{70B64517-3468-4E76-9354-8CA15D7F8738}" srcOrd="0" destOrd="0" parTransId="{306CB4C4-D1A5-4DA9-B941-EC8B7D8F2663}" sibTransId="{30DF55DE-4A85-446E-AA69-CAF404DF6E3C}"/>
    <dgm:cxn modelId="{CCD48235-A6E7-6C44-A08B-12DC119B17AE}" type="presOf" srcId="{30DF55DE-4A85-446E-AA69-CAF404DF6E3C}" destId="{7214587B-ACE1-E84D-B509-F319F74D6564}" srcOrd="0" destOrd="0" presId="urn:microsoft.com/office/officeart/2016/7/layout/LinearBlockProcessNumbered"/>
    <dgm:cxn modelId="{6D040965-709A-F943-BEC1-678D4C139990}" type="presOf" srcId="{D42A581C-0BB8-4A73-A547-C4446B6A4512}" destId="{B890D328-2971-CD43-85F8-0148883CB5CC}" srcOrd="1" destOrd="0" presId="urn:microsoft.com/office/officeart/2016/7/layout/LinearBlockProcessNumbered"/>
    <dgm:cxn modelId="{84BD026A-E034-E84D-8F05-6F0A6431D7F1}" type="presOf" srcId="{70B64517-3468-4E76-9354-8CA15D7F8738}" destId="{FD11330D-7FDE-D14E-8F8A-3C1D37067203}" srcOrd="0" destOrd="0" presId="urn:microsoft.com/office/officeart/2016/7/layout/LinearBlockProcessNumbered"/>
    <dgm:cxn modelId="{5666A26A-9D10-440F-9DBC-5B610C1D33E5}" srcId="{00EA61E4-AA99-469C-B14E-8EFF46ECFD00}" destId="{D42A581C-0BB8-4A73-A547-C4446B6A4512}" srcOrd="2" destOrd="0" parTransId="{442329F9-AA5C-4F1F-9CD1-572AEF0D185A}" sibTransId="{1DF59E1F-3584-474C-8B39-1338F31675F6}"/>
    <dgm:cxn modelId="{9E152A7E-F48E-1042-BC8E-776BE2B07A2A}" type="presOf" srcId="{D6E754A9-DA12-4D16-AE12-188A81366505}" destId="{AE26E4CB-9DE4-5C4B-BAAE-75CCA2B8D158}" srcOrd="0" destOrd="0" presId="urn:microsoft.com/office/officeart/2016/7/layout/LinearBlockProcessNumbered"/>
    <dgm:cxn modelId="{05311E80-3A50-2344-A827-D6958CA4503B}" type="presOf" srcId="{9EBF41CA-4446-46FA-82A3-50CC5D733EDC}" destId="{D7D749BC-1953-124A-8FEB-66C58DC1300B}" srcOrd="0" destOrd="0" presId="urn:microsoft.com/office/officeart/2016/7/layout/LinearBlockProcessNumbered"/>
    <dgm:cxn modelId="{CEF2ED9F-DCCC-A544-93BC-8B4A38DFFB0F}" type="presOf" srcId="{1DF59E1F-3584-474C-8B39-1338F31675F6}" destId="{C03BB43E-3517-C041-BAB0-EBCF821D70F6}" srcOrd="0" destOrd="0" presId="urn:microsoft.com/office/officeart/2016/7/layout/LinearBlockProcessNumbered"/>
    <dgm:cxn modelId="{E76638B3-7572-E548-95F2-D402A887FE81}" type="presOf" srcId="{D42A581C-0BB8-4A73-A547-C4446B6A4512}" destId="{42C438BE-F18A-2148-8001-01A4025C292C}" srcOrd="0" destOrd="0" presId="urn:microsoft.com/office/officeart/2016/7/layout/LinearBlockProcessNumbered"/>
    <dgm:cxn modelId="{CC21B8CD-1D03-274D-B34C-E4AD36EF943D}" type="presOf" srcId="{D6E754A9-DA12-4D16-AE12-188A81366505}" destId="{819D969D-DBA6-3B40-986E-9CC05A001998}" srcOrd="1" destOrd="0" presId="urn:microsoft.com/office/officeart/2016/7/layout/LinearBlockProcessNumbered"/>
    <dgm:cxn modelId="{2BDE34DA-8D31-46B3-9CB7-A13ECC730F52}" srcId="{00EA61E4-AA99-469C-B14E-8EFF46ECFD00}" destId="{D6E754A9-DA12-4D16-AE12-188A81366505}" srcOrd="1" destOrd="0" parTransId="{B869361A-55EE-4CA1-AE72-4E1F38AF4999}" sibTransId="{9EBF41CA-4446-46FA-82A3-50CC5D733EDC}"/>
    <dgm:cxn modelId="{1B63B8DA-2517-8742-93AC-51247389E0BB}" type="presOf" srcId="{70B64517-3468-4E76-9354-8CA15D7F8738}" destId="{838D6D1A-7FBB-5247-9F95-2B63ECF9DB19}" srcOrd="1" destOrd="0" presId="urn:microsoft.com/office/officeart/2016/7/layout/LinearBlockProcessNumbered"/>
    <dgm:cxn modelId="{0E9C35FB-B28D-C34A-B723-101A11835B02}" type="presOf" srcId="{00EA61E4-AA99-469C-B14E-8EFF46ECFD00}" destId="{6CCDBECB-7368-454D-B187-454BB151AA54}" srcOrd="0" destOrd="0" presId="urn:microsoft.com/office/officeart/2016/7/layout/LinearBlockProcessNumbered"/>
    <dgm:cxn modelId="{D71CB800-6DCF-F746-9258-3976EE2C27FB}" type="presParOf" srcId="{6CCDBECB-7368-454D-B187-454BB151AA54}" destId="{3C47DC53-3B4C-1146-9496-4A27BE264AB3}" srcOrd="0" destOrd="0" presId="urn:microsoft.com/office/officeart/2016/7/layout/LinearBlockProcessNumbered"/>
    <dgm:cxn modelId="{B2029FF9-B5A9-D542-8D96-B4774C343A97}" type="presParOf" srcId="{3C47DC53-3B4C-1146-9496-4A27BE264AB3}" destId="{FD11330D-7FDE-D14E-8F8A-3C1D37067203}" srcOrd="0" destOrd="0" presId="urn:microsoft.com/office/officeart/2016/7/layout/LinearBlockProcessNumbered"/>
    <dgm:cxn modelId="{D16276EC-FE5D-2249-A137-4DD84986A844}" type="presParOf" srcId="{3C47DC53-3B4C-1146-9496-4A27BE264AB3}" destId="{7214587B-ACE1-E84D-B509-F319F74D6564}" srcOrd="1" destOrd="0" presId="urn:microsoft.com/office/officeart/2016/7/layout/LinearBlockProcessNumbered"/>
    <dgm:cxn modelId="{1A79E8B1-EEC5-5C4B-B62F-60F86921057F}" type="presParOf" srcId="{3C47DC53-3B4C-1146-9496-4A27BE264AB3}" destId="{838D6D1A-7FBB-5247-9F95-2B63ECF9DB19}" srcOrd="2" destOrd="0" presId="urn:microsoft.com/office/officeart/2016/7/layout/LinearBlockProcessNumbered"/>
    <dgm:cxn modelId="{F6917179-7546-9048-92E0-DCD0ADA15429}" type="presParOf" srcId="{6CCDBECB-7368-454D-B187-454BB151AA54}" destId="{2F723189-FFA7-A848-8B75-D3DFAAEC09C6}" srcOrd="1" destOrd="0" presId="urn:microsoft.com/office/officeart/2016/7/layout/LinearBlockProcessNumbered"/>
    <dgm:cxn modelId="{DD1FE486-086D-234E-B29F-5A0840C72D01}" type="presParOf" srcId="{6CCDBECB-7368-454D-B187-454BB151AA54}" destId="{BF124A76-D4E5-6E42-B7E1-D013B60809CD}" srcOrd="2" destOrd="0" presId="urn:microsoft.com/office/officeart/2016/7/layout/LinearBlockProcessNumbered"/>
    <dgm:cxn modelId="{A4430551-02F6-314E-B302-DEC389D0BC8E}" type="presParOf" srcId="{BF124A76-D4E5-6E42-B7E1-D013B60809CD}" destId="{AE26E4CB-9DE4-5C4B-BAAE-75CCA2B8D158}" srcOrd="0" destOrd="0" presId="urn:microsoft.com/office/officeart/2016/7/layout/LinearBlockProcessNumbered"/>
    <dgm:cxn modelId="{DEB850DD-5C65-9849-BD63-1B37F7A4ADB5}" type="presParOf" srcId="{BF124A76-D4E5-6E42-B7E1-D013B60809CD}" destId="{D7D749BC-1953-124A-8FEB-66C58DC1300B}" srcOrd="1" destOrd="0" presId="urn:microsoft.com/office/officeart/2016/7/layout/LinearBlockProcessNumbered"/>
    <dgm:cxn modelId="{F395D7CB-C608-3141-B131-959ECE5F7BBF}" type="presParOf" srcId="{BF124A76-D4E5-6E42-B7E1-D013B60809CD}" destId="{819D969D-DBA6-3B40-986E-9CC05A001998}" srcOrd="2" destOrd="0" presId="urn:microsoft.com/office/officeart/2016/7/layout/LinearBlockProcessNumbered"/>
    <dgm:cxn modelId="{2951D0B5-DB7F-7946-9100-981C0B633AD8}" type="presParOf" srcId="{6CCDBECB-7368-454D-B187-454BB151AA54}" destId="{598B6882-A5C7-BE45-84FE-EA1BADD7EF5B}" srcOrd="3" destOrd="0" presId="urn:microsoft.com/office/officeart/2016/7/layout/LinearBlockProcessNumbered"/>
    <dgm:cxn modelId="{32344A4B-035D-8B4E-A304-24B73FD3F9A0}" type="presParOf" srcId="{6CCDBECB-7368-454D-B187-454BB151AA54}" destId="{6ECCF10B-8709-8141-9EA0-6399DE9B8263}" srcOrd="4" destOrd="0" presId="urn:microsoft.com/office/officeart/2016/7/layout/LinearBlockProcessNumbered"/>
    <dgm:cxn modelId="{006FEB09-77C6-054B-BC49-FFF16B7F75FA}" type="presParOf" srcId="{6ECCF10B-8709-8141-9EA0-6399DE9B8263}" destId="{42C438BE-F18A-2148-8001-01A4025C292C}" srcOrd="0" destOrd="0" presId="urn:microsoft.com/office/officeart/2016/7/layout/LinearBlockProcessNumbered"/>
    <dgm:cxn modelId="{3F09F9CD-3588-6146-AAB7-EAF2593A0B5F}" type="presParOf" srcId="{6ECCF10B-8709-8141-9EA0-6399DE9B8263}" destId="{C03BB43E-3517-C041-BAB0-EBCF821D70F6}" srcOrd="1" destOrd="0" presId="urn:microsoft.com/office/officeart/2016/7/layout/LinearBlockProcessNumbered"/>
    <dgm:cxn modelId="{C9E2B894-284B-2344-B597-5DC57A3437B4}" type="presParOf" srcId="{6ECCF10B-8709-8141-9EA0-6399DE9B8263}" destId="{B890D328-2971-CD43-85F8-0148883CB5C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A695FB-0FD8-43E6-AD72-17115922572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D35CBB-907B-407A-9B95-CCDC2F3F1764}">
      <dgm:prSet/>
      <dgm:spPr/>
      <dgm:t>
        <a:bodyPr/>
        <a:lstStyle/>
        <a:p>
          <a:r>
            <a:rPr lang="en-SG" b="1"/>
            <a:t>Age group</a:t>
          </a:r>
          <a:r>
            <a:rPr lang="en-SG"/>
            <a:t>: 18 months to 6 years (≈ ages 2–6).</a:t>
          </a:r>
          <a:endParaRPr lang="en-US"/>
        </a:p>
      </dgm:t>
    </dgm:pt>
    <dgm:pt modelId="{0658479B-77D1-467C-B649-41E90E0BCD08}" type="parTrans" cxnId="{9A44111D-8943-4F89-9BD4-0EC2A6581397}">
      <dgm:prSet/>
      <dgm:spPr/>
      <dgm:t>
        <a:bodyPr/>
        <a:lstStyle/>
        <a:p>
          <a:endParaRPr lang="en-US"/>
        </a:p>
      </dgm:t>
    </dgm:pt>
    <dgm:pt modelId="{0A497E05-00F0-4846-9A44-11A1BF37FA00}" type="sibTrans" cxnId="{9A44111D-8943-4F89-9BD4-0EC2A6581397}">
      <dgm:prSet/>
      <dgm:spPr/>
      <dgm:t>
        <a:bodyPr/>
        <a:lstStyle/>
        <a:p>
          <a:endParaRPr lang="en-US"/>
        </a:p>
      </dgm:t>
    </dgm:pt>
    <dgm:pt modelId="{37DC2D3C-CDC0-43F6-ACA3-40581F7278F7}">
      <dgm:prSet/>
      <dgm:spPr/>
      <dgm:t>
        <a:bodyPr/>
        <a:lstStyle/>
        <a:p>
          <a:r>
            <a:rPr lang="en-SG" b="1"/>
            <a:t>Capacity assumption</a:t>
          </a:r>
          <a:r>
            <a:rPr lang="en-SG"/>
            <a:t>: Each preschool can serve </a:t>
          </a:r>
          <a:r>
            <a:rPr lang="en-SG" b="1"/>
            <a:t>up to 100 children</a:t>
          </a:r>
          <a:r>
            <a:rPr lang="en-SG"/>
            <a:t>.</a:t>
          </a:r>
          <a:endParaRPr lang="en-US"/>
        </a:p>
      </dgm:t>
    </dgm:pt>
    <dgm:pt modelId="{7FD16672-7B65-4C74-B218-CD5D0B70079F}" type="parTrans" cxnId="{13F555EC-5587-4457-8DF9-C2BA7E3D8064}">
      <dgm:prSet/>
      <dgm:spPr/>
      <dgm:t>
        <a:bodyPr/>
        <a:lstStyle/>
        <a:p>
          <a:endParaRPr lang="en-US"/>
        </a:p>
      </dgm:t>
    </dgm:pt>
    <dgm:pt modelId="{CD6C26CD-8547-4DED-88F1-5E410DA38D0E}" type="sibTrans" cxnId="{13F555EC-5587-4457-8DF9-C2BA7E3D8064}">
      <dgm:prSet/>
      <dgm:spPr/>
      <dgm:t>
        <a:bodyPr/>
        <a:lstStyle/>
        <a:p>
          <a:endParaRPr lang="en-US"/>
        </a:p>
      </dgm:t>
    </dgm:pt>
    <dgm:pt modelId="{381D61E6-5D79-40B2-B875-0EB359F438EB}">
      <dgm:prSet/>
      <dgm:spPr/>
      <dgm:t>
        <a:bodyPr/>
        <a:lstStyle/>
        <a:p>
          <a:r>
            <a:rPr lang="en-SG" b="1"/>
            <a:t>Forecast horizon</a:t>
          </a:r>
          <a:r>
            <a:rPr lang="en-SG"/>
            <a:t>: </a:t>
          </a:r>
          <a:r>
            <a:rPr lang="en-SG" b="1"/>
            <a:t>5 years</a:t>
          </a:r>
          <a:r>
            <a:rPr lang="en-SG"/>
            <a:t> (202</a:t>
          </a:r>
          <a:r>
            <a:rPr lang="en-US" altLang="zh-CN"/>
            <a:t>5</a:t>
          </a:r>
          <a:r>
            <a:rPr lang="en-SG"/>
            <a:t>–202</a:t>
          </a:r>
          <a:r>
            <a:rPr lang="en-US" altLang="zh-CN"/>
            <a:t>9</a:t>
          </a:r>
          <a:r>
            <a:rPr lang="en-SG"/>
            <a:t>).</a:t>
          </a:r>
          <a:endParaRPr lang="en-US"/>
        </a:p>
      </dgm:t>
    </dgm:pt>
    <dgm:pt modelId="{6FD8C2A6-C0D9-4DA0-B421-54E544D49E68}" type="parTrans" cxnId="{C4030D7E-3A5B-41CD-84A1-F95645733194}">
      <dgm:prSet/>
      <dgm:spPr/>
      <dgm:t>
        <a:bodyPr/>
        <a:lstStyle/>
        <a:p>
          <a:endParaRPr lang="en-US"/>
        </a:p>
      </dgm:t>
    </dgm:pt>
    <dgm:pt modelId="{8673EA3F-22D9-434E-A842-3E1D315BE1CA}" type="sibTrans" cxnId="{C4030D7E-3A5B-41CD-84A1-F95645733194}">
      <dgm:prSet/>
      <dgm:spPr/>
      <dgm:t>
        <a:bodyPr/>
        <a:lstStyle/>
        <a:p>
          <a:endParaRPr lang="en-US"/>
        </a:p>
      </dgm:t>
    </dgm:pt>
    <dgm:pt modelId="{3C103C4F-2DE3-4485-9E0C-86E193573640}">
      <dgm:prSet/>
      <dgm:spPr/>
      <dgm:t>
        <a:bodyPr/>
        <a:lstStyle/>
        <a:p>
          <a:r>
            <a:rPr lang="en-SG" b="1"/>
            <a:t>Data granularity</a:t>
          </a:r>
          <a:r>
            <a:rPr lang="en-SG"/>
            <a:t>: 412 subzones, aligned with HDB planning units.</a:t>
          </a:r>
          <a:endParaRPr lang="en-US"/>
        </a:p>
      </dgm:t>
    </dgm:pt>
    <dgm:pt modelId="{807A8D35-FF2B-43F0-A975-DAC1C894A69E}" type="parTrans" cxnId="{93B5E40B-983D-4EAA-AA30-51005EAB689C}">
      <dgm:prSet/>
      <dgm:spPr/>
      <dgm:t>
        <a:bodyPr/>
        <a:lstStyle/>
        <a:p>
          <a:endParaRPr lang="en-US"/>
        </a:p>
      </dgm:t>
    </dgm:pt>
    <dgm:pt modelId="{220FB77E-655B-410F-A224-B3F1B18FF0BE}" type="sibTrans" cxnId="{93B5E40B-983D-4EAA-AA30-51005EAB689C}">
      <dgm:prSet/>
      <dgm:spPr/>
      <dgm:t>
        <a:bodyPr/>
        <a:lstStyle/>
        <a:p>
          <a:endParaRPr lang="en-US"/>
        </a:p>
      </dgm:t>
    </dgm:pt>
    <dgm:pt modelId="{5D2A3ED4-E046-F645-8536-9B8000961388}" type="pres">
      <dgm:prSet presAssocID="{EFA695FB-0FD8-43E6-AD72-171159225724}" presName="linear" presStyleCnt="0">
        <dgm:presLayoutVars>
          <dgm:animLvl val="lvl"/>
          <dgm:resizeHandles val="exact"/>
        </dgm:presLayoutVars>
      </dgm:prSet>
      <dgm:spPr/>
    </dgm:pt>
    <dgm:pt modelId="{937911E8-8D69-BC41-835A-0C74940A0F79}" type="pres">
      <dgm:prSet presAssocID="{8FD35CBB-907B-407A-9B95-CCDC2F3F176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0D43E3D-55BA-DA46-86A0-162FA2B6A6EA}" type="pres">
      <dgm:prSet presAssocID="{0A497E05-00F0-4846-9A44-11A1BF37FA00}" presName="spacer" presStyleCnt="0"/>
      <dgm:spPr/>
    </dgm:pt>
    <dgm:pt modelId="{ACB9A380-4CD3-7C4D-A8E1-5C8720F3CB83}" type="pres">
      <dgm:prSet presAssocID="{37DC2D3C-CDC0-43F6-ACA3-40581F7278F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E7B4EB-E57D-DB43-82B6-AEDFF6291DDF}" type="pres">
      <dgm:prSet presAssocID="{CD6C26CD-8547-4DED-88F1-5E410DA38D0E}" presName="spacer" presStyleCnt="0"/>
      <dgm:spPr/>
    </dgm:pt>
    <dgm:pt modelId="{E73D107A-0BCD-FD49-AEC1-C1472CCC0703}" type="pres">
      <dgm:prSet presAssocID="{381D61E6-5D79-40B2-B875-0EB359F438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B21FEB-CE19-1349-909C-0D4413CF2185}" type="pres">
      <dgm:prSet presAssocID="{8673EA3F-22D9-434E-A842-3E1D315BE1CA}" presName="spacer" presStyleCnt="0"/>
      <dgm:spPr/>
    </dgm:pt>
    <dgm:pt modelId="{0C7D74F1-6326-7F4E-A5AF-2BDFBA7C4622}" type="pres">
      <dgm:prSet presAssocID="{3C103C4F-2DE3-4485-9E0C-86E19357364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3B5E40B-983D-4EAA-AA30-51005EAB689C}" srcId="{EFA695FB-0FD8-43E6-AD72-171159225724}" destId="{3C103C4F-2DE3-4485-9E0C-86E193573640}" srcOrd="3" destOrd="0" parTransId="{807A8D35-FF2B-43F0-A975-DAC1C894A69E}" sibTransId="{220FB77E-655B-410F-A224-B3F1B18FF0BE}"/>
    <dgm:cxn modelId="{5E475913-36E4-CE49-BFAC-62BCD4962D2B}" type="presOf" srcId="{EFA695FB-0FD8-43E6-AD72-171159225724}" destId="{5D2A3ED4-E046-F645-8536-9B8000961388}" srcOrd="0" destOrd="0" presId="urn:microsoft.com/office/officeart/2005/8/layout/vList2"/>
    <dgm:cxn modelId="{9A44111D-8943-4F89-9BD4-0EC2A6581397}" srcId="{EFA695FB-0FD8-43E6-AD72-171159225724}" destId="{8FD35CBB-907B-407A-9B95-CCDC2F3F1764}" srcOrd="0" destOrd="0" parTransId="{0658479B-77D1-467C-B649-41E90E0BCD08}" sibTransId="{0A497E05-00F0-4846-9A44-11A1BF37FA00}"/>
    <dgm:cxn modelId="{C4030D7E-3A5B-41CD-84A1-F95645733194}" srcId="{EFA695FB-0FD8-43E6-AD72-171159225724}" destId="{381D61E6-5D79-40B2-B875-0EB359F438EB}" srcOrd="2" destOrd="0" parTransId="{6FD8C2A6-C0D9-4DA0-B421-54E544D49E68}" sibTransId="{8673EA3F-22D9-434E-A842-3E1D315BE1CA}"/>
    <dgm:cxn modelId="{38C607DD-037A-4A46-97AC-50D3E0C2D7BC}" type="presOf" srcId="{37DC2D3C-CDC0-43F6-ACA3-40581F7278F7}" destId="{ACB9A380-4CD3-7C4D-A8E1-5C8720F3CB83}" srcOrd="0" destOrd="0" presId="urn:microsoft.com/office/officeart/2005/8/layout/vList2"/>
    <dgm:cxn modelId="{13F555EC-5587-4457-8DF9-C2BA7E3D8064}" srcId="{EFA695FB-0FD8-43E6-AD72-171159225724}" destId="{37DC2D3C-CDC0-43F6-ACA3-40581F7278F7}" srcOrd="1" destOrd="0" parTransId="{7FD16672-7B65-4C74-B218-CD5D0B70079F}" sibTransId="{CD6C26CD-8547-4DED-88F1-5E410DA38D0E}"/>
    <dgm:cxn modelId="{6F8028ED-67AB-5742-81AF-29BB7FEF58CC}" type="presOf" srcId="{381D61E6-5D79-40B2-B875-0EB359F438EB}" destId="{E73D107A-0BCD-FD49-AEC1-C1472CCC0703}" srcOrd="0" destOrd="0" presId="urn:microsoft.com/office/officeart/2005/8/layout/vList2"/>
    <dgm:cxn modelId="{420CD9EE-59B6-FC44-9005-28F85DEFFB0A}" type="presOf" srcId="{3C103C4F-2DE3-4485-9E0C-86E193573640}" destId="{0C7D74F1-6326-7F4E-A5AF-2BDFBA7C4622}" srcOrd="0" destOrd="0" presId="urn:microsoft.com/office/officeart/2005/8/layout/vList2"/>
    <dgm:cxn modelId="{221E26F0-7090-914A-9270-A2EEC8D0E292}" type="presOf" srcId="{8FD35CBB-907B-407A-9B95-CCDC2F3F1764}" destId="{937911E8-8D69-BC41-835A-0C74940A0F79}" srcOrd="0" destOrd="0" presId="urn:microsoft.com/office/officeart/2005/8/layout/vList2"/>
    <dgm:cxn modelId="{10E134CF-A6A5-5947-AC59-2A65E0C8EA4D}" type="presParOf" srcId="{5D2A3ED4-E046-F645-8536-9B8000961388}" destId="{937911E8-8D69-BC41-835A-0C74940A0F79}" srcOrd="0" destOrd="0" presId="urn:microsoft.com/office/officeart/2005/8/layout/vList2"/>
    <dgm:cxn modelId="{5E3A1213-34C2-3E47-B4B2-18C5F68310C2}" type="presParOf" srcId="{5D2A3ED4-E046-F645-8536-9B8000961388}" destId="{10D43E3D-55BA-DA46-86A0-162FA2B6A6EA}" srcOrd="1" destOrd="0" presId="urn:microsoft.com/office/officeart/2005/8/layout/vList2"/>
    <dgm:cxn modelId="{9C2C1EFD-CC1B-304C-B354-7814ACD2B018}" type="presParOf" srcId="{5D2A3ED4-E046-F645-8536-9B8000961388}" destId="{ACB9A380-4CD3-7C4D-A8E1-5C8720F3CB83}" srcOrd="2" destOrd="0" presId="urn:microsoft.com/office/officeart/2005/8/layout/vList2"/>
    <dgm:cxn modelId="{AA07837E-334B-AB49-B48E-E74AA4E33889}" type="presParOf" srcId="{5D2A3ED4-E046-F645-8536-9B8000961388}" destId="{1CE7B4EB-E57D-DB43-82B6-AEDFF6291DDF}" srcOrd="3" destOrd="0" presId="urn:microsoft.com/office/officeart/2005/8/layout/vList2"/>
    <dgm:cxn modelId="{621C729A-DB84-2A48-AD3F-8B9928721480}" type="presParOf" srcId="{5D2A3ED4-E046-F645-8536-9B8000961388}" destId="{E73D107A-0BCD-FD49-AEC1-C1472CCC0703}" srcOrd="4" destOrd="0" presId="urn:microsoft.com/office/officeart/2005/8/layout/vList2"/>
    <dgm:cxn modelId="{F75644C0-27AE-4440-8544-9ECFE9624A7C}" type="presParOf" srcId="{5D2A3ED4-E046-F645-8536-9B8000961388}" destId="{3DB21FEB-CE19-1349-909C-0D4413CF2185}" srcOrd="5" destOrd="0" presId="urn:microsoft.com/office/officeart/2005/8/layout/vList2"/>
    <dgm:cxn modelId="{36EF9889-F80B-394F-9EB1-48EF408CC0ED}" type="presParOf" srcId="{5D2A3ED4-E046-F645-8536-9B8000961388}" destId="{0C7D74F1-6326-7F4E-A5AF-2BDFBA7C462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17971D-2737-4397-B646-54F180AE0DD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450AD39-0B26-4435-AE6D-7D2F65597785}">
      <dgm:prSet/>
      <dgm:spPr/>
      <dgm:t>
        <a:bodyPr/>
        <a:lstStyle/>
        <a:p>
          <a:r>
            <a:rPr lang="en-SG" b="1"/>
            <a:t>Projected shortfall in 68 subzones</a:t>
          </a:r>
          <a:r>
            <a:rPr lang="en-SG"/>
            <a:t> by 2029.</a:t>
          </a:r>
          <a:endParaRPr lang="en-US"/>
        </a:p>
      </dgm:t>
    </dgm:pt>
    <dgm:pt modelId="{600BF452-16D6-408D-92D6-4271C9CC2831}" type="parTrans" cxnId="{663EBB2F-1A94-44B1-AA5A-8F910464CC1D}">
      <dgm:prSet/>
      <dgm:spPr/>
      <dgm:t>
        <a:bodyPr/>
        <a:lstStyle/>
        <a:p>
          <a:endParaRPr lang="en-US"/>
        </a:p>
      </dgm:t>
    </dgm:pt>
    <dgm:pt modelId="{0C9B6E8B-314B-4E0F-9F26-399259AE0D8E}" type="sibTrans" cxnId="{663EBB2F-1A94-44B1-AA5A-8F910464CC1D}">
      <dgm:prSet/>
      <dgm:spPr/>
      <dgm:t>
        <a:bodyPr/>
        <a:lstStyle/>
        <a:p>
          <a:endParaRPr lang="en-US"/>
        </a:p>
      </dgm:t>
    </dgm:pt>
    <dgm:pt modelId="{14BF43CE-04F5-441A-8D21-FABD1D555739}">
      <dgm:prSet/>
      <dgm:spPr/>
      <dgm:t>
        <a:bodyPr/>
        <a:lstStyle/>
        <a:p>
          <a:r>
            <a:rPr lang="en-SG" b="1"/>
            <a:t>Top 10 critical subzones</a:t>
          </a:r>
          <a:r>
            <a:rPr lang="en-SG"/>
            <a:t> by projected child–capacity gap.</a:t>
          </a:r>
          <a:endParaRPr lang="en-US"/>
        </a:p>
      </dgm:t>
    </dgm:pt>
    <dgm:pt modelId="{F9DF3E4F-B9A2-4FA1-97E7-200E837BA58C}" type="parTrans" cxnId="{8450402D-66F0-4FF4-8416-ABEC2BE0A98D}">
      <dgm:prSet/>
      <dgm:spPr/>
      <dgm:t>
        <a:bodyPr/>
        <a:lstStyle/>
        <a:p>
          <a:endParaRPr lang="en-US"/>
        </a:p>
      </dgm:t>
    </dgm:pt>
    <dgm:pt modelId="{BCA2A2EF-D3DC-4555-B010-9D0E896D7D77}" type="sibTrans" cxnId="{8450402D-66F0-4FF4-8416-ABEC2BE0A98D}">
      <dgm:prSet/>
      <dgm:spPr/>
      <dgm:t>
        <a:bodyPr/>
        <a:lstStyle/>
        <a:p>
          <a:endParaRPr lang="en-US"/>
        </a:p>
      </dgm:t>
    </dgm:pt>
    <dgm:pt modelId="{B12CBA85-337D-4BDA-91E0-72136258A118}">
      <dgm:prSet/>
      <dgm:spPr/>
      <dgm:t>
        <a:bodyPr/>
        <a:lstStyle/>
        <a:p>
          <a:r>
            <a:rPr lang="en-SG"/>
            <a:t>Example: </a:t>
          </a:r>
          <a:r>
            <a:rPr lang="en-SG" i="1"/>
            <a:t>Sengkang West</a:t>
          </a:r>
          <a:r>
            <a:rPr lang="en-SG"/>
            <a:t> needs +4 centres by 2029.</a:t>
          </a:r>
          <a:endParaRPr lang="en-US"/>
        </a:p>
      </dgm:t>
    </dgm:pt>
    <dgm:pt modelId="{B12FAB18-D14F-4CA4-90B2-7D1C904631A7}" type="parTrans" cxnId="{CD3B668F-F725-40DA-B9FC-375284FE3583}">
      <dgm:prSet/>
      <dgm:spPr/>
      <dgm:t>
        <a:bodyPr/>
        <a:lstStyle/>
        <a:p>
          <a:endParaRPr lang="en-US"/>
        </a:p>
      </dgm:t>
    </dgm:pt>
    <dgm:pt modelId="{CF8819FB-B751-4A89-BB06-487080AA50AA}" type="sibTrans" cxnId="{CD3B668F-F725-40DA-B9FC-375284FE3583}">
      <dgm:prSet/>
      <dgm:spPr/>
      <dgm:t>
        <a:bodyPr/>
        <a:lstStyle/>
        <a:p>
          <a:endParaRPr lang="en-US"/>
        </a:p>
      </dgm:t>
    </dgm:pt>
    <dgm:pt modelId="{88C7A299-F250-A24F-92E8-B862F728DD3B}" type="pres">
      <dgm:prSet presAssocID="{E317971D-2737-4397-B646-54F180AE0D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A9A256B-2382-5845-B237-A7E2534E3235}" type="pres">
      <dgm:prSet presAssocID="{D450AD39-0B26-4435-AE6D-7D2F65597785}" presName="hierRoot1" presStyleCnt="0"/>
      <dgm:spPr/>
    </dgm:pt>
    <dgm:pt modelId="{388FC498-9F17-5747-A398-722B9383CDC8}" type="pres">
      <dgm:prSet presAssocID="{D450AD39-0B26-4435-AE6D-7D2F65597785}" presName="composite" presStyleCnt="0"/>
      <dgm:spPr/>
    </dgm:pt>
    <dgm:pt modelId="{766C1735-55F6-5A4E-BD0B-C4640077C2B7}" type="pres">
      <dgm:prSet presAssocID="{D450AD39-0B26-4435-AE6D-7D2F65597785}" presName="background" presStyleLbl="node0" presStyleIdx="0" presStyleCnt="3"/>
      <dgm:spPr/>
    </dgm:pt>
    <dgm:pt modelId="{FD15C9B2-3398-2A49-9625-B94C443D9106}" type="pres">
      <dgm:prSet presAssocID="{D450AD39-0B26-4435-AE6D-7D2F65597785}" presName="text" presStyleLbl="fgAcc0" presStyleIdx="0" presStyleCnt="3">
        <dgm:presLayoutVars>
          <dgm:chPref val="3"/>
        </dgm:presLayoutVars>
      </dgm:prSet>
      <dgm:spPr/>
    </dgm:pt>
    <dgm:pt modelId="{5563CFFB-FC52-1C40-BD41-D1F8B4CDC225}" type="pres">
      <dgm:prSet presAssocID="{D450AD39-0B26-4435-AE6D-7D2F65597785}" presName="hierChild2" presStyleCnt="0"/>
      <dgm:spPr/>
    </dgm:pt>
    <dgm:pt modelId="{703B6503-9596-6B4D-81A9-810DBDF5AE02}" type="pres">
      <dgm:prSet presAssocID="{14BF43CE-04F5-441A-8D21-FABD1D555739}" presName="hierRoot1" presStyleCnt="0"/>
      <dgm:spPr/>
    </dgm:pt>
    <dgm:pt modelId="{D267D3CD-C161-0F4B-8B36-4380F70DA7E1}" type="pres">
      <dgm:prSet presAssocID="{14BF43CE-04F5-441A-8D21-FABD1D555739}" presName="composite" presStyleCnt="0"/>
      <dgm:spPr/>
    </dgm:pt>
    <dgm:pt modelId="{0D13B469-C5C2-3E4B-AB81-032DBDD594DF}" type="pres">
      <dgm:prSet presAssocID="{14BF43CE-04F5-441A-8D21-FABD1D555739}" presName="background" presStyleLbl="node0" presStyleIdx="1" presStyleCnt="3"/>
      <dgm:spPr/>
    </dgm:pt>
    <dgm:pt modelId="{0935659B-6B2D-6848-847D-11330E3CDAB9}" type="pres">
      <dgm:prSet presAssocID="{14BF43CE-04F5-441A-8D21-FABD1D555739}" presName="text" presStyleLbl="fgAcc0" presStyleIdx="1" presStyleCnt="3">
        <dgm:presLayoutVars>
          <dgm:chPref val="3"/>
        </dgm:presLayoutVars>
      </dgm:prSet>
      <dgm:spPr/>
    </dgm:pt>
    <dgm:pt modelId="{9DC1EAB4-AFF8-C54C-91F8-7B0A531BA78B}" type="pres">
      <dgm:prSet presAssocID="{14BF43CE-04F5-441A-8D21-FABD1D555739}" presName="hierChild2" presStyleCnt="0"/>
      <dgm:spPr/>
    </dgm:pt>
    <dgm:pt modelId="{9FD19B1C-C376-1742-8129-8DE1057212D0}" type="pres">
      <dgm:prSet presAssocID="{B12CBA85-337D-4BDA-91E0-72136258A118}" presName="hierRoot1" presStyleCnt="0"/>
      <dgm:spPr/>
    </dgm:pt>
    <dgm:pt modelId="{C2C275EF-99A1-8A46-BDA6-78BB7F10BBD4}" type="pres">
      <dgm:prSet presAssocID="{B12CBA85-337D-4BDA-91E0-72136258A118}" presName="composite" presStyleCnt="0"/>
      <dgm:spPr/>
    </dgm:pt>
    <dgm:pt modelId="{1E206A75-D6E5-FC4C-94A3-70D8E0C9808D}" type="pres">
      <dgm:prSet presAssocID="{B12CBA85-337D-4BDA-91E0-72136258A118}" presName="background" presStyleLbl="node0" presStyleIdx="2" presStyleCnt="3"/>
      <dgm:spPr/>
    </dgm:pt>
    <dgm:pt modelId="{C6B6F60A-AF0A-E24A-9DF2-18F599DD4487}" type="pres">
      <dgm:prSet presAssocID="{B12CBA85-337D-4BDA-91E0-72136258A118}" presName="text" presStyleLbl="fgAcc0" presStyleIdx="2" presStyleCnt="3">
        <dgm:presLayoutVars>
          <dgm:chPref val="3"/>
        </dgm:presLayoutVars>
      </dgm:prSet>
      <dgm:spPr/>
    </dgm:pt>
    <dgm:pt modelId="{5C109183-C836-FC4F-BCE6-B5FFACBB5599}" type="pres">
      <dgm:prSet presAssocID="{B12CBA85-337D-4BDA-91E0-72136258A118}" presName="hierChild2" presStyleCnt="0"/>
      <dgm:spPr/>
    </dgm:pt>
  </dgm:ptLst>
  <dgm:cxnLst>
    <dgm:cxn modelId="{8450402D-66F0-4FF4-8416-ABEC2BE0A98D}" srcId="{E317971D-2737-4397-B646-54F180AE0DD8}" destId="{14BF43CE-04F5-441A-8D21-FABD1D555739}" srcOrd="1" destOrd="0" parTransId="{F9DF3E4F-B9A2-4FA1-97E7-200E837BA58C}" sibTransId="{BCA2A2EF-D3DC-4555-B010-9D0E896D7D77}"/>
    <dgm:cxn modelId="{663EBB2F-1A94-44B1-AA5A-8F910464CC1D}" srcId="{E317971D-2737-4397-B646-54F180AE0DD8}" destId="{D450AD39-0B26-4435-AE6D-7D2F65597785}" srcOrd="0" destOrd="0" parTransId="{600BF452-16D6-408D-92D6-4271C9CC2831}" sibTransId="{0C9B6E8B-314B-4E0F-9F26-399259AE0D8E}"/>
    <dgm:cxn modelId="{5BD3C263-29D2-554D-A34D-CA03DADBFFB5}" type="presOf" srcId="{D450AD39-0B26-4435-AE6D-7D2F65597785}" destId="{FD15C9B2-3398-2A49-9625-B94C443D9106}" srcOrd="0" destOrd="0" presId="urn:microsoft.com/office/officeart/2005/8/layout/hierarchy1"/>
    <dgm:cxn modelId="{CD3B668F-F725-40DA-B9FC-375284FE3583}" srcId="{E317971D-2737-4397-B646-54F180AE0DD8}" destId="{B12CBA85-337D-4BDA-91E0-72136258A118}" srcOrd="2" destOrd="0" parTransId="{B12FAB18-D14F-4CA4-90B2-7D1C904631A7}" sibTransId="{CF8819FB-B751-4A89-BB06-487080AA50AA}"/>
    <dgm:cxn modelId="{D9219A94-FA02-0D49-9317-3EF08B863521}" type="presOf" srcId="{E317971D-2737-4397-B646-54F180AE0DD8}" destId="{88C7A299-F250-A24F-92E8-B862F728DD3B}" srcOrd="0" destOrd="0" presId="urn:microsoft.com/office/officeart/2005/8/layout/hierarchy1"/>
    <dgm:cxn modelId="{CC3803A5-B613-C040-B0FB-7D2E37524CC7}" type="presOf" srcId="{B12CBA85-337D-4BDA-91E0-72136258A118}" destId="{C6B6F60A-AF0A-E24A-9DF2-18F599DD4487}" srcOrd="0" destOrd="0" presId="urn:microsoft.com/office/officeart/2005/8/layout/hierarchy1"/>
    <dgm:cxn modelId="{70A70BE9-566C-6642-9CFE-440D7ECC608C}" type="presOf" srcId="{14BF43CE-04F5-441A-8D21-FABD1D555739}" destId="{0935659B-6B2D-6848-847D-11330E3CDAB9}" srcOrd="0" destOrd="0" presId="urn:microsoft.com/office/officeart/2005/8/layout/hierarchy1"/>
    <dgm:cxn modelId="{B17D7BBE-AC30-814C-98D6-EC8B1A4A85CD}" type="presParOf" srcId="{88C7A299-F250-A24F-92E8-B862F728DD3B}" destId="{FA9A256B-2382-5845-B237-A7E2534E3235}" srcOrd="0" destOrd="0" presId="urn:microsoft.com/office/officeart/2005/8/layout/hierarchy1"/>
    <dgm:cxn modelId="{79622DEF-175D-F842-A2EB-3BA82EE5A2F5}" type="presParOf" srcId="{FA9A256B-2382-5845-B237-A7E2534E3235}" destId="{388FC498-9F17-5747-A398-722B9383CDC8}" srcOrd="0" destOrd="0" presId="urn:microsoft.com/office/officeart/2005/8/layout/hierarchy1"/>
    <dgm:cxn modelId="{4F3EAFE3-F36A-5F41-99E4-618F699CAD10}" type="presParOf" srcId="{388FC498-9F17-5747-A398-722B9383CDC8}" destId="{766C1735-55F6-5A4E-BD0B-C4640077C2B7}" srcOrd="0" destOrd="0" presId="urn:microsoft.com/office/officeart/2005/8/layout/hierarchy1"/>
    <dgm:cxn modelId="{8684744B-784B-2B48-933D-18D29ABB4F48}" type="presParOf" srcId="{388FC498-9F17-5747-A398-722B9383CDC8}" destId="{FD15C9B2-3398-2A49-9625-B94C443D9106}" srcOrd="1" destOrd="0" presId="urn:microsoft.com/office/officeart/2005/8/layout/hierarchy1"/>
    <dgm:cxn modelId="{44765E5D-D121-B84B-8E6F-9D1004F57A7A}" type="presParOf" srcId="{FA9A256B-2382-5845-B237-A7E2534E3235}" destId="{5563CFFB-FC52-1C40-BD41-D1F8B4CDC225}" srcOrd="1" destOrd="0" presId="urn:microsoft.com/office/officeart/2005/8/layout/hierarchy1"/>
    <dgm:cxn modelId="{05AED2BA-0661-0C4E-A414-370DD170D227}" type="presParOf" srcId="{88C7A299-F250-A24F-92E8-B862F728DD3B}" destId="{703B6503-9596-6B4D-81A9-810DBDF5AE02}" srcOrd="1" destOrd="0" presId="urn:microsoft.com/office/officeart/2005/8/layout/hierarchy1"/>
    <dgm:cxn modelId="{5FE185AE-2E15-4542-8025-FDC6F8B6E880}" type="presParOf" srcId="{703B6503-9596-6B4D-81A9-810DBDF5AE02}" destId="{D267D3CD-C161-0F4B-8B36-4380F70DA7E1}" srcOrd="0" destOrd="0" presId="urn:microsoft.com/office/officeart/2005/8/layout/hierarchy1"/>
    <dgm:cxn modelId="{94C79F46-259E-AA48-B64F-FE4214B11575}" type="presParOf" srcId="{D267D3CD-C161-0F4B-8B36-4380F70DA7E1}" destId="{0D13B469-C5C2-3E4B-AB81-032DBDD594DF}" srcOrd="0" destOrd="0" presId="urn:microsoft.com/office/officeart/2005/8/layout/hierarchy1"/>
    <dgm:cxn modelId="{28676819-D637-4D47-A540-84311FECC62B}" type="presParOf" srcId="{D267D3CD-C161-0F4B-8B36-4380F70DA7E1}" destId="{0935659B-6B2D-6848-847D-11330E3CDAB9}" srcOrd="1" destOrd="0" presId="urn:microsoft.com/office/officeart/2005/8/layout/hierarchy1"/>
    <dgm:cxn modelId="{EB3BAA2B-6973-5E49-8B33-12811C635A18}" type="presParOf" srcId="{703B6503-9596-6B4D-81A9-810DBDF5AE02}" destId="{9DC1EAB4-AFF8-C54C-91F8-7B0A531BA78B}" srcOrd="1" destOrd="0" presId="urn:microsoft.com/office/officeart/2005/8/layout/hierarchy1"/>
    <dgm:cxn modelId="{F58755B7-0127-3644-AD9E-4459E30C7338}" type="presParOf" srcId="{88C7A299-F250-A24F-92E8-B862F728DD3B}" destId="{9FD19B1C-C376-1742-8129-8DE1057212D0}" srcOrd="2" destOrd="0" presId="urn:microsoft.com/office/officeart/2005/8/layout/hierarchy1"/>
    <dgm:cxn modelId="{9F745C3D-1449-D544-8794-F0378D0D9114}" type="presParOf" srcId="{9FD19B1C-C376-1742-8129-8DE1057212D0}" destId="{C2C275EF-99A1-8A46-BDA6-78BB7F10BBD4}" srcOrd="0" destOrd="0" presId="urn:microsoft.com/office/officeart/2005/8/layout/hierarchy1"/>
    <dgm:cxn modelId="{97DA1991-A704-874C-AB38-F6F456F2BC44}" type="presParOf" srcId="{C2C275EF-99A1-8A46-BDA6-78BB7F10BBD4}" destId="{1E206A75-D6E5-FC4C-94A3-70D8E0C9808D}" srcOrd="0" destOrd="0" presId="urn:microsoft.com/office/officeart/2005/8/layout/hierarchy1"/>
    <dgm:cxn modelId="{D41F8601-7038-7B40-BAD8-C55934AB1A40}" type="presParOf" srcId="{C2C275EF-99A1-8A46-BDA6-78BB7F10BBD4}" destId="{C6B6F60A-AF0A-E24A-9DF2-18F599DD4487}" srcOrd="1" destOrd="0" presId="urn:microsoft.com/office/officeart/2005/8/layout/hierarchy1"/>
    <dgm:cxn modelId="{8B154B8D-A14D-C34C-B863-CD2A15D1FB95}" type="presParOf" srcId="{9FD19B1C-C376-1742-8129-8DE1057212D0}" destId="{5C109183-C836-FC4F-BCE6-B5FFACBB559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1C6F4E-8141-45E3-9D13-EF2C6C6ECD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39D39B-DED5-4EBF-90DE-2C886CC85E26}">
      <dgm:prSet/>
      <dgm:spPr/>
      <dgm:t>
        <a:bodyPr/>
        <a:lstStyle/>
        <a:p>
          <a:r>
            <a:rPr lang="en-SG" b="1"/>
            <a:t>North-East</a:t>
          </a:r>
          <a:r>
            <a:rPr lang="en-SG"/>
            <a:t>: highest concentration of emerging demand.</a:t>
          </a:r>
          <a:endParaRPr lang="en-US"/>
        </a:p>
      </dgm:t>
    </dgm:pt>
    <dgm:pt modelId="{D66F87E6-5D78-4528-A118-107392AFC680}" type="parTrans" cxnId="{417FA1A3-371D-41CF-ABA2-529400627181}">
      <dgm:prSet/>
      <dgm:spPr/>
      <dgm:t>
        <a:bodyPr/>
        <a:lstStyle/>
        <a:p>
          <a:endParaRPr lang="en-US"/>
        </a:p>
      </dgm:t>
    </dgm:pt>
    <dgm:pt modelId="{A98BBF2D-24A9-447B-B89C-395A47013546}" type="sibTrans" cxnId="{417FA1A3-371D-41CF-ABA2-529400627181}">
      <dgm:prSet/>
      <dgm:spPr/>
      <dgm:t>
        <a:bodyPr/>
        <a:lstStyle/>
        <a:p>
          <a:endParaRPr lang="en-US"/>
        </a:p>
      </dgm:t>
    </dgm:pt>
    <dgm:pt modelId="{086D7A4F-EB37-47AB-BA97-F7F6CF1ABFC8}">
      <dgm:prSet/>
      <dgm:spPr/>
      <dgm:t>
        <a:bodyPr/>
        <a:lstStyle/>
        <a:p>
          <a:r>
            <a:rPr lang="en-SG" b="1"/>
            <a:t>Mature estates</a:t>
          </a:r>
          <a:r>
            <a:rPr lang="en-SG"/>
            <a:t>: flat or declining demand, with some over-supply.</a:t>
          </a:r>
          <a:endParaRPr lang="en-US"/>
        </a:p>
      </dgm:t>
    </dgm:pt>
    <dgm:pt modelId="{B0BD23FE-8BD8-4857-99D3-308D019B1C2B}" type="parTrans" cxnId="{7365D347-7D8A-459E-8DC1-B45AFBF6FDFD}">
      <dgm:prSet/>
      <dgm:spPr/>
      <dgm:t>
        <a:bodyPr/>
        <a:lstStyle/>
        <a:p>
          <a:endParaRPr lang="en-US"/>
        </a:p>
      </dgm:t>
    </dgm:pt>
    <dgm:pt modelId="{96C7F4B8-8984-4B8E-BAF4-4B9B99B3ABC9}" type="sibTrans" cxnId="{7365D347-7D8A-459E-8DC1-B45AFBF6FDFD}">
      <dgm:prSet/>
      <dgm:spPr/>
      <dgm:t>
        <a:bodyPr/>
        <a:lstStyle/>
        <a:p>
          <a:endParaRPr lang="en-US"/>
        </a:p>
      </dgm:t>
    </dgm:pt>
    <dgm:pt modelId="{19F5C188-50DD-4D93-82E1-C57C20B95E9A}">
      <dgm:prSet/>
      <dgm:spPr/>
      <dgm:t>
        <a:bodyPr/>
        <a:lstStyle/>
        <a:p>
          <a:r>
            <a:rPr lang="en-SG"/>
            <a:t>Visual heatmap: Gap by subzone.</a:t>
          </a:r>
          <a:endParaRPr lang="en-US"/>
        </a:p>
      </dgm:t>
    </dgm:pt>
    <dgm:pt modelId="{468686D3-4837-464E-8915-4175EBA8FB56}" type="parTrans" cxnId="{0964149D-496A-4863-8EDE-46E12154DF6F}">
      <dgm:prSet/>
      <dgm:spPr/>
      <dgm:t>
        <a:bodyPr/>
        <a:lstStyle/>
        <a:p>
          <a:endParaRPr lang="en-US"/>
        </a:p>
      </dgm:t>
    </dgm:pt>
    <dgm:pt modelId="{7D61D803-C9EA-44F2-8DD7-17D9C06700B7}" type="sibTrans" cxnId="{0964149D-496A-4863-8EDE-46E12154DF6F}">
      <dgm:prSet/>
      <dgm:spPr/>
      <dgm:t>
        <a:bodyPr/>
        <a:lstStyle/>
        <a:p>
          <a:endParaRPr lang="en-US"/>
        </a:p>
      </dgm:t>
    </dgm:pt>
    <dgm:pt modelId="{0CBB9444-116F-4B4D-9FD7-8E9448528366}" type="pres">
      <dgm:prSet presAssocID="{1E1C6F4E-8141-45E3-9D13-EF2C6C6ECDDE}" presName="linear" presStyleCnt="0">
        <dgm:presLayoutVars>
          <dgm:animLvl val="lvl"/>
          <dgm:resizeHandles val="exact"/>
        </dgm:presLayoutVars>
      </dgm:prSet>
      <dgm:spPr/>
    </dgm:pt>
    <dgm:pt modelId="{91DBA771-B15B-D74E-B978-CB1BDD1E2680}" type="pres">
      <dgm:prSet presAssocID="{9A39D39B-DED5-4EBF-90DE-2C886CC85E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F154D47-AB5C-F441-888F-B62ED14C96F2}" type="pres">
      <dgm:prSet presAssocID="{A98BBF2D-24A9-447B-B89C-395A47013546}" presName="spacer" presStyleCnt="0"/>
      <dgm:spPr/>
    </dgm:pt>
    <dgm:pt modelId="{5B48F72B-7929-C540-8412-2DFAD3CE275E}" type="pres">
      <dgm:prSet presAssocID="{086D7A4F-EB37-47AB-BA97-F7F6CF1ABFC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968B26-D94B-1444-B132-AC91B0429926}" type="pres">
      <dgm:prSet presAssocID="{96C7F4B8-8984-4B8E-BAF4-4B9B99B3ABC9}" presName="spacer" presStyleCnt="0"/>
      <dgm:spPr/>
    </dgm:pt>
    <dgm:pt modelId="{408CEA87-8DB1-CF46-B4F8-3FD78917E382}" type="pres">
      <dgm:prSet presAssocID="{19F5C188-50DD-4D93-82E1-C57C20B95E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365D347-7D8A-459E-8DC1-B45AFBF6FDFD}" srcId="{1E1C6F4E-8141-45E3-9D13-EF2C6C6ECDDE}" destId="{086D7A4F-EB37-47AB-BA97-F7F6CF1ABFC8}" srcOrd="1" destOrd="0" parTransId="{B0BD23FE-8BD8-4857-99D3-308D019B1C2B}" sibTransId="{96C7F4B8-8984-4B8E-BAF4-4B9B99B3ABC9}"/>
    <dgm:cxn modelId="{6F48114B-0732-F84C-9E5B-9173BEF41675}" type="presOf" srcId="{086D7A4F-EB37-47AB-BA97-F7F6CF1ABFC8}" destId="{5B48F72B-7929-C540-8412-2DFAD3CE275E}" srcOrd="0" destOrd="0" presId="urn:microsoft.com/office/officeart/2005/8/layout/vList2"/>
    <dgm:cxn modelId="{6D77E954-B832-CC42-8B05-F8EE616AFCF3}" type="presOf" srcId="{19F5C188-50DD-4D93-82E1-C57C20B95E9A}" destId="{408CEA87-8DB1-CF46-B4F8-3FD78917E382}" srcOrd="0" destOrd="0" presId="urn:microsoft.com/office/officeart/2005/8/layout/vList2"/>
    <dgm:cxn modelId="{E1D9F481-BBE3-ED48-B257-DFBC4DB62FAE}" type="presOf" srcId="{9A39D39B-DED5-4EBF-90DE-2C886CC85E26}" destId="{91DBA771-B15B-D74E-B978-CB1BDD1E2680}" srcOrd="0" destOrd="0" presId="urn:microsoft.com/office/officeart/2005/8/layout/vList2"/>
    <dgm:cxn modelId="{F634969C-F08C-F746-96AB-D47DAFADFD33}" type="presOf" srcId="{1E1C6F4E-8141-45E3-9D13-EF2C6C6ECDDE}" destId="{0CBB9444-116F-4B4D-9FD7-8E9448528366}" srcOrd="0" destOrd="0" presId="urn:microsoft.com/office/officeart/2005/8/layout/vList2"/>
    <dgm:cxn modelId="{0964149D-496A-4863-8EDE-46E12154DF6F}" srcId="{1E1C6F4E-8141-45E3-9D13-EF2C6C6ECDDE}" destId="{19F5C188-50DD-4D93-82E1-C57C20B95E9A}" srcOrd="2" destOrd="0" parTransId="{468686D3-4837-464E-8915-4175EBA8FB56}" sibTransId="{7D61D803-C9EA-44F2-8DD7-17D9C06700B7}"/>
    <dgm:cxn modelId="{417FA1A3-371D-41CF-ABA2-529400627181}" srcId="{1E1C6F4E-8141-45E3-9D13-EF2C6C6ECDDE}" destId="{9A39D39B-DED5-4EBF-90DE-2C886CC85E26}" srcOrd="0" destOrd="0" parTransId="{D66F87E6-5D78-4528-A118-107392AFC680}" sibTransId="{A98BBF2D-24A9-447B-B89C-395A47013546}"/>
    <dgm:cxn modelId="{039954E7-800D-E645-89E4-BA76CA11A880}" type="presParOf" srcId="{0CBB9444-116F-4B4D-9FD7-8E9448528366}" destId="{91DBA771-B15B-D74E-B978-CB1BDD1E2680}" srcOrd="0" destOrd="0" presId="urn:microsoft.com/office/officeart/2005/8/layout/vList2"/>
    <dgm:cxn modelId="{A9EF93DD-7DD3-3A4D-B82A-D09BE6A6F302}" type="presParOf" srcId="{0CBB9444-116F-4B4D-9FD7-8E9448528366}" destId="{0F154D47-AB5C-F441-888F-B62ED14C96F2}" srcOrd="1" destOrd="0" presId="urn:microsoft.com/office/officeart/2005/8/layout/vList2"/>
    <dgm:cxn modelId="{EF5B3D28-8E5A-D94C-8F39-10A3DEA65D4C}" type="presParOf" srcId="{0CBB9444-116F-4B4D-9FD7-8E9448528366}" destId="{5B48F72B-7929-C540-8412-2DFAD3CE275E}" srcOrd="2" destOrd="0" presId="urn:microsoft.com/office/officeart/2005/8/layout/vList2"/>
    <dgm:cxn modelId="{396E93CF-46B7-E84F-A0A3-B38772FB9B47}" type="presParOf" srcId="{0CBB9444-116F-4B4D-9FD7-8E9448528366}" destId="{16968B26-D94B-1444-B132-AC91B0429926}" srcOrd="3" destOrd="0" presId="urn:microsoft.com/office/officeart/2005/8/layout/vList2"/>
    <dgm:cxn modelId="{E7452472-81D7-5C42-8A88-89BFB0A43F4F}" type="presParOf" srcId="{0CBB9444-116F-4B4D-9FD7-8E9448528366}" destId="{408CEA87-8DB1-CF46-B4F8-3FD78917E38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4CC40DE-EC53-4FAE-B3C6-E0D299F800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13AFE81-399C-447A-8983-A4D927343169}">
      <dgm:prSet/>
      <dgm:spPr/>
      <dgm:t>
        <a:bodyPr/>
        <a:lstStyle/>
        <a:p>
          <a:r>
            <a:rPr lang="en-SG" b="1"/>
            <a:t>Interactive map</a:t>
          </a:r>
          <a:r>
            <a:rPr lang="en-SG"/>
            <a:t> with demand/supply overlays.</a:t>
          </a:r>
          <a:endParaRPr lang="en-US"/>
        </a:p>
      </dgm:t>
    </dgm:pt>
    <dgm:pt modelId="{27114203-076A-4E54-876B-D5CFBE348413}" type="parTrans" cxnId="{6A19EF7A-BA89-429D-915F-1F2FA4CC20D0}">
      <dgm:prSet/>
      <dgm:spPr/>
      <dgm:t>
        <a:bodyPr/>
        <a:lstStyle/>
        <a:p>
          <a:endParaRPr lang="en-US"/>
        </a:p>
      </dgm:t>
    </dgm:pt>
    <dgm:pt modelId="{EF493E7B-A67E-4F95-A5B9-0DC3F411285C}" type="sibTrans" cxnId="{6A19EF7A-BA89-429D-915F-1F2FA4CC20D0}">
      <dgm:prSet/>
      <dgm:spPr/>
      <dgm:t>
        <a:bodyPr/>
        <a:lstStyle/>
        <a:p>
          <a:endParaRPr lang="en-US"/>
        </a:p>
      </dgm:t>
    </dgm:pt>
    <dgm:pt modelId="{1A158B2B-7D19-4E99-B70A-ABAFFD023E5B}">
      <dgm:prSet/>
      <dgm:spPr/>
      <dgm:t>
        <a:bodyPr/>
        <a:lstStyle/>
        <a:p>
          <a:r>
            <a:rPr lang="en-SG" b="1"/>
            <a:t>Real-time scenario switching</a:t>
          </a:r>
          <a:r>
            <a:rPr lang="en-SG"/>
            <a:t> (720 combinations).</a:t>
          </a:r>
          <a:endParaRPr lang="en-US"/>
        </a:p>
      </dgm:t>
    </dgm:pt>
    <dgm:pt modelId="{70AAC3C2-8A09-4BFB-8E00-2634B67D6E50}" type="parTrans" cxnId="{4D8A2A82-1BC5-4030-97F7-7A8FC4537421}">
      <dgm:prSet/>
      <dgm:spPr/>
      <dgm:t>
        <a:bodyPr/>
        <a:lstStyle/>
        <a:p>
          <a:endParaRPr lang="en-US"/>
        </a:p>
      </dgm:t>
    </dgm:pt>
    <dgm:pt modelId="{2BF67028-A5C9-4365-9DE0-B7DD9A2AA67E}" type="sibTrans" cxnId="{4D8A2A82-1BC5-4030-97F7-7A8FC4537421}">
      <dgm:prSet/>
      <dgm:spPr/>
      <dgm:t>
        <a:bodyPr/>
        <a:lstStyle/>
        <a:p>
          <a:endParaRPr lang="en-US"/>
        </a:p>
      </dgm:t>
    </dgm:pt>
    <dgm:pt modelId="{1605D0F9-8D2A-4C85-A9E9-BB815C6A6473}">
      <dgm:prSet/>
      <dgm:spPr/>
      <dgm:t>
        <a:bodyPr/>
        <a:lstStyle/>
        <a:p>
          <a:r>
            <a:rPr lang="en-SG"/>
            <a:t>Toggle between forecasting models.</a:t>
          </a:r>
          <a:endParaRPr lang="en-US"/>
        </a:p>
      </dgm:t>
    </dgm:pt>
    <dgm:pt modelId="{70A4FEE1-6FCC-4307-AFA0-742ACE0250CA}" type="parTrans" cxnId="{0F82784C-2E27-4A5A-A755-0A82E45D332C}">
      <dgm:prSet/>
      <dgm:spPr/>
      <dgm:t>
        <a:bodyPr/>
        <a:lstStyle/>
        <a:p>
          <a:endParaRPr lang="en-US"/>
        </a:p>
      </dgm:t>
    </dgm:pt>
    <dgm:pt modelId="{53365D8B-0307-412D-A805-E88FD1B1FD09}" type="sibTrans" cxnId="{0F82784C-2E27-4A5A-A755-0A82E45D332C}">
      <dgm:prSet/>
      <dgm:spPr/>
      <dgm:t>
        <a:bodyPr/>
        <a:lstStyle/>
        <a:p>
          <a:endParaRPr lang="en-US"/>
        </a:p>
      </dgm:t>
    </dgm:pt>
    <dgm:pt modelId="{A7EBD4D2-EE32-48DC-81DD-5398694D42E6}">
      <dgm:prSet/>
      <dgm:spPr/>
      <dgm:t>
        <a:bodyPr/>
        <a:lstStyle/>
        <a:p>
          <a:r>
            <a:rPr lang="en-SG"/>
            <a:t>Exportable reports for planning use.</a:t>
          </a:r>
          <a:endParaRPr lang="en-US"/>
        </a:p>
      </dgm:t>
    </dgm:pt>
    <dgm:pt modelId="{8FFBB266-4210-42C9-A091-8A6A97394DB4}" type="parTrans" cxnId="{44235D03-9050-4A69-8514-7659558D16D6}">
      <dgm:prSet/>
      <dgm:spPr/>
      <dgm:t>
        <a:bodyPr/>
        <a:lstStyle/>
        <a:p>
          <a:endParaRPr lang="en-US"/>
        </a:p>
      </dgm:t>
    </dgm:pt>
    <dgm:pt modelId="{C69ABA13-A940-49D4-A0AB-816974880D3F}" type="sibTrans" cxnId="{44235D03-9050-4A69-8514-7659558D16D6}">
      <dgm:prSet/>
      <dgm:spPr/>
      <dgm:t>
        <a:bodyPr/>
        <a:lstStyle/>
        <a:p>
          <a:endParaRPr lang="en-US"/>
        </a:p>
      </dgm:t>
    </dgm:pt>
    <dgm:pt modelId="{0E0282CA-2EBB-470D-AFDA-1920BC41529F}" type="pres">
      <dgm:prSet presAssocID="{04CC40DE-EC53-4FAE-B3C6-E0D299F800BF}" presName="root" presStyleCnt="0">
        <dgm:presLayoutVars>
          <dgm:dir/>
          <dgm:resizeHandles val="exact"/>
        </dgm:presLayoutVars>
      </dgm:prSet>
      <dgm:spPr/>
    </dgm:pt>
    <dgm:pt modelId="{D0F9DA3D-0DC4-497D-9293-C82A5A22D26C}" type="pres">
      <dgm:prSet presAssocID="{D13AFE81-399C-447A-8983-A4D927343169}" presName="compNode" presStyleCnt="0"/>
      <dgm:spPr/>
    </dgm:pt>
    <dgm:pt modelId="{094F70B9-ECD1-40F5-B717-815A78532EBB}" type="pres">
      <dgm:prSet presAssocID="{D13AFE81-399C-447A-8983-A4D9273431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9B3BB2AC-8A2B-45D2-9024-6733406A4522}" type="pres">
      <dgm:prSet presAssocID="{D13AFE81-399C-447A-8983-A4D927343169}" presName="spaceRect" presStyleCnt="0"/>
      <dgm:spPr/>
    </dgm:pt>
    <dgm:pt modelId="{6F6733E6-E347-4020-81A1-492E5C57D2B3}" type="pres">
      <dgm:prSet presAssocID="{D13AFE81-399C-447A-8983-A4D927343169}" presName="textRect" presStyleLbl="revTx" presStyleIdx="0" presStyleCnt="4">
        <dgm:presLayoutVars>
          <dgm:chMax val="1"/>
          <dgm:chPref val="1"/>
        </dgm:presLayoutVars>
      </dgm:prSet>
      <dgm:spPr/>
    </dgm:pt>
    <dgm:pt modelId="{650AAD80-67CD-4F24-89F0-6D541601EB0E}" type="pres">
      <dgm:prSet presAssocID="{EF493E7B-A67E-4F95-A5B9-0DC3F411285C}" presName="sibTrans" presStyleCnt="0"/>
      <dgm:spPr/>
    </dgm:pt>
    <dgm:pt modelId="{21112A41-2A6B-4168-AC38-24E26DB92135}" type="pres">
      <dgm:prSet presAssocID="{1A158B2B-7D19-4E99-B70A-ABAFFD023E5B}" presName="compNode" presStyleCnt="0"/>
      <dgm:spPr/>
    </dgm:pt>
    <dgm:pt modelId="{50F75E49-C624-4D96-A3C7-6E9D69E14614}" type="pres">
      <dgm:prSet presAssocID="{1A158B2B-7D19-4E99-B70A-ABAFFD023E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CD278D80-DBED-4383-9BAF-B2FDFB6E2D81}" type="pres">
      <dgm:prSet presAssocID="{1A158B2B-7D19-4E99-B70A-ABAFFD023E5B}" presName="spaceRect" presStyleCnt="0"/>
      <dgm:spPr/>
    </dgm:pt>
    <dgm:pt modelId="{7D40FCD4-D9BF-497F-A3D3-39FDDC9D8576}" type="pres">
      <dgm:prSet presAssocID="{1A158B2B-7D19-4E99-B70A-ABAFFD023E5B}" presName="textRect" presStyleLbl="revTx" presStyleIdx="1" presStyleCnt="4">
        <dgm:presLayoutVars>
          <dgm:chMax val="1"/>
          <dgm:chPref val="1"/>
        </dgm:presLayoutVars>
      </dgm:prSet>
      <dgm:spPr/>
    </dgm:pt>
    <dgm:pt modelId="{F26E29A9-C237-434E-A749-AD0B5FA31415}" type="pres">
      <dgm:prSet presAssocID="{2BF67028-A5C9-4365-9DE0-B7DD9A2AA67E}" presName="sibTrans" presStyleCnt="0"/>
      <dgm:spPr/>
    </dgm:pt>
    <dgm:pt modelId="{E0C687AC-EA13-41BE-AA14-285EDE1739BF}" type="pres">
      <dgm:prSet presAssocID="{1605D0F9-8D2A-4C85-A9E9-BB815C6A6473}" presName="compNode" presStyleCnt="0"/>
      <dgm:spPr/>
    </dgm:pt>
    <dgm:pt modelId="{551D4670-C96E-4D8F-8431-95A06D4FD7C7}" type="pres">
      <dgm:prSet presAssocID="{1605D0F9-8D2A-4C85-A9E9-BB815C6A64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54DA3FB7-6813-42E5-B762-27FCE9BE3C3A}" type="pres">
      <dgm:prSet presAssocID="{1605D0F9-8D2A-4C85-A9E9-BB815C6A6473}" presName="spaceRect" presStyleCnt="0"/>
      <dgm:spPr/>
    </dgm:pt>
    <dgm:pt modelId="{73B5C428-7D1F-4A0C-B011-D4B57E97966E}" type="pres">
      <dgm:prSet presAssocID="{1605D0F9-8D2A-4C85-A9E9-BB815C6A6473}" presName="textRect" presStyleLbl="revTx" presStyleIdx="2" presStyleCnt="4">
        <dgm:presLayoutVars>
          <dgm:chMax val="1"/>
          <dgm:chPref val="1"/>
        </dgm:presLayoutVars>
      </dgm:prSet>
      <dgm:spPr/>
    </dgm:pt>
    <dgm:pt modelId="{D65A8D05-9052-4D42-9D6B-F820DDEEEF7C}" type="pres">
      <dgm:prSet presAssocID="{53365D8B-0307-412D-A805-E88FD1B1FD09}" presName="sibTrans" presStyleCnt="0"/>
      <dgm:spPr/>
    </dgm:pt>
    <dgm:pt modelId="{1438FB46-EB2C-4A1A-A0A0-E6F9AC4C0D52}" type="pres">
      <dgm:prSet presAssocID="{A7EBD4D2-EE32-48DC-81DD-5398694D42E6}" presName="compNode" presStyleCnt="0"/>
      <dgm:spPr/>
    </dgm:pt>
    <dgm:pt modelId="{3D9F0C4D-52D4-429A-B098-3840E1A49A10}" type="pres">
      <dgm:prSet presAssocID="{A7EBD4D2-EE32-48DC-81DD-5398694D42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BD7DCB5-F723-4977-8BC9-0A907CA5B774}" type="pres">
      <dgm:prSet presAssocID="{A7EBD4D2-EE32-48DC-81DD-5398694D42E6}" presName="spaceRect" presStyleCnt="0"/>
      <dgm:spPr/>
    </dgm:pt>
    <dgm:pt modelId="{CDC844CB-C7CB-48BF-BC62-4A2EC4BB23F7}" type="pres">
      <dgm:prSet presAssocID="{A7EBD4D2-EE32-48DC-81DD-5398694D42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235D03-9050-4A69-8514-7659558D16D6}" srcId="{04CC40DE-EC53-4FAE-B3C6-E0D299F800BF}" destId="{A7EBD4D2-EE32-48DC-81DD-5398694D42E6}" srcOrd="3" destOrd="0" parTransId="{8FFBB266-4210-42C9-A091-8A6A97394DB4}" sibTransId="{C69ABA13-A940-49D4-A0AB-816974880D3F}"/>
    <dgm:cxn modelId="{ADD0B848-FBFC-4097-9620-AC2AEEC1D95F}" type="presOf" srcId="{A7EBD4D2-EE32-48DC-81DD-5398694D42E6}" destId="{CDC844CB-C7CB-48BF-BC62-4A2EC4BB23F7}" srcOrd="0" destOrd="0" presId="urn:microsoft.com/office/officeart/2018/2/layout/IconLabelList"/>
    <dgm:cxn modelId="{0F82784C-2E27-4A5A-A755-0A82E45D332C}" srcId="{04CC40DE-EC53-4FAE-B3C6-E0D299F800BF}" destId="{1605D0F9-8D2A-4C85-A9E9-BB815C6A6473}" srcOrd="2" destOrd="0" parTransId="{70A4FEE1-6FCC-4307-AFA0-742ACE0250CA}" sibTransId="{53365D8B-0307-412D-A805-E88FD1B1FD09}"/>
    <dgm:cxn modelId="{347BFC56-272B-4A55-839E-AB5514174091}" type="presOf" srcId="{1605D0F9-8D2A-4C85-A9E9-BB815C6A6473}" destId="{73B5C428-7D1F-4A0C-B011-D4B57E97966E}" srcOrd="0" destOrd="0" presId="urn:microsoft.com/office/officeart/2018/2/layout/IconLabelList"/>
    <dgm:cxn modelId="{6A19EF7A-BA89-429D-915F-1F2FA4CC20D0}" srcId="{04CC40DE-EC53-4FAE-B3C6-E0D299F800BF}" destId="{D13AFE81-399C-447A-8983-A4D927343169}" srcOrd="0" destOrd="0" parTransId="{27114203-076A-4E54-876B-D5CFBE348413}" sibTransId="{EF493E7B-A67E-4F95-A5B9-0DC3F411285C}"/>
    <dgm:cxn modelId="{4D8A2A82-1BC5-4030-97F7-7A8FC4537421}" srcId="{04CC40DE-EC53-4FAE-B3C6-E0D299F800BF}" destId="{1A158B2B-7D19-4E99-B70A-ABAFFD023E5B}" srcOrd="1" destOrd="0" parTransId="{70AAC3C2-8A09-4BFB-8E00-2634B67D6E50}" sibTransId="{2BF67028-A5C9-4365-9DE0-B7DD9A2AA67E}"/>
    <dgm:cxn modelId="{6CC7929C-4CA8-4E4A-9D30-B1EF93B62107}" type="presOf" srcId="{04CC40DE-EC53-4FAE-B3C6-E0D299F800BF}" destId="{0E0282CA-2EBB-470D-AFDA-1920BC41529F}" srcOrd="0" destOrd="0" presId="urn:microsoft.com/office/officeart/2018/2/layout/IconLabelList"/>
    <dgm:cxn modelId="{CABC1DA7-5FCC-448E-93C4-995F3F4D0079}" type="presOf" srcId="{D13AFE81-399C-447A-8983-A4D927343169}" destId="{6F6733E6-E347-4020-81A1-492E5C57D2B3}" srcOrd="0" destOrd="0" presId="urn:microsoft.com/office/officeart/2018/2/layout/IconLabelList"/>
    <dgm:cxn modelId="{061E89C1-984A-46F0-91B2-A1CF3298B75A}" type="presOf" srcId="{1A158B2B-7D19-4E99-B70A-ABAFFD023E5B}" destId="{7D40FCD4-D9BF-497F-A3D3-39FDDC9D8576}" srcOrd="0" destOrd="0" presId="urn:microsoft.com/office/officeart/2018/2/layout/IconLabelList"/>
    <dgm:cxn modelId="{36EC1858-3E31-41C8-8057-57165939B628}" type="presParOf" srcId="{0E0282CA-2EBB-470D-AFDA-1920BC41529F}" destId="{D0F9DA3D-0DC4-497D-9293-C82A5A22D26C}" srcOrd="0" destOrd="0" presId="urn:microsoft.com/office/officeart/2018/2/layout/IconLabelList"/>
    <dgm:cxn modelId="{DDA2D224-5B2D-4ED6-A7D5-26680EB88E35}" type="presParOf" srcId="{D0F9DA3D-0DC4-497D-9293-C82A5A22D26C}" destId="{094F70B9-ECD1-40F5-B717-815A78532EBB}" srcOrd="0" destOrd="0" presId="urn:microsoft.com/office/officeart/2018/2/layout/IconLabelList"/>
    <dgm:cxn modelId="{87240B96-C702-4068-A318-D5F293B7B649}" type="presParOf" srcId="{D0F9DA3D-0DC4-497D-9293-C82A5A22D26C}" destId="{9B3BB2AC-8A2B-45D2-9024-6733406A4522}" srcOrd="1" destOrd="0" presId="urn:microsoft.com/office/officeart/2018/2/layout/IconLabelList"/>
    <dgm:cxn modelId="{93EFDBDA-6D5B-45F1-BA8F-89EBB65185A1}" type="presParOf" srcId="{D0F9DA3D-0DC4-497D-9293-C82A5A22D26C}" destId="{6F6733E6-E347-4020-81A1-492E5C57D2B3}" srcOrd="2" destOrd="0" presId="urn:microsoft.com/office/officeart/2018/2/layout/IconLabelList"/>
    <dgm:cxn modelId="{F01D5E58-A0E7-41A0-A09C-642056332053}" type="presParOf" srcId="{0E0282CA-2EBB-470D-AFDA-1920BC41529F}" destId="{650AAD80-67CD-4F24-89F0-6D541601EB0E}" srcOrd="1" destOrd="0" presId="urn:microsoft.com/office/officeart/2018/2/layout/IconLabelList"/>
    <dgm:cxn modelId="{26C7041A-E0CA-40E7-A4C5-C6A18EE3DFBB}" type="presParOf" srcId="{0E0282CA-2EBB-470D-AFDA-1920BC41529F}" destId="{21112A41-2A6B-4168-AC38-24E26DB92135}" srcOrd="2" destOrd="0" presId="urn:microsoft.com/office/officeart/2018/2/layout/IconLabelList"/>
    <dgm:cxn modelId="{9AD62FC3-8172-4632-801B-182745CB129A}" type="presParOf" srcId="{21112A41-2A6B-4168-AC38-24E26DB92135}" destId="{50F75E49-C624-4D96-A3C7-6E9D69E14614}" srcOrd="0" destOrd="0" presId="urn:microsoft.com/office/officeart/2018/2/layout/IconLabelList"/>
    <dgm:cxn modelId="{AFFDD94D-5CC0-4472-8AF1-2B46EF4ED112}" type="presParOf" srcId="{21112A41-2A6B-4168-AC38-24E26DB92135}" destId="{CD278D80-DBED-4383-9BAF-B2FDFB6E2D81}" srcOrd="1" destOrd="0" presId="urn:microsoft.com/office/officeart/2018/2/layout/IconLabelList"/>
    <dgm:cxn modelId="{335FE98E-CC11-4926-884A-950454CBBA38}" type="presParOf" srcId="{21112A41-2A6B-4168-AC38-24E26DB92135}" destId="{7D40FCD4-D9BF-497F-A3D3-39FDDC9D8576}" srcOrd="2" destOrd="0" presId="urn:microsoft.com/office/officeart/2018/2/layout/IconLabelList"/>
    <dgm:cxn modelId="{AC90FAFA-E6ED-4C88-AA4D-37371DFB3E03}" type="presParOf" srcId="{0E0282CA-2EBB-470D-AFDA-1920BC41529F}" destId="{F26E29A9-C237-434E-A749-AD0B5FA31415}" srcOrd="3" destOrd="0" presId="urn:microsoft.com/office/officeart/2018/2/layout/IconLabelList"/>
    <dgm:cxn modelId="{C97C075B-00CB-4FE5-8FA4-1373AF8F3E4D}" type="presParOf" srcId="{0E0282CA-2EBB-470D-AFDA-1920BC41529F}" destId="{E0C687AC-EA13-41BE-AA14-285EDE1739BF}" srcOrd="4" destOrd="0" presId="urn:microsoft.com/office/officeart/2018/2/layout/IconLabelList"/>
    <dgm:cxn modelId="{85900E4D-9760-4050-BC3D-069AB5744C7F}" type="presParOf" srcId="{E0C687AC-EA13-41BE-AA14-285EDE1739BF}" destId="{551D4670-C96E-4D8F-8431-95A06D4FD7C7}" srcOrd="0" destOrd="0" presId="urn:microsoft.com/office/officeart/2018/2/layout/IconLabelList"/>
    <dgm:cxn modelId="{C18131C5-01C0-4ECE-9694-962FAE2BC43F}" type="presParOf" srcId="{E0C687AC-EA13-41BE-AA14-285EDE1739BF}" destId="{54DA3FB7-6813-42E5-B762-27FCE9BE3C3A}" srcOrd="1" destOrd="0" presId="urn:microsoft.com/office/officeart/2018/2/layout/IconLabelList"/>
    <dgm:cxn modelId="{1BFB453E-B236-4F3B-AB50-78ACFDD0EFA4}" type="presParOf" srcId="{E0C687AC-EA13-41BE-AA14-285EDE1739BF}" destId="{73B5C428-7D1F-4A0C-B011-D4B57E97966E}" srcOrd="2" destOrd="0" presId="urn:microsoft.com/office/officeart/2018/2/layout/IconLabelList"/>
    <dgm:cxn modelId="{85AF6A8F-BD40-496B-9F0C-9F2DEC86FAA8}" type="presParOf" srcId="{0E0282CA-2EBB-470D-AFDA-1920BC41529F}" destId="{D65A8D05-9052-4D42-9D6B-F820DDEEEF7C}" srcOrd="5" destOrd="0" presId="urn:microsoft.com/office/officeart/2018/2/layout/IconLabelList"/>
    <dgm:cxn modelId="{0034DE0D-F906-40C8-A088-4B4CD256E19B}" type="presParOf" srcId="{0E0282CA-2EBB-470D-AFDA-1920BC41529F}" destId="{1438FB46-EB2C-4A1A-A0A0-E6F9AC4C0D52}" srcOrd="6" destOrd="0" presId="urn:microsoft.com/office/officeart/2018/2/layout/IconLabelList"/>
    <dgm:cxn modelId="{F9EED6D1-77CD-46DF-90E4-51F1D4BE9C93}" type="presParOf" srcId="{1438FB46-EB2C-4A1A-A0A0-E6F9AC4C0D52}" destId="{3D9F0C4D-52D4-429A-B098-3840E1A49A10}" srcOrd="0" destOrd="0" presId="urn:microsoft.com/office/officeart/2018/2/layout/IconLabelList"/>
    <dgm:cxn modelId="{8E3FDDE0-6E96-49CF-B77E-B048D01D1C1A}" type="presParOf" srcId="{1438FB46-EB2C-4A1A-A0A0-E6F9AC4C0D52}" destId="{4BD7DCB5-F723-4977-8BC9-0A907CA5B774}" srcOrd="1" destOrd="0" presId="urn:microsoft.com/office/officeart/2018/2/layout/IconLabelList"/>
    <dgm:cxn modelId="{6A11F4B0-A4DC-4485-8879-C26B8AED54EE}" type="presParOf" srcId="{1438FB46-EB2C-4A1A-A0A0-E6F9AC4C0D52}" destId="{CDC844CB-C7CB-48BF-BC62-4A2EC4BB23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BF3DA0-1E0E-4025-9D3A-668C4E99EA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C00889-62D2-45F7-9853-C50539F3B11D}">
      <dgm:prSet/>
      <dgm:spPr/>
      <dgm:t>
        <a:bodyPr/>
        <a:lstStyle/>
        <a:p>
          <a:r>
            <a:rPr lang="en-SG" b="1"/>
            <a:t>Higher childcare accessibility</a:t>
          </a:r>
          <a:r>
            <a:rPr lang="en-SG"/>
            <a:t> = better work-family balance.</a:t>
          </a:r>
          <a:endParaRPr lang="en-US"/>
        </a:p>
      </dgm:t>
    </dgm:pt>
    <dgm:pt modelId="{00D7AE20-22B1-498F-AC4C-19494F6DBBCF}" type="parTrans" cxnId="{9D408EDD-7CC8-4F11-BE5C-22110F537E91}">
      <dgm:prSet/>
      <dgm:spPr/>
      <dgm:t>
        <a:bodyPr/>
        <a:lstStyle/>
        <a:p>
          <a:endParaRPr lang="en-US"/>
        </a:p>
      </dgm:t>
    </dgm:pt>
    <dgm:pt modelId="{F8AD121D-DF2F-42AA-9C23-492E1CF2C66D}" type="sibTrans" cxnId="{9D408EDD-7CC8-4F11-BE5C-22110F537E91}">
      <dgm:prSet/>
      <dgm:spPr/>
      <dgm:t>
        <a:bodyPr/>
        <a:lstStyle/>
        <a:p>
          <a:endParaRPr lang="en-US"/>
        </a:p>
      </dgm:t>
    </dgm:pt>
    <dgm:pt modelId="{5677BD0B-C3D7-4AC5-8392-30AD6CC12EB1}">
      <dgm:prSet/>
      <dgm:spPr/>
      <dgm:t>
        <a:bodyPr/>
        <a:lstStyle/>
        <a:p>
          <a:r>
            <a:rPr lang="en-SG" b="1"/>
            <a:t>Data-driven site planning</a:t>
          </a:r>
          <a:r>
            <a:rPr lang="en-SG"/>
            <a:t> = smarter investments.</a:t>
          </a:r>
          <a:endParaRPr lang="en-US"/>
        </a:p>
      </dgm:t>
    </dgm:pt>
    <dgm:pt modelId="{F5789C57-D374-48EE-A6B7-5F21D7F3E061}" type="parTrans" cxnId="{0D6A77A9-6404-488E-BEED-D062E2CBB27B}">
      <dgm:prSet/>
      <dgm:spPr/>
      <dgm:t>
        <a:bodyPr/>
        <a:lstStyle/>
        <a:p>
          <a:endParaRPr lang="en-US"/>
        </a:p>
      </dgm:t>
    </dgm:pt>
    <dgm:pt modelId="{7E0DCF91-8782-46F1-8852-F1BDC5148386}" type="sibTrans" cxnId="{0D6A77A9-6404-488E-BEED-D062E2CBB27B}">
      <dgm:prSet/>
      <dgm:spPr/>
      <dgm:t>
        <a:bodyPr/>
        <a:lstStyle/>
        <a:p>
          <a:endParaRPr lang="en-US"/>
        </a:p>
      </dgm:t>
    </dgm:pt>
    <dgm:pt modelId="{51B01F9E-7736-4B47-AB1D-DAA3E136491D}">
      <dgm:prSet/>
      <dgm:spPr/>
      <dgm:t>
        <a:bodyPr/>
        <a:lstStyle/>
        <a:p>
          <a:r>
            <a:rPr lang="en-SG" b="1"/>
            <a:t>Scenario planning</a:t>
          </a:r>
          <a:r>
            <a:rPr lang="en-SG"/>
            <a:t> = lower long-term risk of over-/under-building.</a:t>
          </a:r>
          <a:endParaRPr lang="en-US"/>
        </a:p>
      </dgm:t>
    </dgm:pt>
    <dgm:pt modelId="{37BE1869-C4B7-485F-A845-A0DC5DDD4871}" type="parTrans" cxnId="{728F247B-F09F-4FFF-B0D1-D4271681A830}">
      <dgm:prSet/>
      <dgm:spPr/>
      <dgm:t>
        <a:bodyPr/>
        <a:lstStyle/>
        <a:p>
          <a:endParaRPr lang="en-US"/>
        </a:p>
      </dgm:t>
    </dgm:pt>
    <dgm:pt modelId="{252864D5-9D93-4C2E-9522-7A93EA426AE6}" type="sibTrans" cxnId="{728F247B-F09F-4FFF-B0D1-D4271681A830}">
      <dgm:prSet/>
      <dgm:spPr/>
      <dgm:t>
        <a:bodyPr/>
        <a:lstStyle/>
        <a:p>
          <a:endParaRPr lang="en-US"/>
        </a:p>
      </dgm:t>
    </dgm:pt>
    <dgm:pt modelId="{4E8587BE-300A-824A-A773-84C2CE36AABC}" type="pres">
      <dgm:prSet presAssocID="{2ABF3DA0-1E0E-4025-9D3A-668C4E99EAE6}" presName="linear" presStyleCnt="0">
        <dgm:presLayoutVars>
          <dgm:animLvl val="lvl"/>
          <dgm:resizeHandles val="exact"/>
        </dgm:presLayoutVars>
      </dgm:prSet>
      <dgm:spPr/>
    </dgm:pt>
    <dgm:pt modelId="{790F2B02-03F6-A440-AFDD-72C9FCE3D699}" type="pres">
      <dgm:prSet presAssocID="{23C00889-62D2-45F7-9853-C50539F3B11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5D661C-EBF0-854D-B7E6-EF75993F45A3}" type="pres">
      <dgm:prSet presAssocID="{F8AD121D-DF2F-42AA-9C23-492E1CF2C66D}" presName="spacer" presStyleCnt="0"/>
      <dgm:spPr/>
    </dgm:pt>
    <dgm:pt modelId="{A8B11FCA-4135-4348-B0AE-B1F7E67285AD}" type="pres">
      <dgm:prSet presAssocID="{5677BD0B-C3D7-4AC5-8392-30AD6CC12E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72D6C6-A826-934B-BCC7-29F1BFFB5C98}" type="pres">
      <dgm:prSet presAssocID="{7E0DCF91-8782-46F1-8852-F1BDC5148386}" presName="spacer" presStyleCnt="0"/>
      <dgm:spPr/>
    </dgm:pt>
    <dgm:pt modelId="{95DF0D37-F185-9E46-A89C-38C6D48CE2DC}" type="pres">
      <dgm:prSet presAssocID="{51B01F9E-7736-4B47-AB1D-DAA3E13649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5994426-3BCC-4948-B576-6BB3056E7159}" type="presOf" srcId="{51B01F9E-7736-4B47-AB1D-DAA3E136491D}" destId="{95DF0D37-F185-9E46-A89C-38C6D48CE2DC}" srcOrd="0" destOrd="0" presId="urn:microsoft.com/office/officeart/2005/8/layout/vList2"/>
    <dgm:cxn modelId="{5F1D7D64-AE12-4B48-B538-4D10AA49AA7D}" type="presOf" srcId="{23C00889-62D2-45F7-9853-C50539F3B11D}" destId="{790F2B02-03F6-A440-AFDD-72C9FCE3D699}" srcOrd="0" destOrd="0" presId="urn:microsoft.com/office/officeart/2005/8/layout/vList2"/>
    <dgm:cxn modelId="{F6DE166C-2498-3E40-88DB-E37DC5653660}" type="presOf" srcId="{2ABF3DA0-1E0E-4025-9D3A-668C4E99EAE6}" destId="{4E8587BE-300A-824A-A773-84C2CE36AABC}" srcOrd="0" destOrd="0" presId="urn:microsoft.com/office/officeart/2005/8/layout/vList2"/>
    <dgm:cxn modelId="{728F247B-F09F-4FFF-B0D1-D4271681A830}" srcId="{2ABF3DA0-1E0E-4025-9D3A-668C4E99EAE6}" destId="{51B01F9E-7736-4B47-AB1D-DAA3E136491D}" srcOrd="2" destOrd="0" parTransId="{37BE1869-C4B7-485F-A845-A0DC5DDD4871}" sibTransId="{252864D5-9D93-4C2E-9522-7A93EA426AE6}"/>
    <dgm:cxn modelId="{0D6A77A9-6404-488E-BEED-D062E2CBB27B}" srcId="{2ABF3DA0-1E0E-4025-9D3A-668C4E99EAE6}" destId="{5677BD0B-C3D7-4AC5-8392-30AD6CC12EB1}" srcOrd="1" destOrd="0" parTransId="{F5789C57-D374-48EE-A6B7-5F21D7F3E061}" sibTransId="{7E0DCF91-8782-46F1-8852-F1BDC5148386}"/>
    <dgm:cxn modelId="{7686E4DB-8634-5641-B3CB-8F44FA8F058E}" type="presOf" srcId="{5677BD0B-C3D7-4AC5-8392-30AD6CC12EB1}" destId="{A8B11FCA-4135-4348-B0AE-B1F7E67285AD}" srcOrd="0" destOrd="0" presId="urn:microsoft.com/office/officeart/2005/8/layout/vList2"/>
    <dgm:cxn modelId="{9D408EDD-7CC8-4F11-BE5C-22110F537E91}" srcId="{2ABF3DA0-1E0E-4025-9D3A-668C4E99EAE6}" destId="{23C00889-62D2-45F7-9853-C50539F3B11D}" srcOrd="0" destOrd="0" parTransId="{00D7AE20-22B1-498F-AC4C-19494F6DBBCF}" sibTransId="{F8AD121D-DF2F-42AA-9C23-492E1CF2C66D}"/>
    <dgm:cxn modelId="{221DB508-9613-9D47-A008-9AA5C9579834}" type="presParOf" srcId="{4E8587BE-300A-824A-A773-84C2CE36AABC}" destId="{790F2B02-03F6-A440-AFDD-72C9FCE3D699}" srcOrd="0" destOrd="0" presId="urn:microsoft.com/office/officeart/2005/8/layout/vList2"/>
    <dgm:cxn modelId="{D345EECA-085A-5442-9DF6-A35BF9FA460D}" type="presParOf" srcId="{4E8587BE-300A-824A-A773-84C2CE36AABC}" destId="{125D661C-EBF0-854D-B7E6-EF75993F45A3}" srcOrd="1" destOrd="0" presId="urn:microsoft.com/office/officeart/2005/8/layout/vList2"/>
    <dgm:cxn modelId="{D9EAB91B-48D5-8041-AAB9-92F42588C7CA}" type="presParOf" srcId="{4E8587BE-300A-824A-A773-84C2CE36AABC}" destId="{A8B11FCA-4135-4348-B0AE-B1F7E67285AD}" srcOrd="2" destOrd="0" presId="urn:microsoft.com/office/officeart/2005/8/layout/vList2"/>
    <dgm:cxn modelId="{2345404C-F146-024C-A5AF-295D7AD56500}" type="presParOf" srcId="{4E8587BE-300A-824A-A773-84C2CE36AABC}" destId="{ED72D6C6-A826-934B-BCC7-29F1BFFB5C98}" srcOrd="3" destOrd="0" presId="urn:microsoft.com/office/officeart/2005/8/layout/vList2"/>
    <dgm:cxn modelId="{0DA4C1CB-AEB3-764D-BB5D-D8AEBC395346}" type="presParOf" srcId="{4E8587BE-300A-824A-A773-84C2CE36AABC}" destId="{95DF0D37-F185-9E46-A89C-38C6D48CE2D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0F3C248-9EB5-44EE-AE4C-8F44AAEAFE0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DFC211-1166-408D-AE30-9D50AA05071B}">
      <dgm:prSet/>
      <dgm:spPr/>
      <dgm:t>
        <a:bodyPr/>
        <a:lstStyle/>
        <a:p>
          <a:r>
            <a:rPr lang="en-SG"/>
            <a:t>No forward-looking birth rates or migration trends yet.</a:t>
          </a:r>
          <a:endParaRPr lang="en-US"/>
        </a:p>
      </dgm:t>
    </dgm:pt>
    <dgm:pt modelId="{71F0E029-2309-40F7-87D0-FDAD11002987}" type="parTrans" cxnId="{337A7360-2A4A-4E37-9F7A-9CAD984D5ADE}">
      <dgm:prSet/>
      <dgm:spPr/>
      <dgm:t>
        <a:bodyPr/>
        <a:lstStyle/>
        <a:p>
          <a:endParaRPr lang="en-US"/>
        </a:p>
      </dgm:t>
    </dgm:pt>
    <dgm:pt modelId="{2137C68C-FFE7-40E6-8333-0DC4855B9B4F}" type="sibTrans" cxnId="{337A7360-2A4A-4E37-9F7A-9CAD984D5ADE}">
      <dgm:prSet/>
      <dgm:spPr/>
      <dgm:t>
        <a:bodyPr/>
        <a:lstStyle/>
        <a:p>
          <a:endParaRPr lang="en-US"/>
        </a:p>
      </dgm:t>
    </dgm:pt>
    <dgm:pt modelId="{450270B5-4E46-464E-B509-51828FCD173B}">
      <dgm:prSet/>
      <dgm:spPr/>
      <dgm:t>
        <a:bodyPr/>
        <a:lstStyle/>
        <a:p>
          <a:r>
            <a:rPr lang="en-SG"/>
            <a:t>Childcare operator constraints not yet modeled.</a:t>
          </a:r>
          <a:endParaRPr lang="en-US"/>
        </a:p>
      </dgm:t>
    </dgm:pt>
    <dgm:pt modelId="{FB2D88D8-B139-42B1-B508-836657BB789D}" type="parTrans" cxnId="{226C3754-6C6D-4AD4-A091-5DB8B30415BF}">
      <dgm:prSet/>
      <dgm:spPr/>
      <dgm:t>
        <a:bodyPr/>
        <a:lstStyle/>
        <a:p>
          <a:endParaRPr lang="en-US"/>
        </a:p>
      </dgm:t>
    </dgm:pt>
    <dgm:pt modelId="{2CB369A2-BB78-40F4-8F6E-7DF765B79CF5}" type="sibTrans" cxnId="{226C3754-6C6D-4AD4-A091-5DB8B30415BF}">
      <dgm:prSet/>
      <dgm:spPr/>
      <dgm:t>
        <a:bodyPr/>
        <a:lstStyle/>
        <a:p>
          <a:endParaRPr lang="en-US"/>
        </a:p>
      </dgm:t>
    </dgm:pt>
    <dgm:pt modelId="{810D134E-E51C-4D1C-9344-CA92BD17E543}">
      <dgm:prSet/>
      <dgm:spPr/>
      <dgm:t>
        <a:bodyPr/>
        <a:lstStyle/>
        <a:p>
          <a:r>
            <a:rPr lang="en-SG"/>
            <a:t>Future work: add infant care and after-school segments.</a:t>
          </a:r>
          <a:endParaRPr lang="en-US"/>
        </a:p>
      </dgm:t>
    </dgm:pt>
    <dgm:pt modelId="{4B7CFD52-724C-49EB-BD4E-17E3DEBF2C62}" type="parTrans" cxnId="{3EBB819B-0B0B-4BBD-B5B0-EC978E8BB691}">
      <dgm:prSet/>
      <dgm:spPr/>
      <dgm:t>
        <a:bodyPr/>
        <a:lstStyle/>
        <a:p>
          <a:endParaRPr lang="en-US"/>
        </a:p>
      </dgm:t>
    </dgm:pt>
    <dgm:pt modelId="{55B4532C-1AB2-4773-98F5-78CCC3F6E6A2}" type="sibTrans" cxnId="{3EBB819B-0B0B-4BBD-B5B0-EC978E8BB691}">
      <dgm:prSet/>
      <dgm:spPr/>
      <dgm:t>
        <a:bodyPr/>
        <a:lstStyle/>
        <a:p>
          <a:endParaRPr lang="en-US"/>
        </a:p>
      </dgm:t>
    </dgm:pt>
    <dgm:pt modelId="{DD1A2887-8B2F-CC4D-BC88-7D7D09DD11B0}" type="pres">
      <dgm:prSet presAssocID="{40F3C248-9EB5-44EE-AE4C-8F44AAEAFE07}" presName="linear" presStyleCnt="0">
        <dgm:presLayoutVars>
          <dgm:animLvl val="lvl"/>
          <dgm:resizeHandles val="exact"/>
        </dgm:presLayoutVars>
      </dgm:prSet>
      <dgm:spPr/>
    </dgm:pt>
    <dgm:pt modelId="{DB8DF749-DA92-0C4A-9584-F1D368E29AFE}" type="pres">
      <dgm:prSet presAssocID="{0FDFC211-1166-408D-AE30-9D50AA05071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9845FEA-37AE-1641-9033-FAD506D6E833}" type="pres">
      <dgm:prSet presAssocID="{2137C68C-FFE7-40E6-8333-0DC4855B9B4F}" presName="spacer" presStyleCnt="0"/>
      <dgm:spPr/>
    </dgm:pt>
    <dgm:pt modelId="{3C2EC275-4250-734C-8B88-F75E58A9C763}" type="pres">
      <dgm:prSet presAssocID="{450270B5-4E46-464E-B509-51828FCD173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5275C4-6E6D-9445-BECA-78919C4020A2}" type="pres">
      <dgm:prSet presAssocID="{2CB369A2-BB78-40F4-8F6E-7DF765B79CF5}" presName="spacer" presStyleCnt="0"/>
      <dgm:spPr/>
    </dgm:pt>
    <dgm:pt modelId="{AA4E8FD5-2EC2-424D-AF9E-8D2BC9A35500}" type="pres">
      <dgm:prSet presAssocID="{810D134E-E51C-4D1C-9344-CA92BD17E5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D4B8B12-38AC-FD48-A71C-DCB0161C6F4D}" type="presOf" srcId="{810D134E-E51C-4D1C-9344-CA92BD17E543}" destId="{AA4E8FD5-2EC2-424D-AF9E-8D2BC9A35500}" srcOrd="0" destOrd="0" presId="urn:microsoft.com/office/officeart/2005/8/layout/vList2"/>
    <dgm:cxn modelId="{66A0112B-8C19-FE40-B356-DBAD24D195A1}" type="presOf" srcId="{0FDFC211-1166-408D-AE30-9D50AA05071B}" destId="{DB8DF749-DA92-0C4A-9584-F1D368E29AFE}" srcOrd="0" destOrd="0" presId="urn:microsoft.com/office/officeart/2005/8/layout/vList2"/>
    <dgm:cxn modelId="{46B0D441-9F35-0D4E-B09D-DFCCB5A0764F}" type="presOf" srcId="{40F3C248-9EB5-44EE-AE4C-8F44AAEAFE07}" destId="{DD1A2887-8B2F-CC4D-BC88-7D7D09DD11B0}" srcOrd="0" destOrd="0" presId="urn:microsoft.com/office/officeart/2005/8/layout/vList2"/>
    <dgm:cxn modelId="{226C3754-6C6D-4AD4-A091-5DB8B30415BF}" srcId="{40F3C248-9EB5-44EE-AE4C-8F44AAEAFE07}" destId="{450270B5-4E46-464E-B509-51828FCD173B}" srcOrd="1" destOrd="0" parTransId="{FB2D88D8-B139-42B1-B508-836657BB789D}" sibTransId="{2CB369A2-BB78-40F4-8F6E-7DF765B79CF5}"/>
    <dgm:cxn modelId="{337A7360-2A4A-4E37-9F7A-9CAD984D5ADE}" srcId="{40F3C248-9EB5-44EE-AE4C-8F44AAEAFE07}" destId="{0FDFC211-1166-408D-AE30-9D50AA05071B}" srcOrd="0" destOrd="0" parTransId="{71F0E029-2309-40F7-87D0-FDAD11002987}" sibTransId="{2137C68C-FFE7-40E6-8333-0DC4855B9B4F}"/>
    <dgm:cxn modelId="{3EBB819B-0B0B-4BBD-B5B0-EC978E8BB691}" srcId="{40F3C248-9EB5-44EE-AE4C-8F44AAEAFE07}" destId="{810D134E-E51C-4D1C-9344-CA92BD17E543}" srcOrd="2" destOrd="0" parTransId="{4B7CFD52-724C-49EB-BD4E-17E3DEBF2C62}" sibTransId="{55B4532C-1AB2-4773-98F5-78CCC3F6E6A2}"/>
    <dgm:cxn modelId="{4886D1E9-2D31-D34F-B329-B9B372A8A2A5}" type="presOf" srcId="{450270B5-4E46-464E-B509-51828FCD173B}" destId="{3C2EC275-4250-734C-8B88-F75E58A9C763}" srcOrd="0" destOrd="0" presId="urn:microsoft.com/office/officeart/2005/8/layout/vList2"/>
    <dgm:cxn modelId="{FE06188F-0321-C646-8880-284A86503167}" type="presParOf" srcId="{DD1A2887-8B2F-CC4D-BC88-7D7D09DD11B0}" destId="{DB8DF749-DA92-0C4A-9584-F1D368E29AFE}" srcOrd="0" destOrd="0" presId="urn:microsoft.com/office/officeart/2005/8/layout/vList2"/>
    <dgm:cxn modelId="{19D40C97-8719-F34A-87E1-B0BA6EEF38EC}" type="presParOf" srcId="{DD1A2887-8B2F-CC4D-BC88-7D7D09DD11B0}" destId="{39845FEA-37AE-1641-9033-FAD506D6E833}" srcOrd="1" destOrd="0" presId="urn:microsoft.com/office/officeart/2005/8/layout/vList2"/>
    <dgm:cxn modelId="{6DE4EF1A-2D4A-3542-9F89-260731062A87}" type="presParOf" srcId="{DD1A2887-8B2F-CC4D-BC88-7D7D09DD11B0}" destId="{3C2EC275-4250-734C-8B88-F75E58A9C763}" srcOrd="2" destOrd="0" presId="urn:microsoft.com/office/officeart/2005/8/layout/vList2"/>
    <dgm:cxn modelId="{B66DE027-05C7-7B45-9170-9F3AA13D9911}" type="presParOf" srcId="{DD1A2887-8B2F-CC4D-BC88-7D7D09DD11B0}" destId="{3A5275C4-6E6D-9445-BECA-78919C4020A2}" srcOrd="3" destOrd="0" presId="urn:microsoft.com/office/officeart/2005/8/layout/vList2"/>
    <dgm:cxn modelId="{4012B9F3-8368-EC49-809B-77FE69777824}" type="presParOf" srcId="{DD1A2887-8B2F-CC4D-BC88-7D7D09DD11B0}" destId="{AA4E8FD5-2EC2-424D-AF9E-8D2BC9A3550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A7058C4-8EB0-41C5-AEF3-A26B04F1C2A7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05D9D95-E055-4C73-9738-0B2F987F01E7}">
      <dgm:prSet/>
      <dgm:spPr/>
      <dgm:t>
        <a:bodyPr/>
        <a:lstStyle/>
        <a:p>
          <a:r>
            <a:rPr lang="en-SG"/>
            <a:t>Should infant care (0–18 months) be forecasted too?</a:t>
          </a:r>
          <a:endParaRPr lang="en-US"/>
        </a:p>
      </dgm:t>
    </dgm:pt>
    <dgm:pt modelId="{1E1FEC65-C3A2-49FA-A74B-3929B3487EAD}" type="parTrans" cxnId="{7537D172-3C0F-40A6-BDA3-E89B2E0F8DE4}">
      <dgm:prSet/>
      <dgm:spPr/>
      <dgm:t>
        <a:bodyPr/>
        <a:lstStyle/>
        <a:p>
          <a:endParaRPr lang="en-US"/>
        </a:p>
      </dgm:t>
    </dgm:pt>
    <dgm:pt modelId="{FCD45A23-D950-40A7-994C-74D8CF0C4D6A}" type="sibTrans" cxnId="{7537D172-3C0F-40A6-BDA3-E89B2E0F8DE4}">
      <dgm:prSet/>
      <dgm:spPr/>
      <dgm:t>
        <a:bodyPr/>
        <a:lstStyle/>
        <a:p>
          <a:endParaRPr lang="en-US"/>
        </a:p>
      </dgm:t>
    </dgm:pt>
    <dgm:pt modelId="{686F31B0-A6B7-4088-B725-BF5F507F5105}">
      <dgm:prSet/>
      <dgm:spPr/>
      <dgm:t>
        <a:bodyPr/>
        <a:lstStyle/>
        <a:p>
          <a:r>
            <a:rPr lang="en-SG"/>
            <a:t>What policy thresholds define “critical shortage”?</a:t>
          </a:r>
          <a:endParaRPr lang="en-US"/>
        </a:p>
      </dgm:t>
    </dgm:pt>
    <dgm:pt modelId="{6CCFF283-C471-4DD1-A3CD-A1CCC4A36D7A}" type="parTrans" cxnId="{9E989353-F46B-4CBA-AB77-5C6C2DD34736}">
      <dgm:prSet/>
      <dgm:spPr/>
      <dgm:t>
        <a:bodyPr/>
        <a:lstStyle/>
        <a:p>
          <a:endParaRPr lang="en-US"/>
        </a:p>
      </dgm:t>
    </dgm:pt>
    <dgm:pt modelId="{EEF80120-4714-4BDB-8DE1-0B47F679C37E}" type="sibTrans" cxnId="{9E989353-F46B-4CBA-AB77-5C6C2DD34736}">
      <dgm:prSet/>
      <dgm:spPr/>
      <dgm:t>
        <a:bodyPr/>
        <a:lstStyle/>
        <a:p>
          <a:endParaRPr lang="en-US"/>
        </a:p>
      </dgm:t>
    </dgm:pt>
    <dgm:pt modelId="{4D8CF6EB-944C-40F8-AD75-90EE39012318}">
      <dgm:prSet/>
      <dgm:spPr/>
      <dgm:t>
        <a:bodyPr/>
        <a:lstStyle/>
        <a:p>
          <a:r>
            <a:rPr lang="en-SG"/>
            <a:t>Should private preschools be included in planning assumptions?</a:t>
          </a:r>
          <a:endParaRPr lang="en-US"/>
        </a:p>
      </dgm:t>
    </dgm:pt>
    <dgm:pt modelId="{6368FA02-0B31-464C-BB97-53D5EBC632D0}" type="parTrans" cxnId="{EA00AA46-1926-4A40-8EF9-83B1F0B4A5A5}">
      <dgm:prSet/>
      <dgm:spPr/>
      <dgm:t>
        <a:bodyPr/>
        <a:lstStyle/>
        <a:p>
          <a:endParaRPr lang="en-US"/>
        </a:p>
      </dgm:t>
    </dgm:pt>
    <dgm:pt modelId="{438E18B0-37DD-4070-905C-A47AE1F8A1E4}" type="sibTrans" cxnId="{EA00AA46-1926-4A40-8EF9-83B1F0B4A5A5}">
      <dgm:prSet/>
      <dgm:spPr/>
      <dgm:t>
        <a:bodyPr/>
        <a:lstStyle/>
        <a:p>
          <a:endParaRPr lang="en-US"/>
        </a:p>
      </dgm:t>
    </dgm:pt>
    <dgm:pt modelId="{20B83DF9-2079-D645-81B9-44A06C3C4CEE}" type="pres">
      <dgm:prSet presAssocID="{CA7058C4-8EB0-41C5-AEF3-A26B04F1C2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539A62-5596-4D47-9258-E81653FFEEC6}" type="pres">
      <dgm:prSet presAssocID="{E05D9D95-E055-4C73-9738-0B2F987F01E7}" presName="hierRoot1" presStyleCnt="0"/>
      <dgm:spPr/>
    </dgm:pt>
    <dgm:pt modelId="{3D8FFC7F-43AB-6440-A0EF-7A9E1FAE728E}" type="pres">
      <dgm:prSet presAssocID="{E05D9D95-E055-4C73-9738-0B2F987F01E7}" presName="composite" presStyleCnt="0"/>
      <dgm:spPr/>
    </dgm:pt>
    <dgm:pt modelId="{951FCA99-C945-E040-ACD2-6FBCE26F8A2E}" type="pres">
      <dgm:prSet presAssocID="{E05D9D95-E055-4C73-9738-0B2F987F01E7}" presName="background" presStyleLbl="node0" presStyleIdx="0" presStyleCnt="3"/>
      <dgm:spPr/>
    </dgm:pt>
    <dgm:pt modelId="{59CFAA94-FEEA-FD4C-B4CC-0F2AA226C950}" type="pres">
      <dgm:prSet presAssocID="{E05D9D95-E055-4C73-9738-0B2F987F01E7}" presName="text" presStyleLbl="fgAcc0" presStyleIdx="0" presStyleCnt="3">
        <dgm:presLayoutVars>
          <dgm:chPref val="3"/>
        </dgm:presLayoutVars>
      </dgm:prSet>
      <dgm:spPr/>
    </dgm:pt>
    <dgm:pt modelId="{04CF74C3-2CEA-BC4F-890B-6EB443913EDE}" type="pres">
      <dgm:prSet presAssocID="{E05D9D95-E055-4C73-9738-0B2F987F01E7}" presName="hierChild2" presStyleCnt="0"/>
      <dgm:spPr/>
    </dgm:pt>
    <dgm:pt modelId="{1D3FDC59-350E-BA4C-AC80-66972BDEA1CA}" type="pres">
      <dgm:prSet presAssocID="{686F31B0-A6B7-4088-B725-BF5F507F5105}" presName="hierRoot1" presStyleCnt="0"/>
      <dgm:spPr/>
    </dgm:pt>
    <dgm:pt modelId="{DC9B9DA8-05FE-2C4E-A9F6-AD0CF0A44A87}" type="pres">
      <dgm:prSet presAssocID="{686F31B0-A6B7-4088-B725-BF5F507F5105}" presName="composite" presStyleCnt="0"/>
      <dgm:spPr/>
    </dgm:pt>
    <dgm:pt modelId="{88BDDD66-9D1E-1A42-8329-01511F86B22F}" type="pres">
      <dgm:prSet presAssocID="{686F31B0-A6B7-4088-B725-BF5F507F5105}" presName="background" presStyleLbl="node0" presStyleIdx="1" presStyleCnt="3"/>
      <dgm:spPr/>
    </dgm:pt>
    <dgm:pt modelId="{0033B4AE-E389-0B4A-B259-4A52DF5472C9}" type="pres">
      <dgm:prSet presAssocID="{686F31B0-A6B7-4088-B725-BF5F507F5105}" presName="text" presStyleLbl="fgAcc0" presStyleIdx="1" presStyleCnt="3">
        <dgm:presLayoutVars>
          <dgm:chPref val="3"/>
        </dgm:presLayoutVars>
      </dgm:prSet>
      <dgm:spPr/>
    </dgm:pt>
    <dgm:pt modelId="{DB1E5265-813B-1048-888A-AE52D0FE01DB}" type="pres">
      <dgm:prSet presAssocID="{686F31B0-A6B7-4088-B725-BF5F507F5105}" presName="hierChild2" presStyleCnt="0"/>
      <dgm:spPr/>
    </dgm:pt>
    <dgm:pt modelId="{96077F38-8D94-1B4C-B001-E8E38E4216A6}" type="pres">
      <dgm:prSet presAssocID="{4D8CF6EB-944C-40F8-AD75-90EE39012318}" presName="hierRoot1" presStyleCnt="0"/>
      <dgm:spPr/>
    </dgm:pt>
    <dgm:pt modelId="{8711AD66-8D5E-1345-AA39-595052812EFD}" type="pres">
      <dgm:prSet presAssocID="{4D8CF6EB-944C-40F8-AD75-90EE39012318}" presName="composite" presStyleCnt="0"/>
      <dgm:spPr/>
    </dgm:pt>
    <dgm:pt modelId="{FBB2BD80-A378-2248-A17F-397F2AEC8D04}" type="pres">
      <dgm:prSet presAssocID="{4D8CF6EB-944C-40F8-AD75-90EE39012318}" presName="background" presStyleLbl="node0" presStyleIdx="2" presStyleCnt="3"/>
      <dgm:spPr/>
    </dgm:pt>
    <dgm:pt modelId="{FB7ABC3F-47CC-474B-860D-C88444C5A7D8}" type="pres">
      <dgm:prSet presAssocID="{4D8CF6EB-944C-40F8-AD75-90EE39012318}" presName="text" presStyleLbl="fgAcc0" presStyleIdx="2" presStyleCnt="3">
        <dgm:presLayoutVars>
          <dgm:chPref val="3"/>
        </dgm:presLayoutVars>
      </dgm:prSet>
      <dgm:spPr/>
    </dgm:pt>
    <dgm:pt modelId="{8BBF2955-7E2B-2749-98CF-0B7842B47ADE}" type="pres">
      <dgm:prSet presAssocID="{4D8CF6EB-944C-40F8-AD75-90EE39012318}" presName="hierChild2" presStyleCnt="0"/>
      <dgm:spPr/>
    </dgm:pt>
  </dgm:ptLst>
  <dgm:cxnLst>
    <dgm:cxn modelId="{A046A920-B298-5349-80F5-916CF2F76DDD}" type="presOf" srcId="{CA7058C4-8EB0-41C5-AEF3-A26B04F1C2A7}" destId="{20B83DF9-2079-D645-81B9-44A06C3C4CEE}" srcOrd="0" destOrd="0" presId="urn:microsoft.com/office/officeart/2005/8/layout/hierarchy1"/>
    <dgm:cxn modelId="{EA00AA46-1926-4A40-8EF9-83B1F0B4A5A5}" srcId="{CA7058C4-8EB0-41C5-AEF3-A26B04F1C2A7}" destId="{4D8CF6EB-944C-40F8-AD75-90EE39012318}" srcOrd="2" destOrd="0" parTransId="{6368FA02-0B31-464C-BB97-53D5EBC632D0}" sibTransId="{438E18B0-37DD-4070-905C-A47AE1F8A1E4}"/>
    <dgm:cxn modelId="{9E989353-F46B-4CBA-AB77-5C6C2DD34736}" srcId="{CA7058C4-8EB0-41C5-AEF3-A26B04F1C2A7}" destId="{686F31B0-A6B7-4088-B725-BF5F507F5105}" srcOrd="1" destOrd="0" parTransId="{6CCFF283-C471-4DD1-A3CD-A1CCC4A36D7A}" sibTransId="{EEF80120-4714-4BDB-8DE1-0B47F679C37E}"/>
    <dgm:cxn modelId="{7537D172-3C0F-40A6-BDA3-E89B2E0F8DE4}" srcId="{CA7058C4-8EB0-41C5-AEF3-A26B04F1C2A7}" destId="{E05D9D95-E055-4C73-9738-0B2F987F01E7}" srcOrd="0" destOrd="0" parTransId="{1E1FEC65-C3A2-49FA-A74B-3929B3487EAD}" sibTransId="{FCD45A23-D950-40A7-994C-74D8CF0C4D6A}"/>
    <dgm:cxn modelId="{B3E5D882-C806-454B-B3E2-501814922178}" type="presOf" srcId="{686F31B0-A6B7-4088-B725-BF5F507F5105}" destId="{0033B4AE-E389-0B4A-B259-4A52DF5472C9}" srcOrd="0" destOrd="0" presId="urn:microsoft.com/office/officeart/2005/8/layout/hierarchy1"/>
    <dgm:cxn modelId="{9A221FC7-BAC5-3A4E-A6A5-E88166DE53A3}" type="presOf" srcId="{E05D9D95-E055-4C73-9738-0B2F987F01E7}" destId="{59CFAA94-FEEA-FD4C-B4CC-0F2AA226C950}" srcOrd="0" destOrd="0" presId="urn:microsoft.com/office/officeart/2005/8/layout/hierarchy1"/>
    <dgm:cxn modelId="{BBF014DD-B410-F54B-BF6F-336A3FCC88B3}" type="presOf" srcId="{4D8CF6EB-944C-40F8-AD75-90EE39012318}" destId="{FB7ABC3F-47CC-474B-860D-C88444C5A7D8}" srcOrd="0" destOrd="0" presId="urn:microsoft.com/office/officeart/2005/8/layout/hierarchy1"/>
    <dgm:cxn modelId="{EAD4E763-3061-DE4C-89A6-7F17F7460F9A}" type="presParOf" srcId="{20B83DF9-2079-D645-81B9-44A06C3C4CEE}" destId="{B4539A62-5596-4D47-9258-E81653FFEEC6}" srcOrd="0" destOrd="0" presId="urn:microsoft.com/office/officeart/2005/8/layout/hierarchy1"/>
    <dgm:cxn modelId="{5201D118-493F-1D44-9575-53B7206DEFC7}" type="presParOf" srcId="{B4539A62-5596-4D47-9258-E81653FFEEC6}" destId="{3D8FFC7F-43AB-6440-A0EF-7A9E1FAE728E}" srcOrd="0" destOrd="0" presId="urn:microsoft.com/office/officeart/2005/8/layout/hierarchy1"/>
    <dgm:cxn modelId="{65792D52-8AFA-5F41-AF2D-4F1ED6DBCAF4}" type="presParOf" srcId="{3D8FFC7F-43AB-6440-A0EF-7A9E1FAE728E}" destId="{951FCA99-C945-E040-ACD2-6FBCE26F8A2E}" srcOrd="0" destOrd="0" presId="urn:microsoft.com/office/officeart/2005/8/layout/hierarchy1"/>
    <dgm:cxn modelId="{F05A4519-AD05-7D41-A8C6-54F85448C25B}" type="presParOf" srcId="{3D8FFC7F-43AB-6440-A0EF-7A9E1FAE728E}" destId="{59CFAA94-FEEA-FD4C-B4CC-0F2AA226C950}" srcOrd="1" destOrd="0" presId="urn:microsoft.com/office/officeart/2005/8/layout/hierarchy1"/>
    <dgm:cxn modelId="{12D6F924-8546-E64D-9FBD-3E6AD793B6C9}" type="presParOf" srcId="{B4539A62-5596-4D47-9258-E81653FFEEC6}" destId="{04CF74C3-2CEA-BC4F-890B-6EB443913EDE}" srcOrd="1" destOrd="0" presId="urn:microsoft.com/office/officeart/2005/8/layout/hierarchy1"/>
    <dgm:cxn modelId="{AAD682B0-7E84-5F43-A4F5-C7FCD49B0B55}" type="presParOf" srcId="{20B83DF9-2079-D645-81B9-44A06C3C4CEE}" destId="{1D3FDC59-350E-BA4C-AC80-66972BDEA1CA}" srcOrd="1" destOrd="0" presId="urn:microsoft.com/office/officeart/2005/8/layout/hierarchy1"/>
    <dgm:cxn modelId="{AD3DF656-9998-344D-AE70-1D83A87363AC}" type="presParOf" srcId="{1D3FDC59-350E-BA4C-AC80-66972BDEA1CA}" destId="{DC9B9DA8-05FE-2C4E-A9F6-AD0CF0A44A87}" srcOrd="0" destOrd="0" presId="urn:microsoft.com/office/officeart/2005/8/layout/hierarchy1"/>
    <dgm:cxn modelId="{8F23BEE1-E806-5940-ADA5-0D7B3F275CAB}" type="presParOf" srcId="{DC9B9DA8-05FE-2C4E-A9F6-AD0CF0A44A87}" destId="{88BDDD66-9D1E-1A42-8329-01511F86B22F}" srcOrd="0" destOrd="0" presId="urn:microsoft.com/office/officeart/2005/8/layout/hierarchy1"/>
    <dgm:cxn modelId="{0CB4A4BF-B00B-3240-BE18-96CD7A6ADF9A}" type="presParOf" srcId="{DC9B9DA8-05FE-2C4E-A9F6-AD0CF0A44A87}" destId="{0033B4AE-E389-0B4A-B259-4A52DF5472C9}" srcOrd="1" destOrd="0" presId="urn:microsoft.com/office/officeart/2005/8/layout/hierarchy1"/>
    <dgm:cxn modelId="{E84B2D5C-C127-6241-9846-CEDCA12ECB24}" type="presParOf" srcId="{1D3FDC59-350E-BA4C-AC80-66972BDEA1CA}" destId="{DB1E5265-813B-1048-888A-AE52D0FE01DB}" srcOrd="1" destOrd="0" presId="urn:microsoft.com/office/officeart/2005/8/layout/hierarchy1"/>
    <dgm:cxn modelId="{24A7CDC2-D43E-FE47-BBE7-A5C0C46DB759}" type="presParOf" srcId="{20B83DF9-2079-D645-81B9-44A06C3C4CEE}" destId="{96077F38-8D94-1B4C-B001-E8E38E4216A6}" srcOrd="2" destOrd="0" presId="urn:microsoft.com/office/officeart/2005/8/layout/hierarchy1"/>
    <dgm:cxn modelId="{5616E4EB-C070-AB47-9670-136654E71F41}" type="presParOf" srcId="{96077F38-8D94-1B4C-B001-E8E38E4216A6}" destId="{8711AD66-8D5E-1345-AA39-595052812EFD}" srcOrd="0" destOrd="0" presId="urn:microsoft.com/office/officeart/2005/8/layout/hierarchy1"/>
    <dgm:cxn modelId="{98A08A5D-AAA7-CC49-9381-C04F8BE6BC78}" type="presParOf" srcId="{8711AD66-8D5E-1345-AA39-595052812EFD}" destId="{FBB2BD80-A378-2248-A17F-397F2AEC8D04}" srcOrd="0" destOrd="0" presId="urn:microsoft.com/office/officeart/2005/8/layout/hierarchy1"/>
    <dgm:cxn modelId="{F6EEC40D-308F-F446-97CA-8FB2946E17B9}" type="presParOf" srcId="{8711AD66-8D5E-1345-AA39-595052812EFD}" destId="{FB7ABC3F-47CC-474B-860D-C88444C5A7D8}" srcOrd="1" destOrd="0" presId="urn:microsoft.com/office/officeart/2005/8/layout/hierarchy1"/>
    <dgm:cxn modelId="{B72B1307-F74F-9D41-8F95-EF2B23AFF6DF}" type="presParOf" srcId="{96077F38-8D94-1B4C-B001-E8E38E4216A6}" destId="{8BBF2955-7E2B-2749-98CF-0B7842B47A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59358-B9E4-DB48-B819-A024A5395F1B}">
      <dsp:nvSpPr>
        <dsp:cNvPr id="0" name=""/>
        <dsp:cNvSpPr/>
      </dsp:nvSpPr>
      <dsp:spPr>
        <a:xfrm>
          <a:off x="0" y="78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b="1" kern="1200"/>
            <a:t>Issue</a:t>
          </a:r>
          <a:r>
            <a:rPr lang="en-SG" sz="2500" kern="1200"/>
            <a:t>: Persistent mismatch between childcare demand and preschool supply across subzones.</a:t>
          </a:r>
          <a:endParaRPr lang="en-US" sz="2500" kern="1200"/>
        </a:p>
      </dsp:txBody>
      <dsp:txXfrm>
        <a:off x="48547" y="127216"/>
        <a:ext cx="10418506" cy="897406"/>
      </dsp:txXfrm>
    </dsp:sp>
    <dsp:sp modelId="{BF787D05-50C0-6643-ABE8-EDABB8C5A69C}">
      <dsp:nvSpPr>
        <dsp:cNvPr id="0" name=""/>
        <dsp:cNvSpPr/>
      </dsp:nvSpPr>
      <dsp:spPr>
        <a:xfrm>
          <a:off x="0" y="1145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b="1" kern="1200"/>
            <a:t>Solution</a:t>
          </a:r>
          <a:r>
            <a:rPr lang="en-SG" sz="2500" kern="1200"/>
            <a:t>: 5-year subzone-level forecast using population and preschool data.</a:t>
          </a:r>
          <a:endParaRPr lang="en-US" sz="2500" kern="1200"/>
        </a:p>
      </dsp:txBody>
      <dsp:txXfrm>
        <a:off x="48547" y="1193716"/>
        <a:ext cx="10418506" cy="897406"/>
      </dsp:txXfrm>
    </dsp:sp>
    <dsp:sp modelId="{6ABD368B-1BF9-F747-A91E-F5D0FEB364B5}">
      <dsp:nvSpPr>
        <dsp:cNvPr id="0" name=""/>
        <dsp:cNvSpPr/>
      </dsp:nvSpPr>
      <dsp:spPr>
        <a:xfrm>
          <a:off x="0" y="22116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b="1" kern="1200"/>
            <a:t>Outcome</a:t>
          </a:r>
          <a:r>
            <a:rPr lang="en-SG" sz="2500" kern="1200"/>
            <a:t>: Identifies critical gaps, supports location planning.</a:t>
          </a:r>
          <a:endParaRPr lang="en-US" sz="2500" kern="1200"/>
        </a:p>
      </dsp:txBody>
      <dsp:txXfrm>
        <a:off x="48547" y="2260216"/>
        <a:ext cx="10418506" cy="897406"/>
      </dsp:txXfrm>
    </dsp:sp>
    <dsp:sp modelId="{AB1D459C-2229-E44F-9F46-D7CB5873FA3F}">
      <dsp:nvSpPr>
        <dsp:cNvPr id="0" name=""/>
        <dsp:cNvSpPr/>
      </dsp:nvSpPr>
      <dsp:spPr>
        <a:xfrm>
          <a:off x="0" y="3278169"/>
          <a:ext cx="10515600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500" b="1" kern="1200"/>
            <a:t>Tool</a:t>
          </a:r>
          <a:r>
            <a:rPr lang="en-SG" sz="2500" kern="1200"/>
            <a:t>: Modular dashboard prototype to support real-time decision-making.</a:t>
          </a:r>
          <a:endParaRPr lang="en-US" sz="2500" kern="1200"/>
        </a:p>
      </dsp:txBody>
      <dsp:txXfrm>
        <a:off x="48547" y="3326716"/>
        <a:ext cx="10418506" cy="897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AFA38-B690-8E46-AB6A-7FBFF960D82E}">
      <dsp:nvSpPr>
        <dsp:cNvPr id="0" name=""/>
        <dsp:cNvSpPr/>
      </dsp:nvSpPr>
      <dsp:spPr>
        <a:xfrm>
          <a:off x="0" y="41510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Strategic, scalable, and evidence-based planning tool.</a:t>
          </a:r>
          <a:endParaRPr lang="en-US" sz="3400" kern="1200"/>
        </a:p>
      </dsp:txBody>
      <dsp:txXfrm>
        <a:off x="66267" y="107777"/>
        <a:ext cx="10383066" cy="1224958"/>
      </dsp:txXfrm>
    </dsp:sp>
    <dsp:sp modelId="{A33ED7BB-142F-714B-91BA-FDF474E4A84C}">
      <dsp:nvSpPr>
        <dsp:cNvPr id="0" name=""/>
        <dsp:cNvSpPr/>
      </dsp:nvSpPr>
      <dsp:spPr>
        <a:xfrm>
          <a:off x="0" y="1496922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Delivers real-time insight for national early childhood infrastructure.</a:t>
          </a:r>
          <a:endParaRPr lang="en-US" sz="3400" kern="1200"/>
        </a:p>
      </dsp:txBody>
      <dsp:txXfrm>
        <a:off x="66267" y="1563189"/>
        <a:ext cx="10383066" cy="1224958"/>
      </dsp:txXfrm>
    </dsp:sp>
    <dsp:sp modelId="{DF2DBE31-D33F-154F-A563-99F8C2774EDC}">
      <dsp:nvSpPr>
        <dsp:cNvPr id="0" name=""/>
        <dsp:cNvSpPr/>
      </dsp:nvSpPr>
      <dsp:spPr>
        <a:xfrm>
          <a:off x="0" y="2952335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Ensures that </a:t>
          </a:r>
          <a:r>
            <a:rPr lang="en-SG" sz="3400" b="1" kern="1200"/>
            <a:t>no family is left behind</a:t>
          </a:r>
          <a:r>
            <a:rPr lang="en-SG" sz="3400" kern="1200"/>
            <a:t> due to childcare inaccessibility.</a:t>
          </a:r>
          <a:endParaRPr lang="en-US" sz="3400" kern="1200"/>
        </a:p>
      </dsp:txBody>
      <dsp:txXfrm>
        <a:off x="66267" y="3018602"/>
        <a:ext cx="10383066" cy="12249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11330D-7FDE-D14E-8F8A-3C1D37067203}">
      <dsp:nvSpPr>
        <dsp:cNvPr id="0" name=""/>
        <dsp:cNvSpPr/>
      </dsp:nvSpPr>
      <dsp:spPr>
        <a:xfrm>
          <a:off x="853" y="0"/>
          <a:ext cx="3457633" cy="3689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Forecast demand for childcare (18 months–6 years) at the </a:t>
          </a:r>
          <a:r>
            <a:rPr lang="en-SG" sz="2600" b="1" kern="1200"/>
            <a:t>subzone level</a:t>
          </a:r>
          <a:r>
            <a:rPr lang="en-SG" sz="2600" kern="1200"/>
            <a:t>.</a:t>
          </a:r>
          <a:endParaRPr lang="en-US" sz="2600" kern="1200"/>
        </a:p>
      </dsp:txBody>
      <dsp:txXfrm>
        <a:off x="853" y="1475762"/>
        <a:ext cx="3457633" cy="2213643"/>
      </dsp:txXfrm>
    </dsp:sp>
    <dsp:sp modelId="{7214587B-ACE1-E84D-B509-F319F74D6564}">
      <dsp:nvSpPr>
        <dsp:cNvPr id="0" name=""/>
        <dsp:cNvSpPr/>
      </dsp:nvSpPr>
      <dsp:spPr>
        <a:xfrm>
          <a:off x="853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0"/>
        <a:ext cx="3457633" cy="1475762"/>
      </dsp:txXfrm>
    </dsp:sp>
    <dsp:sp modelId="{AE26E4CB-9DE4-5C4B-BAAE-75CCA2B8D158}">
      <dsp:nvSpPr>
        <dsp:cNvPr id="0" name=""/>
        <dsp:cNvSpPr/>
      </dsp:nvSpPr>
      <dsp:spPr>
        <a:xfrm>
          <a:off x="3735097" y="0"/>
          <a:ext cx="3457633" cy="3689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Determine </a:t>
          </a:r>
          <a:r>
            <a:rPr lang="en-SG" sz="2600" b="1" kern="1200"/>
            <a:t>how many and where</a:t>
          </a:r>
          <a:r>
            <a:rPr lang="en-SG" sz="2600" kern="1200"/>
            <a:t> preschools are needed.</a:t>
          </a:r>
          <a:endParaRPr lang="en-US" sz="2600" kern="1200"/>
        </a:p>
      </dsp:txBody>
      <dsp:txXfrm>
        <a:off x="3735097" y="1475762"/>
        <a:ext cx="3457633" cy="2213643"/>
      </dsp:txXfrm>
    </dsp:sp>
    <dsp:sp modelId="{D7D749BC-1953-124A-8FEB-66C58DC1300B}">
      <dsp:nvSpPr>
        <dsp:cNvPr id="0" name=""/>
        <dsp:cNvSpPr/>
      </dsp:nvSpPr>
      <dsp:spPr>
        <a:xfrm>
          <a:off x="3735097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0"/>
        <a:ext cx="3457633" cy="1475762"/>
      </dsp:txXfrm>
    </dsp:sp>
    <dsp:sp modelId="{42C438BE-F18A-2148-8001-01A4025C292C}">
      <dsp:nvSpPr>
        <dsp:cNvPr id="0" name=""/>
        <dsp:cNvSpPr/>
      </dsp:nvSpPr>
      <dsp:spPr>
        <a:xfrm>
          <a:off x="7469341" y="0"/>
          <a:ext cx="3457633" cy="36894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600" kern="1200"/>
            <a:t>Provide ECDA a flexible tool for </a:t>
          </a:r>
          <a:r>
            <a:rPr lang="en-SG" sz="2600" b="1" kern="1200"/>
            <a:t>continuous updates</a:t>
          </a:r>
          <a:r>
            <a:rPr lang="en-SG" sz="2600" kern="1200"/>
            <a:t>.</a:t>
          </a:r>
          <a:endParaRPr lang="en-US" sz="2600" kern="1200"/>
        </a:p>
      </dsp:txBody>
      <dsp:txXfrm>
        <a:off x="7469341" y="1475762"/>
        <a:ext cx="3457633" cy="2213643"/>
      </dsp:txXfrm>
    </dsp:sp>
    <dsp:sp modelId="{C03BB43E-3517-C041-BAB0-EBCF821D70F6}">
      <dsp:nvSpPr>
        <dsp:cNvPr id="0" name=""/>
        <dsp:cNvSpPr/>
      </dsp:nvSpPr>
      <dsp:spPr>
        <a:xfrm>
          <a:off x="7469341" y="0"/>
          <a:ext cx="3457633" cy="147576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0"/>
        <a:ext cx="3457633" cy="14757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7911E8-8D69-BC41-835A-0C74940A0F79}">
      <dsp:nvSpPr>
        <dsp:cNvPr id="0" name=""/>
        <dsp:cNvSpPr/>
      </dsp:nvSpPr>
      <dsp:spPr>
        <a:xfrm>
          <a:off x="0" y="732249"/>
          <a:ext cx="10515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b="1" kern="1200"/>
            <a:t>Age group</a:t>
          </a:r>
          <a:r>
            <a:rPr lang="en-SG" sz="2700" kern="1200"/>
            <a:t>: 18 months to 6 years (≈ ages 2–6).</a:t>
          </a:r>
          <a:endParaRPr lang="en-US" sz="2700" kern="1200"/>
        </a:p>
      </dsp:txBody>
      <dsp:txXfrm>
        <a:off x="32384" y="764633"/>
        <a:ext cx="10450832" cy="598621"/>
      </dsp:txXfrm>
    </dsp:sp>
    <dsp:sp modelId="{ACB9A380-4CD3-7C4D-A8E1-5C8720F3CB83}">
      <dsp:nvSpPr>
        <dsp:cNvPr id="0" name=""/>
        <dsp:cNvSpPr/>
      </dsp:nvSpPr>
      <dsp:spPr>
        <a:xfrm>
          <a:off x="0" y="1473399"/>
          <a:ext cx="10515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b="1" kern="1200"/>
            <a:t>Capacity assumption</a:t>
          </a:r>
          <a:r>
            <a:rPr lang="en-SG" sz="2700" kern="1200"/>
            <a:t>: Each preschool can serve </a:t>
          </a:r>
          <a:r>
            <a:rPr lang="en-SG" sz="2700" b="1" kern="1200"/>
            <a:t>up to 100 children</a:t>
          </a:r>
          <a:r>
            <a:rPr lang="en-SG" sz="2700" kern="1200"/>
            <a:t>.</a:t>
          </a:r>
          <a:endParaRPr lang="en-US" sz="2700" kern="1200"/>
        </a:p>
      </dsp:txBody>
      <dsp:txXfrm>
        <a:off x="32384" y="1505783"/>
        <a:ext cx="10450832" cy="598621"/>
      </dsp:txXfrm>
    </dsp:sp>
    <dsp:sp modelId="{E73D107A-0BCD-FD49-AEC1-C1472CCC0703}">
      <dsp:nvSpPr>
        <dsp:cNvPr id="0" name=""/>
        <dsp:cNvSpPr/>
      </dsp:nvSpPr>
      <dsp:spPr>
        <a:xfrm>
          <a:off x="0" y="2214549"/>
          <a:ext cx="10515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b="1" kern="1200"/>
            <a:t>Forecast horizon</a:t>
          </a:r>
          <a:r>
            <a:rPr lang="en-SG" sz="2700" kern="1200"/>
            <a:t>: </a:t>
          </a:r>
          <a:r>
            <a:rPr lang="en-SG" sz="2700" b="1" kern="1200"/>
            <a:t>5 years</a:t>
          </a:r>
          <a:r>
            <a:rPr lang="en-SG" sz="2700" kern="1200"/>
            <a:t> (202</a:t>
          </a:r>
          <a:r>
            <a:rPr lang="en-US" altLang="zh-CN" sz="2700" kern="1200"/>
            <a:t>5</a:t>
          </a:r>
          <a:r>
            <a:rPr lang="en-SG" sz="2700" kern="1200"/>
            <a:t>–202</a:t>
          </a:r>
          <a:r>
            <a:rPr lang="en-US" altLang="zh-CN" sz="2700" kern="1200"/>
            <a:t>9</a:t>
          </a:r>
          <a:r>
            <a:rPr lang="en-SG" sz="2700" kern="1200"/>
            <a:t>).</a:t>
          </a:r>
          <a:endParaRPr lang="en-US" sz="2700" kern="1200"/>
        </a:p>
      </dsp:txBody>
      <dsp:txXfrm>
        <a:off x="32384" y="2246933"/>
        <a:ext cx="10450832" cy="598621"/>
      </dsp:txXfrm>
    </dsp:sp>
    <dsp:sp modelId="{0C7D74F1-6326-7F4E-A5AF-2BDFBA7C4622}">
      <dsp:nvSpPr>
        <dsp:cNvPr id="0" name=""/>
        <dsp:cNvSpPr/>
      </dsp:nvSpPr>
      <dsp:spPr>
        <a:xfrm>
          <a:off x="0" y="2955699"/>
          <a:ext cx="10515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b="1" kern="1200"/>
            <a:t>Data granularity</a:t>
          </a:r>
          <a:r>
            <a:rPr lang="en-SG" sz="2700" kern="1200"/>
            <a:t>: 412 subzones, aligned with HDB planning units.</a:t>
          </a:r>
          <a:endParaRPr lang="en-US" sz="2700" kern="1200"/>
        </a:p>
      </dsp:txBody>
      <dsp:txXfrm>
        <a:off x="32384" y="2988083"/>
        <a:ext cx="10450832" cy="5986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C1735-55F6-5A4E-BD0B-C4640077C2B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5C9B2-3398-2A49-9625-B94C443D9106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b="1" kern="1200"/>
            <a:t>Projected shortfall in 68 subzones</a:t>
          </a:r>
          <a:r>
            <a:rPr lang="en-SG" sz="2700" kern="1200"/>
            <a:t> by 2029.</a:t>
          </a:r>
          <a:endParaRPr lang="en-US" sz="2700" kern="1200"/>
        </a:p>
      </dsp:txBody>
      <dsp:txXfrm>
        <a:off x="378614" y="886531"/>
        <a:ext cx="2810360" cy="1744948"/>
      </dsp:txXfrm>
    </dsp:sp>
    <dsp:sp modelId="{0D13B469-C5C2-3E4B-AB81-032DBDD594D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5659B-6B2D-6848-847D-11330E3CDAB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b="1" kern="1200"/>
            <a:t>Top 10 critical subzones</a:t>
          </a:r>
          <a:r>
            <a:rPr lang="en-SG" sz="2700" kern="1200"/>
            <a:t> by projected child–capacity gap.</a:t>
          </a:r>
          <a:endParaRPr lang="en-US" sz="2700" kern="1200"/>
        </a:p>
      </dsp:txBody>
      <dsp:txXfrm>
        <a:off x="3946203" y="886531"/>
        <a:ext cx="2810360" cy="1744948"/>
      </dsp:txXfrm>
    </dsp:sp>
    <dsp:sp modelId="{1E206A75-D6E5-FC4C-94A3-70D8E0C9808D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6F60A-AF0A-E24A-9DF2-18F599DD4487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/>
            <a:t>Example: </a:t>
          </a:r>
          <a:r>
            <a:rPr lang="en-SG" sz="2700" i="1" kern="1200"/>
            <a:t>Sengkang West</a:t>
          </a:r>
          <a:r>
            <a:rPr lang="en-SG" sz="2700" kern="1200"/>
            <a:t> needs +4 centres by 2029.</a:t>
          </a:r>
          <a:endParaRPr lang="en-US" sz="2700" kern="1200"/>
        </a:p>
      </dsp:txBody>
      <dsp:txXfrm>
        <a:off x="7513791" y="886531"/>
        <a:ext cx="2810360" cy="17449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DBA771-B15B-D74E-B978-CB1BDD1E2680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b="1" kern="1200"/>
            <a:t>North-East</a:t>
          </a:r>
          <a:r>
            <a:rPr lang="en-SG" sz="3400" kern="1200"/>
            <a:t>: highest concentration of emerging demand.</a:t>
          </a:r>
          <a:endParaRPr lang="en-US" sz="3400" kern="1200"/>
        </a:p>
      </dsp:txBody>
      <dsp:txXfrm>
        <a:off x="66025" y="114994"/>
        <a:ext cx="10383550" cy="1220470"/>
      </dsp:txXfrm>
    </dsp:sp>
    <dsp:sp modelId="{5B48F72B-7929-C540-8412-2DFAD3CE275E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b="1" kern="1200"/>
            <a:t>Mature estates</a:t>
          </a:r>
          <a:r>
            <a:rPr lang="en-SG" sz="3400" kern="1200"/>
            <a:t>: flat or declining demand, with some over-supply.</a:t>
          </a:r>
          <a:endParaRPr lang="en-US" sz="3400" kern="1200"/>
        </a:p>
      </dsp:txBody>
      <dsp:txXfrm>
        <a:off x="66025" y="1565434"/>
        <a:ext cx="10383550" cy="1220470"/>
      </dsp:txXfrm>
    </dsp:sp>
    <dsp:sp modelId="{408CEA87-8DB1-CF46-B4F8-3FD78917E382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Visual heatmap: Gap by subzone.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F70B9-ECD1-40F5-B717-815A78532EBB}">
      <dsp:nvSpPr>
        <dsp:cNvPr id="0" name=""/>
        <dsp:cNvSpPr/>
      </dsp:nvSpPr>
      <dsp:spPr>
        <a:xfrm>
          <a:off x="75256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733E6-E347-4020-81A1-492E5C57D2B3}">
      <dsp:nvSpPr>
        <dsp:cNvPr id="0" name=""/>
        <dsp:cNvSpPr/>
      </dsp:nvSpPr>
      <dsp:spPr>
        <a:xfrm>
          <a:off x="10068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/>
            <a:t>Interactive map</a:t>
          </a:r>
          <a:r>
            <a:rPr lang="en-SG" sz="1700" kern="1200"/>
            <a:t> with demand/supply overlays.</a:t>
          </a:r>
          <a:endParaRPr lang="en-US" sz="1700" kern="1200"/>
        </a:p>
      </dsp:txBody>
      <dsp:txXfrm>
        <a:off x="100682" y="2175763"/>
        <a:ext cx="2370489" cy="720000"/>
      </dsp:txXfrm>
    </dsp:sp>
    <dsp:sp modelId="{50F75E49-C624-4D96-A3C7-6E9D69E14614}">
      <dsp:nvSpPr>
        <dsp:cNvPr id="0" name=""/>
        <dsp:cNvSpPr/>
      </dsp:nvSpPr>
      <dsp:spPr>
        <a:xfrm>
          <a:off x="353789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0FCD4-D9BF-497F-A3D3-39FDDC9D8576}">
      <dsp:nvSpPr>
        <dsp:cNvPr id="0" name=""/>
        <dsp:cNvSpPr/>
      </dsp:nvSpPr>
      <dsp:spPr>
        <a:xfrm>
          <a:off x="288600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b="1" kern="1200"/>
            <a:t>Real-time scenario switching</a:t>
          </a:r>
          <a:r>
            <a:rPr lang="en-SG" sz="1700" kern="1200"/>
            <a:t> (720 combinations).</a:t>
          </a:r>
          <a:endParaRPr lang="en-US" sz="1700" kern="1200"/>
        </a:p>
      </dsp:txBody>
      <dsp:txXfrm>
        <a:off x="2886007" y="2175763"/>
        <a:ext cx="2370489" cy="720000"/>
      </dsp:txXfrm>
    </dsp:sp>
    <dsp:sp modelId="{551D4670-C96E-4D8F-8431-95A06D4FD7C7}">
      <dsp:nvSpPr>
        <dsp:cNvPr id="0" name=""/>
        <dsp:cNvSpPr/>
      </dsp:nvSpPr>
      <dsp:spPr>
        <a:xfrm>
          <a:off x="6323216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5C428-7D1F-4A0C-B011-D4B57E97966E}">
      <dsp:nvSpPr>
        <dsp:cNvPr id="0" name=""/>
        <dsp:cNvSpPr/>
      </dsp:nvSpPr>
      <dsp:spPr>
        <a:xfrm>
          <a:off x="5671332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Toggle between forecasting models.</a:t>
          </a:r>
          <a:endParaRPr lang="en-US" sz="1700" kern="1200"/>
        </a:p>
      </dsp:txBody>
      <dsp:txXfrm>
        <a:off x="5671332" y="2175763"/>
        <a:ext cx="2370489" cy="720000"/>
      </dsp:txXfrm>
    </dsp:sp>
    <dsp:sp modelId="{3D9F0C4D-52D4-429A-B098-3840E1A49A10}">
      <dsp:nvSpPr>
        <dsp:cNvPr id="0" name=""/>
        <dsp:cNvSpPr/>
      </dsp:nvSpPr>
      <dsp:spPr>
        <a:xfrm>
          <a:off x="9108541" y="793641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844CB-C7CB-48BF-BC62-4A2EC4BB23F7}">
      <dsp:nvSpPr>
        <dsp:cNvPr id="0" name=""/>
        <dsp:cNvSpPr/>
      </dsp:nvSpPr>
      <dsp:spPr>
        <a:xfrm>
          <a:off x="8456657" y="2175763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700" kern="1200"/>
            <a:t>Exportable reports for planning use.</a:t>
          </a:r>
          <a:endParaRPr lang="en-US" sz="1700" kern="1200"/>
        </a:p>
      </dsp:txBody>
      <dsp:txXfrm>
        <a:off x="8456657" y="2175763"/>
        <a:ext cx="237048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F2B02-03F6-A440-AFDD-72C9FCE3D699}">
      <dsp:nvSpPr>
        <dsp:cNvPr id="0" name=""/>
        <dsp:cNvSpPr/>
      </dsp:nvSpPr>
      <dsp:spPr>
        <a:xfrm>
          <a:off x="0" y="4896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b="1" kern="1200"/>
            <a:t>Higher childcare accessibility</a:t>
          </a:r>
          <a:r>
            <a:rPr lang="en-SG" sz="3400" kern="1200"/>
            <a:t> = better work-family balance.</a:t>
          </a:r>
          <a:endParaRPr lang="en-US" sz="3400" kern="1200"/>
        </a:p>
      </dsp:txBody>
      <dsp:txXfrm>
        <a:off x="66025" y="114994"/>
        <a:ext cx="10383550" cy="1220470"/>
      </dsp:txXfrm>
    </dsp:sp>
    <dsp:sp modelId="{A8B11FCA-4135-4348-B0AE-B1F7E67285AD}">
      <dsp:nvSpPr>
        <dsp:cNvPr id="0" name=""/>
        <dsp:cNvSpPr/>
      </dsp:nvSpPr>
      <dsp:spPr>
        <a:xfrm>
          <a:off x="0" y="1499409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b="1" kern="1200"/>
            <a:t>Data-driven site planning</a:t>
          </a:r>
          <a:r>
            <a:rPr lang="en-SG" sz="3400" kern="1200"/>
            <a:t> = smarter investments.</a:t>
          </a:r>
          <a:endParaRPr lang="en-US" sz="3400" kern="1200"/>
        </a:p>
      </dsp:txBody>
      <dsp:txXfrm>
        <a:off x="66025" y="1565434"/>
        <a:ext cx="10383550" cy="1220470"/>
      </dsp:txXfrm>
    </dsp:sp>
    <dsp:sp modelId="{95DF0D37-F185-9E46-A89C-38C6D48CE2DC}">
      <dsp:nvSpPr>
        <dsp:cNvPr id="0" name=""/>
        <dsp:cNvSpPr/>
      </dsp:nvSpPr>
      <dsp:spPr>
        <a:xfrm>
          <a:off x="0" y="2949848"/>
          <a:ext cx="10515600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b="1" kern="1200"/>
            <a:t>Scenario planning</a:t>
          </a:r>
          <a:r>
            <a:rPr lang="en-SG" sz="3400" kern="1200"/>
            <a:t> = lower long-term risk of over-/under-building.</a:t>
          </a:r>
          <a:endParaRPr lang="en-US" sz="3400" kern="1200"/>
        </a:p>
      </dsp:txBody>
      <dsp:txXfrm>
        <a:off x="66025" y="3015873"/>
        <a:ext cx="10383550" cy="12204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DF749-DA92-0C4A-9584-F1D368E29AFE}">
      <dsp:nvSpPr>
        <dsp:cNvPr id="0" name=""/>
        <dsp:cNvSpPr/>
      </dsp:nvSpPr>
      <dsp:spPr>
        <a:xfrm>
          <a:off x="0" y="41510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No forward-looking birth rates or migration trends yet.</a:t>
          </a:r>
          <a:endParaRPr lang="en-US" sz="3400" kern="1200"/>
        </a:p>
      </dsp:txBody>
      <dsp:txXfrm>
        <a:off x="66267" y="107777"/>
        <a:ext cx="10383066" cy="1224958"/>
      </dsp:txXfrm>
    </dsp:sp>
    <dsp:sp modelId="{3C2EC275-4250-734C-8B88-F75E58A9C763}">
      <dsp:nvSpPr>
        <dsp:cNvPr id="0" name=""/>
        <dsp:cNvSpPr/>
      </dsp:nvSpPr>
      <dsp:spPr>
        <a:xfrm>
          <a:off x="0" y="1496922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Childcare operator constraints not yet modeled.</a:t>
          </a:r>
          <a:endParaRPr lang="en-US" sz="3400" kern="1200"/>
        </a:p>
      </dsp:txBody>
      <dsp:txXfrm>
        <a:off x="66267" y="1563189"/>
        <a:ext cx="10383066" cy="1224958"/>
      </dsp:txXfrm>
    </dsp:sp>
    <dsp:sp modelId="{AA4E8FD5-2EC2-424D-AF9E-8D2BC9A35500}">
      <dsp:nvSpPr>
        <dsp:cNvPr id="0" name=""/>
        <dsp:cNvSpPr/>
      </dsp:nvSpPr>
      <dsp:spPr>
        <a:xfrm>
          <a:off x="0" y="2952335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400" kern="1200"/>
            <a:t>Future work: add infant care and after-school segments.</a:t>
          </a:r>
          <a:endParaRPr lang="en-US" sz="3400" kern="1200"/>
        </a:p>
      </dsp:txBody>
      <dsp:txXfrm>
        <a:off x="66267" y="3018602"/>
        <a:ext cx="10383066" cy="122495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FCA99-C945-E040-ACD2-6FBCE26F8A2E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FAA94-FEEA-FD4C-B4CC-0F2AA226C950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Should infant care (0–18 months) be forecasted too?</a:t>
          </a:r>
          <a:endParaRPr lang="en-US" sz="2300" kern="1200"/>
        </a:p>
      </dsp:txBody>
      <dsp:txXfrm>
        <a:off x="378614" y="886531"/>
        <a:ext cx="2810360" cy="1744948"/>
      </dsp:txXfrm>
    </dsp:sp>
    <dsp:sp modelId="{88BDDD66-9D1E-1A42-8329-01511F86B22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3B4AE-E389-0B4A-B259-4A52DF5472C9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What policy thresholds define “critical shortage”?</a:t>
          </a:r>
          <a:endParaRPr lang="en-US" sz="2300" kern="1200"/>
        </a:p>
      </dsp:txBody>
      <dsp:txXfrm>
        <a:off x="3946203" y="886531"/>
        <a:ext cx="2810360" cy="1744948"/>
      </dsp:txXfrm>
    </dsp:sp>
    <dsp:sp modelId="{FBB2BD80-A378-2248-A17F-397F2AEC8D04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ABC3F-47CC-474B-860D-C88444C5A7D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300" kern="1200"/>
            <a:t>Should private preschools be included in planning assumptions?</a:t>
          </a:r>
          <a:endParaRPr lang="en-US" sz="23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8928-2D74-EE04-98AE-92CD31479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47184-2E44-6B79-21C9-23BEED3A9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6460-BD9E-76AF-EB4B-DD282C60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E9DEC-7C34-A124-E63C-DEF92F21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BB647-5643-366E-599A-13321902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2A99-8B92-E7FA-432D-FBCB79BE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1241F-6D27-7E73-25CE-DCC47B9D8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AAA63-5803-8A5C-20BC-B5C7633FA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83DAD-873A-C952-A2EA-ECA8919F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92D7-8202-C6F9-F832-097BCD466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92C8E-C869-B339-709A-E4F280FB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951E2-BCBA-56BD-D80C-511EDC4D7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6A297-F354-E097-A690-6446B6DC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9E8C-871A-C39F-4D31-81041997F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E3D4D-5868-E497-550C-0A92C4C6D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9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FE73-8719-4E8E-5C75-D8C06AC2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44C63-35CF-C956-1EA5-5292950B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AAAE-22B3-A8CC-55AB-FB0BB4B6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5D4EC-A229-2CCB-E80F-D67FC3B7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0770-7B47-F656-0DF6-DF1C1874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78EB-419A-9439-9E4D-2E5177A7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AAE4B-E7B1-395D-50FF-20CA4C9B0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54F86-CF95-A854-2892-E569C1B38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1067D-87E8-32EA-23DA-C49B359C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BE10E-D4C5-F07C-C3C0-64E9DEC3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13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B01D3-4CAD-8E99-48C8-D9630545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6898D-0F2F-5D96-A7F4-2DBBE8AF1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44469-2B64-EDDB-6DC8-6830EA2C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D9D4A-6945-60D3-DC60-9142867E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B7BB6-33B2-19E7-25B1-AFE9FA8D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4DACA-8FEE-FFEB-30A3-52E99546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41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74179-0D0E-4873-C6C5-8568D6E9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451FE-6573-C6F0-0960-0136C26F3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BC6D-3BA2-7777-3A88-6C34A9B08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09E72-A08E-E17F-41B2-E61D257F0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CE7D57-FFC0-D8B7-376F-979DCEC9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F6AF6-F3F0-1DF0-650D-BD20C423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9099FC-F443-76B0-3DBD-A519E367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28F06C-C521-08C8-5F7A-0BC7104F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8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4156-1DE3-6520-BEFC-7025E8DF5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B446B-E7C2-4A9D-A21D-FC39F4E2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8907B-EC06-9D62-D135-2EB34E2A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4DE68-5C3A-AB8E-DDF9-A22D75FD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5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6883A-4037-813B-5078-1F27367F7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E8931-7D63-B2A7-32FD-DA54849D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C9312-8254-87B7-0748-F8B3DF2B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2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7937-38E6-71A1-CD3B-272A435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2316E-0FC9-D6E5-1494-14C01A52A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017368-3FB7-A013-235A-9AC415384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0188-4994-D7C2-B2BF-9E037E5A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CF99D-610A-2003-8937-DA7FDF2E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E94A4-3D51-722D-9055-9A59C0C7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2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2D3E2-6E8D-10B6-15C5-A1D572BC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8B051-9CDF-D16B-9232-90B43ABB8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4E20-38FF-9622-7CDA-A60B133B7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27009-4D07-82BD-DE3F-5C37ED3A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A3071-349F-AFB7-93E8-780AAE16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4E9A2-928F-67C7-D592-1FD0948F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3A515-5B88-E437-2D82-28BBD3737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32B9-4595-32DC-91A9-38915046B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F901C-FB11-50D4-66BF-F88329DA1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D5811-9FA5-4048-A812-81F2F12716A0}" type="datetimeFigureOut">
              <a:t>7/26/25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A6FE-3FAE-0365-6B28-C7D9946C1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B6041-7C69-DF4F-26DD-5F6EC98AC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A40413-0155-F349-8ECF-DF98F95D099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6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7281-3A9D-F1C2-1945-13A19DF88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SG" sz="4800" b="1">
                <a:solidFill>
                  <a:srgbClr val="FFFFFF"/>
                </a:solidFill>
              </a:rPr>
              <a:t>Solving the Preschool Conundrum – A Data-Driven Approach for ECDA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23685-8934-08DE-365A-D4AE1987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Guo Tiantian</a:t>
            </a:r>
          </a:p>
        </p:txBody>
      </p:sp>
    </p:spTree>
    <p:extLst>
      <p:ext uri="{BB962C8B-B14F-4D97-AF65-F5344CB8AC3E}">
        <p14:creationId xmlns:p14="http://schemas.microsoft.com/office/powerpoint/2010/main" val="3549954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F328BD-5E2E-5E00-10CC-C5E36390A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SG" sz="4000" b="1">
                <a:solidFill>
                  <a:srgbClr val="FFFFFF"/>
                </a:solidFill>
              </a:rPr>
              <a:t>Dashboard Demo Highlights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C88A6F-492F-E499-8077-C2518FDF4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167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97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9EE8-EBFC-401D-E653-0983243BD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Benefits &amp; ROI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2CCEB4-D2EA-3FFF-F8C4-197903BEA8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38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84E51-A4BD-93D2-932E-69D7CDEF3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SG" sz="4800" b="1"/>
              <a:t>Roadmap &amp; Deployment</a:t>
            </a:r>
            <a:endParaRPr lang="en-US" sz="48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AE6BF8-9871-55E1-C58A-057D86F88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399300"/>
              </p:ext>
            </p:extLst>
          </p:nvPr>
        </p:nvGraphicFramePr>
        <p:xfrm>
          <a:off x="904602" y="3253635"/>
          <a:ext cx="10378441" cy="273767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7514">
                  <a:extLst>
                    <a:ext uri="{9D8B030D-6E8A-4147-A177-3AD203B41FA5}">
                      <a16:colId xmlns:a16="http://schemas.microsoft.com/office/drawing/2014/main" val="1606721509"/>
                    </a:ext>
                  </a:extLst>
                </a:gridCol>
                <a:gridCol w="2553532">
                  <a:extLst>
                    <a:ext uri="{9D8B030D-6E8A-4147-A177-3AD203B41FA5}">
                      <a16:colId xmlns:a16="http://schemas.microsoft.com/office/drawing/2014/main" val="3278959035"/>
                    </a:ext>
                  </a:extLst>
                </a:gridCol>
                <a:gridCol w="5827395">
                  <a:extLst>
                    <a:ext uri="{9D8B030D-6E8A-4147-A177-3AD203B41FA5}">
                      <a16:colId xmlns:a16="http://schemas.microsoft.com/office/drawing/2014/main" val="1457549889"/>
                    </a:ext>
                  </a:extLst>
                </a:gridCol>
              </a:tblGrid>
              <a:tr h="61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b="0" cap="none" spc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b="0" cap="none" spc="0">
                          <a:solidFill>
                            <a:schemeClr val="tx1"/>
                          </a:solidFill>
                        </a:rPr>
                        <a:t>Timeline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b="0" cap="none" spc="0">
                          <a:solidFill>
                            <a:schemeClr val="tx1"/>
                          </a:solidFill>
                        </a:rPr>
                        <a:t>Deliverable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843570"/>
                  </a:ext>
                </a:extLst>
              </a:tr>
              <a:tr h="610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47716" marR="147716" marT="103401" marB="10340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cap="none" spc="0">
                          <a:solidFill>
                            <a:schemeClr val="tx1"/>
                          </a:solidFill>
                        </a:rPr>
                        <a:t>Done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cap="none" spc="0">
                          <a:solidFill>
                            <a:schemeClr val="tx1"/>
                          </a:solidFill>
                        </a:rPr>
                        <a:t>Forecasting model + dashboard prototype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188120"/>
                  </a:ext>
                </a:extLst>
              </a:tr>
              <a:tr h="561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Q3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kern="1200" cap="none" spc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Beta dashboard + user training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441715"/>
                  </a:ext>
                </a:extLst>
              </a:tr>
              <a:tr h="9552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cap="none" spc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47716" marR="147716" marT="103401" marB="103401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cap="none" spc="0">
                          <a:solidFill>
                            <a:schemeClr val="tx1"/>
                          </a:solidFill>
                        </a:rPr>
                        <a:t>Q4–2025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300" cap="none" spc="0">
                          <a:solidFill>
                            <a:schemeClr val="tx1"/>
                          </a:solidFill>
                        </a:rPr>
                        <a:t>Fully integrated with ECDA internal systems</a:t>
                      </a:r>
                    </a:p>
                  </a:txBody>
                  <a:tcPr marL="147716" marR="147716" marT="103401" marB="103401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461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40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71348-1F52-FCCC-331F-D5353743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Limitations &amp; Mitigations</a:t>
            </a:r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3DE283D-8EC5-38B8-D83D-1DC03ADA2A4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025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FF346-9749-23A3-479D-E1B7552A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SG" sz="4800" b="1"/>
              <a:t>Questions for Management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8615A1-2DDF-254A-37C3-825832CAE5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55114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6376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1962-68F8-1915-D150-BDD3888E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Summary – Why This Matters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C0BFE8-C6BE-04E8-EDF7-95697A2105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248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B1D18-2C34-8A01-7C59-F8F673A6D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5401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80A78-B128-432B-3BCE-3674640A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Executive Summary</a:t>
            </a:r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45D1FBF-8EB2-8912-28CA-3342853BFC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0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A20FC-ED38-04EA-255D-0C04A967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SG" sz="4000" b="1">
                <a:solidFill>
                  <a:srgbClr val="FFFFFF"/>
                </a:solidFill>
              </a:rPr>
              <a:t>Objective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C454E5-0C28-4F83-5F80-BC0558E01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7269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22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A3AC-4342-625E-6B8E-776A6D0B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Scope &amp; Assumptions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281B0D-2370-CC2D-9D07-A287A0FA0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4201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4610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0CE6F-D6DD-4D5F-F29B-B51106E1B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Sources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5192EF-0300-5BB9-6D6A-3016A2B2F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11819"/>
              </p:ext>
            </p:extLst>
          </p:nvPr>
        </p:nvGraphicFramePr>
        <p:xfrm>
          <a:off x="4502428" y="1593732"/>
          <a:ext cx="7225749" cy="3670539"/>
        </p:xfrm>
        <a:graphic>
          <a:graphicData uri="http://schemas.openxmlformats.org/drawingml/2006/table">
            <a:tbl>
              <a:tblPr>
                <a:solidFill>
                  <a:srgbClr val="F7F7F7"/>
                </a:solidFill>
              </a:tblPr>
              <a:tblGrid>
                <a:gridCol w="1813361">
                  <a:extLst>
                    <a:ext uri="{9D8B030D-6E8A-4147-A177-3AD203B41FA5}">
                      <a16:colId xmlns:a16="http://schemas.microsoft.com/office/drawing/2014/main" val="2666393273"/>
                    </a:ext>
                  </a:extLst>
                </a:gridCol>
                <a:gridCol w="2691727">
                  <a:extLst>
                    <a:ext uri="{9D8B030D-6E8A-4147-A177-3AD203B41FA5}">
                      <a16:colId xmlns:a16="http://schemas.microsoft.com/office/drawing/2014/main" val="723304453"/>
                    </a:ext>
                  </a:extLst>
                </a:gridCol>
                <a:gridCol w="2720661">
                  <a:extLst>
                    <a:ext uri="{9D8B030D-6E8A-4147-A177-3AD203B41FA5}">
                      <a16:colId xmlns:a16="http://schemas.microsoft.com/office/drawing/2014/main" val="1211892058"/>
                    </a:ext>
                  </a:extLst>
                </a:gridCol>
              </a:tblGrid>
              <a:tr h="5436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b="1" cap="none" spc="0">
                          <a:solidFill>
                            <a:schemeClr val="tx1"/>
                          </a:solidFill>
                        </a:rPr>
                        <a:t>Source</a:t>
                      </a:r>
                      <a:endParaRPr lang="en-SG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b="1" cap="none" spc="0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en-SG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b="1" cap="none" spc="0">
                          <a:solidFill>
                            <a:schemeClr val="tx1"/>
                          </a:solidFill>
                        </a:rPr>
                        <a:t>Use</a:t>
                      </a:r>
                      <a:endParaRPr lang="en-SG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29031"/>
                  </a:ext>
                </a:extLst>
              </a:tr>
              <a:tr h="11785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SingStat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Age-by-subzone population (2010–2020)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Historical trends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58633"/>
                  </a:ext>
                </a:extLst>
              </a:tr>
              <a:tr h="5436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Data.gov.sg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Preschool locations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Supply estimation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020634"/>
                  </a:ext>
                </a:extLst>
              </a:tr>
              <a:tr h="8610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GitHub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BTO mapping to subzones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Future demand driver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528825"/>
                  </a:ext>
                </a:extLst>
              </a:tr>
              <a:tr h="5436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Internal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ECDA assumptions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SG" sz="2100" cap="none" spc="0">
                          <a:solidFill>
                            <a:schemeClr val="tx1"/>
                          </a:solidFill>
                        </a:rPr>
                        <a:t>Planning thresholds</a:t>
                      </a:r>
                    </a:p>
                  </a:txBody>
                  <a:tcPr marL="119044" marR="119044" marT="59522" marB="1190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488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59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B3C5F-AA71-0582-933A-22C9337EF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SG" sz="4000" b="1">
                <a:solidFill>
                  <a:srgbClr val="FFFFFF"/>
                </a:solidFill>
              </a:rPr>
              <a:t>Forecasting Methodology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560A-98C7-381B-712B-481B9E325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SG" sz="2000" b="1"/>
              <a:t>Two-tier approach</a:t>
            </a:r>
            <a:r>
              <a:rPr lang="en-SG" sz="2000"/>
              <a:t>:</a:t>
            </a:r>
          </a:p>
          <a:p>
            <a:pPr lvl="1"/>
            <a:r>
              <a:rPr lang="en-SG" sz="2000" b="1"/>
              <a:t>Fast forecast</a:t>
            </a:r>
            <a:r>
              <a:rPr lang="en-SG" sz="2000"/>
              <a:t>: Linear regression for speed and interpretability.</a:t>
            </a:r>
          </a:p>
          <a:p>
            <a:pPr lvl="1"/>
            <a:r>
              <a:rPr lang="en-SG" sz="2000" b="1"/>
              <a:t>Advanced model</a:t>
            </a:r>
            <a:r>
              <a:rPr lang="en-SG" sz="2000"/>
              <a:t>: LSTM neural networks for subzones with complex trends.</a:t>
            </a:r>
          </a:p>
          <a:p>
            <a:r>
              <a:rPr lang="en-SG" sz="2000" b="1"/>
              <a:t>Scenario engine</a:t>
            </a:r>
            <a:r>
              <a:rPr lang="en-SG" sz="2000"/>
              <a:t>: 720 combinations across population, BTO, and closure scenarios.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0786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4E734-23F0-9ABF-5914-B6EC7FEA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SG" sz="4800" b="1"/>
              <a:t>Key Results</a:t>
            </a:r>
            <a:endParaRPr lang="en-US" sz="48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CF5DA7-0B2C-FDBC-B043-779CA7D4E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44989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20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D892-77AF-AE64-F8A2-AFA70E3A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/>
              <a:t>Regional Insights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5A445B-EA63-1F54-874B-7FC248ACEF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2894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64A3B-4F98-B955-0A26-3472A155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Enrollment Impact Heatmap</a:t>
            </a:r>
          </a:p>
        </p:txBody>
      </p:sp>
      <p:pic>
        <p:nvPicPr>
          <p:cNvPr id="5" name="Picture 4" descr="A blue and red chart with numbers and a red line&#10;&#10;AI-generated content may be incorrect.">
            <a:extLst>
              <a:ext uri="{FF2B5EF4-FFF2-40B4-BE49-F238E27FC236}">
                <a16:creationId xmlns:a16="http://schemas.microsoft.com/office/drawing/2014/main" id="{5EB0DE45-171A-A3F6-525D-7EB8AC87D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121" y="228299"/>
            <a:ext cx="7629101" cy="6541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51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470</Words>
  <Application>Microsoft Macintosh PowerPoint</Application>
  <PresentationFormat>Widescreen</PresentationFormat>
  <Paragraphs>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Solving the Preschool Conundrum – A Data-Driven Approach for ECDA</vt:lpstr>
      <vt:lpstr>Executive Summary</vt:lpstr>
      <vt:lpstr>Objective</vt:lpstr>
      <vt:lpstr>Scope &amp; Assumptions</vt:lpstr>
      <vt:lpstr>Data Sources</vt:lpstr>
      <vt:lpstr>Forecasting Methodology</vt:lpstr>
      <vt:lpstr>Key Results</vt:lpstr>
      <vt:lpstr>Regional Insights</vt:lpstr>
      <vt:lpstr>Enrollment Impact Heatmap</vt:lpstr>
      <vt:lpstr>Dashboard Demo Highlights</vt:lpstr>
      <vt:lpstr>Benefits &amp; ROI</vt:lpstr>
      <vt:lpstr>Roadmap &amp; Deployment</vt:lpstr>
      <vt:lpstr>Limitations &amp; Mitigations</vt:lpstr>
      <vt:lpstr>Questions for Management</vt:lpstr>
      <vt:lpstr>Summary – Why This Matters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 Tiantian</dc:creator>
  <cp:lastModifiedBy>Guo Tiantian</cp:lastModifiedBy>
  <cp:revision>1</cp:revision>
  <dcterms:created xsi:type="dcterms:W3CDTF">2025-07-26T14:39:52Z</dcterms:created>
  <dcterms:modified xsi:type="dcterms:W3CDTF">2025-07-26T16:32:40Z</dcterms:modified>
</cp:coreProperties>
</file>