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2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 fontScale="90000"/>
          </a:bodyPr>
          <a:lstStyle/>
          <a:p>
            <a:pPr algn="l">
              <a:defRPr sz="4400">
                <a:solidFill>
                  <a:srgbClr val="1F77B4"/>
                </a:solidFill>
              </a:defRPr>
            </a:pPr>
            <a:r>
              <a:rPr lang="en-SG" sz="5700"/>
              <a:t>Singapore COE Price Prediction System</a:t>
            </a:r>
            <a:br>
              <a:rPr lang="en-SG" sz="5700"/>
            </a:br>
            <a:br>
              <a:rPr lang="en-SG" sz="5700"/>
            </a:br>
            <a:r>
              <a:rPr lang="en-SG" sz="3100"/>
              <a:t>Guo Tiantian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3200">
                <a:solidFill>
                  <a:srgbClr val="404040"/>
                </a:solidFill>
              </a:defRPr>
            </a:pPr>
            <a:r>
              <a:rPr lang="en-SG"/>
              <a:t>Advanced LSTM-Based Forecasting with</a:t>
            </a:r>
          </a:p>
          <a:p>
            <a:pPr algn="l">
              <a:lnSpc>
                <a:spcPct val="90000"/>
              </a:lnSpc>
            </a:pPr>
            <a:r>
              <a:rPr lang="en-SG"/>
              <a:t>Quota Sensitivity Analysis</a:t>
            </a:r>
          </a:p>
          <a:p>
            <a:pPr algn="l">
              <a:lnSpc>
                <a:spcPct val="90000"/>
              </a:lnSpc>
            </a:pPr>
            <a:endParaRPr lang="en-SG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787C4194-0F01-126A-3568-B52C2E2A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1F77B4"/>
                </a:solidFill>
              </a:defRPr>
            </a:pPr>
            <a:r>
              <a:rPr lang="en-SG">
                <a:solidFill>
                  <a:srgbClr val="FFFFFF"/>
                </a:solidFill>
              </a:rPr>
              <a:t>Key Findings &amp;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SG" sz="1300"/>
          </a:p>
          <a:p>
            <a:pPr marL="0" indent="0">
              <a:lnSpc>
                <a:spcPct val="90000"/>
              </a:lnSpc>
              <a:buNone/>
              <a:defRPr sz="2800" b="1">
                <a:solidFill>
                  <a:srgbClr val="FF7F0E"/>
                </a:solidFill>
              </a:defRPr>
            </a:pPr>
            <a:r>
              <a:rPr lang="en-SG" sz="1300"/>
              <a:t>Model Performance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LSTM outperforms traditional methods for COE prediction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Captures complex temporal patterns and dependencies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Robust to market volatility and external shocks</a:t>
            </a:r>
          </a:p>
          <a:p>
            <a:pPr marL="0" indent="0">
              <a:lnSpc>
                <a:spcPct val="90000"/>
              </a:lnSpc>
              <a:buNone/>
              <a:defRPr sz="2800" b="1">
                <a:solidFill>
                  <a:srgbClr val="FF7F0E"/>
                </a:solidFill>
              </a:defRPr>
            </a:pPr>
            <a:r>
              <a:rPr lang="en-SG" sz="1300"/>
              <a:t>Market Dynamics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Cat E (Open) shows highest price volatility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Cat D (Motorcycles) most stable and predictable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Strong seasonal patterns in bidding behavior</a:t>
            </a:r>
          </a:p>
          <a:p>
            <a:pPr marL="0" indent="0">
              <a:lnSpc>
                <a:spcPct val="90000"/>
              </a:lnSpc>
              <a:buNone/>
              <a:defRPr sz="2800" b="1">
                <a:solidFill>
                  <a:srgbClr val="FF7F0E"/>
                </a:solidFill>
              </a:defRPr>
            </a:pPr>
            <a:r>
              <a:rPr lang="en-SG" sz="1300"/>
              <a:t>Policy Impact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Quota adjustments have immediate price effects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Small quota changes can significantly impact prices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300"/>
              <a:t>• Category-specific responses require tailored 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1F77B4"/>
                </a:solidFill>
              </a:defRPr>
            </a:pPr>
            <a:r>
              <a:rPr lang="en-SG" sz="2100">
                <a:solidFill>
                  <a:srgbClr val="FFFFFF"/>
                </a:solidFill>
              </a:rPr>
              <a:t>Conclusions &amp; 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SG" sz="1500"/>
          </a:p>
          <a:p>
            <a:pPr marL="0" indent="0">
              <a:lnSpc>
                <a:spcPct val="90000"/>
              </a:lnSpc>
              <a:buNone/>
              <a:defRPr sz="2800" b="1">
                <a:solidFill>
                  <a:srgbClr val="FF7F0E"/>
                </a:solidFill>
              </a:defRPr>
            </a:pPr>
            <a:r>
              <a:rPr lang="en-SG" sz="1500"/>
              <a:t>Policy Recommendations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500"/>
              <a:t>• Use LSTM predictions for monthly quota planning</a:t>
            </a:r>
            <a:br>
              <a:rPr lang="en-SG" sz="1500"/>
            </a:br>
            <a:r>
              <a:rPr lang="en-SG" sz="1500"/>
              <a:t>• Implement gradual quota adjustments (±10-15%)</a:t>
            </a:r>
            <a:br>
              <a:rPr lang="en-SG" sz="1500"/>
            </a:br>
            <a:r>
              <a:rPr lang="en-SG" sz="1500"/>
              <a:t>• Monitor Cat E closely due to high volatility</a:t>
            </a:r>
            <a:br>
              <a:rPr lang="en-SG" sz="1500"/>
            </a:br>
            <a:r>
              <a:rPr lang="en-SG" sz="1500"/>
              <a:t>• Consider category-specific policy interventions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SG" sz="1500"/>
            </a:br>
            <a:r>
              <a:rPr lang="en-SG" sz="1500"/>
              <a:t>Technical Recommendations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500"/>
              <a:t>• Deploy real-time prediction dashboard</a:t>
            </a:r>
            <a:br>
              <a:rPr lang="en-SG" sz="1500"/>
            </a:br>
            <a:r>
              <a:rPr lang="en-SG" sz="1500"/>
              <a:t>• Integrate with existing LTA systems</a:t>
            </a:r>
            <a:br>
              <a:rPr lang="en-SG" sz="1500"/>
            </a:br>
            <a:r>
              <a:rPr lang="en-SG" sz="1500"/>
              <a:t>• Establish automated alert system for price anomalies</a:t>
            </a:r>
            <a:br>
              <a:rPr lang="en-SG" sz="1500"/>
            </a:br>
            <a:r>
              <a:rPr lang="en-SG" sz="1500"/>
              <a:t>• Regular model retraining with new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270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5379552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Short-term Enhancements (3-6 months)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• Integration of economic indicators (GDP, inflation)</a:t>
            </a:r>
            <a:br>
              <a:rPr lang="en-SG" sz="1700"/>
            </a:br>
            <a:r>
              <a:rPr lang="en-SG" sz="1700"/>
              <a:t>• Multi-step ahead prediction optimization</a:t>
            </a:r>
            <a:br>
              <a:rPr lang="en-SG" sz="1700"/>
            </a:br>
            <a:r>
              <a:rPr lang="en-SG" sz="1700"/>
              <a:t>• Enhanced visualization dashboard</a:t>
            </a:r>
            <a:br>
              <a:rPr lang="en-SG" sz="1700"/>
            </a:br>
            <a:r>
              <a:rPr lang="en-SG" sz="1700"/>
              <a:t>• Mobile application for stakeholders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Long-term Enhancements (6-12 months)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• Transformer-based models for improved accuracy</a:t>
            </a:r>
            <a:br>
              <a:rPr lang="en-SG" sz="1700"/>
            </a:br>
            <a:r>
              <a:rPr lang="en-SG" sz="1700"/>
              <a:t>• Integration with traffic and urban planning data</a:t>
            </a:r>
            <a:br>
              <a:rPr lang="en-SG" sz="1700"/>
            </a:br>
            <a:r>
              <a:rPr lang="en-SG" sz="1700"/>
              <a:t>• Multi-objective optimization for policy decisions</a:t>
            </a:r>
            <a:br>
              <a:rPr lang="en-SG" sz="1700"/>
            </a:br>
            <a:r>
              <a:rPr lang="en-SG" sz="1700"/>
              <a:t>• Automated policy recommendation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4" y="2286000"/>
            <a:ext cx="3251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1F77B4"/>
                </a:solidFill>
              </a:defRPr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200">
                <a:solidFill>
                  <a:srgbClr val="FFFFFF"/>
                </a:solidFill>
              </a:rP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1. Project Overview &amp; Objectives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2. System Architecture &amp; Data Flow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3. Data Collection &amp; Processing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4. Model Selection &amp; Methodology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5. LSTM Implementation Details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6. Prediction Results &amp; Analysis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7. Quota Sensitivity Analysis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8. Key Findings &amp; Insights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9. Conclusions &amp; Recommendations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rPr lang="en-SG" sz="1700"/>
              <a:t>10. 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500">
                <a:solidFill>
                  <a:srgbClr val="FFFFFF"/>
                </a:solidFill>
              </a:rPr>
              <a:t>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Problem Statement</a:t>
            </a:r>
          </a:p>
          <a:p>
            <a:pPr>
              <a:buFontTx/>
              <a:buChar char="-"/>
              <a:defRPr sz="2800" b="1">
                <a:solidFill>
                  <a:srgbClr val="FF7F0E"/>
                </a:solidFill>
              </a:defRPr>
            </a:pPr>
            <a:r>
              <a:rPr lang="en-SG" sz="1700"/>
              <a:t>COE prices in Singapore are highly volatile and unpredictable</a:t>
            </a:r>
          </a:p>
          <a:p>
            <a:pPr>
              <a:buFontTx/>
              <a:buChar char="-"/>
              <a:defRPr sz="2800" b="1">
                <a:solidFill>
                  <a:srgbClr val="FF7F0E"/>
                </a:solidFill>
              </a:defRPr>
            </a:pPr>
            <a:r>
              <a:rPr lang="en-SG" sz="1700"/>
              <a:t>Policy makers need data-driven insights for quota decisions</a:t>
            </a:r>
          </a:p>
          <a:p>
            <a:pPr>
              <a:buFontTx/>
              <a:buChar char="-"/>
              <a:defRPr sz="2800" b="1">
                <a:solidFill>
                  <a:srgbClr val="FF7F0E"/>
                </a:solidFill>
              </a:defRPr>
            </a:pPr>
            <a:r>
              <a:rPr lang="en-SG" sz="1700"/>
              <a:t>Current methods lack sophisticated forecasting capabilities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Project Objectives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Develop accurate COE price prediction models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Implement quota sensitivity analysis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Provide policy recommendations for optimal quota allocation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Create comprehensive dashboard for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291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F77B4"/>
                </a:solidFill>
              </a:defRPr>
            </a:pPr>
            <a:r>
              <a:t>System Architecture &amp; Data 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1828800" cy="1097280"/>
          </a:xfrm>
          <a:prstGeom prst="roundRect">
            <a:avLst/>
          </a:prstGeom>
          <a:solidFill>
            <a:srgbClr val="1F77B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Data Collection</a:t>
            </a:r>
          </a:p>
          <a:p>
            <a:r>
              <a:t>(data.gov.sg API)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1828800"/>
            <a:ext cx="1828800" cy="1097280"/>
          </a:xfrm>
          <a:prstGeom prst="roundRect">
            <a:avLst/>
          </a:prstGeom>
          <a:solidFill>
            <a:srgbClr val="FF7F0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Data Processing</a:t>
            </a:r>
          </a:p>
          <a:p>
            <a:r>
              <a:t>&amp; Feature Engineering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0" y="1828800"/>
            <a:ext cx="1828800" cy="1097280"/>
          </a:xfrm>
          <a:prstGeom prst="roundRect">
            <a:avLst/>
          </a:prstGeom>
          <a:solidFill>
            <a:srgbClr val="2CA02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Model Training</a:t>
            </a:r>
          </a:p>
          <a:p>
            <a:r>
              <a:t>(ARIMA, Prophet, XGBoost, LSTM)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3657600"/>
            <a:ext cx="1828800" cy="1097280"/>
          </a:xfrm>
          <a:prstGeom prst="roundRect">
            <a:avLst/>
          </a:prstGeom>
          <a:solidFill>
            <a:srgbClr val="1F77B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LSTM Model</a:t>
            </a:r>
          </a:p>
          <a:p>
            <a:r>
              <a:t>Selection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3657600"/>
            <a:ext cx="1828800" cy="1097280"/>
          </a:xfrm>
          <a:prstGeom prst="roundRect">
            <a:avLst/>
          </a:prstGeom>
          <a:solidFill>
            <a:srgbClr val="FF7F0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Price Prediction</a:t>
            </a:r>
          </a:p>
          <a:p>
            <a:r>
              <a:t>(1-12 months)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3657600"/>
            <a:ext cx="1828800" cy="1097280"/>
          </a:xfrm>
          <a:prstGeom prst="roundRect">
            <a:avLst/>
          </a:prstGeom>
          <a:solidFill>
            <a:srgbClr val="2CA02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Quota Sensitivity</a:t>
            </a:r>
          </a:p>
          <a:p>
            <a:r>
              <a:t>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0" y="5486400"/>
            <a:ext cx="1828800" cy="1097280"/>
          </a:xfrm>
          <a:prstGeom prst="roundRect">
            <a:avLst/>
          </a:prstGeom>
          <a:solidFill>
            <a:srgbClr val="1F77B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Dashboard</a:t>
            </a:r>
          </a:p>
          <a:p>
            <a:r>
              <a:t>&amp; Visualization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5486400"/>
            <a:ext cx="1828800" cy="1097280"/>
          </a:xfrm>
          <a:prstGeom prst="roundRect">
            <a:avLst/>
          </a:prstGeom>
          <a:solidFill>
            <a:srgbClr val="FF7F0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Policy</a:t>
            </a:r>
          </a:p>
          <a:p>
            <a:r>
              <a:t>Recommendations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2743200" y="2377440"/>
            <a:ext cx="9144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5486400" y="2377440"/>
            <a:ext cx="9144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1828800" y="2926080"/>
            <a:ext cx="0" cy="73152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4572000" y="2926080"/>
            <a:ext cx="0" cy="73152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7315200" y="2926080"/>
            <a:ext cx="0" cy="73152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1828800" y="4754880"/>
            <a:ext cx="1371600" cy="73152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4572000" y="4754880"/>
            <a:ext cx="457200" cy="73152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500">
                <a:solidFill>
                  <a:srgbClr val="FFFFFF"/>
                </a:solidFill>
              </a:rPr>
              <a:t>Data Collection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Data Source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- Singapore Government Open Data Portal (data.gov.sg)</a:t>
            </a:r>
            <a:br>
              <a:rPr lang="en-SG" sz="1700"/>
            </a:br>
            <a:r>
              <a:rPr lang="en-SG" sz="1700"/>
              <a:t>- Real-time API access to COE auction results</a:t>
            </a:r>
            <a:br>
              <a:rPr lang="en-SG" sz="1700"/>
            </a:br>
            <a:r>
              <a:rPr lang="en-SG" sz="1700"/>
              <a:t>- Historical data from 2002 to present (13,912+ records)</a:t>
            </a:r>
            <a:br>
              <a:rPr lang="en-SG" sz="1700"/>
            </a:br>
            <a:r>
              <a:rPr lang="en-SG" sz="1700"/>
              <a:t>- Coverage: All 5 COE categories (A, B, C, D, E)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Data Processing Pipeline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- Data cleaning and validation</a:t>
            </a:r>
            <a:br>
              <a:rPr lang="en-SG" sz="1700"/>
            </a:br>
            <a:r>
              <a:rPr lang="en-SG" sz="1700"/>
              <a:t>- Feature engineering (21 features created)</a:t>
            </a:r>
            <a:br>
              <a:rPr lang="en-SG" sz="1700"/>
            </a:br>
            <a:r>
              <a:rPr lang="en-SG" sz="1700"/>
              <a:t>- Rolling averages: 1, 3, 6, 12, 24-month windows</a:t>
            </a:r>
            <a:br>
              <a:rPr lang="en-SG" sz="1700"/>
            </a:br>
            <a:r>
              <a:rPr lang="en-SG" sz="1700"/>
              <a:t>- Lag features and interaction terms</a:t>
            </a:r>
            <a:br>
              <a:rPr lang="en-SG" sz="1700"/>
            </a:br>
            <a:r>
              <a:rPr lang="en-SG" sz="1700"/>
              <a:t>- Time-based features (month, quarter, year)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000">
                <a:solidFill>
                  <a:srgbClr val="FFFFFF"/>
                </a:solidFill>
              </a:rPr>
              <a:t>Model Selection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3" y="649480"/>
            <a:ext cx="5362135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Models Evaluated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ARIMA - Traditional time series forecasting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Prophet - Facebook's forecasting tool with seasonality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XGBoost - Gradient boosting with engineered features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LSTM - Deep learning for sequential data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LSTM Selection Rationale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Superior performance in capturing long-term dependencies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Excellent handling of sequential patterns in COE data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Robust to noise and volatility in price data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Ability to incorporate multiple time horizons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500">
                <a:solidFill>
                  <a:srgbClr val="FFFFFF"/>
                </a:solidFill>
              </a:rPr>
              <a:t>LSTM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283" y="655975"/>
            <a:ext cx="4547088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Network Architecture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Input Layer: 12-month sequence length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LSTM Layer: 50 hidden units with ReLU activation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Dense Output Layer: Single prediction value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rPr lang="en-SG" sz="1700"/>
              <a:t>Optimizer: Adam with MSE loss function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Training Configuration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Data Split: 80% train, 10% validation, 10% test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Training Epochs: 10 with early stopping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Batch Size: 1 for time series continuity</a:t>
            </a:r>
          </a:p>
          <a:p>
            <a:pPr>
              <a:buFontTx/>
              <a:buChar char="-"/>
              <a:defRPr sz="2400">
                <a:solidFill>
                  <a:srgbClr val="404040"/>
                </a:solidFill>
              </a:defRPr>
            </a:pPr>
            <a:r>
              <a:rPr lang="en-SG" sz="1700"/>
              <a:t>Feature Scaling: MinMax normalization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500">
                <a:solidFill>
                  <a:srgbClr val="FFFFFF"/>
                </a:solidFill>
              </a:rPr>
              <a:t>LSTM 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107" y="649480"/>
            <a:ext cx="5833887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SG" sz="1400"/>
          </a:p>
          <a:p>
            <a:pPr marL="0" indent="0">
              <a:lnSpc>
                <a:spcPct val="90000"/>
              </a:lnSpc>
              <a:buNone/>
              <a:defRPr sz="2800" b="1">
                <a:solidFill>
                  <a:srgbClr val="FF7F0E"/>
                </a:solidFill>
              </a:defRPr>
            </a:pPr>
            <a:r>
              <a:rPr lang="en-SG" sz="1400"/>
              <a:t>Prediction Summary (SGD)</a:t>
            </a:r>
          </a:p>
          <a:p>
            <a:pPr marL="0" indent="0">
              <a:lnSpc>
                <a:spcPct val="90000"/>
              </a:lnSpc>
              <a:buNone/>
              <a:defRPr sz="2000" b="1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Category     1-Month      3-Month      12-Month    </a:t>
            </a:r>
          </a:p>
          <a:p>
            <a:pPr marL="0" indent="0">
              <a:lnSpc>
                <a:spcPct val="90000"/>
              </a:lnSpc>
              <a:buNone/>
              <a:defRPr sz="1800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 A        $   101,659 $   104,339 $   120,712</a:t>
            </a:r>
          </a:p>
          <a:p>
            <a:pPr marL="0" indent="0">
              <a:lnSpc>
                <a:spcPct val="90000"/>
              </a:lnSpc>
              <a:buNone/>
              <a:defRPr sz="1800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 B        $   112,003 $   109,311 $    93,984</a:t>
            </a:r>
          </a:p>
          <a:p>
            <a:pPr marL="0" indent="0">
              <a:lnSpc>
                <a:spcPct val="90000"/>
              </a:lnSpc>
              <a:buNone/>
              <a:defRPr sz="1800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 C        $    64,564 $    64,770 $    67,664</a:t>
            </a:r>
          </a:p>
          <a:p>
            <a:pPr marL="0" indent="0">
              <a:lnSpc>
                <a:spcPct val="90000"/>
              </a:lnSpc>
              <a:buNone/>
              <a:defRPr sz="1800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 D        $     8,579 $     8,270 $     7,550</a:t>
            </a:r>
          </a:p>
          <a:p>
            <a:pPr marL="0" indent="0">
              <a:lnSpc>
                <a:spcPct val="90000"/>
              </a:lnSpc>
              <a:buNone/>
              <a:defRPr sz="1800">
                <a:solidFill>
                  <a:srgbClr val="404040"/>
                </a:solidFill>
                <a:latin typeface="Courier New"/>
              </a:defRPr>
            </a:pPr>
            <a:r>
              <a:rPr lang="en-SG" sz="1400"/>
              <a:t>Cat E        $   122,267 $   127,150 $   156,658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SG" sz="1400"/>
            </a:br>
            <a:r>
              <a:rPr lang="en-SG" sz="1400"/>
              <a:t>Key Insights</a:t>
            </a:r>
          </a:p>
          <a:p>
            <a:pPr marL="0" indent="0">
              <a:lnSpc>
                <a:spcPct val="90000"/>
              </a:lnSpc>
              <a:buNone/>
              <a:defRPr sz="2400">
                <a:solidFill>
                  <a:srgbClr val="404040"/>
                </a:solidFill>
              </a:defRPr>
            </a:pPr>
            <a:r>
              <a:rPr lang="en-SG" sz="1400"/>
              <a:t>• Cat E shows strongest growth trajectory (+28% over 12 months)</a:t>
            </a:r>
            <a:br>
              <a:rPr lang="en-SG" sz="1400"/>
            </a:br>
            <a:r>
              <a:rPr lang="en-SG" sz="1400"/>
              <a:t>• Cat B exhibits declining trend (-16% from 1 to 12 months)</a:t>
            </a:r>
            <a:br>
              <a:rPr lang="en-SG" sz="1400"/>
            </a:br>
            <a:r>
              <a:rPr lang="en-SG" sz="1400"/>
              <a:t>• Cat D remains most affordable with stable pricing</a:t>
            </a:r>
            <a:br>
              <a:rPr lang="en-SG" sz="1400"/>
            </a:br>
            <a:r>
              <a:rPr lang="en-SG" sz="1400"/>
              <a:t>• Cat A and C show moderate, steady growth 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1F77B4"/>
                </a:solidFill>
              </a:defRPr>
            </a:pPr>
            <a:r>
              <a:rPr lang="en-SG" sz="3500">
                <a:solidFill>
                  <a:srgbClr val="FFFFFF"/>
                </a:solidFill>
              </a:rPr>
              <a:t>Quota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SG" sz="1700"/>
          </a:p>
          <a:p>
            <a:pPr marL="0" indent="0">
              <a:buNone/>
              <a:defRPr sz="2800" b="1">
                <a:solidFill>
                  <a:srgbClr val="FF7F0E"/>
                </a:solidFill>
              </a:defRPr>
            </a:pPr>
            <a:r>
              <a:rPr lang="en-SG" sz="1700"/>
              <a:t>Analysis Methodology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• Tested quota changes from -50% to +50%</a:t>
            </a:r>
            <a:br>
              <a:rPr lang="en-SG" sz="1700"/>
            </a:br>
            <a:r>
              <a:rPr lang="en-SG" sz="1700"/>
              <a:t>• Price elasticity calculation: </a:t>
            </a:r>
            <a:r>
              <a:rPr lang="el-GR" sz="1700"/>
              <a:t>Δ </a:t>
            </a:r>
            <a:r>
              <a:rPr lang="en-SG" sz="1700"/>
              <a:t>Price % / </a:t>
            </a:r>
            <a:r>
              <a:rPr lang="el-GR" sz="1700"/>
              <a:t>Δ </a:t>
            </a:r>
            <a:r>
              <a:rPr lang="en-SG" sz="1700"/>
              <a:t>Quota %</a:t>
            </a:r>
            <a:br>
              <a:rPr lang="en-SG" sz="1700"/>
            </a:br>
            <a:r>
              <a:rPr lang="en-SG" sz="1700"/>
              <a:t>• Impact assessment across all 5 categories</a:t>
            </a:r>
            <a:br>
              <a:rPr lang="en-SG" sz="1700"/>
            </a:br>
            <a:r>
              <a:rPr lang="en-SG" sz="1700"/>
              <a:t>• Policy scenario modeling</a:t>
            </a:r>
          </a:p>
          <a:p>
            <a:pPr marL="0" indent="0">
              <a:buNone/>
            </a:pPr>
            <a:br>
              <a:rPr lang="en-SG" sz="1700"/>
            </a:br>
            <a:r>
              <a:rPr lang="en-SG" sz="1700"/>
              <a:t>Key Findings</a:t>
            </a:r>
          </a:p>
          <a:p>
            <a:pPr marL="0" indent="0">
              <a:buNone/>
              <a:defRPr sz="2400">
                <a:solidFill>
                  <a:srgbClr val="404040"/>
                </a:solidFill>
              </a:defRPr>
            </a:pPr>
            <a:r>
              <a:rPr lang="en-SG" sz="1700"/>
              <a:t>• Inverse relationship: ↑ Quota → ↓ Prices</a:t>
            </a:r>
            <a:br>
              <a:rPr lang="en-SG" sz="1700"/>
            </a:br>
            <a:r>
              <a:rPr lang="en-SG" sz="1700"/>
              <a:t>• Cat E most sensitive to quota changes</a:t>
            </a:r>
            <a:br>
              <a:rPr lang="en-SG" sz="1700"/>
            </a:br>
            <a:r>
              <a:rPr lang="en-SG" sz="1700"/>
              <a:t>• Cat D least responsive (stable motorcycle market)</a:t>
            </a:r>
            <a:br>
              <a:rPr lang="en-SG" sz="1700"/>
            </a:br>
            <a:r>
              <a:rPr lang="en-SG" sz="1700"/>
              <a:t>• 10% quota increase → ~8% price decrease (average)</a:t>
            </a:r>
            <a:br>
              <a:rPr lang="en-SG" sz="1700"/>
            </a:br>
            <a:r>
              <a:rPr lang="en-SG" sz="1700"/>
              <a:t>• Non-linear relationship at extreme quota 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851</Words>
  <Application>Microsoft Macintosh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Singapore COE Price Prediction System  Guo Tiantian</vt:lpstr>
      <vt:lpstr>Presentation Agenda</vt:lpstr>
      <vt:lpstr>Project Overview &amp; Objectives</vt:lpstr>
      <vt:lpstr>PowerPoint Presentation</vt:lpstr>
      <vt:lpstr>Data Collection &amp; Processing</vt:lpstr>
      <vt:lpstr>Model Selection &amp; Methodology</vt:lpstr>
      <vt:lpstr>LSTM Implementation Details</vt:lpstr>
      <vt:lpstr>LSTM Prediction Results</vt:lpstr>
      <vt:lpstr>Quota Sensitivity Analysis</vt:lpstr>
      <vt:lpstr>Key Findings &amp; Insights</vt:lpstr>
      <vt:lpstr>Conclusions &amp; Recommendations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 Tiantian</cp:lastModifiedBy>
  <cp:revision>4</cp:revision>
  <dcterms:created xsi:type="dcterms:W3CDTF">2013-01-27T09:14:16Z</dcterms:created>
  <dcterms:modified xsi:type="dcterms:W3CDTF">2025-07-26T17:45:52Z</dcterms:modified>
  <cp:category/>
</cp:coreProperties>
</file>