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1pPr>
    <a:lvl2pPr indent="2286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2pPr>
    <a:lvl3pPr indent="4572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3pPr>
    <a:lvl4pPr indent="6858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4pPr>
    <a:lvl5pPr indent="9144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5pPr>
    <a:lvl6pPr indent="11430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6pPr>
    <a:lvl7pPr indent="13716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7pPr>
    <a:lvl8pPr indent="16002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8pPr>
    <a:lvl9pPr indent="18288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1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2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3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4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1pPr>
      <a:lvl2pPr indent="2286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2pPr>
      <a:lvl3pPr indent="4572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3pPr>
      <a:lvl4pPr indent="6858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4pPr>
      <a:lvl5pPr indent="9144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5pPr>
      <a:lvl6pPr indent="11430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6pPr>
      <a:lvl7pPr indent="13716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7pPr>
      <a:lvl8pPr indent="16002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8pPr>
      <a:lvl9pPr indent="18288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9pPr>
    </p:titleStyle>
    <p:bodyStyle>
      <a:lvl1pPr marL="4699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1pPr>
      <a:lvl2pPr marL="9398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2pPr>
      <a:lvl3pPr marL="14097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3pPr>
      <a:lvl4pPr marL="18796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4pPr>
      <a:lvl5pPr marL="23495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5pPr>
      <a:lvl6pPr marL="28194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6pPr>
      <a:lvl7pPr marL="32893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7pPr>
      <a:lvl8pPr marL="37592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8pPr>
      <a:lvl9pPr marL="42291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8.png"/><Relationship Id="rId8" Type="http://schemas.openxmlformats.org/officeDocument/2006/relationships/image" Target="../media/image3.png"/><Relationship Id="rId9" Type="http://schemas.openxmlformats.org/officeDocument/2006/relationships/image" Target="../media/image11.tif"/><Relationship Id="rId10" Type="http://schemas.openxmlformats.org/officeDocument/2006/relationships/image" Target="../media/image12.tif"/><Relationship Id="rId11" Type="http://schemas.openxmlformats.org/officeDocument/2006/relationships/image" Target="../media/image3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3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0.png"/><Relationship Id="rId4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4.tif"/><Relationship Id="rId4" Type="http://schemas.openxmlformats.org/officeDocument/2006/relationships/image" Target="../media/image15.tif"/><Relationship Id="rId5" Type="http://schemas.openxmlformats.org/officeDocument/2006/relationships/image" Target="../media/image42.png"/><Relationship Id="rId6" Type="http://schemas.openxmlformats.org/officeDocument/2006/relationships/image" Target="../media/image11.jpeg"/><Relationship Id="rId7" Type="http://schemas.openxmlformats.org/officeDocument/2006/relationships/image" Target="../media/image16.tif"/><Relationship Id="rId8" Type="http://schemas.openxmlformats.org/officeDocument/2006/relationships/image" Target="../media/image17.tif"/><Relationship Id="rId9" Type="http://schemas.openxmlformats.org/officeDocument/2006/relationships/image" Target="../media/image4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1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25.png"/><Relationship Id="rId5" Type="http://schemas.openxmlformats.org/officeDocument/2006/relationships/image" Target="../media/image3.tif"/><Relationship Id="rId6" Type="http://schemas.openxmlformats.org/officeDocument/2006/relationships/image" Target="../media/image2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jpeg"/><Relationship Id="rId4" Type="http://schemas.openxmlformats.org/officeDocument/2006/relationships/image" Target="../media/image27.png"/><Relationship Id="rId5" Type="http://schemas.openxmlformats.org/officeDocument/2006/relationships/image" Target="../media/image3.jpe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4.jpeg"/><Relationship Id="rId9" Type="http://schemas.openxmlformats.org/officeDocument/2006/relationships/image" Target="../media/image30.png"/><Relationship Id="rId10" Type="http://schemas.openxmlformats.org/officeDocument/2006/relationships/image" Target="../media/image5.jpeg"/><Relationship Id="rId11" Type="http://schemas.openxmlformats.org/officeDocument/2006/relationships/image" Target="../media/image6.jpeg"/><Relationship Id="rId12" Type="http://schemas.openxmlformats.org/officeDocument/2006/relationships/image" Target="../media/image7.jpeg"/><Relationship Id="rId13" Type="http://schemas.openxmlformats.org/officeDocument/2006/relationships/image" Target="../media/image8.jpeg"/><Relationship Id="rId14" Type="http://schemas.openxmlformats.org/officeDocument/2006/relationships/image" Target="../media/image31.png"/><Relationship Id="rId15" Type="http://schemas.openxmlformats.org/officeDocument/2006/relationships/image" Target="../media/image9.jpeg"/><Relationship Id="rId16" Type="http://schemas.openxmlformats.org/officeDocument/2006/relationships/image" Target="../media/image10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32.png"/><Relationship Id="rId4" Type="http://schemas.openxmlformats.org/officeDocument/2006/relationships/image" Target="../media/image6.tif"/><Relationship Id="rId5" Type="http://schemas.openxmlformats.org/officeDocument/2006/relationships/image" Target="../media/image33.png"/><Relationship Id="rId6" Type="http://schemas.openxmlformats.org/officeDocument/2006/relationships/image" Target="../media/image7.tif"/><Relationship Id="rId7" Type="http://schemas.openxmlformats.org/officeDocument/2006/relationships/image" Target="../media/image34.png"/><Relationship Id="rId8" Type="http://schemas.openxmlformats.org/officeDocument/2006/relationships/image" Target="../media/image8.tif"/><Relationship Id="rId9" Type="http://schemas.openxmlformats.org/officeDocument/2006/relationships/image" Target="../media/image35.png"/><Relationship Id="rId10" Type="http://schemas.openxmlformats.org/officeDocument/2006/relationships/image" Target="../media/image1.tif"/><Relationship Id="rId11" Type="http://schemas.openxmlformats.org/officeDocument/2006/relationships/image" Target="../media/image9.tif"/><Relationship Id="rId12" Type="http://schemas.openxmlformats.org/officeDocument/2006/relationships/image" Target="../media/image36.png"/><Relationship Id="rId13" Type="http://schemas.openxmlformats.org/officeDocument/2006/relationships/image" Target="../media/image10.tif"/><Relationship Id="rId14" Type="http://schemas.openxmlformats.org/officeDocument/2006/relationships/image" Target="../media/image3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615" y="3992741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title"/>
          </p:nvPr>
        </p:nvSpPr>
        <p:spPr>
          <a:xfrm>
            <a:off x="5473110" y="4239072"/>
            <a:ext cx="6283062" cy="884171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38" name="Shape 38"/>
          <p:cNvSpPr/>
          <p:nvPr/>
        </p:nvSpPr>
        <p:spPr>
          <a:xfrm>
            <a:off x="2738211" y="5149483"/>
            <a:ext cx="7528378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43305">
              <a:defRPr spc="585" sz="2790">
                <a:solidFill>
                  <a:srgbClr val="FFFFFF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85" sz="2790">
                <a:solidFill>
                  <a:srgbClr val="FFFFFF"/>
                </a:solidFill>
              </a:rPr>
              <a:t>谈谈 Node.js 应用场景与存在的问题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1564" y="6985467"/>
            <a:ext cx="2565960" cy="1005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3512" y="5997898"/>
            <a:ext cx="1905007" cy="2131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9912" y="1992842"/>
            <a:ext cx="3202134" cy="884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22021" y="6725985"/>
            <a:ext cx="2131548" cy="1637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92492" y="6479088"/>
            <a:ext cx="2131548" cy="2131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96729" y="1447249"/>
            <a:ext cx="2249694" cy="2249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80249" y="6132980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3353" y="2387824"/>
            <a:ext cx="1728353" cy="1944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7144" y="4627437"/>
            <a:ext cx="952928" cy="2131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333694" y="2898604"/>
            <a:ext cx="2839478" cy="1419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976506" y="4234337"/>
            <a:ext cx="1771347" cy="1944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346297" y="1365285"/>
            <a:ext cx="1828801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131098" y="644051"/>
            <a:ext cx="2056144" cy="2056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.png"/>
          <p:cNvPicPr/>
          <p:nvPr/>
        </p:nvPicPr>
        <p:blipFill>
          <a:blip r:embed="rId16">
            <a:extLst/>
          </a:blip>
          <a:srcRect l="0" t="0" r="0" b="0"/>
          <a:stretch>
            <a:fillRect/>
          </a:stretch>
        </p:blipFill>
        <p:spPr>
          <a:xfrm>
            <a:off x="3918050" y="1981311"/>
            <a:ext cx="1615348" cy="1419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56" name="Shape 156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57" name="Shape 157"/>
          <p:cNvSpPr/>
          <p:nvPr/>
        </p:nvSpPr>
        <p:spPr>
          <a:xfrm>
            <a:off x="1601765" y="2583071"/>
            <a:ext cx="6765933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33679">
              <a:defRPr spc="83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839" sz="4000">
                <a:solidFill>
                  <a:srgbClr val="FFFFFF"/>
                </a:solidFill>
              </a:rPr>
              <a:t>你的Node.js项目是？</a:t>
            </a:r>
          </a:p>
        </p:txBody>
      </p:sp>
      <p:sp>
        <p:nvSpPr>
          <p:cNvPr id="158" name="Shape 158"/>
          <p:cNvSpPr/>
          <p:nvPr/>
        </p:nvSpPr>
        <p:spPr>
          <a:xfrm>
            <a:off x="1670942" y="2918032"/>
            <a:ext cx="7240412" cy="594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2111" indent="-522111" algn="l">
              <a:buSzPct val="90000"/>
              <a:buChar char="-"/>
              <a:defRPr sz="1800"/>
            </a:pP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公司内部项目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工作流、构建系统支持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Web API 服务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Web 网站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爬虫服务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最小可用原型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其他诡异用法（命令行工具）</a:t>
            </a:r>
          </a:p>
        </p:txBody>
      </p:sp>
      <p:pic>
        <p:nvPicPr>
          <p:cNvPr id="15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7096" y="4151592"/>
            <a:ext cx="120214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ng"/>
          <p:cNvPicPr/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539640" y="4225212"/>
            <a:ext cx="1190687" cy="1046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9863" y="4174440"/>
            <a:ext cx="1148106" cy="1148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70128" y="4070269"/>
            <a:ext cx="513271" cy="1148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77819" y="5088886"/>
            <a:ext cx="1908394" cy="718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06024" y="6019645"/>
            <a:ext cx="2214167" cy="611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t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69586" y="6769180"/>
            <a:ext cx="32385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493788" y="3546858"/>
            <a:ext cx="718829" cy="718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t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522115" y="7542007"/>
            <a:ext cx="611375" cy="611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02624" y="7378561"/>
            <a:ext cx="2456032" cy="88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72" name="Shape 172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73" name="Shape 173"/>
          <p:cNvSpPr/>
          <p:nvPr/>
        </p:nvSpPr>
        <p:spPr>
          <a:xfrm>
            <a:off x="1373833" y="3124608"/>
            <a:ext cx="1068069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315468">
              <a:defRPr spc="1134" sz="540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134" sz="5400">
                <a:solidFill>
                  <a:srgbClr val="FFFFFF"/>
                </a:solidFill>
              </a:rPr>
              <a:t>Node.js的优势到底在哪儿？</a:t>
            </a:r>
          </a:p>
        </p:txBody>
      </p:sp>
      <p:pic>
        <p:nvPicPr>
          <p:cNvPr id="174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599" y="4344370"/>
            <a:ext cx="7213601" cy="473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79" name="Shape 179"/>
          <p:cNvSpPr/>
          <p:nvPr/>
        </p:nvSpPr>
        <p:spPr>
          <a:xfrm>
            <a:off x="1323182" y="2760352"/>
            <a:ext cx="9028091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33679">
              <a:defRPr spc="83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839" sz="4000">
                <a:solidFill>
                  <a:srgbClr val="FFFFFF"/>
                </a:solidFill>
              </a:rPr>
              <a:t>Node.js的优势到底在哪儿？</a:t>
            </a:r>
          </a:p>
        </p:txBody>
      </p:sp>
      <p:sp>
        <p:nvSpPr>
          <p:cNvPr id="180" name="Shape 180"/>
          <p:cNvSpPr/>
          <p:nvPr/>
        </p:nvSpPr>
        <p:spPr>
          <a:xfrm>
            <a:off x="1430347" y="3286369"/>
            <a:ext cx="8425576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2111" indent="-522111" algn="l">
              <a:buSzPct val="90000"/>
              <a:buChar char="-"/>
              <a:defRPr sz="1800"/>
            </a:pP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前后端统一的设计提升代码复用度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众多的开源模块降低开发成本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支持高 IO Web 服务成本低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JavaScript 程序员还是蛮多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部署简单方便，版本与环境可控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处于升温状态的市场，广受支持</a:t>
            </a:r>
          </a:p>
        </p:txBody>
      </p:sp>
      <p:pic>
        <p:nvPicPr>
          <p:cNvPr id="18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9303" y="3848415"/>
            <a:ext cx="884172" cy="884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32528" y="4879474"/>
            <a:ext cx="1559629" cy="611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87" name="Shape 187"/>
          <p:cNvSpPr/>
          <p:nvPr/>
        </p:nvSpPr>
        <p:spPr>
          <a:xfrm>
            <a:off x="1437148" y="3263900"/>
            <a:ext cx="1068069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344677">
              <a:defRPr spc="1238" sz="589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238" sz="5899">
                <a:solidFill>
                  <a:srgbClr val="FFFFFF"/>
                </a:solidFill>
              </a:rPr>
              <a:t>Node.js的劣势又有哪些？</a:t>
            </a:r>
          </a:p>
        </p:txBody>
      </p:sp>
      <p:pic>
        <p:nvPicPr>
          <p:cNvPr id="18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0196" y="4648150"/>
            <a:ext cx="7594601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93" name="Shape 193"/>
          <p:cNvSpPr/>
          <p:nvPr/>
        </p:nvSpPr>
        <p:spPr>
          <a:xfrm>
            <a:off x="1499062" y="2709700"/>
            <a:ext cx="9028091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33679">
              <a:defRPr spc="83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839" sz="4000">
                <a:solidFill>
                  <a:srgbClr val="FFFFFF"/>
                </a:solidFill>
              </a:rPr>
              <a:t>Node.js的劣势又有哪些？</a:t>
            </a:r>
          </a:p>
        </p:txBody>
      </p:sp>
      <p:sp>
        <p:nvSpPr>
          <p:cNvPr id="194" name="Shape 194"/>
          <p:cNvSpPr/>
          <p:nvPr/>
        </p:nvSpPr>
        <p:spPr>
          <a:xfrm>
            <a:off x="1606228" y="3235718"/>
            <a:ext cx="7827152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2111" indent="-522111" algn="l">
              <a:buSzPct val="90000"/>
              <a:buChar char="-"/>
              <a:defRPr sz="1800"/>
            </a:pP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编程模型复杂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异步流程控制繁琐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Error Handle 成本高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优秀的 JavaScript 程序员很少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不适用于计算密集型应用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社区规范、API 变动频繁</a:t>
            </a:r>
          </a:p>
        </p:txBody>
      </p:sp>
      <p:pic>
        <p:nvPicPr>
          <p:cNvPr id="19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7975" y="4841799"/>
            <a:ext cx="19050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17671" y="4854499"/>
            <a:ext cx="7112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24943" y="4641251"/>
            <a:ext cx="838337" cy="959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sted-imag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46766" y="3893798"/>
            <a:ext cx="1332683" cy="720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68943" y="5604267"/>
            <a:ext cx="48768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tif"/>
          <p:cNvPicPr/>
          <p:nvPr/>
        </p:nvPicPr>
        <p:blipFill>
          <a:blip r:embed="rId8">
            <a:extLst/>
          </a:blip>
          <a:srcRect l="0" t="20225" r="0" b="20225"/>
          <a:stretch>
            <a:fillRect/>
          </a:stretch>
        </p:blipFill>
        <p:spPr>
          <a:xfrm>
            <a:off x="7911401" y="7129025"/>
            <a:ext cx="1993901" cy="536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png"/>
          <p:cNvPicPr/>
          <p:nvPr/>
        </p:nvPicPr>
        <p:blipFill>
          <a:blip r:embed="rId9">
            <a:extLst/>
          </a:blip>
          <a:srcRect l="19939" t="4762" r="19939" b="4762"/>
          <a:stretch>
            <a:fillRect/>
          </a:stretch>
        </p:blipFill>
        <p:spPr>
          <a:xfrm>
            <a:off x="7959655" y="7861881"/>
            <a:ext cx="1061627" cy="1198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205" name="Shape 205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206" name="Shape 206"/>
          <p:cNvSpPr/>
          <p:nvPr/>
        </p:nvSpPr>
        <p:spPr>
          <a:xfrm>
            <a:off x="1326669" y="2909338"/>
            <a:ext cx="1068069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33679">
              <a:defRPr spc="83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839" sz="4000">
                <a:solidFill>
                  <a:srgbClr val="FFFFFF"/>
                </a:solidFill>
              </a:rPr>
              <a:t>关于在哪使用Node.js,我的一些建议</a:t>
            </a:r>
          </a:p>
        </p:txBody>
      </p:sp>
      <p:sp>
        <p:nvSpPr>
          <p:cNvPr id="207" name="Shape 207"/>
          <p:cNvSpPr/>
          <p:nvPr/>
        </p:nvSpPr>
        <p:spPr>
          <a:xfrm>
            <a:off x="1406620" y="3501638"/>
            <a:ext cx="10965576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2111" indent="-522111" algn="l">
              <a:buSzPct val="90000"/>
              <a:buChar char="-"/>
              <a:defRPr sz="1800"/>
            </a:pP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如果你的团队成员小于 3 人，用！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如果你的产品在起步阶段（A 轮前），用！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如果你有 1 位以上优秀的 JS 程序员，用！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如果生产环境主要用其他语言，不要尝试迁移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放心的使用 Node.js 编写内部系统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在熟悉之前，别让前端工程师触碰业务逻辑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211" name="Shape 211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212" name="Shape 212"/>
          <p:cNvSpPr/>
          <p:nvPr/>
        </p:nvSpPr>
        <p:spPr>
          <a:xfrm>
            <a:off x="4428140" y="3468711"/>
            <a:ext cx="453300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57047">
              <a:defRPr spc="1108" sz="5280">
                <a:solidFill>
                  <a:srgbClr val="FFFFFF"/>
                </a:solidFill>
                <a:latin typeface="Sana"/>
                <a:ea typeface="Sana"/>
                <a:cs typeface="Sana"/>
                <a:sym typeface="San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108" sz="528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13" name="Shape 213"/>
          <p:cNvSpPr/>
          <p:nvPr/>
        </p:nvSpPr>
        <p:spPr>
          <a:xfrm>
            <a:off x="3836407" y="4945325"/>
            <a:ext cx="57164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turingou / Baidu-Tech-Salon-2014</a:t>
            </a:r>
          </a:p>
        </p:txBody>
      </p:sp>
      <p:pic>
        <p:nvPicPr>
          <p:cNvPr id="214" name="duoshuo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6955" y="5928700"/>
            <a:ext cx="2112124" cy="2112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6800553" y="6768862"/>
            <a:ext cx="14351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正在招人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9946320" y="1045126"/>
            <a:ext cx="1596304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>
              <a:defRPr spc="63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30" sz="3000">
                <a:solidFill>
                  <a:srgbClr val="FFFFFF"/>
                </a:solidFill>
              </a:rPr>
              <a:t>关于我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944628" y="2509715"/>
            <a:ext cx="3898901" cy="5800970"/>
            <a:chOff x="-127000" y="-88900"/>
            <a:chExt cx="3898900" cy="5800969"/>
          </a:xfrm>
        </p:grpSpPr>
        <p:pic>
          <p:nvPicPr>
            <p:cNvPr id="58" name="avatar_normal.jpg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644900" cy="547077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7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27000" y="-88900"/>
              <a:ext cx="3898900" cy="5800970"/>
            </a:xfrm>
            <a:prstGeom prst="rect">
              <a:avLst/>
            </a:prstGeom>
            <a:effectLst/>
          </p:spPr>
        </p:pic>
      </p:grpSp>
      <p:pic>
        <p:nvPicPr>
          <p:cNvPr id="60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09945" y="2604597"/>
            <a:ext cx="6858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6234543" y="2683972"/>
            <a:ext cx="197231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turingou</a:t>
            </a:r>
          </a:p>
        </p:txBody>
      </p:sp>
      <p:pic>
        <p:nvPicPr>
          <p:cNvPr id="6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43645" y="2617297"/>
            <a:ext cx="762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9315658" y="2683972"/>
            <a:ext cx="1405574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@郭宇</a:t>
            </a:r>
          </a:p>
        </p:txBody>
      </p:sp>
      <p:sp>
        <p:nvSpPr>
          <p:cNvPr id="64" name="Shape 64"/>
          <p:cNvSpPr/>
          <p:nvPr/>
        </p:nvSpPr>
        <p:spPr>
          <a:xfrm>
            <a:off x="5513755" y="3624753"/>
            <a:ext cx="6929819" cy="459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暨南大学公共管理系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1991年生人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独立开发者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开源项目持续贡献者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常旅客爱好者，豪华酒店玩家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曾工作于支付宝前端组，糗事百科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现任多说社交评论软件工程师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8654593" y="1083226"/>
            <a:ext cx="3997852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>
              <a:defRPr spc="63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30" sz="3000">
                <a:solidFill>
                  <a:srgbClr val="FFFFFF"/>
                </a:solidFill>
              </a:rPr>
              <a:t>我的一些开源项目</a:t>
            </a:r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3611664" y="908728"/>
            <a:ext cx="506297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0032" y="4159244"/>
            <a:ext cx="1353582" cy="1353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41427" y="4296284"/>
            <a:ext cx="187861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21382" y="4448684"/>
            <a:ext cx="22098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72227" y="4159244"/>
            <a:ext cx="1528751" cy="1353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airpub-version-2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52065" y="6321934"/>
            <a:ext cx="1589516" cy="130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381181" y="6848311"/>
            <a:ext cx="4612912" cy="66114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1564496" y="5712401"/>
            <a:ext cx="2747773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92" sz="2400">
                <a:solidFill>
                  <a:srgbClr val="FFFFFF"/>
                </a:solidFill>
              </a:rPr>
              <a:t>豆瓣电台命令行版</a:t>
            </a:r>
          </a:p>
        </p:txBody>
      </p:sp>
      <p:sp>
        <p:nvSpPr>
          <p:cNvPr id="76" name="Shape 76"/>
          <p:cNvSpPr/>
          <p:nvPr/>
        </p:nvSpPr>
        <p:spPr>
          <a:xfrm>
            <a:off x="4729806" y="5712401"/>
            <a:ext cx="1101853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播放器</a:t>
            </a:r>
          </a:p>
        </p:txBody>
      </p:sp>
      <p:sp>
        <p:nvSpPr>
          <p:cNvPr id="77" name="Shape 77"/>
          <p:cNvSpPr/>
          <p:nvPr/>
        </p:nvSpPr>
        <p:spPr>
          <a:xfrm>
            <a:off x="6808071" y="5704203"/>
            <a:ext cx="176022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社会化论坛</a:t>
            </a:r>
          </a:p>
        </p:txBody>
      </p:sp>
      <p:sp>
        <p:nvSpPr>
          <p:cNvPr id="78" name="Shape 78"/>
          <p:cNvSpPr/>
          <p:nvPr/>
        </p:nvSpPr>
        <p:spPr>
          <a:xfrm>
            <a:off x="9257406" y="5657029"/>
            <a:ext cx="17583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DailyIcons</a:t>
            </a:r>
          </a:p>
        </p:txBody>
      </p:sp>
      <p:sp>
        <p:nvSpPr>
          <p:cNvPr id="79" name="Shape 79"/>
          <p:cNvSpPr/>
          <p:nvPr/>
        </p:nvSpPr>
        <p:spPr>
          <a:xfrm>
            <a:off x="2118604" y="7909501"/>
            <a:ext cx="1431037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博客引擎</a:t>
            </a:r>
          </a:p>
        </p:txBody>
      </p:sp>
      <p:sp>
        <p:nvSpPr>
          <p:cNvPr id="80" name="Shape 80"/>
          <p:cNvSpPr/>
          <p:nvPr/>
        </p:nvSpPr>
        <p:spPr>
          <a:xfrm>
            <a:off x="7362905" y="7848060"/>
            <a:ext cx="2879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Markdown 编辑器</a:t>
            </a:r>
          </a:p>
        </p:txBody>
      </p:sp>
      <p:pic>
        <p:nvPicPr>
          <p:cNvPr id="81" name="coderhunter-512w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2436" y="6564458"/>
            <a:ext cx="1101853" cy="110185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27844" y="7903432"/>
            <a:ext cx="1431037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圈子招聘</a:t>
            </a:r>
          </a:p>
        </p:txBody>
      </p:sp>
      <p:pic>
        <p:nvPicPr>
          <p:cNvPr id="83" name="pasted-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16500" y="2633171"/>
            <a:ext cx="685800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5791898" y="2699847"/>
            <a:ext cx="197231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turingou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8540553" y="1121326"/>
            <a:ext cx="3997852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49148">
              <a:defRPr spc="592" sz="282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92" sz="2820">
                <a:solidFill>
                  <a:srgbClr val="FFFFFF"/>
                </a:solidFill>
              </a:rPr>
              <a:t>Node.js 生态环境</a:t>
            </a:r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89" name="Shape 89"/>
          <p:cNvSpPr/>
          <p:nvPr/>
        </p:nvSpPr>
        <p:spPr>
          <a:xfrm>
            <a:off x="1256933" y="3121448"/>
            <a:ext cx="288226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113,396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total packages</a:t>
            </a:r>
          </a:p>
        </p:txBody>
      </p:sp>
      <p:sp>
        <p:nvSpPr>
          <p:cNvPr id="90" name="Shape 90"/>
          <p:cNvSpPr/>
          <p:nvPr/>
        </p:nvSpPr>
        <p:spPr>
          <a:xfrm>
            <a:off x="1256933" y="5027586"/>
            <a:ext cx="4903471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28,082,677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downloads in the last day</a:t>
            </a:r>
          </a:p>
        </p:txBody>
      </p:sp>
      <p:sp>
        <p:nvSpPr>
          <p:cNvPr id="91" name="Shape 91"/>
          <p:cNvSpPr/>
          <p:nvPr/>
        </p:nvSpPr>
        <p:spPr>
          <a:xfrm>
            <a:off x="1256933" y="6933723"/>
            <a:ext cx="518769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176,461,993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downloads in the last week</a:t>
            </a:r>
          </a:p>
        </p:txBody>
      </p:sp>
      <p:pic>
        <p:nvPicPr>
          <p:cNvPr id="9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8136" y="4922689"/>
            <a:ext cx="3224216" cy="1263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8540553" y="11213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49148">
              <a:defRPr spc="592" sz="282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92" sz="2820">
                <a:solidFill>
                  <a:srgbClr val="FFFFFF"/>
                </a:solidFill>
              </a:rPr>
              <a:t>Node.js 生态环境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grpSp>
        <p:nvGrpSpPr>
          <p:cNvPr id="99" name="Group 99"/>
          <p:cNvGrpSpPr/>
          <p:nvPr/>
        </p:nvGrpSpPr>
        <p:grpSpPr>
          <a:xfrm>
            <a:off x="899591" y="3167644"/>
            <a:ext cx="10800405" cy="6102512"/>
            <a:chOff x="-127000" y="-88900"/>
            <a:chExt cx="10800403" cy="6102511"/>
          </a:xfrm>
        </p:grpSpPr>
        <p:pic>
          <p:nvPicPr>
            <p:cNvPr id="98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546404" cy="577231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7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27000" y="-88900"/>
              <a:ext cx="10800404" cy="6102512"/>
            </a:xfrm>
            <a:prstGeom prst="rect">
              <a:avLst/>
            </a:prstGeom>
            <a:effectLst/>
          </p:spPr>
        </p:pic>
      </p:grpSp>
      <p:grpSp>
        <p:nvGrpSpPr>
          <p:cNvPr id="102" name="Group 102"/>
          <p:cNvGrpSpPr/>
          <p:nvPr/>
        </p:nvGrpSpPr>
        <p:grpSpPr>
          <a:xfrm>
            <a:off x="8989868" y="2417179"/>
            <a:ext cx="3622381" cy="4670228"/>
            <a:chOff x="-127000" y="-88900"/>
            <a:chExt cx="3622379" cy="4670227"/>
          </a:xfrm>
        </p:grpSpPr>
        <p:pic>
          <p:nvPicPr>
            <p:cNvPr id="101" name="pasted-image.ti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368380" cy="434002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0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27000" y="-88900"/>
              <a:ext cx="3622380" cy="467022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8515338" y="1108626"/>
            <a:ext cx="3997853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14095">
              <a:defRPr spc="554" sz="264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54" sz="2640">
                <a:solidFill>
                  <a:srgbClr val="FFFFFF"/>
                </a:solidFill>
              </a:rPr>
              <a:t>使用Node.js的组织</a:t>
            </a:r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pic>
        <p:nvPicPr>
          <p:cNvPr id="107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380" y="2901950"/>
            <a:ext cx="1917701" cy="191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76374" y="2731761"/>
            <a:ext cx="1397001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89080" y="2614184"/>
            <a:ext cx="1397001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01785" y="2958110"/>
            <a:ext cx="1605482" cy="1605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90829" y="4525268"/>
            <a:ext cx="2496032" cy="2024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asted-image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75320" y="5046223"/>
            <a:ext cx="2658412" cy="1702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422971" y="3547591"/>
            <a:ext cx="21971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asted-image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022192" y="5131344"/>
            <a:ext cx="18288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asted-image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542617" y="7231752"/>
            <a:ext cx="2929335" cy="996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asted-image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22192" y="7322767"/>
            <a:ext cx="1939926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asted-image.jp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629990" y="6845365"/>
            <a:ext cx="2362387" cy="1769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asted-image.png"/>
          <p:cNvPicPr/>
          <p:nvPr/>
        </p:nvPicPr>
        <p:blipFill>
          <a:blip r:embed="rId14">
            <a:extLst/>
          </a:blip>
          <a:srcRect l="0" t="26194" r="0" b="0"/>
          <a:stretch>
            <a:fillRect/>
          </a:stretch>
        </p:blipFill>
        <p:spPr>
          <a:xfrm>
            <a:off x="469746" y="5124990"/>
            <a:ext cx="2929194" cy="1031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jpg"/>
          <p:cNvPicPr/>
          <p:nvPr/>
        </p:nvPicPr>
        <p:blipFill>
          <a:blip r:embed="rId15">
            <a:extLst/>
          </a:blip>
          <a:srcRect l="20471" t="33301" r="20471" b="28300"/>
          <a:stretch>
            <a:fillRect/>
          </a:stretch>
        </p:blipFill>
        <p:spPr>
          <a:xfrm>
            <a:off x="1456377" y="6462587"/>
            <a:ext cx="1942582" cy="859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jpg"/>
          <p:cNvPicPr/>
          <p:nvPr/>
        </p:nvPicPr>
        <p:blipFill>
          <a:blip r:embed="rId16">
            <a:extLst/>
          </a:blip>
          <a:srcRect l="13382" t="14327" r="13382" b="14327"/>
          <a:stretch>
            <a:fillRect/>
          </a:stretch>
        </p:blipFill>
        <p:spPr>
          <a:xfrm>
            <a:off x="1950785" y="7627940"/>
            <a:ext cx="1225429" cy="1193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14095">
              <a:defRPr spc="554" sz="264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54" sz="2640">
                <a:solidFill>
                  <a:srgbClr val="FFFFFF"/>
                </a:solidFill>
              </a:rPr>
              <a:t>使用Node.js的组织</a:t>
            </a:r>
          </a:p>
        </p:txBody>
      </p:sp>
      <p:sp>
        <p:nvSpPr>
          <p:cNvPr id="124" name="Shape 124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pic>
        <p:nvPicPr>
          <p:cNvPr id="12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49" y="3566066"/>
            <a:ext cx="11671301" cy="441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9"/>
          <p:cNvGrpSpPr/>
          <p:nvPr/>
        </p:nvGrpSpPr>
        <p:grpSpPr>
          <a:xfrm>
            <a:off x="680207" y="7749794"/>
            <a:ext cx="7277101" cy="1282701"/>
            <a:chOff x="-127000" y="-88900"/>
            <a:chExt cx="7277100" cy="1282700"/>
          </a:xfrm>
        </p:grpSpPr>
        <p:pic>
          <p:nvPicPr>
            <p:cNvPr id="128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023100" cy="952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7277100" cy="1282700"/>
            </a:xfrm>
            <a:prstGeom prst="rect">
              <a:avLst/>
            </a:prstGeom>
            <a:effectLst/>
          </p:spPr>
        </p:pic>
      </p:grpSp>
      <p:grpSp>
        <p:nvGrpSpPr>
          <p:cNvPr id="132" name="Group 132"/>
          <p:cNvGrpSpPr/>
          <p:nvPr/>
        </p:nvGrpSpPr>
        <p:grpSpPr>
          <a:xfrm>
            <a:off x="165301" y="6575038"/>
            <a:ext cx="5666766" cy="1161680"/>
            <a:chOff x="-127000" y="-88900"/>
            <a:chExt cx="5666764" cy="1161678"/>
          </a:xfrm>
        </p:grpSpPr>
        <p:pic>
          <p:nvPicPr>
            <p:cNvPr id="131" name="pasted-image.t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412765" cy="83147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0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27000" y="-88900"/>
              <a:ext cx="5666765" cy="1161679"/>
            </a:xfrm>
            <a:prstGeom prst="rect">
              <a:avLst/>
            </a:prstGeom>
            <a:effectLst/>
          </p:spPr>
        </p:pic>
      </p:grpSp>
      <p:grpSp>
        <p:nvGrpSpPr>
          <p:cNvPr id="135" name="Group 135"/>
          <p:cNvGrpSpPr/>
          <p:nvPr/>
        </p:nvGrpSpPr>
        <p:grpSpPr>
          <a:xfrm>
            <a:off x="531724" y="5291961"/>
            <a:ext cx="8750301" cy="1270001"/>
            <a:chOff x="-127000" y="-88900"/>
            <a:chExt cx="8750300" cy="1270000"/>
          </a:xfrm>
        </p:grpSpPr>
        <p:pic>
          <p:nvPicPr>
            <p:cNvPr id="134" name="pasted-image.ti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8496300" cy="939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3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27000" y="-88900"/>
              <a:ext cx="8750300" cy="1270000"/>
            </a:xfrm>
            <a:prstGeom prst="rect">
              <a:avLst/>
            </a:prstGeom>
            <a:effectLst/>
          </p:spPr>
        </p:pic>
      </p:grpSp>
      <p:grpSp>
        <p:nvGrpSpPr>
          <p:cNvPr id="138" name="Group 138"/>
          <p:cNvGrpSpPr/>
          <p:nvPr/>
        </p:nvGrpSpPr>
        <p:grpSpPr>
          <a:xfrm>
            <a:off x="386156" y="3994520"/>
            <a:ext cx="6306121" cy="1284365"/>
            <a:chOff x="-127000" y="-88900"/>
            <a:chExt cx="6306119" cy="1284363"/>
          </a:xfrm>
        </p:grpSpPr>
        <p:pic>
          <p:nvPicPr>
            <p:cNvPr id="137" name="pasted-image.ti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052120" cy="95416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6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27000" y="-88900"/>
              <a:ext cx="6306120" cy="1284364"/>
            </a:xfrm>
            <a:prstGeom prst="rect">
              <a:avLst/>
            </a:prstGeom>
            <a:effectLst/>
          </p:spPr>
        </p:pic>
      </p:grpSp>
      <p:pic>
        <p:nvPicPr>
          <p:cNvPr id="139" name="pasted-image.t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Node.js工作机会</a:t>
            </a:r>
          </a:p>
        </p:txBody>
      </p:sp>
      <p:sp>
        <p:nvSpPr>
          <p:cNvPr id="141" name="Shape 141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967160" y="2767072"/>
            <a:ext cx="6323309" cy="1214372"/>
            <a:chOff x="-127000" y="-88900"/>
            <a:chExt cx="6323308" cy="1214370"/>
          </a:xfrm>
        </p:grpSpPr>
        <p:pic>
          <p:nvPicPr>
            <p:cNvPr id="143" name="pasted-image.ti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6069309" cy="8841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2" name="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127000" y="-88900"/>
              <a:ext cx="6323309" cy="1214371"/>
            </a:xfrm>
            <a:prstGeom prst="rect">
              <a:avLst/>
            </a:prstGeom>
            <a:effectLst/>
          </p:spPr>
        </p:pic>
      </p:grpSp>
      <p:grpSp>
        <p:nvGrpSpPr>
          <p:cNvPr id="147" name="Group 147"/>
          <p:cNvGrpSpPr/>
          <p:nvPr/>
        </p:nvGrpSpPr>
        <p:grpSpPr>
          <a:xfrm>
            <a:off x="4632278" y="3365691"/>
            <a:ext cx="7620285" cy="5511807"/>
            <a:chOff x="-127000" y="-88900"/>
            <a:chExt cx="7620283" cy="5511806"/>
          </a:xfrm>
        </p:grpSpPr>
        <p:pic>
          <p:nvPicPr>
            <p:cNvPr id="146" name="pasted-image.ti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7366284" cy="51816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-127000" y="-88900"/>
              <a:ext cx="7620284" cy="551180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52" name="Shape 152"/>
          <p:cNvSpPr/>
          <p:nvPr/>
        </p:nvSpPr>
        <p:spPr>
          <a:xfrm>
            <a:off x="1373833" y="4393866"/>
            <a:ext cx="1068069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420624">
              <a:defRPr spc="1512" sz="720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512" sz="7200">
                <a:solidFill>
                  <a:srgbClr val="FFFFFF"/>
                </a:solidFill>
              </a:rPr>
              <a:t>你的Node.js项目是？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000000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Next Ultra Light"/>
        <a:ea typeface="Avenir Next Ultra Light"/>
        <a:cs typeface="Avenir Next Ultra Light"/>
      </a:majorFont>
      <a:minorFont>
        <a:latin typeface="冬青黑体简体中文 W6"/>
        <a:ea typeface="冬青黑体简体中文 W6"/>
        <a:cs typeface="冬青黑体简体中文 W6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冬青黑体简体中文 W3"/>
            <a:ea typeface="冬青黑体简体中文 W3"/>
            <a:cs typeface="冬青黑体简体中文 W3"/>
            <a:sym typeface="冬青黑体简体中文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Next Ultra Light"/>
        <a:ea typeface="Avenir Next Ultra Light"/>
        <a:cs typeface="Avenir Next Ultra Light"/>
      </a:majorFont>
      <a:minorFont>
        <a:latin typeface="冬青黑体简体中文 W6"/>
        <a:ea typeface="冬青黑体简体中文 W6"/>
        <a:cs typeface="冬青黑体简体中文 W6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冬青黑体简体中文 W3"/>
            <a:ea typeface="冬青黑体简体中文 W3"/>
            <a:cs typeface="冬青黑体简体中文 W3"/>
            <a:sym typeface="冬青黑体简体中文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