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lvl1pPr algn="ctr" defTabSz="584200">
      <a:defRPr sz="4000">
        <a:latin typeface="+mn-lt"/>
        <a:ea typeface="+mn-ea"/>
        <a:cs typeface="+mn-cs"/>
        <a:sym typeface="冬青黑体简体中文 W3"/>
      </a:defRPr>
    </a:lvl1pPr>
    <a:lvl2pPr indent="228600" algn="ctr" defTabSz="584200">
      <a:defRPr sz="4000">
        <a:latin typeface="+mn-lt"/>
        <a:ea typeface="+mn-ea"/>
        <a:cs typeface="+mn-cs"/>
        <a:sym typeface="冬青黑体简体中文 W3"/>
      </a:defRPr>
    </a:lvl2pPr>
    <a:lvl3pPr indent="457200" algn="ctr" defTabSz="584200">
      <a:defRPr sz="4000">
        <a:latin typeface="+mn-lt"/>
        <a:ea typeface="+mn-ea"/>
        <a:cs typeface="+mn-cs"/>
        <a:sym typeface="冬青黑体简体中文 W3"/>
      </a:defRPr>
    </a:lvl3pPr>
    <a:lvl4pPr indent="685800" algn="ctr" defTabSz="584200">
      <a:defRPr sz="4000">
        <a:latin typeface="+mn-lt"/>
        <a:ea typeface="+mn-ea"/>
        <a:cs typeface="+mn-cs"/>
        <a:sym typeface="冬青黑体简体中文 W3"/>
      </a:defRPr>
    </a:lvl4pPr>
    <a:lvl5pPr indent="914400" algn="ctr" defTabSz="584200">
      <a:defRPr sz="4000">
        <a:latin typeface="+mn-lt"/>
        <a:ea typeface="+mn-ea"/>
        <a:cs typeface="+mn-cs"/>
        <a:sym typeface="冬青黑体简体中文 W3"/>
      </a:defRPr>
    </a:lvl5pPr>
    <a:lvl6pPr indent="1143000" algn="ctr" defTabSz="584200">
      <a:defRPr sz="4000">
        <a:latin typeface="+mn-lt"/>
        <a:ea typeface="+mn-ea"/>
        <a:cs typeface="+mn-cs"/>
        <a:sym typeface="冬青黑体简体中文 W3"/>
      </a:defRPr>
    </a:lvl6pPr>
    <a:lvl7pPr indent="1371600" algn="ctr" defTabSz="584200">
      <a:defRPr sz="4000">
        <a:latin typeface="+mn-lt"/>
        <a:ea typeface="+mn-ea"/>
        <a:cs typeface="+mn-cs"/>
        <a:sym typeface="冬青黑体简体中文 W3"/>
      </a:defRPr>
    </a:lvl7pPr>
    <a:lvl8pPr indent="1600200" algn="ctr" defTabSz="584200">
      <a:defRPr sz="4000">
        <a:latin typeface="+mn-lt"/>
        <a:ea typeface="+mn-ea"/>
        <a:cs typeface="+mn-cs"/>
        <a:sym typeface="冬青黑体简体中文 W3"/>
      </a:defRPr>
    </a:lvl8pPr>
    <a:lvl9pPr indent="1828800" algn="ctr" defTabSz="584200">
      <a:defRPr sz="4000">
        <a:latin typeface="+mn-lt"/>
        <a:ea typeface="+mn-ea"/>
        <a:cs typeface="+mn-cs"/>
        <a:sym typeface="冬青黑体简体中文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375A7D"/>
          </a:solidFill>
        </a:fill>
      </a:tcStyle>
    </a:wholeTbl>
    <a:band2H>
      <a:tcTxStyle b="def" i="def"/>
      <a:tcStyle>
        <a:tcBdr/>
        <a:fill>
          <a:solidFill>
            <a:srgbClr val="3B7499"/>
          </a:solidFill>
        </a:fill>
      </a:tcStyle>
    </a:band2H>
    <a:firstCol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53D5FD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1E3C6E"/>
          </a:solidFill>
        </a:fill>
      </a:tcStyle>
    </a:firstCol>
    <a:lastRow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53D5FD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1E3C6E"/>
          </a:solidFill>
        </a:fill>
      </a:tcStyle>
    </a:lastRow>
    <a:firstRow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53D5FD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1E3C6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wholeTbl>
    <a:band2H>
      <a:tcTxStyle b="def" i="def"/>
      <a:tcStyle>
        <a:tcBdr/>
        <a:fill>
          <a:solidFill>
            <a:srgbClr val="0A0A0A">
              <a:alpha val="92000"/>
            </a:srgbClr>
          </a:solidFill>
        </a:fill>
      </a:tcStyle>
    </a:band2H>
    <a:firstCo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635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635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EDFF">
              <a:alpha val="24000"/>
            </a:srgbClr>
          </a:solidFill>
        </a:fill>
      </a:tcStyle>
    </a:band2H>
    <a:firstCol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32829A"/>
          </a:solidFill>
        </a:fill>
      </a:tcStyle>
    </a:firstCol>
    <a:lastRow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E4E5C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D6D6D">
              <a:alpha val="25000"/>
            </a:srgbClr>
          </a:solidFill>
        </a:fill>
      </a:tcStyle>
    </a:band2H>
    <a:firstCol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080">
              <a:alpha val="32000"/>
            </a:srgbClr>
          </a:solidFill>
        </a:fill>
      </a:tcStyle>
    </a:firstCol>
    <a:lastRow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1B00">
              <a:alpha val="80000"/>
            </a:srgbClr>
          </a:solidFill>
        </a:fill>
      </a:tcStyle>
    </a:lastRow>
    <a:firstRow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D26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Light"/>
          <a:ea typeface="Avenir Light"/>
          <a:cs typeface="Avenir Light"/>
        </a:font>
        <a:srgbClr val="55D7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660400" y="4292600"/>
            <a:ext cx="11684000" cy="2222500"/>
          </a:xfrm>
          <a:prstGeom prst="rect">
            <a:avLst/>
          </a:prstGeom>
        </p:spPr>
        <p:txBody>
          <a:bodyPr/>
          <a:lstStyle>
            <a:lvl1pPr>
              <a:defRPr b="0" cap="none" spc="327" sz="8200"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327" sz="8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660400" y="3416300"/>
            <a:ext cx="11684000" cy="88900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正文级别 1</a:t>
            </a:r>
            <a:endParaRPr cap="all" spc="384" sz="2400">
              <a:solidFill>
                <a:srgbClr val="55D7FF"/>
              </a:solidFill>
            </a:endParaRPr>
          </a:p>
          <a:p>
            <a:pPr lvl="1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正文级别 2</a:t>
            </a:r>
            <a:endParaRPr cap="all" spc="384" sz="2400">
              <a:solidFill>
                <a:srgbClr val="55D7FF"/>
              </a:solidFill>
            </a:endParaRPr>
          </a:p>
          <a:p>
            <a:pPr lvl="2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正文级别 3</a:t>
            </a:r>
            <a:endParaRPr cap="all" spc="384" sz="2400">
              <a:solidFill>
                <a:srgbClr val="55D7FF"/>
              </a:solidFill>
            </a:endParaRPr>
          </a:p>
          <a:p>
            <a:pPr lvl="3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正文级别 4</a:t>
            </a:r>
            <a:endParaRPr cap="all" spc="384" sz="2400">
              <a:solidFill>
                <a:srgbClr val="55D7FF"/>
              </a:solidFill>
            </a:endParaRPr>
          </a:p>
          <a:p>
            <a:pPr lvl="4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/>
          <a:lstStyle>
            <a:lvl1pPr>
              <a:defRPr b="0" cap="none" spc="327" sz="8200"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327" sz="8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正文级别 1</a:t>
            </a:r>
            <a:endParaRPr cap="all" spc="384" sz="2400">
              <a:solidFill>
                <a:srgbClr val="FFFFFF"/>
              </a:solidFill>
            </a:endParaRPr>
          </a:p>
          <a:p>
            <a:pPr lvl="1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正文级别 2</a:t>
            </a:r>
            <a:endParaRPr cap="all" spc="384" sz="2400">
              <a:solidFill>
                <a:srgbClr val="FFFFFF"/>
              </a:solidFill>
            </a:endParaRPr>
          </a:p>
          <a:p>
            <a:pPr lvl="2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正文级别 3</a:t>
            </a:r>
            <a:endParaRPr cap="all" spc="384" sz="2400">
              <a:solidFill>
                <a:srgbClr val="FFFFFF"/>
              </a:solidFill>
            </a:endParaRPr>
          </a:p>
          <a:p>
            <a:pPr lvl="3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正文级别 4</a:t>
            </a:r>
            <a:endParaRPr cap="all" spc="384" sz="2400">
              <a:solidFill>
                <a:srgbClr val="FFFFFF"/>
              </a:solidFill>
            </a:endParaRPr>
          </a:p>
          <a:p>
            <a:pPr lvl="4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/>
          <a:lstStyle>
            <a:lvl1pPr>
              <a:defRPr b="0" cap="none" spc="327" sz="8200"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327" sz="8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正文级别 1</a:t>
            </a:r>
            <a:endParaRPr cap="all" spc="384" sz="2400">
              <a:solidFill>
                <a:srgbClr val="FFFFFF"/>
              </a:solidFill>
            </a:endParaRPr>
          </a:p>
          <a:p>
            <a:pPr lvl="1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正文级别 2</a:t>
            </a:r>
            <a:endParaRPr cap="all" spc="384" sz="2400">
              <a:solidFill>
                <a:srgbClr val="FFFFFF"/>
              </a:solidFill>
            </a:endParaRPr>
          </a:p>
          <a:p>
            <a:pPr lvl="2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正文级别 3</a:t>
            </a:r>
            <a:endParaRPr cap="all" spc="384" sz="2400">
              <a:solidFill>
                <a:srgbClr val="FFFFFF"/>
              </a:solidFill>
            </a:endParaRPr>
          </a:p>
          <a:p>
            <a:pPr lvl="3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正文级别 4</a:t>
            </a:r>
            <a:endParaRPr cap="all" spc="384" sz="2400">
              <a:solidFill>
                <a:srgbClr val="FFFFFF"/>
              </a:solidFill>
            </a:endParaRPr>
          </a:p>
          <a:p>
            <a:pPr lvl="4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660400" y="3759200"/>
            <a:ext cx="11684000" cy="2222500"/>
          </a:xfrm>
          <a:prstGeom prst="rect">
            <a:avLst/>
          </a:prstGeom>
        </p:spPr>
        <p:txBody>
          <a:bodyPr anchor="ctr"/>
          <a:lstStyle>
            <a:lvl1pPr>
              <a:defRPr b="0" cap="none" spc="327" sz="8200"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327" sz="8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546100" y="4305300"/>
            <a:ext cx="5410200" cy="2984500"/>
          </a:xfrm>
          <a:prstGeom prst="rect">
            <a:avLst/>
          </a:prstGeom>
        </p:spPr>
        <p:txBody>
          <a:bodyPr/>
          <a:lstStyle/>
          <a:p>
            <a:pPr lvl="0">
              <a:defRPr b="0" cap="none" spc="0" sz="1800">
                <a:solidFill>
                  <a:srgbClr val="000000"/>
                </a:solidFill>
              </a:defRPr>
            </a:pPr>
            <a:r>
              <a:rPr b="1" cap="all" spc="159" sz="4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7" name="Shape 17"/>
          <p:cNvSpPr/>
          <p:nvPr>
            <p:ph type="body" idx="1"/>
          </p:nvPr>
        </p:nvSpPr>
        <p:spPr>
          <a:xfrm>
            <a:off x="546100" y="3429000"/>
            <a:ext cx="5410200" cy="889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正文级别 1</a:t>
            </a:r>
            <a:endParaRPr cap="all" spc="384" sz="2400">
              <a:solidFill>
                <a:srgbClr val="55D7FF"/>
              </a:solidFill>
            </a:endParaRPr>
          </a:p>
          <a:p>
            <a:pPr lvl="1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正文级别 2</a:t>
            </a:r>
            <a:endParaRPr cap="all" spc="384" sz="2400">
              <a:solidFill>
                <a:srgbClr val="55D7FF"/>
              </a:solidFill>
            </a:endParaRPr>
          </a:p>
          <a:p>
            <a:pPr lvl="2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正文级别 3</a:t>
            </a:r>
            <a:endParaRPr cap="all" spc="384" sz="2400">
              <a:solidFill>
                <a:srgbClr val="55D7FF"/>
              </a:solidFill>
            </a:endParaRPr>
          </a:p>
          <a:p>
            <a:pPr lvl="3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正文级别 4</a:t>
            </a:r>
            <a:endParaRPr cap="all" spc="384" sz="2400">
              <a:solidFill>
                <a:srgbClr val="55D7FF"/>
              </a:solidFill>
            </a:endParaRPr>
          </a:p>
          <a:p>
            <a:pPr lvl="4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cap="none" spc="0" sz="1800">
                <a:solidFill>
                  <a:srgbClr val="000000"/>
                </a:solidFill>
              </a:defRPr>
            </a:pPr>
            <a:r>
              <a:rPr b="1" cap="all" spc="159" sz="4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cap="none" spc="0" sz="1800">
                <a:solidFill>
                  <a:srgbClr val="000000"/>
                </a:solidFill>
              </a:defRPr>
            </a:pPr>
            <a:r>
              <a:rPr b="1" cap="all" spc="159" sz="4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1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2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3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4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xfrm>
            <a:off x="660400" y="609600"/>
            <a:ext cx="5080000" cy="1854200"/>
          </a:xfrm>
          <a:prstGeom prst="rect">
            <a:avLst/>
          </a:prstGeom>
        </p:spPr>
        <p:txBody>
          <a:bodyPr/>
          <a:lstStyle/>
          <a:p>
            <a:pPr lvl="0">
              <a:defRPr b="0" cap="none" spc="0" sz="1800">
                <a:solidFill>
                  <a:srgbClr val="000000"/>
                </a:solidFill>
              </a:defRPr>
            </a:pPr>
            <a:r>
              <a:rPr b="1" cap="all" spc="159" sz="4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660400" y="2819400"/>
            <a:ext cx="5080000" cy="60579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3200"/>
              </a:spcBef>
              <a:defRPr sz="3000"/>
            </a:lvl1pPr>
            <a:lvl2pPr marL="787400" indent="-393700">
              <a:spcBef>
                <a:spcPts val="3200"/>
              </a:spcBef>
              <a:defRPr sz="3000"/>
            </a:lvl2pPr>
            <a:lvl3pPr marL="1181100" indent="-393700">
              <a:spcBef>
                <a:spcPts val="3200"/>
              </a:spcBef>
              <a:defRPr sz="3000"/>
            </a:lvl3pPr>
            <a:lvl4pPr marL="1574800" indent="-393700">
              <a:spcBef>
                <a:spcPts val="3200"/>
              </a:spcBef>
              <a:defRPr sz="3000"/>
            </a:lvl4pPr>
            <a:lvl5pPr marL="1968500" indent="-393700">
              <a:spcBef>
                <a:spcPts val="3200"/>
              </a:spcBef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正文级别 1</a:t>
            </a:r>
            <a:endParaRPr sz="30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正文级别 2</a:t>
            </a:r>
            <a:endParaRPr sz="30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正文级别 3</a:t>
            </a:r>
            <a:endParaRPr sz="30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正文级别 4</a:t>
            </a:r>
            <a:endParaRPr sz="30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body" idx="1"/>
          </p:nvPr>
        </p:nvSpPr>
        <p:spPr>
          <a:xfrm>
            <a:off x="660400" y="1511300"/>
            <a:ext cx="11684000" cy="6718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1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2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3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4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0400" y="609600"/>
            <a:ext cx="11684000" cy="142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cap="none" spc="0" sz="1800">
                <a:solidFill>
                  <a:srgbClr val="000000"/>
                </a:solidFill>
              </a:defRPr>
            </a:pPr>
            <a:r>
              <a:rPr b="1" cap="all" spc="159" sz="4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60400" y="2019300"/>
            <a:ext cx="11684000" cy="671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1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2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3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4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med" advClick="1"/>
  <p:txStyles>
    <p:titleStyle>
      <a:lvl1pPr defTabSz="584200">
        <a:defRPr b="1" cap="all" spc="159" sz="4000">
          <a:solidFill>
            <a:srgbClr val="FFFFFF"/>
          </a:solidFill>
          <a:latin typeface="+mn-lt"/>
          <a:ea typeface="+mn-ea"/>
          <a:cs typeface="+mn-cs"/>
          <a:sym typeface="冬青黑体简体中文 W3"/>
        </a:defRPr>
      </a:lvl1pPr>
      <a:lvl2pPr indent="228600" defTabSz="584200">
        <a:defRPr b="1" cap="all" spc="159" sz="4000">
          <a:solidFill>
            <a:srgbClr val="FFFFFF"/>
          </a:solidFill>
          <a:latin typeface="+mn-lt"/>
          <a:ea typeface="+mn-ea"/>
          <a:cs typeface="+mn-cs"/>
          <a:sym typeface="冬青黑体简体中文 W3"/>
        </a:defRPr>
      </a:lvl2pPr>
      <a:lvl3pPr indent="457200" defTabSz="584200">
        <a:defRPr b="1" cap="all" spc="159" sz="4000">
          <a:solidFill>
            <a:srgbClr val="FFFFFF"/>
          </a:solidFill>
          <a:latin typeface="+mn-lt"/>
          <a:ea typeface="+mn-ea"/>
          <a:cs typeface="+mn-cs"/>
          <a:sym typeface="冬青黑体简体中文 W3"/>
        </a:defRPr>
      </a:lvl3pPr>
      <a:lvl4pPr indent="685800" defTabSz="584200">
        <a:defRPr b="1" cap="all" spc="159" sz="4000">
          <a:solidFill>
            <a:srgbClr val="FFFFFF"/>
          </a:solidFill>
          <a:latin typeface="+mn-lt"/>
          <a:ea typeface="+mn-ea"/>
          <a:cs typeface="+mn-cs"/>
          <a:sym typeface="冬青黑体简体中文 W3"/>
        </a:defRPr>
      </a:lvl4pPr>
      <a:lvl5pPr indent="914400" defTabSz="584200">
        <a:defRPr b="1" cap="all" spc="159" sz="4000">
          <a:solidFill>
            <a:srgbClr val="FFFFFF"/>
          </a:solidFill>
          <a:latin typeface="+mn-lt"/>
          <a:ea typeface="+mn-ea"/>
          <a:cs typeface="+mn-cs"/>
          <a:sym typeface="冬青黑体简体中文 W3"/>
        </a:defRPr>
      </a:lvl5pPr>
      <a:lvl6pPr indent="1143000" defTabSz="584200">
        <a:defRPr b="1" cap="all" spc="159" sz="4000">
          <a:solidFill>
            <a:srgbClr val="FFFFFF"/>
          </a:solidFill>
          <a:latin typeface="+mn-lt"/>
          <a:ea typeface="+mn-ea"/>
          <a:cs typeface="+mn-cs"/>
          <a:sym typeface="冬青黑体简体中文 W3"/>
        </a:defRPr>
      </a:lvl6pPr>
      <a:lvl7pPr indent="1371600" defTabSz="584200">
        <a:defRPr b="1" cap="all" spc="159" sz="4000">
          <a:solidFill>
            <a:srgbClr val="FFFFFF"/>
          </a:solidFill>
          <a:latin typeface="+mn-lt"/>
          <a:ea typeface="+mn-ea"/>
          <a:cs typeface="+mn-cs"/>
          <a:sym typeface="冬青黑体简体中文 W3"/>
        </a:defRPr>
      </a:lvl7pPr>
      <a:lvl8pPr indent="1600200" defTabSz="584200">
        <a:defRPr b="1" cap="all" spc="159" sz="4000">
          <a:solidFill>
            <a:srgbClr val="FFFFFF"/>
          </a:solidFill>
          <a:latin typeface="+mn-lt"/>
          <a:ea typeface="+mn-ea"/>
          <a:cs typeface="+mn-cs"/>
          <a:sym typeface="冬青黑体简体中文 W3"/>
        </a:defRPr>
      </a:lvl8pPr>
      <a:lvl9pPr indent="1828800" defTabSz="584200">
        <a:defRPr b="1" cap="all" spc="159" sz="4000">
          <a:solidFill>
            <a:srgbClr val="FFFFFF"/>
          </a:solidFill>
          <a:latin typeface="+mn-lt"/>
          <a:ea typeface="+mn-ea"/>
          <a:cs typeface="+mn-cs"/>
          <a:sym typeface="冬青黑体简体中文 W3"/>
        </a:defRPr>
      </a:lvl9pPr>
    </p:titleStyle>
    <p:bodyStyle>
      <a:lvl1pPr marL="4699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Avenir Light"/>
          <a:ea typeface="Avenir Light"/>
          <a:cs typeface="Avenir Light"/>
          <a:sym typeface="Avenir Light"/>
        </a:defRPr>
      </a:lvl1pPr>
      <a:lvl2pPr marL="9398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Avenir Light"/>
          <a:ea typeface="Avenir Light"/>
          <a:cs typeface="Avenir Light"/>
          <a:sym typeface="Avenir Light"/>
        </a:defRPr>
      </a:lvl2pPr>
      <a:lvl3pPr marL="14097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Avenir Light"/>
          <a:ea typeface="Avenir Light"/>
          <a:cs typeface="Avenir Light"/>
          <a:sym typeface="Avenir Light"/>
        </a:defRPr>
      </a:lvl3pPr>
      <a:lvl4pPr marL="18796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Avenir Light"/>
          <a:ea typeface="Avenir Light"/>
          <a:cs typeface="Avenir Light"/>
          <a:sym typeface="Avenir Light"/>
        </a:defRPr>
      </a:lvl4pPr>
      <a:lvl5pPr marL="23495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Avenir Light"/>
          <a:ea typeface="Avenir Light"/>
          <a:cs typeface="Avenir Light"/>
          <a:sym typeface="Avenir Light"/>
        </a:defRPr>
      </a:lvl5pPr>
      <a:lvl6pPr marL="28194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Avenir Light"/>
          <a:ea typeface="Avenir Light"/>
          <a:cs typeface="Avenir Light"/>
          <a:sym typeface="Avenir Light"/>
        </a:defRPr>
      </a:lvl6pPr>
      <a:lvl7pPr marL="32893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Avenir Light"/>
          <a:ea typeface="Avenir Light"/>
          <a:cs typeface="Avenir Light"/>
          <a:sym typeface="Avenir Light"/>
        </a:defRPr>
      </a:lvl7pPr>
      <a:lvl8pPr marL="37592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Avenir Light"/>
          <a:ea typeface="Avenir Light"/>
          <a:cs typeface="Avenir Light"/>
          <a:sym typeface="Avenir Light"/>
        </a:defRPr>
      </a:lvl8pPr>
      <a:lvl9pPr marL="42291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Avenir Light"/>
          <a:ea typeface="Avenir Light"/>
          <a:cs typeface="Avenir Light"/>
          <a:sym typeface="Avenir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tif"/><Relationship Id="rId4" Type="http://schemas.openxmlformats.org/officeDocument/2006/relationships/image" Target="../media/image2.tif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t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6.t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9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7.tif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20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20.png"/><Relationship Id="rId4" Type="http://schemas.openxmlformats.org/officeDocument/2006/relationships/image" Target="../media/image18.tif"/><Relationship Id="rId5" Type="http://schemas.openxmlformats.org/officeDocument/2006/relationships/image" Target="../media/image19.tif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20.tif"/><Relationship Id="rId6" Type="http://schemas.openxmlformats.org/officeDocument/2006/relationships/image" Target="../media/image21.tif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tif"/><Relationship Id="rId4" Type="http://schemas.openxmlformats.org/officeDocument/2006/relationships/image" Target="../media/image22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4.tif"/><Relationship Id="rId4" Type="http://schemas.openxmlformats.org/officeDocument/2006/relationships/image" Target="../media/image5.tif"/><Relationship Id="rId5" Type="http://schemas.openxmlformats.org/officeDocument/2006/relationships/image" Target="../media/image6.tif"/><Relationship Id="rId6" Type="http://schemas.openxmlformats.org/officeDocument/2006/relationships/image" Target="../media/image7.tif"/><Relationship Id="rId7" Type="http://schemas.openxmlformats.org/officeDocument/2006/relationships/image" Target="../media/image8.tif"/><Relationship Id="rId8" Type="http://schemas.openxmlformats.org/officeDocument/2006/relationships/image" Target="../media/image9.tif"/><Relationship Id="rId9" Type="http://schemas.openxmlformats.org/officeDocument/2006/relationships/image" Target="../media/image10.tif"/><Relationship Id="rId10" Type="http://schemas.openxmlformats.org/officeDocument/2006/relationships/image" Target="../media/image11.tif"/><Relationship Id="rId11" Type="http://schemas.openxmlformats.org/officeDocument/2006/relationships/image" Target="../media/image12.tif"/><Relationship Id="rId12" Type="http://schemas.openxmlformats.org/officeDocument/2006/relationships/image" Target="../media/image13.tif"/><Relationship Id="rId13" Type="http://schemas.openxmlformats.org/officeDocument/2006/relationships/image" Target="../media/image14.tif"/><Relationship Id="rId14" Type="http://schemas.openxmlformats.org/officeDocument/2006/relationships/image" Target="../media/image15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-25435" y="3641715"/>
            <a:ext cx="13055669" cy="2470170"/>
          </a:xfrm>
          <a:prstGeom prst="rect">
            <a:avLst/>
          </a:prstGeom>
          <a:solidFill>
            <a:srgbClr val="000000">
              <a:alpha val="5059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cap="all" spc="384" sz="2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37" name="Shape 37"/>
          <p:cNvSpPr/>
          <p:nvPr>
            <p:ph type="title"/>
          </p:nvPr>
        </p:nvSpPr>
        <p:spPr>
          <a:xfrm>
            <a:off x="684088" y="5280025"/>
            <a:ext cx="5312024" cy="793750"/>
          </a:xfrm>
          <a:prstGeom prst="rect">
            <a:avLst/>
          </a:prstGeom>
        </p:spPr>
        <p:txBody>
          <a:bodyPr/>
          <a:lstStyle>
            <a:lvl1pPr>
              <a:defRPr cap="all" spc="199" sz="4000">
                <a:latin typeface="+mn-lt"/>
                <a:ea typeface="+mn-ea"/>
                <a:cs typeface="+mn-cs"/>
                <a:sym typeface="冬青黑体简体中文 W3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199" sz="4000">
                <a:solidFill>
                  <a:srgbClr val="FFFFFF"/>
                </a:solidFill>
              </a:rPr>
              <a:t>纯前端博客引擎实践</a:t>
            </a:r>
          </a:p>
        </p:txBody>
      </p:sp>
      <p:sp>
        <p:nvSpPr>
          <p:cNvPr id="38" name="Shape 38"/>
          <p:cNvSpPr/>
          <p:nvPr/>
        </p:nvSpPr>
        <p:spPr>
          <a:xfrm>
            <a:off x="683419" y="3762421"/>
            <a:ext cx="3465463" cy="161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pc="0" sz="8700"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0" sz="8700">
                <a:solidFill>
                  <a:srgbClr val="FFFFFF"/>
                </a:solidFill>
              </a:rPr>
              <a:t>Airpub</a:t>
            </a:r>
          </a:p>
        </p:txBody>
      </p:sp>
      <p:grpSp>
        <p:nvGrpSpPr>
          <p:cNvPr id="45" name="Group 45"/>
          <p:cNvGrpSpPr/>
          <p:nvPr/>
        </p:nvGrpSpPr>
        <p:grpSpPr>
          <a:xfrm>
            <a:off x="10138961" y="7691594"/>
            <a:ext cx="2213079" cy="1521048"/>
            <a:chOff x="0" y="0"/>
            <a:chExt cx="2213077" cy="1521046"/>
          </a:xfrm>
        </p:grpSpPr>
        <p:sp>
          <p:nvSpPr>
            <p:cNvPr id="39" name="Shape 39"/>
            <p:cNvSpPr/>
            <p:nvPr/>
          </p:nvSpPr>
          <p:spPr>
            <a:xfrm>
              <a:off x="0" y="1001904"/>
              <a:ext cx="2213078" cy="515466"/>
            </a:xfrm>
            <a:prstGeom prst="rect">
              <a:avLst/>
            </a:prstGeom>
            <a:solidFill>
              <a:srgbClr val="E1E2E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  <p:sp>
          <p:nvSpPr>
            <p:cNvPr id="40" name="Shape 40"/>
            <p:cNvSpPr/>
            <p:nvPr/>
          </p:nvSpPr>
          <p:spPr>
            <a:xfrm>
              <a:off x="0" y="0"/>
              <a:ext cx="2213078" cy="1003300"/>
            </a:xfrm>
            <a:prstGeom prst="rect">
              <a:avLst/>
            </a:prstGeom>
            <a:solidFill>
              <a:srgbClr val="F5F5F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  <p:pic>
          <p:nvPicPr>
            <p:cNvPr id="41" name="pasted-image.ti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338" y="4455"/>
              <a:ext cx="2184401" cy="1003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pasted-image.ti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38188" y="1083955"/>
              <a:ext cx="1536701" cy="393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pasted-image.pdf"/>
            <p:cNvPicPr/>
            <p:nvPr/>
          </p:nvPicPr>
          <p:blipFill>
            <a:blip r:embed="rId5">
              <a:extLst/>
            </a:blip>
            <a:srcRect l="73892" t="2653" r="4874" b="84668"/>
            <a:stretch>
              <a:fillRect/>
            </a:stretch>
          </p:blipFill>
          <p:spPr>
            <a:xfrm>
              <a:off x="135782" y="94209"/>
              <a:ext cx="1941531" cy="8694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" name="pasted-image.pdf"/>
            <p:cNvPicPr/>
            <p:nvPr/>
          </p:nvPicPr>
          <p:blipFill>
            <a:blip r:embed="rId5">
              <a:extLst/>
            </a:blip>
            <a:srcRect l="80684" t="92604" r="0" b="0"/>
            <a:stretch>
              <a:fillRect/>
            </a:stretch>
          </p:blipFill>
          <p:spPr>
            <a:xfrm>
              <a:off x="223491" y="1013856"/>
              <a:ext cx="1766211" cy="507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6" name="airpub-version-2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151929" y="7621453"/>
            <a:ext cx="1737530" cy="173753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asted-image.t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276826" y="8160018"/>
            <a:ext cx="1625601" cy="584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10"/>
          <p:cNvGrpSpPr/>
          <p:nvPr/>
        </p:nvGrpSpPr>
        <p:grpSpPr>
          <a:xfrm>
            <a:off x="-7343" y="-11562"/>
            <a:ext cx="13019681" cy="2109256"/>
            <a:chOff x="0" y="0"/>
            <a:chExt cx="13019679" cy="2109255"/>
          </a:xfrm>
        </p:grpSpPr>
        <p:pic>
          <p:nvPicPr>
            <p:cNvPr id="208" name="writing.jpg"/>
            <p:cNvPicPr/>
            <p:nvPr/>
          </p:nvPicPr>
          <p:blipFill>
            <a:blip r:embed="rId2">
              <a:extLst/>
            </a:blip>
            <a:srcRect l="0" t="36938" r="0" b="36938"/>
            <a:stretch>
              <a:fillRect/>
            </a:stretch>
          </p:blipFill>
          <p:spPr>
            <a:xfrm>
              <a:off x="0" y="3504"/>
              <a:ext cx="13019680" cy="2102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9" name="Shape 209"/>
            <p:cNvSpPr/>
            <p:nvPr/>
          </p:nvSpPr>
          <p:spPr>
            <a:xfrm>
              <a:off x="7342" y="0"/>
              <a:ext cx="13004801" cy="2109256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45000"/>
                  </a:srgbClr>
                </a:gs>
              </a:gsLst>
              <a:lin ang="5279523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</p:grpSp>
      <p:sp>
        <p:nvSpPr>
          <p:cNvPr id="211" name="Shape 211"/>
          <p:cNvSpPr/>
          <p:nvPr/>
        </p:nvSpPr>
        <p:spPr>
          <a:xfrm>
            <a:off x="10084157" y="277189"/>
            <a:ext cx="242544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Airpub</a:t>
            </a:r>
          </a:p>
        </p:txBody>
      </p:sp>
      <p:sp>
        <p:nvSpPr>
          <p:cNvPr id="212" name="Shape 212"/>
          <p:cNvSpPr/>
          <p:nvPr>
            <p:ph type="title"/>
          </p:nvPr>
        </p:nvSpPr>
        <p:spPr>
          <a:xfrm>
            <a:off x="10076972" y="1406973"/>
            <a:ext cx="2541417" cy="422286"/>
          </a:xfrm>
          <a:prstGeom prst="rect">
            <a:avLst/>
          </a:prstGeom>
        </p:spPr>
        <p:txBody>
          <a:bodyPr/>
          <a:lstStyle>
            <a:lvl1pPr>
              <a:defRPr cap="all" spc="252" sz="1800">
                <a:latin typeface="+mn-lt"/>
                <a:ea typeface="+mn-ea"/>
                <a:cs typeface="+mn-cs"/>
                <a:sym typeface="冬青黑体简体中文 W3"/>
              </a:defRPr>
            </a:lvl1pPr>
          </a:lstStyle>
          <a:p>
            <a:pPr lvl="0">
              <a:defRPr cap="none" spc="0">
                <a:solidFill>
                  <a:srgbClr val="000000"/>
                </a:solidFill>
              </a:defRPr>
            </a:pPr>
            <a:r>
              <a:rPr cap="all" spc="252">
                <a:solidFill>
                  <a:srgbClr val="FFFFFF"/>
                </a:solidFill>
              </a:rPr>
              <a:t>纯前端博客引擎实践</a:t>
            </a:r>
          </a:p>
        </p:txBody>
      </p:sp>
      <p:sp>
        <p:nvSpPr>
          <p:cNvPr id="213" name="Shape 213"/>
          <p:cNvSpPr/>
          <p:nvPr/>
        </p:nvSpPr>
        <p:spPr>
          <a:xfrm>
            <a:off x="431229" y="1111221"/>
            <a:ext cx="4819192" cy="82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defRPr b="1" spc="159">
                <a:solidFill>
                  <a:srgbClr val="FFFFFF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159" sz="4000">
                <a:solidFill>
                  <a:srgbClr val="FFFFFF"/>
                </a:solidFill>
              </a:rPr>
              <a:t>前端鉴权</a:t>
            </a:r>
          </a:p>
        </p:txBody>
      </p:sp>
      <p:sp>
        <p:nvSpPr>
          <p:cNvPr id="214" name="Shape 214"/>
          <p:cNvSpPr/>
          <p:nvPr/>
        </p:nvSpPr>
        <p:spPr>
          <a:xfrm>
            <a:off x="425449" y="2413000"/>
            <a:ext cx="6990589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 lvl="0">
              <a:defRPr sz="1800"/>
            </a:pPr>
            <a:r>
              <a:rPr sz="3600"/>
              <a:t>更安全的方式 JSON Web Token</a:t>
            </a:r>
          </a:p>
        </p:txBody>
      </p:sp>
      <p:sp>
        <p:nvSpPr>
          <p:cNvPr id="215" name="Shape 215"/>
          <p:cNvSpPr/>
          <p:nvPr/>
        </p:nvSpPr>
        <p:spPr>
          <a:xfrm>
            <a:off x="4953930" y="7674457"/>
            <a:ext cx="3322291" cy="693965"/>
          </a:xfrm>
          <a:prstGeom prst="leftRightArrow">
            <a:avLst>
              <a:gd name="adj1" fmla="val 32000"/>
              <a:gd name="adj2" fmla="val 69340"/>
            </a:avLst>
          </a:prstGeom>
          <a:solidFill>
            <a:srgbClr val="9191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cap="all" spc="384" sz="2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pic>
        <p:nvPicPr>
          <p:cNvPr id="216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2054" y="5464175"/>
            <a:ext cx="2425448" cy="1997671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/>
          <p:nvPr/>
        </p:nvSpPr>
        <p:spPr>
          <a:xfrm>
            <a:off x="1229480" y="7856701"/>
            <a:ext cx="2990597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Airpub 博客</a:t>
            </a:r>
          </a:p>
        </p:txBody>
      </p:sp>
      <p:pic>
        <p:nvPicPr>
          <p:cNvPr id="218" name="1412121486_databas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35370" y="5809827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hape 219"/>
          <p:cNvSpPr/>
          <p:nvPr/>
        </p:nvSpPr>
        <p:spPr>
          <a:xfrm>
            <a:off x="9121020" y="7680358"/>
            <a:ext cx="2654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多说数据库</a:t>
            </a:r>
          </a:p>
        </p:txBody>
      </p:sp>
      <p:sp>
        <p:nvSpPr>
          <p:cNvPr id="220" name="Shape 220"/>
          <p:cNvSpPr/>
          <p:nvPr/>
        </p:nvSpPr>
        <p:spPr>
          <a:xfrm>
            <a:off x="4350538" y="6703701"/>
            <a:ext cx="45290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header.payload.signature</a:t>
            </a:r>
          </a:p>
        </p:txBody>
      </p:sp>
      <p:sp>
        <p:nvSpPr>
          <p:cNvPr id="221" name="Shape 221"/>
          <p:cNvSpPr/>
          <p:nvPr/>
        </p:nvSpPr>
        <p:spPr>
          <a:xfrm>
            <a:off x="6049429" y="8610195"/>
            <a:ext cx="8834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JWT</a:t>
            </a:r>
          </a:p>
        </p:txBody>
      </p:sp>
      <p:sp>
        <p:nvSpPr>
          <p:cNvPr id="222" name="Shape 222"/>
          <p:cNvSpPr/>
          <p:nvPr/>
        </p:nvSpPr>
        <p:spPr>
          <a:xfrm>
            <a:off x="1351804" y="3304090"/>
            <a:ext cx="1078403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800"/>
              <a:t>Base64.encode( header {typ: ‘JWT’, alg: ‘HS256’} )</a:t>
            </a:r>
          </a:p>
        </p:txBody>
      </p:sp>
      <p:sp>
        <p:nvSpPr>
          <p:cNvPr id="223" name="Shape 223"/>
          <p:cNvSpPr/>
          <p:nvPr/>
        </p:nvSpPr>
        <p:spPr>
          <a:xfrm>
            <a:off x="1372947" y="3814295"/>
            <a:ext cx="993045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800"/>
              <a:t>Base64.encode( payload {user: 182735123812} ) </a:t>
            </a:r>
          </a:p>
        </p:txBody>
      </p:sp>
      <p:sp>
        <p:nvSpPr>
          <p:cNvPr id="224" name="Shape 224"/>
          <p:cNvSpPr/>
          <p:nvPr/>
        </p:nvSpPr>
        <p:spPr>
          <a:xfrm>
            <a:off x="1364851" y="4349901"/>
            <a:ext cx="1121082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800"/>
              <a:t>HS256.encode ( signature {str1 + ‘.’ + str2 + ‘.’ + secret} )</a:t>
            </a:r>
          </a:p>
        </p:txBody>
      </p:sp>
      <p:sp>
        <p:nvSpPr>
          <p:cNvPr id="225" name="Shape 225"/>
          <p:cNvSpPr/>
          <p:nvPr/>
        </p:nvSpPr>
        <p:spPr>
          <a:xfrm>
            <a:off x="5381600" y="6193496"/>
            <a:ext cx="2466951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Token String: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roup 229"/>
          <p:cNvGrpSpPr/>
          <p:nvPr/>
        </p:nvGrpSpPr>
        <p:grpSpPr>
          <a:xfrm>
            <a:off x="-7343" y="-11562"/>
            <a:ext cx="13019681" cy="2109256"/>
            <a:chOff x="0" y="0"/>
            <a:chExt cx="13019679" cy="2109255"/>
          </a:xfrm>
        </p:grpSpPr>
        <p:pic>
          <p:nvPicPr>
            <p:cNvPr id="227" name="writing.jpg"/>
            <p:cNvPicPr/>
            <p:nvPr/>
          </p:nvPicPr>
          <p:blipFill>
            <a:blip r:embed="rId2">
              <a:extLst/>
            </a:blip>
            <a:srcRect l="0" t="36938" r="0" b="36938"/>
            <a:stretch>
              <a:fillRect/>
            </a:stretch>
          </p:blipFill>
          <p:spPr>
            <a:xfrm>
              <a:off x="0" y="3504"/>
              <a:ext cx="13019680" cy="2102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8" name="Shape 228"/>
            <p:cNvSpPr/>
            <p:nvPr/>
          </p:nvSpPr>
          <p:spPr>
            <a:xfrm>
              <a:off x="7342" y="0"/>
              <a:ext cx="13004801" cy="2109256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45000"/>
                  </a:srgbClr>
                </a:gs>
              </a:gsLst>
              <a:lin ang="5279523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</p:grpSp>
      <p:sp>
        <p:nvSpPr>
          <p:cNvPr id="230" name="Shape 230"/>
          <p:cNvSpPr/>
          <p:nvPr/>
        </p:nvSpPr>
        <p:spPr>
          <a:xfrm>
            <a:off x="10084157" y="277189"/>
            <a:ext cx="242544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Airpub</a:t>
            </a:r>
          </a:p>
        </p:txBody>
      </p:sp>
      <p:sp>
        <p:nvSpPr>
          <p:cNvPr id="231" name="Shape 231"/>
          <p:cNvSpPr/>
          <p:nvPr>
            <p:ph type="title"/>
          </p:nvPr>
        </p:nvSpPr>
        <p:spPr>
          <a:xfrm>
            <a:off x="10076972" y="1406973"/>
            <a:ext cx="2541417" cy="422286"/>
          </a:xfrm>
          <a:prstGeom prst="rect">
            <a:avLst/>
          </a:prstGeom>
        </p:spPr>
        <p:txBody>
          <a:bodyPr/>
          <a:lstStyle>
            <a:lvl1pPr>
              <a:defRPr cap="all" spc="252" sz="1800">
                <a:latin typeface="+mn-lt"/>
                <a:ea typeface="+mn-ea"/>
                <a:cs typeface="+mn-cs"/>
                <a:sym typeface="冬青黑体简体中文 W3"/>
              </a:defRPr>
            </a:lvl1pPr>
          </a:lstStyle>
          <a:p>
            <a:pPr lvl="0">
              <a:defRPr cap="none" spc="0">
                <a:solidFill>
                  <a:srgbClr val="000000"/>
                </a:solidFill>
              </a:defRPr>
            </a:pPr>
            <a:r>
              <a:rPr cap="all" spc="252">
                <a:solidFill>
                  <a:srgbClr val="FFFFFF"/>
                </a:solidFill>
              </a:rPr>
              <a:t>纯前端博客引擎实践</a:t>
            </a:r>
          </a:p>
        </p:txBody>
      </p:sp>
      <p:sp>
        <p:nvSpPr>
          <p:cNvPr id="232" name="Shape 232"/>
          <p:cNvSpPr/>
          <p:nvPr/>
        </p:nvSpPr>
        <p:spPr>
          <a:xfrm>
            <a:off x="431229" y="1111221"/>
            <a:ext cx="4819192" cy="82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defRPr b="1" spc="159">
                <a:solidFill>
                  <a:srgbClr val="FFFFFF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159" sz="4000">
                <a:solidFill>
                  <a:srgbClr val="FFFFFF"/>
                </a:solidFill>
              </a:rPr>
              <a:t>前端鉴权</a:t>
            </a:r>
          </a:p>
        </p:txBody>
      </p:sp>
      <p:sp>
        <p:nvSpPr>
          <p:cNvPr id="233" name="Shape 233"/>
          <p:cNvSpPr/>
          <p:nvPr/>
        </p:nvSpPr>
        <p:spPr>
          <a:xfrm>
            <a:off x="477164" y="2438400"/>
            <a:ext cx="51435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 lvl="0">
              <a:defRPr sz="1800"/>
            </a:pPr>
            <a:r>
              <a:rPr sz="3600"/>
              <a:t>鉴权体系介绍与安全风险</a:t>
            </a:r>
          </a:p>
        </p:txBody>
      </p:sp>
      <p:sp>
        <p:nvSpPr>
          <p:cNvPr id="234" name="Shape 234"/>
          <p:cNvSpPr/>
          <p:nvPr/>
        </p:nvSpPr>
        <p:spPr>
          <a:xfrm>
            <a:off x="4777877" y="5888634"/>
            <a:ext cx="3322291" cy="693965"/>
          </a:xfrm>
          <a:prstGeom prst="leftRightArrow">
            <a:avLst>
              <a:gd name="adj1" fmla="val 32000"/>
              <a:gd name="adj2" fmla="val 69340"/>
            </a:avLst>
          </a:prstGeom>
          <a:solidFill>
            <a:srgbClr val="9191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cap="all" spc="384" sz="2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235" name="Shape 235"/>
          <p:cNvSpPr/>
          <p:nvPr/>
        </p:nvSpPr>
        <p:spPr>
          <a:xfrm>
            <a:off x="4548576" y="6752234"/>
            <a:ext cx="378089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盗用 form_api_secret</a:t>
            </a:r>
          </a:p>
        </p:txBody>
      </p:sp>
      <p:pic>
        <p:nvPicPr>
          <p:cNvPr id="236" name="1412122521_Laptop-12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4825" y="5323437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/>
          <p:nvPr/>
        </p:nvSpPr>
        <p:spPr>
          <a:xfrm>
            <a:off x="1310475" y="6791588"/>
            <a:ext cx="2654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第三方网站</a:t>
            </a:r>
          </a:p>
        </p:txBody>
      </p:sp>
      <p:pic>
        <p:nvPicPr>
          <p:cNvPr id="238" name="1412121486_databas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49644" y="5113497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1412121486_databas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89544" y="5113497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hape 240"/>
          <p:cNvSpPr/>
          <p:nvPr/>
        </p:nvSpPr>
        <p:spPr>
          <a:xfrm>
            <a:off x="8734001" y="7730134"/>
            <a:ext cx="340309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又拍云/七牛云</a:t>
            </a:r>
          </a:p>
        </p:txBody>
      </p:sp>
      <p:pic>
        <p:nvPicPr>
          <p:cNvPr id="241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404350" y="5913597"/>
            <a:ext cx="958089" cy="999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207750" y="5913597"/>
            <a:ext cx="958089" cy="999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屏幕截图 2014-09-25 15.33.28.png"/>
          <p:cNvPicPr/>
          <p:nvPr/>
        </p:nvPicPr>
        <p:blipFill>
          <a:blip r:embed="rId6">
            <a:extLst/>
          </a:blip>
          <a:srcRect l="1092" t="5964" r="0" b="9417"/>
          <a:stretch>
            <a:fillRect/>
          </a:stretch>
        </p:blipFill>
        <p:spPr>
          <a:xfrm>
            <a:off x="1905000" y="2347675"/>
            <a:ext cx="9194800" cy="71571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roup 247"/>
          <p:cNvGrpSpPr/>
          <p:nvPr/>
        </p:nvGrpSpPr>
        <p:grpSpPr>
          <a:xfrm>
            <a:off x="-7343" y="-11562"/>
            <a:ext cx="13019681" cy="2109256"/>
            <a:chOff x="0" y="0"/>
            <a:chExt cx="13019679" cy="2109255"/>
          </a:xfrm>
        </p:grpSpPr>
        <p:pic>
          <p:nvPicPr>
            <p:cNvPr id="245" name="writing.jpg"/>
            <p:cNvPicPr/>
            <p:nvPr/>
          </p:nvPicPr>
          <p:blipFill>
            <a:blip r:embed="rId2">
              <a:extLst/>
            </a:blip>
            <a:srcRect l="0" t="36938" r="0" b="36938"/>
            <a:stretch>
              <a:fillRect/>
            </a:stretch>
          </p:blipFill>
          <p:spPr>
            <a:xfrm>
              <a:off x="0" y="3504"/>
              <a:ext cx="13019680" cy="2102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6" name="Shape 246"/>
            <p:cNvSpPr/>
            <p:nvPr/>
          </p:nvSpPr>
          <p:spPr>
            <a:xfrm>
              <a:off x="7342" y="0"/>
              <a:ext cx="13004801" cy="2109256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45000"/>
                  </a:srgbClr>
                </a:gs>
              </a:gsLst>
              <a:lin ang="5279523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</p:grpSp>
      <p:sp>
        <p:nvSpPr>
          <p:cNvPr id="248" name="Shape 248"/>
          <p:cNvSpPr/>
          <p:nvPr/>
        </p:nvSpPr>
        <p:spPr>
          <a:xfrm>
            <a:off x="10084157" y="277189"/>
            <a:ext cx="242544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Airpub</a:t>
            </a:r>
          </a:p>
        </p:txBody>
      </p:sp>
      <p:sp>
        <p:nvSpPr>
          <p:cNvPr id="249" name="Shape 249"/>
          <p:cNvSpPr/>
          <p:nvPr>
            <p:ph type="title"/>
          </p:nvPr>
        </p:nvSpPr>
        <p:spPr>
          <a:xfrm>
            <a:off x="10076972" y="1406973"/>
            <a:ext cx="2541417" cy="422286"/>
          </a:xfrm>
          <a:prstGeom prst="rect">
            <a:avLst/>
          </a:prstGeom>
        </p:spPr>
        <p:txBody>
          <a:bodyPr/>
          <a:lstStyle>
            <a:lvl1pPr>
              <a:defRPr cap="all" spc="252" sz="1800">
                <a:latin typeface="+mn-lt"/>
                <a:ea typeface="+mn-ea"/>
                <a:cs typeface="+mn-cs"/>
                <a:sym typeface="冬青黑体简体中文 W3"/>
              </a:defRPr>
            </a:lvl1pPr>
          </a:lstStyle>
          <a:p>
            <a:pPr lvl="0">
              <a:defRPr cap="none" spc="0">
                <a:solidFill>
                  <a:srgbClr val="000000"/>
                </a:solidFill>
              </a:defRPr>
            </a:pPr>
            <a:r>
              <a:rPr cap="all" spc="252">
                <a:solidFill>
                  <a:srgbClr val="FFFFFF"/>
                </a:solidFill>
              </a:rPr>
              <a:t>纯前端博客引擎实践</a:t>
            </a:r>
          </a:p>
        </p:txBody>
      </p:sp>
      <p:sp>
        <p:nvSpPr>
          <p:cNvPr id="250" name="Shape 250"/>
          <p:cNvSpPr/>
          <p:nvPr/>
        </p:nvSpPr>
        <p:spPr>
          <a:xfrm>
            <a:off x="431229" y="1111221"/>
            <a:ext cx="4819192" cy="82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defRPr b="1" spc="159">
                <a:solidFill>
                  <a:srgbClr val="FFFFFF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159" sz="4000">
                <a:solidFill>
                  <a:srgbClr val="FFFFFF"/>
                </a:solidFill>
              </a:rPr>
              <a:t>前端模块化</a:t>
            </a:r>
          </a:p>
        </p:txBody>
      </p:sp>
      <p:sp>
        <p:nvSpPr>
          <p:cNvPr id="251" name="Shape 251"/>
          <p:cNvSpPr/>
          <p:nvPr/>
        </p:nvSpPr>
        <p:spPr>
          <a:xfrm>
            <a:off x="462432" y="2387600"/>
            <a:ext cx="5882336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 lvl="0">
              <a:defRPr sz="1800"/>
            </a:pPr>
            <a:r>
              <a:rPr sz="3600"/>
              <a:t>Angular.js App 的文件组织</a:t>
            </a:r>
          </a:p>
        </p:txBody>
      </p:sp>
      <p:pic>
        <p:nvPicPr>
          <p:cNvPr id="252" name="1412123573_angular-12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4900" y="40640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Shape 253"/>
          <p:cNvSpPr/>
          <p:nvPr/>
        </p:nvSpPr>
        <p:spPr>
          <a:xfrm>
            <a:off x="3229863" y="5638800"/>
            <a:ext cx="5910073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将模块代码包裹在 IIFE 中</a:t>
            </a:r>
          </a:p>
        </p:txBody>
      </p:sp>
      <p:sp>
        <p:nvSpPr>
          <p:cNvPr id="254" name="Shape 254"/>
          <p:cNvSpPr/>
          <p:nvPr/>
        </p:nvSpPr>
        <p:spPr>
          <a:xfrm>
            <a:off x="3211575" y="6477000"/>
            <a:ext cx="5946649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拆分模块多使用 provider</a:t>
            </a:r>
          </a:p>
        </p:txBody>
      </p:sp>
      <p:sp>
        <p:nvSpPr>
          <p:cNvPr id="255" name="Shape 255"/>
          <p:cNvSpPr/>
          <p:nvPr/>
        </p:nvSpPr>
        <p:spPr>
          <a:xfrm>
            <a:off x="3203956" y="7315200"/>
            <a:ext cx="7206489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使用全局 Config 替代局部配置</a:t>
            </a:r>
          </a:p>
        </p:txBody>
      </p:sp>
      <p:sp>
        <p:nvSpPr>
          <p:cNvPr id="256" name="Shape 256"/>
          <p:cNvSpPr/>
          <p:nvPr/>
        </p:nvSpPr>
        <p:spPr>
          <a:xfrm>
            <a:off x="3244849" y="8153400"/>
            <a:ext cx="7734301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命名你的函数，减少匿名函数使用</a:t>
            </a:r>
          </a:p>
        </p:txBody>
      </p:sp>
      <p:sp>
        <p:nvSpPr>
          <p:cNvPr id="257" name="Shape 257"/>
          <p:cNvSpPr/>
          <p:nvPr/>
        </p:nvSpPr>
        <p:spPr>
          <a:xfrm>
            <a:off x="3219449" y="4002694"/>
            <a:ext cx="3162301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避免全局变量</a:t>
            </a:r>
          </a:p>
        </p:txBody>
      </p:sp>
      <p:sp>
        <p:nvSpPr>
          <p:cNvPr id="258" name="Shape 258"/>
          <p:cNvSpPr/>
          <p:nvPr/>
        </p:nvSpPr>
        <p:spPr>
          <a:xfrm>
            <a:off x="3206750" y="4820747"/>
            <a:ext cx="4178301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永远使用显式注入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roup 262"/>
          <p:cNvGrpSpPr/>
          <p:nvPr/>
        </p:nvGrpSpPr>
        <p:grpSpPr>
          <a:xfrm>
            <a:off x="-7343" y="-11562"/>
            <a:ext cx="13019681" cy="2109256"/>
            <a:chOff x="0" y="0"/>
            <a:chExt cx="13019679" cy="2109255"/>
          </a:xfrm>
        </p:grpSpPr>
        <p:pic>
          <p:nvPicPr>
            <p:cNvPr id="260" name="writing.jpg"/>
            <p:cNvPicPr/>
            <p:nvPr/>
          </p:nvPicPr>
          <p:blipFill>
            <a:blip r:embed="rId2">
              <a:extLst/>
            </a:blip>
            <a:srcRect l="0" t="36938" r="0" b="36938"/>
            <a:stretch>
              <a:fillRect/>
            </a:stretch>
          </p:blipFill>
          <p:spPr>
            <a:xfrm>
              <a:off x="0" y="3504"/>
              <a:ext cx="13019680" cy="2102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1" name="Shape 261"/>
            <p:cNvSpPr/>
            <p:nvPr/>
          </p:nvSpPr>
          <p:spPr>
            <a:xfrm>
              <a:off x="7342" y="0"/>
              <a:ext cx="13004801" cy="2109256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45000"/>
                  </a:srgbClr>
                </a:gs>
              </a:gsLst>
              <a:lin ang="5279523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</p:grpSp>
      <p:sp>
        <p:nvSpPr>
          <p:cNvPr id="263" name="Shape 263"/>
          <p:cNvSpPr/>
          <p:nvPr/>
        </p:nvSpPr>
        <p:spPr>
          <a:xfrm>
            <a:off x="10084157" y="277189"/>
            <a:ext cx="242544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Airpub</a:t>
            </a:r>
          </a:p>
        </p:txBody>
      </p:sp>
      <p:sp>
        <p:nvSpPr>
          <p:cNvPr id="264" name="Shape 264"/>
          <p:cNvSpPr/>
          <p:nvPr>
            <p:ph type="title"/>
          </p:nvPr>
        </p:nvSpPr>
        <p:spPr>
          <a:xfrm>
            <a:off x="10076972" y="1406973"/>
            <a:ext cx="2541417" cy="422286"/>
          </a:xfrm>
          <a:prstGeom prst="rect">
            <a:avLst/>
          </a:prstGeom>
        </p:spPr>
        <p:txBody>
          <a:bodyPr/>
          <a:lstStyle>
            <a:lvl1pPr>
              <a:defRPr cap="all" spc="252" sz="1800">
                <a:latin typeface="+mn-lt"/>
                <a:ea typeface="+mn-ea"/>
                <a:cs typeface="+mn-cs"/>
                <a:sym typeface="冬青黑体简体中文 W3"/>
              </a:defRPr>
            </a:lvl1pPr>
          </a:lstStyle>
          <a:p>
            <a:pPr lvl="0">
              <a:defRPr cap="none" spc="0">
                <a:solidFill>
                  <a:srgbClr val="000000"/>
                </a:solidFill>
              </a:defRPr>
            </a:pPr>
            <a:r>
              <a:rPr cap="all" spc="252">
                <a:solidFill>
                  <a:srgbClr val="FFFFFF"/>
                </a:solidFill>
              </a:rPr>
              <a:t>纯前端博客引擎实践</a:t>
            </a:r>
          </a:p>
        </p:txBody>
      </p:sp>
      <p:sp>
        <p:nvSpPr>
          <p:cNvPr id="265" name="Shape 265"/>
          <p:cNvSpPr/>
          <p:nvPr/>
        </p:nvSpPr>
        <p:spPr>
          <a:xfrm>
            <a:off x="431229" y="1111221"/>
            <a:ext cx="4819192" cy="82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defRPr b="1" spc="159">
                <a:solidFill>
                  <a:srgbClr val="FFFFFF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159" sz="4000">
                <a:solidFill>
                  <a:srgbClr val="FFFFFF"/>
                </a:solidFill>
              </a:rPr>
              <a:t>前端模块化</a:t>
            </a:r>
          </a:p>
        </p:txBody>
      </p:sp>
      <p:sp>
        <p:nvSpPr>
          <p:cNvPr id="266" name="Shape 266"/>
          <p:cNvSpPr/>
          <p:nvPr/>
        </p:nvSpPr>
        <p:spPr>
          <a:xfrm>
            <a:off x="476249" y="2438400"/>
            <a:ext cx="42291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 lvl="0">
              <a:defRPr sz="1800"/>
            </a:pPr>
            <a:r>
              <a:rPr sz="3600"/>
              <a:t>前端模块入口碎片化</a:t>
            </a:r>
          </a:p>
        </p:txBody>
      </p:sp>
      <p:pic>
        <p:nvPicPr>
          <p:cNvPr id="267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0350" y="4038600"/>
            <a:ext cx="9944100" cy="4292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oup 271"/>
          <p:cNvGrpSpPr/>
          <p:nvPr/>
        </p:nvGrpSpPr>
        <p:grpSpPr>
          <a:xfrm>
            <a:off x="-7343" y="-11562"/>
            <a:ext cx="13019681" cy="2109256"/>
            <a:chOff x="0" y="0"/>
            <a:chExt cx="13019679" cy="2109255"/>
          </a:xfrm>
        </p:grpSpPr>
        <p:pic>
          <p:nvPicPr>
            <p:cNvPr id="269" name="writing.jpg"/>
            <p:cNvPicPr/>
            <p:nvPr/>
          </p:nvPicPr>
          <p:blipFill>
            <a:blip r:embed="rId2">
              <a:extLst/>
            </a:blip>
            <a:srcRect l="0" t="36938" r="0" b="36938"/>
            <a:stretch>
              <a:fillRect/>
            </a:stretch>
          </p:blipFill>
          <p:spPr>
            <a:xfrm>
              <a:off x="0" y="3504"/>
              <a:ext cx="13019680" cy="2102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0" name="Shape 270"/>
            <p:cNvSpPr/>
            <p:nvPr/>
          </p:nvSpPr>
          <p:spPr>
            <a:xfrm>
              <a:off x="7342" y="0"/>
              <a:ext cx="13004801" cy="2109256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45000"/>
                  </a:srgbClr>
                </a:gs>
              </a:gsLst>
              <a:lin ang="5279523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</p:grpSp>
      <p:sp>
        <p:nvSpPr>
          <p:cNvPr id="272" name="Shape 272"/>
          <p:cNvSpPr/>
          <p:nvPr/>
        </p:nvSpPr>
        <p:spPr>
          <a:xfrm>
            <a:off x="10084157" y="277189"/>
            <a:ext cx="242544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Airpub</a:t>
            </a:r>
          </a:p>
        </p:txBody>
      </p:sp>
      <p:sp>
        <p:nvSpPr>
          <p:cNvPr id="273" name="Shape 273"/>
          <p:cNvSpPr/>
          <p:nvPr>
            <p:ph type="title"/>
          </p:nvPr>
        </p:nvSpPr>
        <p:spPr>
          <a:xfrm>
            <a:off x="10076972" y="1406973"/>
            <a:ext cx="2541417" cy="422286"/>
          </a:xfrm>
          <a:prstGeom prst="rect">
            <a:avLst/>
          </a:prstGeom>
        </p:spPr>
        <p:txBody>
          <a:bodyPr/>
          <a:lstStyle>
            <a:lvl1pPr>
              <a:defRPr cap="all" spc="252" sz="1800">
                <a:latin typeface="+mn-lt"/>
                <a:ea typeface="+mn-ea"/>
                <a:cs typeface="+mn-cs"/>
                <a:sym typeface="冬青黑体简体中文 W3"/>
              </a:defRPr>
            </a:lvl1pPr>
          </a:lstStyle>
          <a:p>
            <a:pPr lvl="0">
              <a:defRPr cap="none" spc="0">
                <a:solidFill>
                  <a:srgbClr val="000000"/>
                </a:solidFill>
              </a:defRPr>
            </a:pPr>
            <a:r>
              <a:rPr cap="all" spc="252">
                <a:solidFill>
                  <a:srgbClr val="FFFFFF"/>
                </a:solidFill>
              </a:rPr>
              <a:t>纯前端博客引擎实践</a:t>
            </a:r>
          </a:p>
        </p:txBody>
      </p:sp>
      <p:sp>
        <p:nvSpPr>
          <p:cNvPr id="274" name="Shape 274"/>
          <p:cNvSpPr/>
          <p:nvPr/>
        </p:nvSpPr>
        <p:spPr>
          <a:xfrm>
            <a:off x="431229" y="1111221"/>
            <a:ext cx="4819192" cy="82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defRPr b="1" spc="159">
                <a:solidFill>
                  <a:srgbClr val="FFFFFF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159" sz="4000">
                <a:solidFill>
                  <a:srgbClr val="FFFFFF"/>
                </a:solidFill>
              </a:rPr>
              <a:t>前端模块化</a:t>
            </a:r>
          </a:p>
        </p:txBody>
      </p:sp>
      <p:sp>
        <p:nvSpPr>
          <p:cNvPr id="275" name="Shape 275"/>
          <p:cNvSpPr/>
          <p:nvPr/>
        </p:nvSpPr>
        <p:spPr>
          <a:xfrm>
            <a:off x="476249" y="2438400"/>
            <a:ext cx="42291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 lvl="0">
              <a:defRPr sz="1800"/>
            </a:pPr>
            <a:r>
              <a:rPr sz="3600"/>
              <a:t>前端模块入口碎片化</a:t>
            </a:r>
          </a:p>
        </p:txBody>
      </p:sp>
      <p:pic>
        <p:nvPicPr>
          <p:cNvPr id="276" name="1412123573_angular-12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4900" y="40640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Shape 277"/>
          <p:cNvSpPr/>
          <p:nvPr/>
        </p:nvSpPr>
        <p:spPr>
          <a:xfrm>
            <a:off x="3236468" y="4000499"/>
            <a:ext cx="6887465" cy="441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4000"/>
              <a:t>模块拆分越细越好吗？</a:t>
            </a:r>
            <a:endParaRPr sz="4000"/>
          </a:p>
          <a:p>
            <a:pPr lvl="0" algn="l">
              <a:defRPr sz="1800"/>
            </a:pPr>
            <a:r>
              <a:rPr sz="4000"/>
              <a:t>适配越多入口越好吗？</a:t>
            </a:r>
            <a:endParaRPr sz="4000"/>
          </a:p>
          <a:p>
            <a:pPr lvl="0" algn="l">
              <a:defRPr sz="1800"/>
            </a:pPr>
            <a:r>
              <a:rPr sz="4000"/>
              <a:t>多入口适配导致了什么问题？</a:t>
            </a:r>
            <a:endParaRPr sz="4000"/>
          </a:p>
          <a:p>
            <a:pPr lvl="0" algn="l">
              <a:defRPr sz="1800"/>
            </a:pPr>
            <a:endParaRPr sz="4000"/>
          </a:p>
          <a:p>
            <a:pPr lvl="0" algn="l">
              <a:defRPr sz="1800"/>
            </a:pPr>
            <a:r>
              <a:rPr sz="4000"/>
              <a:t>冗余依赖管理问题</a:t>
            </a:r>
            <a:endParaRPr sz="4000"/>
          </a:p>
          <a:p>
            <a:pPr lvl="0" algn="l">
              <a:defRPr sz="1800"/>
            </a:pPr>
            <a:r>
              <a:rPr sz="4000"/>
              <a:t>各入口方法/模块注册问题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oup 281"/>
          <p:cNvGrpSpPr/>
          <p:nvPr/>
        </p:nvGrpSpPr>
        <p:grpSpPr>
          <a:xfrm>
            <a:off x="-7343" y="-11562"/>
            <a:ext cx="13019681" cy="2109256"/>
            <a:chOff x="0" y="0"/>
            <a:chExt cx="13019679" cy="2109255"/>
          </a:xfrm>
        </p:grpSpPr>
        <p:pic>
          <p:nvPicPr>
            <p:cNvPr id="279" name="writing.jpg"/>
            <p:cNvPicPr/>
            <p:nvPr/>
          </p:nvPicPr>
          <p:blipFill>
            <a:blip r:embed="rId2">
              <a:extLst/>
            </a:blip>
            <a:srcRect l="0" t="36938" r="0" b="36938"/>
            <a:stretch>
              <a:fillRect/>
            </a:stretch>
          </p:blipFill>
          <p:spPr>
            <a:xfrm>
              <a:off x="0" y="3504"/>
              <a:ext cx="13019680" cy="2102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0" name="Shape 280"/>
            <p:cNvSpPr/>
            <p:nvPr/>
          </p:nvSpPr>
          <p:spPr>
            <a:xfrm>
              <a:off x="7342" y="0"/>
              <a:ext cx="13004801" cy="2109256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45000"/>
                  </a:srgbClr>
                </a:gs>
              </a:gsLst>
              <a:lin ang="5279523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</p:grpSp>
      <p:sp>
        <p:nvSpPr>
          <p:cNvPr id="282" name="Shape 282"/>
          <p:cNvSpPr/>
          <p:nvPr/>
        </p:nvSpPr>
        <p:spPr>
          <a:xfrm>
            <a:off x="10084157" y="277189"/>
            <a:ext cx="242544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Airpub</a:t>
            </a:r>
          </a:p>
        </p:txBody>
      </p:sp>
      <p:sp>
        <p:nvSpPr>
          <p:cNvPr id="283" name="Shape 283"/>
          <p:cNvSpPr/>
          <p:nvPr>
            <p:ph type="title"/>
          </p:nvPr>
        </p:nvSpPr>
        <p:spPr>
          <a:xfrm>
            <a:off x="10076972" y="1406973"/>
            <a:ext cx="2541417" cy="422286"/>
          </a:xfrm>
          <a:prstGeom prst="rect">
            <a:avLst/>
          </a:prstGeom>
        </p:spPr>
        <p:txBody>
          <a:bodyPr/>
          <a:lstStyle>
            <a:lvl1pPr>
              <a:defRPr cap="all" spc="252" sz="1800">
                <a:latin typeface="+mn-lt"/>
                <a:ea typeface="+mn-ea"/>
                <a:cs typeface="+mn-cs"/>
                <a:sym typeface="冬青黑体简体中文 W3"/>
              </a:defRPr>
            </a:lvl1pPr>
          </a:lstStyle>
          <a:p>
            <a:pPr lvl="0">
              <a:defRPr cap="none" spc="0">
                <a:solidFill>
                  <a:srgbClr val="000000"/>
                </a:solidFill>
              </a:defRPr>
            </a:pPr>
            <a:r>
              <a:rPr cap="all" spc="252">
                <a:solidFill>
                  <a:srgbClr val="FFFFFF"/>
                </a:solidFill>
              </a:rPr>
              <a:t>纯前端博客引擎实践</a:t>
            </a:r>
          </a:p>
        </p:txBody>
      </p:sp>
      <p:sp>
        <p:nvSpPr>
          <p:cNvPr id="284" name="Shape 284"/>
          <p:cNvSpPr/>
          <p:nvPr/>
        </p:nvSpPr>
        <p:spPr>
          <a:xfrm>
            <a:off x="431229" y="1111221"/>
            <a:ext cx="4819192" cy="82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defRPr b="1" spc="159">
                <a:solidFill>
                  <a:srgbClr val="FFFFFF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159" sz="4000">
                <a:solidFill>
                  <a:srgbClr val="FFFFFF"/>
                </a:solidFill>
              </a:rPr>
              <a:t>前端模块化</a:t>
            </a:r>
          </a:p>
        </p:txBody>
      </p:sp>
      <p:sp>
        <p:nvSpPr>
          <p:cNvPr id="285" name="Shape 285"/>
          <p:cNvSpPr/>
          <p:nvPr/>
        </p:nvSpPr>
        <p:spPr>
          <a:xfrm>
            <a:off x="476249" y="2438400"/>
            <a:ext cx="42291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 lvl="0">
              <a:defRPr sz="1800"/>
            </a:pPr>
            <a:r>
              <a:rPr sz="3600"/>
              <a:t>前端模块入口碎片化</a:t>
            </a:r>
          </a:p>
        </p:txBody>
      </p:sp>
      <p:pic>
        <p:nvPicPr>
          <p:cNvPr id="286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9088" y="3219450"/>
            <a:ext cx="9666624" cy="6130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90"/>
          <p:cNvGrpSpPr/>
          <p:nvPr/>
        </p:nvGrpSpPr>
        <p:grpSpPr>
          <a:xfrm>
            <a:off x="-7343" y="-11562"/>
            <a:ext cx="13019681" cy="2109256"/>
            <a:chOff x="0" y="0"/>
            <a:chExt cx="13019679" cy="2109255"/>
          </a:xfrm>
        </p:grpSpPr>
        <p:pic>
          <p:nvPicPr>
            <p:cNvPr id="288" name="writing.jpg"/>
            <p:cNvPicPr/>
            <p:nvPr/>
          </p:nvPicPr>
          <p:blipFill>
            <a:blip r:embed="rId2">
              <a:extLst/>
            </a:blip>
            <a:srcRect l="0" t="36938" r="0" b="36938"/>
            <a:stretch>
              <a:fillRect/>
            </a:stretch>
          </p:blipFill>
          <p:spPr>
            <a:xfrm>
              <a:off x="0" y="3504"/>
              <a:ext cx="13019680" cy="2102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9" name="Shape 289"/>
            <p:cNvSpPr/>
            <p:nvPr/>
          </p:nvSpPr>
          <p:spPr>
            <a:xfrm>
              <a:off x="7342" y="0"/>
              <a:ext cx="13004801" cy="2109256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45000"/>
                  </a:srgbClr>
                </a:gs>
              </a:gsLst>
              <a:lin ang="5279523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</p:grpSp>
      <p:sp>
        <p:nvSpPr>
          <p:cNvPr id="291" name="Shape 291"/>
          <p:cNvSpPr/>
          <p:nvPr/>
        </p:nvSpPr>
        <p:spPr>
          <a:xfrm>
            <a:off x="10084157" y="277189"/>
            <a:ext cx="242544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Airpub</a:t>
            </a:r>
          </a:p>
        </p:txBody>
      </p:sp>
      <p:sp>
        <p:nvSpPr>
          <p:cNvPr id="292" name="Shape 292"/>
          <p:cNvSpPr/>
          <p:nvPr>
            <p:ph type="title"/>
          </p:nvPr>
        </p:nvSpPr>
        <p:spPr>
          <a:xfrm>
            <a:off x="10076972" y="1406973"/>
            <a:ext cx="2541417" cy="422286"/>
          </a:xfrm>
          <a:prstGeom prst="rect">
            <a:avLst/>
          </a:prstGeom>
        </p:spPr>
        <p:txBody>
          <a:bodyPr/>
          <a:lstStyle>
            <a:lvl1pPr>
              <a:defRPr cap="all" spc="252" sz="1800">
                <a:latin typeface="+mn-lt"/>
                <a:ea typeface="+mn-ea"/>
                <a:cs typeface="+mn-cs"/>
                <a:sym typeface="冬青黑体简体中文 W3"/>
              </a:defRPr>
            </a:lvl1pPr>
          </a:lstStyle>
          <a:p>
            <a:pPr lvl="0">
              <a:defRPr cap="none" spc="0">
                <a:solidFill>
                  <a:srgbClr val="000000"/>
                </a:solidFill>
              </a:defRPr>
            </a:pPr>
            <a:r>
              <a:rPr cap="all" spc="252">
                <a:solidFill>
                  <a:srgbClr val="FFFFFF"/>
                </a:solidFill>
              </a:rPr>
              <a:t>纯前端博客引擎实践</a:t>
            </a:r>
          </a:p>
        </p:txBody>
      </p:sp>
      <p:sp>
        <p:nvSpPr>
          <p:cNvPr id="293" name="Shape 293"/>
          <p:cNvSpPr/>
          <p:nvPr/>
        </p:nvSpPr>
        <p:spPr>
          <a:xfrm>
            <a:off x="431229" y="1111221"/>
            <a:ext cx="4819192" cy="82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defRPr b="1" spc="159">
                <a:solidFill>
                  <a:srgbClr val="FFFFFF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159" sz="4000">
                <a:solidFill>
                  <a:srgbClr val="FFFFFF"/>
                </a:solidFill>
              </a:rPr>
              <a:t>前端模块化</a:t>
            </a:r>
          </a:p>
        </p:txBody>
      </p:sp>
      <p:sp>
        <p:nvSpPr>
          <p:cNvPr id="294" name="Shape 294"/>
          <p:cNvSpPr/>
          <p:nvPr/>
        </p:nvSpPr>
        <p:spPr>
          <a:xfrm>
            <a:off x="438150" y="2413000"/>
            <a:ext cx="33147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 lvl="0">
              <a:defRPr sz="1800"/>
            </a:pPr>
            <a:r>
              <a:rPr sz="3600"/>
              <a:t>工作流与模块化</a:t>
            </a:r>
          </a:p>
        </p:txBody>
      </p:sp>
      <p:pic>
        <p:nvPicPr>
          <p:cNvPr id="295" name="n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63481" y="5063128"/>
            <a:ext cx="5277838" cy="2058154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Shape 296"/>
          <p:cNvSpPr/>
          <p:nvPr/>
        </p:nvSpPr>
        <p:spPr>
          <a:xfrm>
            <a:off x="3397250" y="3451224"/>
            <a:ext cx="6210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入口碎片化导致依赖多样化</a:t>
            </a:r>
          </a:p>
        </p:txBody>
      </p:sp>
      <p:sp>
        <p:nvSpPr>
          <p:cNvPr id="297" name="Shape 297"/>
          <p:cNvSpPr/>
          <p:nvPr/>
        </p:nvSpPr>
        <p:spPr>
          <a:xfrm>
            <a:off x="2889249" y="4128467"/>
            <a:ext cx="7226301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多样的依赖需要配置复杂工作流</a:t>
            </a:r>
          </a:p>
        </p:txBody>
      </p:sp>
      <p:sp>
        <p:nvSpPr>
          <p:cNvPr id="298" name="Shape 298"/>
          <p:cNvSpPr/>
          <p:nvPr/>
        </p:nvSpPr>
        <p:spPr>
          <a:xfrm>
            <a:off x="2635249" y="7446344"/>
            <a:ext cx="7734301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复杂工作流需适配全平台操作系统</a:t>
            </a:r>
          </a:p>
        </p:txBody>
      </p:sp>
      <p:sp>
        <p:nvSpPr>
          <p:cNvPr id="299" name="Shape 299"/>
          <p:cNvSpPr/>
          <p:nvPr/>
        </p:nvSpPr>
        <p:spPr>
          <a:xfrm>
            <a:off x="766317" y="8237886"/>
            <a:ext cx="1147216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No Grunt, No Gulp, Try NPM based Workflow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303"/>
          <p:cNvGrpSpPr/>
          <p:nvPr/>
        </p:nvGrpSpPr>
        <p:grpSpPr>
          <a:xfrm>
            <a:off x="-7343" y="-11562"/>
            <a:ext cx="13019681" cy="2109256"/>
            <a:chOff x="0" y="0"/>
            <a:chExt cx="13019679" cy="2109255"/>
          </a:xfrm>
        </p:grpSpPr>
        <p:pic>
          <p:nvPicPr>
            <p:cNvPr id="301" name="writing.jpg"/>
            <p:cNvPicPr/>
            <p:nvPr/>
          </p:nvPicPr>
          <p:blipFill>
            <a:blip r:embed="rId2">
              <a:extLst/>
            </a:blip>
            <a:srcRect l="0" t="36938" r="0" b="36938"/>
            <a:stretch>
              <a:fillRect/>
            </a:stretch>
          </p:blipFill>
          <p:spPr>
            <a:xfrm>
              <a:off x="0" y="3504"/>
              <a:ext cx="13019680" cy="2102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2" name="Shape 302"/>
            <p:cNvSpPr/>
            <p:nvPr/>
          </p:nvSpPr>
          <p:spPr>
            <a:xfrm>
              <a:off x="7342" y="0"/>
              <a:ext cx="13004801" cy="2109256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45000"/>
                  </a:srgbClr>
                </a:gs>
              </a:gsLst>
              <a:lin ang="5279523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</p:grpSp>
      <p:sp>
        <p:nvSpPr>
          <p:cNvPr id="304" name="Shape 304"/>
          <p:cNvSpPr/>
          <p:nvPr/>
        </p:nvSpPr>
        <p:spPr>
          <a:xfrm>
            <a:off x="10084157" y="277189"/>
            <a:ext cx="242544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Airpub</a:t>
            </a:r>
          </a:p>
        </p:txBody>
      </p:sp>
      <p:sp>
        <p:nvSpPr>
          <p:cNvPr id="305" name="Shape 305"/>
          <p:cNvSpPr/>
          <p:nvPr>
            <p:ph type="title"/>
          </p:nvPr>
        </p:nvSpPr>
        <p:spPr>
          <a:xfrm>
            <a:off x="10076972" y="1406973"/>
            <a:ext cx="2541417" cy="422286"/>
          </a:xfrm>
          <a:prstGeom prst="rect">
            <a:avLst/>
          </a:prstGeom>
        </p:spPr>
        <p:txBody>
          <a:bodyPr/>
          <a:lstStyle>
            <a:lvl1pPr>
              <a:defRPr cap="all" spc="252" sz="1800">
                <a:latin typeface="+mn-lt"/>
                <a:ea typeface="+mn-ea"/>
                <a:cs typeface="+mn-cs"/>
                <a:sym typeface="冬青黑体简体中文 W3"/>
              </a:defRPr>
            </a:lvl1pPr>
          </a:lstStyle>
          <a:p>
            <a:pPr lvl="0">
              <a:defRPr cap="none" spc="0">
                <a:solidFill>
                  <a:srgbClr val="000000"/>
                </a:solidFill>
              </a:defRPr>
            </a:pPr>
            <a:r>
              <a:rPr cap="all" spc="252">
                <a:solidFill>
                  <a:srgbClr val="FFFFFF"/>
                </a:solidFill>
              </a:rPr>
              <a:t>纯前端博客引擎实践</a:t>
            </a:r>
          </a:p>
        </p:txBody>
      </p:sp>
      <p:sp>
        <p:nvSpPr>
          <p:cNvPr id="306" name="Shape 306"/>
          <p:cNvSpPr/>
          <p:nvPr/>
        </p:nvSpPr>
        <p:spPr>
          <a:xfrm>
            <a:off x="431229" y="1111221"/>
            <a:ext cx="4819192" cy="82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defRPr b="1" spc="159">
                <a:solidFill>
                  <a:srgbClr val="FFFFFF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159" sz="4000">
                <a:solidFill>
                  <a:srgbClr val="FFFFFF"/>
                </a:solidFill>
              </a:rPr>
              <a:t>前端模块化</a:t>
            </a:r>
          </a:p>
        </p:txBody>
      </p:sp>
      <p:sp>
        <p:nvSpPr>
          <p:cNvPr id="307" name="Shape 307"/>
          <p:cNvSpPr/>
          <p:nvPr/>
        </p:nvSpPr>
        <p:spPr>
          <a:xfrm>
            <a:off x="438150" y="2413000"/>
            <a:ext cx="33147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 lvl="0">
              <a:defRPr sz="1800"/>
            </a:pPr>
            <a:r>
              <a:rPr sz="3600"/>
              <a:t>工作流与模块化</a:t>
            </a:r>
          </a:p>
        </p:txBody>
      </p:sp>
      <p:pic>
        <p:nvPicPr>
          <p:cNvPr id="308" name="n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63481" y="3517171"/>
            <a:ext cx="5277838" cy="20581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30350" y="5870587"/>
            <a:ext cx="10325100" cy="128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pasted-image.t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30350" y="7270750"/>
            <a:ext cx="3517900" cy="1841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roup 314"/>
          <p:cNvGrpSpPr/>
          <p:nvPr/>
        </p:nvGrpSpPr>
        <p:grpSpPr>
          <a:xfrm>
            <a:off x="-7343" y="-11562"/>
            <a:ext cx="13019681" cy="2109256"/>
            <a:chOff x="0" y="0"/>
            <a:chExt cx="13019679" cy="2109255"/>
          </a:xfrm>
        </p:grpSpPr>
        <p:pic>
          <p:nvPicPr>
            <p:cNvPr id="312" name="writing.jpg"/>
            <p:cNvPicPr/>
            <p:nvPr/>
          </p:nvPicPr>
          <p:blipFill>
            <a:blip r:embed="rId2">
              <a:extLst/>
            </a:blip>
            <a:srcRect l="0" t="36938" r="0" b="36938"/>
            <a:stretch>
              <a:fillRect/>
            </a:stretch>
          </p:blipFill>
          <p:spPr>
            <a:xfrm>
              <a:off x="0" y="3504"/>
              <a:ext cx="13019680" cy="2102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3" name="Shape 313"/>
            <p:cNvSpPr/>
            <p:nvPr/>
          </p:nvSpPr>
          <p:spPr>
            <a:xfrm>
              <a:off x="7342" y="0"/>
              <a:ext cx="13004801" cy="2109256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45000"/>
                  </a:srgbClr>
                </a:gs>
              </a:gsLst>
              <a:lin ang="5279523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</p:grpSp>
      <p:sp>
        <p:nvSpPr>
          <p:cNvPr id="315" name="Shape 315"/>
          <p:cNvSpPr/>
          <p:nvPr/>
        </p:nvSpPr>
        <p:spPr>
          <a:xfrm>
            <a:off x="10084157" y="277189"/>
            <a:ext cx="242544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Airpub</a:t>
            </a:r>
          </a:p>
        </p:txBody>
      </p:sp>
      <p:sp>
        <p:nvSpPr>
          <p:cNvPr id="316" name="Shape 316"/>
          <p:cNvSpPr/>
          <p:nvPr>
            <p:ph type="title"/>
          </p:nvPr>
        </p:nvSpPr>
        <p:spPr>
          <a:xfrm>
            <a:off x="10076972" y="1406973"/>
            <a:ext cx="2541417" cy="422286"/>
          </a:xfrm>
          <a:prstGeom prst="rect">
            <a:avLst/>
          </a:prstGeom>
        </p:spPr>
        <p:txBody>
          <a:bodyPr/>
          <a:lstStyle>
            <a:lvl1pPr>
              <a:defRPr cap="all" spc="252" sz="1800">
                <a:latin typeface="+mn-lt"/>
                <a:ea typeface="+mn-ea"/>
                <a:cs typeface="+mn-cs"/>
                <a:sym typeface="冬青黑体简体中文 W3"/>
              </a:defRPr>
            </a:lvl1pPr>
          </a:lstStyle>
          <a:p>
            <a:pPr lvl="0">
              <a:defRPr cap="none" spc="0">
                <a:solidFill>
                  <a:srgbClr val="000000"/>
                </a:solidFill>
              </a:defRPr>
            </a:pPr>
            <a:r>
              <a:rPr cap="all" spc="252">
                <a:solidFill>
                  <a:srgbClr val="FFFFFF"/>
                </a:solidFill>
              </a:rPr>
              <a:t>纯前端博客引擎实践</a:t>
            </a:r>
          </a:p>
        </p:txBody>
      </p:sp>
      <p:sp>
        <p:nvSpPr>
          <p:cNvPr id="317" name="Shape 317"/>
          <p:cNvSpPr/>
          <p:nvPr/>
        </p:nvSpPr>
        <p:spPr>
          <a:xfrm>
            <a:off x="431229" y="1111221"/>
            <a:ext cx="4819192" cy="82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defRPr b="1" spc="159">
                <a:solidFill>
                  <a:srgbClr val="FFFFFF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159" sz="4000">
                <a:solidFill>
                  <a:srgbClr val="FFFFFF"/>
                </a:solidFill>
              </a:rPr>
              <a:t>前端模块化</a:t>
            </a:r>
          </a:p>
        </p:txBody>
      </p:sp>
      <p:sp>
        <p:nvSpPr>
          <p:cNvPr id="318" name="Shape 318"/>
          <p:cNvSpPr/>
          <p:nvPr/>
        </p:nvSpPr>
        <p:spPr>
          <a:xfrm>
            <a:off x="438150" y="2413000"/>
            <a:ext cx="24003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 lvl="0">
              <a:defRPr sz="1800"/>
            </a:pPr>
            <a:r>
              <a:rPr sz="3600"/>
              <a:t>主题模块化</a:t>
            </a:r>
          </a:p>
        </p:txBody>
      </p:sp>
      <p:pic>
        <p:nvPicPr>
          <p:cNvPr id="319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5394" y="3746051"/>
            <a:ext cx="2724107" cy="2243656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Shape 320"/>
          <p:cNvSpPr/>
          <p:nvPr/>
        </p:nvSpPr>
        <p:spPr>
          <a:xfrm>
            <a:off x="4587377" y="4743450"/>
            <a:ext cx="3322291" cy="693964"/>
          </a:xfrm>
          <a:prstGeom prst="leftRightArrow">
            <a:avLst>
              <a:gd name="adj1" fmla="val 32000"/>
              <a:gd name="adj2" fmla="val 69340"/>
            </a:avLst>
          </a:prstGeom>
          <a:solidFill>
            <a:srgbClr val="9191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cap="all" spc="384" sz="2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pic>
        <p:nvPicPr>
          <p:cNvPr id="321" name="1412121486_databas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57544" y="4791678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1412121486_databas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01380" y="3117850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1412121486_databas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97444" y="4791678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Shape 324"/>
          <p:cNvSpPr/>
          <p:nvPr/>
        </p:nvSpPr>
        <p:spPr>
          <a:xfrm>
            <a:off x="1282149" y="6648450"/>
            <a:ext cx="2990597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Airpub 博客</a:t>
            </a:r>
          </a:p>
        </p:txBody>
      </p:sp>
      <p:sp>
        <p:nvSpPr>
          <p:cNvPr id="325" name="Shape 325"/>
          <p:cNvSpPr/>
          <p:nvPr/>
        </p:nvSpPr>
        <p:spPr>
          <a:xfrm>
            <a:off x="8282897" y="6711950"/>
            <a:ext cx="3670301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静态资源服务器</a:t>
            </a:r>
          </a:p>
        </p:txBody>
      </p:sp>
      <p:sp>
        <p:nvSpPr>
          <p:cNvPr id="326" name="Shape 326"/>
          <p:cNvSpPr/>
          <p:nvPr/>
        </p:nvSpPr>
        <p:spPr>
          <a:xfrm>
            <a:off x="5350213" y="4197350"/>
            <a:ext cx="1610869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CORS</a:t>
            </a:r>
          </a:p>
        </p:txBody>
      </p:sp>
      <p:sp>
        <p:nvSpPr>
          <p:cNvPr id="327" name="Shape 327"/>
          <p:cNvSpPr/>
          <p:nvPr/>
        </p:nvSpPr>
        <p:spPr>
          <a:xfrm>
            <a:off x="5610499" y="5581650"/>
            <a:ext cx="1276047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.css .js</a:t>
            </a:r>
          </a:p>
        </p:txBody>
      </p:sp>
      <p:sp>
        <p:nvSpPr>
          <p:cNvPr id="328" name="Shape 328"/>
          <p:cNvSpPr/>
          <p:nvPr/>
        </p:nvSpPr>
        <p:spPr>
          <a:xfrm>
            <a:off x="5745843" y="6000750"/>
            <a:ext cx="972009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.html</a:t>
            </a:r>
          </a:p>
        </p:txBody>
      </p:sp>
      <p:pic>
        <p:nvPicPr>
          <p:cNvPr id="329" name="pasted-image.t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0429" y="7485000"/>
            <a:ext cx="12165000" cy="1246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pasted-image.t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33400" y="8895364"/>
            <a:ext cx="8864600" cy="635001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Shape 331"/>
          <p:cNvSpPr/>
          <p:nvPr/>
        </p:nvSpPr>
        <p:spPr>
          <a:xfrm>
            <a:off x="4137761" y="3657600"/>
            <a:ext cx="4729278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Access-Control-Allow-Origin : *</a:t>
            </a:r>
          </a:p>
        </p:txBody>
      </p:sp>
      <p:sp>
        <p:nvSpPr>
          <p:cNvPr id="332" name="Shape 332"/>
          <p:cNvSpPr/>
          <p:nvPr/>
        </p:nvSpPr>
        <p:spPr>
          <a:xfrm>
            <a:off x="9652230" y="3241486"/>
            <a:ext cx="7239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多说</a:t>
            </a:r>
          </a:p>
        </p:txBody>
      </p:sp>
      <p:sp>
        <p:nvSpPr>
          <p:cNvPr id="333" name="Shape 333"/>
          <p:cNvSpPr/>
          <p:nvPr/>
        </p:nvSpPr>
        <p:spPr>
          <a:xfrm>
            <a:off x="10395894" y="4887232"/>
            <a:ext cx="10287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又拍云</a:t>
            </a:r>
          </a:p>
        </p:txBody>
      </p:sp>
      <p:sp>
        <p:nvSpPr>
          <p:cNvPr id="334" name="Shape 334"/>
          <p:cNvSpPr/>
          <p:nvPr/>
        </p:nvSpPr>
        <p:spPr>
          <a:xfrm>
            <a:off x="8655994" y="4876800"/>
            <a:ext cx="10287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七牛云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roup 338"/>
          <p:cNvGrpSpPr/>
          <p:nvPr/>
        </p:nvGrpSpPr>
        <p:grpSpPr>
          <a:xfrm>
            <a:off x="-7343" y="-11562"/>
            <a:ext cx="13019681" cy="2109256"/>
            <a:chOff x="0" y="0"/>
            <a:chExt cx="13019679" cy="2109255"/>
          </a:xfrm>
        </p:grpSpPr>
        <p:pic>
          <p:nvPicPr>
            <p:cNvPr id="336" name="writing.jpg"/>
            <p:cNvPicPr/>
            <p:nvPr/>
          </p:nvPicPr>
          <p:blipFill>
            <a:blip r:embed="rId2">
              <a:extLst/>
            </a:blip>
            <a:srcRect l="0" t="36938" r="0" b="36938"/>
            <a:stretch>
              <a:fillRect/>
            </a:stretch>
          </p:blipFill>
          <p:spPr>
            <a:xfrm>
              <a:off x="0" y="3504"/>
              <a:ext cx="13019680" cy="2102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7" name="Shape 337"/>
            <p:cNvSpPr/>
            <p:nvPr/>
          </p:nvSpPr>
          <p:spPr>
            <a:xfrm>
              <a:off x="7342" y="0"/>
              <a:ext cx="13004801" cy="2109256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45000"/>
                  </a:srgbClr>
                </a:gs>
              </a:gsLst>
              <a:lin ang="5279523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</p:grpSp>
      <p:sp>
        <p:nvSpPr>
          <p:cNvPr id="339" name="Shape 339"/>
          <p:cNvSpPr/>
          <p:nvPr/>
        </p:nvSpPr>
        <p:spPr>
          <a:xfrm>
            <a:off x="10084157" y="277189"/>
            <a:ext cx="242544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Airpub</a:t>
            </a:r>
          </a:p>
        </p:txBody>
      </p:sp>
      <p:sp>
        <p:nvSpPr>
          <p:cNvPr id="340" name="Shape 340"/>
          <p:cNvSpPr/>
          <p:nvPr>
            <p:ph type="title"/>
          </p:nvPr>
        </p:nvSpPr>
        <p:spPr>
          <a:xfrm>
            <a:off x="10076972" y="1406973"/>
            <a:ext cx="2541417" cy="422286"/>
          </a:xfrm>
          <a:prstGeom prst="rect">
            <a:avLst/>
          </a:prstGeom>
        </p:spPr>
        <p:txBody>
          <a:bodyPr/>
          <a:lstStyle>
            <a:lvl1pPr>
              <a:defRPr cap="all" spc="252" sz="1800">
                <a:latin typeface="+mn-lt"/>
                <a:ea typeface="+mn-ea"/>
                <a:cs typeface="+mn-cs"/>
                <a:sym typeface="冬青黑体简体中文 W3"/>
              </a:defRPr>
            </a:lvl1pPr>
          </a:lstStyle>
          <a:p>
            <a:pPr lvl="0">
              <a:defRPr cap="none" spc="0">
                <a:solidFill>
                  <a:srgbClr val="000000"/>
                </a:solidFill>
              </a:defRPr>
            </a:pPr>
            <a:r>
              <a:rPr cap="all" spc="252">
                <a:solidFill>
                  <a:srgbClr val="FFFFFF"/>
                </a:solidFill>
              </a:rPr>
              <a:t>纯前端博客引擎实践</a:t>
            </a:r>
          </a:p>
        </p:txBody>
      </p:sp>
      <p:sp>
        <p:nvSpPr>
          <p:cNvPr id="341" name="Shape 341"/>
          <p:cNvSpPr/>
          <p:nvPr/>
        </p:nvSpPr>
        <p:spPr>
          <a:xfrm>
            <a:off x="431229" y="1111221"/>
            <a:ext cx="4819192" cy="82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defRPr b="1" spc="159">
                <a:solidFill>
                  <a:srgbClr val="FFFFFF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159" sz="4000">
                <a:solidFill>
                  <a:srgbClr val="FFFFFF"/>
                </a:solidFill>
              </a:rPr>
              <a:t>数据接口设计</a:t>
            </a:r>
          </a:p>
        </p:txBody>
      </p:sp>
      <p:sp>
        <p:nvSpPr>
          <p:cNvPr id="342" name="Shape 342"/>
          <p:cNvSpPr/>
          <p:nvPr/>
        </p:nvSpPr>
        <p:spPr>
          <a:xfrm>
            <a:off x="438150" y="2413000"/>
            <a:ext cx="51435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 lvl="0">
              <a:defRPr sz="1800"/>
            </a:pPr>
            <a:r>
              <a:rPr sz="3600"/>
              <a:t>跨域接口设计与相关问题</a:t>
            </a:r>
          </a:p>
        </p:txBody>
      </p:sp>
      <p:pic>
        <p:nvPicPr>
          <p:cNvPr id="343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3194" y="5035101"/>
            <a:ext cx="2724107" cy="2243656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Shape 344"/>
          <p:cNvSpPr/>
          <p:nvPr/>
        </p:nvSpPr>
        <p:spPr>
          <a:xfrm>
            <a:off x="4765177" y="6032500"/>
            <a:ext cx="3322291" cy="693964"/>
          </a:xfrm>
          <a:prstGeom prst="leftRightArrow">
            <a:avLst>
              <a:gd name="adj1" fmla="val 32000"/>
              <a:gd name="adj2" fmla="val 69340"/>
            </a:avLst>
          </a:prstGeom>
          <a:solidFill>
            <a:srgbClr val="9191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cap="all" spc="384" sz="2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pic>
        <p:nvPicPr>
          <p:cNvPr id="345" name="1412121486_databas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35344" y="6080728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6" name="1412121486_databas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79180" y="4406900"/>
            <a:ext cx="1625601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1412121486_databas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75244" y="6080728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Shape 348"/>
          <p:cNvSpPr/>
          <p:nvPr/>
        </p:nvSpPr>
        <p:spPr>
          <a:xfrm>
            <a:off x="1459949" y="7937500"/>
            <a:ext cx="2990597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Airpub 博客</a:t>
            </a:r>
          </a:p>
        </p:txBody>
      </p:sp>
      <p:sp>
        <p:nvSpPr>
          <p:cNvPr id="349" name="Shape 349"/>
          <p:cNvSpPr/>
          <p:nvPr/>
        </p:nvSpPr>
        <p:spPr>
          <a:xfrm>
            <a:off x="8968697" y="8001000"/>
            <a:ext cx="2654301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多说数据库</a:t>
            </a:r>
          </a:p>
        </p:txBody>
      </p:sp>
      <p:sp>
        <p:nvSpPr>
          <p:cNvPr id="350" name="Shape 350"/>
          <p:cNvSpPr/>
          <p:nvPr/>
        </p:nvSpPr>
        <p:spPr>
          <a:xfrm>
            <a:off x="5763230" y="6832600"/>
            <a:ext cx="1326185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JSONP</a:t>
            </a:r>
          </a:p>
        </p:txBody>
      </p:sp>
      <p:sp>
        <p:nvSpPr>
          <p:cNvPr id="351" name="Shape 351"/>
          <p:cNvSpPr/>
          <p:nvPr/>
        </p:nvSpPr>
        <p:spPr>
          <a:xfrm>
            <a:off x="4667249" y="4845050"/>
            <a:ext cx="3670301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天生的跨域需求</a:t>
            </a:r>
          </a:p>
        </p:txBody>
      </p:sp>
      <p:sp>
        <p:nvSpPr>
          <p:cNvPr id="352" name="Shape 352"/>
          <p:cNvSpPr/>
          <p:nvPr/>
        </p:nvSpPr>
        <p:spPr>
          <a:xfrm>
            <a:off x="5006513" y="7327900"/>
            <a:ext cx="2839619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HTTP OPTIONS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1"/>
          <p:cNvGrpSpPr/>
          <p:nvPr/>
        </p:nvGrpSpPr>
        <p:grpSpPr>
          <a:xfrm>
            <a:off x="-7343" y="-11562"/>
            <a:ext cx="13019681" cy="2109256"/>
            <a:chOff x="0" y="0"/>
            <a:chExt cx="13019679" cy="2109255"/>
          </a:xfrm>
        </p:grpSpPr>
        <p:pic>
          <p:nvPicPr>
            <p:cNvPr id="49" name="writing.jpg"/>
            <p:cNvPicPr/>
            <p:nvPr/>
          </p:nvPicPr>
          <p:blipFill>
            <a:blip r:embed="rId2">
              <a:extLst/>
            </a:blip>
            <a:srcRect l="0" t="36938" r="0" b="36938"/>
            <a:stretch>
              <a:fillRect/>
            </a:stretch>
          </p:blipFill>
          <p:spPr>
            <a:xfrm>
              <a:off x="0" y="3504"/>
              <a:ext cx="13019680" cy="2102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0" name="Shape 50"/>
            <p:cNvSpPr/>
            <p:nvPr/>
          </p:nvSpPr>
          <p:spPr>
            <a:xfrm>
              <a:off x="7342" y="0"/>
              <a:ext cx="13004801" cy="2109256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45000"/>
                  </a:srgbClr>
                </a:gs>
              </a:gsLst>
              <a:lin ang="5279523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</p:grpSp>
      <p:sp>
        <p:nvSpPr>
          <p:cNvPr id="52" name="Shape 52"/>
          <p:cNvSpPr/>
          <p:nvPr/>
        </p:nvSpPr>
        <p:spPr>
          <a:xfrm>
            <a:off x="10084157" y="277189"/>
            <a:ext cx="242544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Airpub</a:t>
            </a:r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10076972" y="1406973"/>
            <a:ext cx="2541417" cy="422286"/>
          </a:xfrm>
          <a:prstGeom prst="rect">
            <a:avLst/>
          </a:prstGeom>
        </p:spPr>
        <p:txBody>
          <a:bodyPr/>
          <a:lstStyle>
            <a:lvl1pPr>
              <a:defRPr cap="all" spc="252" sz="1800">
                <a:latin typeface="+mn-lt"/>
                <a:ea typeface="+mn-ea"/>
                <a:cs typeface="+mn-cs"/>
                <a:sym typeface="冬青黑体简体中文 W3"/>
              </a:defRPr>
            </a:lvl1pPr>
          </a:lstStyle>
          <a:p>
            <a:pPr lvl="0">
              <a:defRPr cap="none" spc="0">
                <a:solidFill>
                  <a:srgbClr val="000000"/>
                </a:solidFill>
              </a:defRPr>
            </a:pPr>
            <a:r>
              <a:rPr cap="all" spc="252">
                <a:solidFill>
                  <a:srgbClr val="FFFFFF"/>
                </a:solidFill>
              </a:rPr>
              <a:t>纯前端博客引擎实践</a:t>
            </a:r>
          </a:p>
        </p:txBody>
      </p:sp>
      <p:sp>
        <p:nvSpPr>
          <p:cNvPr id="54" name="Shape 54"/>
          <p:cNvSpPr/>
          <p:nvPr/>
        </p:nvSpPr>
        <p:spPr>
          <a:xfrm>
            <a:off x="431229" y="1111221"/>
            <a:ext cx="2757575" cy="82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defRPr b="1" cap="all" spc="159">
                <a:solidFill>
                  <a:srgbClr val="FFFFFF"/>
                </a:solidFill>
              </a:defRPr>
            </a:lvl1pPr>
          </a:lstStyle>
          <a:p>
            <a:pPr lvl="0">
              <a:defRPr b="0" cap="none" spc="0" sz="1800">
                <a:solidFill>
                  <a:srgbClr val="000000"/>
                </a:solidFill>
              </a:defRPr>
            </a:pPr>
            <a:r>
              <a:rPr b="1" cap="all" spc="159" sz="4000">
                <a:solidFill>
                  <a:srgbClr val="FFFFFF"/>
                </a:solidFill>
              </a:rPr>
              <a:t>关于我</a:t>
            </a:r>
          </a:p>
        </p:txBody>
      </p:sp>
      <p:pic>
        <p:nvPicPr>
          <p:cNvPr id="55" name="avatar_normal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2450" y="3076330"/>
            <a:ext cx="3644900" cy="5470770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76800" y="3060700"/>
            <a:ext cx="685800" cy="6858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/>
          <p:nvPr/>
        </p:nvSpPr>
        <p:spPr>
          <a:xfrm>
            <a:off x="5601398" y="3140075"/>
            <a:ext cx="1972311" cy="552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 lvl="0">
              <a:defRPr sz="1800"/>
            </a:pPr>
            <a:r>
              <a:rPr sz="3500"/>
              <a:t>turingou</a:t>
            </a:r>
          </a:p>
        </p:txBody>
      </p:sp>
      <p:pic>
        <p:nvPicPr>
          <p:cNvPr id="58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10500" y="3073400"/>
            <a:ext cx="762000" cy="635000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/>
        </p:nvSpPr>
        <p:spPr>
          <a:xfrm>
            <a:off x="8682513" y="3140075"/>
            <a:ext cx="1405574" cy="552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 lvl="0">
              <a:defRPr sz="1800"/>
            </a:pPr>
            <a:r>
              <a:rPr sz="3500"/>
              <a:t>@郭宇</a:t>
            </a:r>
          </a:p>
        </p:txBody>
      </p:sp>
      <p:sp>
        <p:nvSpPr>
          <p:cNvPr id="60" name="Shape 60"/>
          <p:cNvSpPr/>
          <p:nvPr/>
        </p:nvSpPr>
        <p:spPr>
          <a:xfrm>
            <a:off x="4880610" y="4080856"/>
            <a:ext cx="6929819" cy="4591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500"/>
              <a:t>暨南大学公共管理系</a:t>
            </a:r>
            <a:endParaRPr sz="3500"/>
          </a:p>
          <a:p>
            <a:pPr lvl="0" algn="l">
              <a:defRPr sz="1800"/>
            </a:pPr>
            <a:r>
              <a:rPr sz="3500"/>
              <a:t>1991年生人</a:t>
            </a:r>
            <a:endParaRPr sz="3500"/>
          </a:p>
          <a:p>
            <a:pPr lvl="0" algn="l">
              <a:defRPr sz="1800"/>
            </a:pPr>
            <a:r>
              <a:rPr sz="3500"/>
              <a:t>独立开发者</a:t>
            </a:r>
            <a:endParaRPr sz="3500"/>
          </a:p>
          <a:p>
            <a:pPr lvl="0" algn="l">
              <a:defRPr sz="1800"/>
            </a:pPr>
            <a:r>
              <a:rPr sz="3500"/>
              <a:t>开源项目持续贡献者</a:t>
            </a:r>
            <a:endParaRPr sz="3500"/>
          </a:p>
          <a:p>
            <a:pPr lvl="0" algn="l">
              <a:defRPr sz="1800"/>
            </a:pPr>
            <a:r>
              <a:rPr sz="3500"/>
              <a:t>常旅客玩家，豪华酒店评论人</a:t>
            </a:r>
            <a:endParaRPr sz="3500"/>
          </a:p>
          <a:p>
            <a:pPr lvl="0" algn="l">
              <a:defRPr sz="1800"/>
            </a:pPr>
            <a:r>
              <a:rPr sz="3500"/>
              <a:t>曾工作于支付宝前端组，糗事百科</a:t>
            </a:r>
            <a:endParaRPr sz="3500"/>
          </a:p>
          <a:p>
            <a:pPr lvl="0" algn="l">
              <a:defRPr sz="1800"/>
            </a:pPr>
            <a:r>
              <a:rPr sz="3500"/>
              <a:t>现任多说社交评论软件工程师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roup 356"/>
          <p:cNvGrpSpPr/>
          <p:nvPr/>
        </p:nvGrpSpPr>
        <p:grpSpPr>
          <a:xfrm>
            <a:off x="-7343" y="-11562"/>
            <a:ext cx="13019681" cy="2109256"/>
            <a:chOff x="0" y="0"/>
            <a:chExt cx="13019679" cy="2109255"/>
          </a:xfrm>
        </p:grpSpPr>
        <p:pic>
          <p:nvPicPr>
            <p:cNvPr id="354" name="writing.jpg"/>
            <p:cNvPicPr/>
            <p:nvPr/>
          </p:nvPicPr>
          <p:blipFill>
            <a:blip r:embed="rId2">
              <a:extLst/>
            </a:blip>
            <a:srcRect l="0" t="36938" r="0" b="36938"/>
            <a:stretch>
              <a:fillRect/>
            </a:stretch>
          </p:blipFill>
          <p:spPr>
            <a:xfrm>
              <a:off x="0" y="3504"/>
              <a:ext cx="13019680" cy="2102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5" name="Shape 355"/>
            <p:cNvSpPr/>
            <p:nvPr/>
          </p:nvSpPr>
          <p:spPr>
            <a:xfrm>
              <a:off x="7342" y="0"/>
              <a:ext cx="13004801" cy="2109256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45000"/>
                  </a:srgbClr>
                </a:gs>
              </a:gsLst>
              <a:lin ang="5279523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</p:grpSp>
      <p:sp>
        <p:nvSpPr>
          <p:cNvPr id="357" name="Shape 357"/>
          <p:cNvSpPr/>
          <p:nvPr/>
        </p:nvSpPr>
        <p:spPr>
          <a:xfrm>
            <a:off x="10084157" y="277189"/>
            <a:ext cx="242544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Airpub</a:t>
            </a:r>
          </a:p>
        </p:txBody>
      </p:sp>
      <p:sp>
        <p:nvSpPr>
          <p:cNvPr id="358" name="Shape 358"/>
          <p:cNvSpPr/>
          <p:nvPr>
            <p:ph type="title"/>
          </p:nvPr>
        </p:nvSpPr>
        <p:spPr>
          <a:xfrm>
            <a:off x="10076972" y="1406973"/>
            <a:ext cx="2541417" cy="422286"/>
          </a:xfrm>
          <a:prstGeom prst="rect">
            <a:avLst/>
          </a:prstGeom>
        </p:spPr>
        <p:txBody>
          <a:bodyPr/>
          <a:lstStyle>
            <a:lvl1pPr>
              <a:defRPr cap="all" spc="252" sz="1800">
                <a:latin typeface="+mn-lt"/>
                <a:ea typeface="+mn-ea"/>
                <a:cs typeface="+mn-cs"/>
                <a:sym typeface="冬青黑体简体中文 W3"/>
              </a:defRPr>
            </a:lvl1pPr>
          </a:lstStyle>
          <a:p>
            <a:pPr lvl="0">
              <a:defRPr cap="none" spc="0">
                <a:solidFill>
                  <a:srgbClr val="000000"/>
                </a:solidFill>
              </a:defRPr>
            </a:pPr>
            <a:r>
              <a:rPr cap="all" spc="252">
                <a:solidFill>
                  <a:srgbClr val="FFFFFF"/>
                </a:solidFill>
              </a:rPr>
              <a:t>纯前端博客引擎实践</a:t>
            </a:r>
          </a:p>
        </p:txBody>
      </p:sp>
      <p:sp>
        <p:nvSpPr>
          <p:cNvPr id="359" name="Shape 359"/>
          <p:cNvSpPr/>
          <p:nvPr/>
        </p:nvSpPr>
        <p:spPr>
          <a:xfrm>
            <a:off x="431229" y="1111221"/>
            <a:ext cx="4819192" cy="82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defRPr b="1" spc="159">
                <a:solidFill>
                  <a:srgbClr val="FFFFFF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159" sz="4000">
                <a:solidFill>
                  <a:srgbClr val="FFFFFF"/>
                </a:solidFill>
              </a:rPr>
              <a:t>SEO 相关问题</a:t>
            </a:r>
          </a:p>
        </p:txBody>
      </p:sp>
      <p:sp>
        <p:nvSpPr>
          <p:cNvPr id="360" name="Shape 360"/>
          <p:cNvSpPr/>
          <p:nvPr/>
        </p:nvSpPr>
        <p:spPr>
          <a:xfrm>
            <a:off x="438150" y="2413000"/>
            <a:ext cx="8473288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 lvl="0">
              <a:defRPr sz="1800"/>
            </a:pPr>
            <a:r>
              <a:rPr sz="3600"/>
              <a:t>搜索引擎友好的 Web App 该如何设计？</a:t>
            </a:r>
          </a:p>
        </p:txBody>
      </p:sp>
      <p:pic>
        <p:nvPicPr>
          <p:cNvPr id="361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1223" y="8305289"/>
            <a:ext cx="3728604" cy="847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crawlerserver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4900" y="3451225"/>
            <a:ext cx="11226801" cy="5651500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Shape 363"/>
          <p:cNvSpPr/>
          <p:nvPr/>
        </p:nvSpPr>
        <p:spPr>
          <a:xfrm>
            <a:off x="4529755" y="8636000"/>
            <a:ext cx="7501535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ajax.html?_escaped_fragment_=key=value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roup 367"/>
          <p:cNvGrpSpPr/>
          <p:nvPr/>
        </p:nvGrpSpPr>
        <p:grpSpPr>
          <a:xfrm>
            <a:off x="-7343" y="-11562"/>
            <a:ext cx="13019681" cy="2109256"/>
            <a:chOff x="0" y="0"/>
            <a:chExt cx="13019679" cy="2109255"/>
          </a:xfrm>
        </p:grpSpPr>
        <p:pic>
          <p:nvPicPr>
            <p:cNvPr id="365" name="writing.jpg"/>
            <p:cNvPicPr/>
            <p:nvPr/>
          </p:nvPicPr>
          <p:blipFill>
            <a:blip r:embed="rId2">
              <a:extLst/>
            </a:blip>
            <a:srcRect l="0" t="36938" r="0" b="36938"/>
            <a:stretch>
              <a:fillRect/>
            </a:stretch>
          </p:blipFill>
          <p:spPr>
            <a:xfrm>
              <a:off x="0" y="3504"/>
              <a:ext cx="13019680" cy="2102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6" name="Shape 366"/>
            <p:cNvSpPr/>
            <p:nvPr/>
          </p:nvSpPr>
          <p:spPr>
            <a:xfrm>
              <a:off x="7342" y="0"/>
              <a:ext cx="13004801" cy="2109256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45000"/>
                  </a:srgbClr>
                </a:gs>
              </a:gsLst>
              <a:lin ang="5279523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</p:grpSp>
      <p:sp>
        <p:nvSpPr>
          <p:cNvPr id="368" name="Shape 368"/>
          <p:cNvSpPr/>
          <p:nvPr/>
        </p:nvSpPr>
        <p:spPr>
          <a:xfrm>
            <a:off x="10084157" y="277189"/>
            <a:ext cx="242544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Airpub</a:t>
            </a:r>
          </a:p>
        </p:txBody>
      </p:sp>
      <p:sp>
        <p:nvSpPr>
          <p:cNvPr id="369" name="Shape 369"/>
          <p:cNvSpPr/>
          <p:nvPr>
            <p:ph type="title"/>
          </p:nvPr>
        </p:nvSpPr>
        <p:spPr>
          <a:xfrm>
            <a:off x="10076972" y="1406973"/>
            <a:ext cx="2541417" cy="422286"/>
          </a:xfrm>
          <a:prstGeom prst="rect">
            <a:avLst/>
          </a:prstGeom>
        </p:spPr>
        <p:txBody>
          <a:bodyPr/>
          <a:lstStyle>
            <a:lvl1pPr>
              <a:defRPr cap="all" spc="252" sz="1800">
                <a:latin typeface="+mn-lt"/>
                <a:ea typeface="+mn-ea"/>
                <a:cs typeface="+mn-cs"/>
                <a:sym typeface="冬青黑体简体中文 W3"/>
              </a:defRPr>
            </a:lvl1pPr>
          </a:lstStyle>
          <a:p>
            <a:pPr lvl="0">
              <a:defRPr cap="none" spc="0">
                <a:solidFill>
                  <a:srgbClr val="000000"/>
                </a:solidFill>
              </a:defRPr>
            </a:pPr>
            <a:r>
              <a:rPr cap="all" spc="252">
                <a:solidFill>
                  <a:srgbClr val="FFFFFF"/>
                </a:solidFill>
              </a:rPr>
              <a:t>纯前端博客引擎实践</a:t>
            </a:r>
          </a:p>
        </p:txBody>
      </p:sp>
      <p:sp>
        <p:nvSpPr>
          <p:cNvPr id="370" name="Shape 370"/>
          <p:cNvSpPr/>
          <p:nvPr/>
        </p:nvSpPr>
        <p:spPr>
          <a:xfrm>
            <a:off x="431229" y="1111221"/>
            <a:ext cx="4819192" cy="82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defRPr b="1" spc="159">
                <a:solidFill>
                  <a:srgbClr val="FFFFFF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159" sz="4000">
                <a:solidFill>
                  <a:srgbClr val="FFFFFF"/>
                </a:solidFill>
              </a:rPr>
              <a:t>致谢</a:t>
            </a:r>
          </a:p>
        </p:txBody>
      </p:sp>
      <p:sp>
        <p:nvSpPr>
          <p:cNvPr id="371" name="Shape 371"/>
          <p:cNvSpPr/>
          <p:nvPr/>
        </p:nvSpPr>
        <p:spPr>
          <a:xfrm>
            <a:off x="5291124" y="4401343"/>
            <a:ext cx="404164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2400"/>
            </a:lvl1pPr>
          </a:lstStyle>
          <a:p>
            <a:pPr lvl="0">
              <a:defRPr b="0" sz="1800"/>
            </a:pPr>
            <a:r>
              <a:rPr b="1" sz="2400"/>
              <a:t>欢迎 Star or Fork Airpub</a:t>
            </a:r>
          </a:p>
        </p:txBody>
      </p:sp>
      <p:sp>
        <p:nvSpPr>
          <p:cNvPr id="372" name="Shape 372"/>
          <p:cNvSpPr/>
          <p:nvPr/>
        </p:nvSpPr>
        <p:spPr>
          <a:xfrm>
            <a:off x="5300738" y="4959350"/>
            <a:ext cx="2017523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 lvl="0">
              <a:defRPr sz="1800"/>
            </a:pPr>
            <a:r>
              <a:rPr sz="2000"/>
              <a:t>http://airpub.io</a:t>
            </a:r>
          </a:p>
        </p:txBody>
      </p:sp>
      <p:sp>
        <p:nvSpPr>
          <p:cNvPr id="373" name="Shape 373"/>
          <p:cNvSpPr/>
          <p:nvPr/>
        </p:nvSpPr>
        <p:spPr>
          <a:xfrm>
            <a:off x="5300674" y="5334000"/>
            <a:ext cx="4470401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 lvl="0">
              <a:defRPr sz="1800"/>
            </a:pPr>
            <a:r>
              <a:rPr sz="2000"/>
              <a:t>http://github.com/duoshuo/airpub</a:t>
            </a:r>
          </a:p>
        </p:txBody>
      </p:sp>
      <p:sp>
        <p:nvSpPr>
          <p:cNvPr id="374" name="Shape 374"/>
          <p:cNvSpPr/>
          <p:nvPr/>
        </p:nvSpPr>
        <p:spPr>
          <a:xfrm>
            <a:off x="5251450" y="3738072"/>
            <a:ext cx="6055614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 lvl="0">
              <a:defRPr sz="1800"/>
            </a:pPr>
            <a:r>
              <a:rPr sz="3600"/>
              <a:t>感谢所有关注 Airpub 朋友们</a:t>
            </a:r>
          </a:p>
        </p:txBody>
      </p:sp>
      <p:sp>
        <p:nvSpPr>
          <p:cNvPr id="375" name="Shape 375"/>
          <p:cNvSpPr/>
          <p:nvPr/>
        </p:nvSpPr>
        <p:spPr>
          <a:xfrm>
            <a:off x="1306194" y="3678237"/>
            <a:ext cx="3509011" cy="181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BFBFBF"/>
                </a:solidFill>
                <a:latin typeface="Zapfino"/>
                <a:ea typeface="Zapfino"/>
                <a:cs typeface="Zapfino"/>
                <a:sym typeface="Zapf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BFBFBF"/>
                </a:solidFill>
              </a:rPr>
              <a:t>Thank you</a:t>
            </a:r>
          </a:p>
        </p:txBody>
      </p:sp>
      <p:pic>
        <p:nvPicPr>
          <p:cNvPr id="376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59075" y="6307628"/>
            <a:ext cx="2461250" cy="884512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Shape 377"/>
          <p:cNvSpPr/>
          <p:nvPr/>
        </p:nvSpPr>
        <p:spPr>
          <a:xfrm>
            <a:off x="7931150" y="6330784"/>
            <a:ext cx="4787799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2400"/>
              <a:t>小公司，大产品的精益创业团队，</a:t>
            </a:r>
            <a:endParaRPr b="1" sz="2400"/>
          </a:p>
          <a:p>
            <a:pPr lvl="0" algn="l">
              <a:defRPr sz="1800"/>
            </a:pPr>
            <a:r>
              <a:rPr b="1" sz="2400"/>
              <a:t>正在招人，欢迎自荐</a:t>
            </a:r>
          </a:p>
        </p:txBody>
      </p:sp>
      <p:pic>
        <p:nvPicPr>
          <p:cNvPr id="378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29224" y="7543193"/>
            <a:ext cx="2346352" cy="959726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Shape 379"/>
          <p:cNvSpPr/>
          <p:nvPr/>
        </p:nvSpPr>
        <p:spPr>
          <a:xfrm>
            <a:off x="7931150" y="7617013"/>
            <a:ext cx="417819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2400"/>
              <a:t>报销来回头等舱，豪华酒店的</a:t>
            </a:r>
            <a:endParaRPr b="1" sz="2400"/>
          </a:p>
          <a:p>
            <a:pPr lvl="0" algn="l">
              <a:defRPr sz="1800"/>
            </a:pPr>
            <a:r>
              <a:rPr b="1" sz="2400"/>
              <a:t>常旅客社区初创团队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4"/>
          <p:cNvGrpSpPr/>
          <p:nvPr/>
        </p:nvGrpSpPr>
        <p:grpSpPr>
          <a:xfrm>
            <a:off x="-7343" y="-11562"/>
            <a:ext cx="13019681" cy="2109256"/>
            <a:chOff x="0" y="0"/>
            <a:chExt cx="13019679" cy="2109255"/>
          </a:xfrm>
        </p:grpSpPr>
        <p:pic>
          <p:nvPicPr>
            <p:cNvPr id="62" name="writing.jpg"/>
            <p:cNvPicPr/>
            <p:nvPr/>
          </p:nvPicPr>
          <p:blipFill>
            <a:blip r:embed="rId2">
              <a:extLst/>
            </a:blip>
            <a:srcRect l="0" t="36938" r="0" b="36938"/>
            <a:stretch>
              <a:fillRect/>
            </a:stretch>
          </p:blipFill>
          <p:spPr>
            <a:xfrm>
              <a:off x="0" y="3504"/>
              <a:ext cx="13019680" cy="2102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3" name="Shape 63"/>
            <p:cNvSpPr/>
            <p:nvPr/>
          </p:nvSpPr>
          <p:spPr>
            <a:xfrm>
              <a:off x="7342" y="0"/>
              <a:ext cx="13004801" cy="2109256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45000"/>
                  </a:srgbClr>
                </a:gs>
              </a:gsLst>
              <a:lin ang="5279523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</p:grpSp>
      <p:sp>
        <p:nvSpPr>
          <p:cNvPr id="65" name="Shape 65"/>
          <p:cNvSpPr/>
          <p:nvPr/>
        </p:nvSpPr>
        <p:spPr>
          <a:xfrm>
            <a:off x="10084157" y="277189"/>
            <a:ext cx="242544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Airpub</a:t>
            </a:r>
          </a:p>
        </p:txBody>
      </p:sp>
      <p:sp>
        <p:nvSpPr>
          <p:cNvPr id="66" name="Shape 66"/>
          <p:cNvSpPr/>
          <p:nvPr>
            <p:ph type="title"/>
          </p:nvPr>
        </p:nvSpPr>
        <p:spPr>
          <a:xfrm>
            <a:off x="10076972" y="1406973"/>
            <a:ext cx="2541417" cy="422286"/>
          </a:xfrm>
          <a:prstGeom prst="rect">
            <a:avLst/>
          </a:prstGeom>
        </p:spPr>
        <p:txBody>
          <a:bodyPr/>
          <a:lstStyle>
            <a:lvl1pPr>
              <a:defRPr cap="all" spc="252" sz="1800">
                <a:latin typeface="+mn-lt"/>
                <a:ea typeface="+mn-ea"/>
                <a:cs typeface="+mn-cs"/>
                <a:sym typeface="冬青黑体简体中文 W3"/>
              </a:defRPr>
            </a:lvl1pPr>
          </a:lstStyle>
          <a:p>
            <a:pPr lvl="0">
              <a:defRPr cap="none" spc="0">
                <a:solidFill>
                  <a:srgbClr val="000000"/>
                </a:solidFill>
              </a:defRPr>
            </a:pPr>
            <a:r>
              <a:rPr cap="all" spc="252">
                <a:solidFill>
                  <a:srgbClr val="FFFFFF"/>
                </a:solidFill>
              </a:rPr>
              <a:t>纯前端博客引擎实践</a:t>
            </a:r>
          </a:p>
        </p:txBody>
      </p:sp>
      <p:sp>
        <p:nvSpPr>
          <p:cNvPr id="67" name="Shape 67"/>
          <p:cNvSpPr/>
          <p:nvPr/>
        </p:nvSpPr>
        <p:spPr>
          <a:xfrm>
            <a:off x="431229" y="1111221"/>
            <a:ext cx="4819192" cy="82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defRPr b="1" cap="all" spc="159">
                <a:solidFill>
                  <a:srgbClr val="FFFFFF"/>
                </a:solidFill>
              </a:defRPr>
            </a:lvl1pPr>
          </a:lstStyle>
          <a:p>
            <a:pPr lvl="0">
              <a:defRPr b="0" cap="none" spc="0" sz="1800">
                <a:solidFill>
                  <a:srgbClr val="000000"/>
                </a:solidFill>
              </a:defRPr>
            </a:pPr>
            <a:r>
              <a:rPr b="1" cap="all" spc="159" sz="4000">
                <a:solidFill>
                  <a:srgbClr val="FFFFFF"/>
                </a:solidFill>
              </a:rPr>
              <a:t>我的一些开源项目</a:t>
            </a:r>
          </a:p>
        </p:txBody>
      </p:sp>
      <p:pic>
        <p:nvPicPr>
          <p:cNvPr id="68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16500" y="2633171"/>
            <a:ext cx="685800" cy="685801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/>
          <p:nvPr/>
        </p:nvSpPr>
        <p:spPr>
          <a:xfrm>
            <a:off x="5791898" y="2699847"/>
            <a:ext cx="1972311" cy="552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 lvl="0">
              <a:defRPr sz="1800"/>
            </a:pPr>
            <a:r>
              <a:rPr sz="3500"/>
              <a:t>turingou</a:t>
            </a:r>
          </a:p>
        </p:txBody>
      </p:sp>
      <p:pic>
        <p:nvPicPr>
          <p:cNvPr id="70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67425" y="4402628"/>
            <a:ext cx="1353582" cy="1353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138820" y="4539668"/>
            <a:ext cx="1878611" cy="107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418775" y="4692068"/>
            <a:ext cx="2209801" cy="774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pasted-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169620" y="4402628"/>
            <a:ext cx="1528752" cy="1353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airpub-version-2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849458" y="6565318"/>
            <a:ext cx="1589516" cy="1301984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pasted-image.pd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089196" y="6863763"/>
            <a:ext cx="6868959" cy="984494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hape 76"/>
          <p:cNvSpPr/>
          <p:nvPr/>
        </p:nvSpPr>
        <p:spPr>
          <a:xfrm>
            <a:off x="1361889" y="5955785"/>
            <a:ext cx="2747773" cy="409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cap="all" spc="192" sz="24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cap="none" spc="0" sz="1800"/>
            </a:pPr>
            <a:r>
              <a:rPr cap="all" spc="192" sz="2400"/>
              <a:t>豆瓣电台命令行版</a:t>
            </a:r>
          </a:p>
        </p:txBody>
      </p:sp>
      <p:sp>
        <p:nvSpPr>
          <p:cNvPr id="77" name="Shape 77"/>
          <p:cNvSpPr/>
          <p:nvPr/>
        </p:nvSpPr>
        <p:spPr>
          <a:xfrm>
            <a:off x="4527199" y="5955785"/>
            <a:ext cx="1101853" cy="409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92" sz="24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pc="0" sz="1800"/>
            </a:pPr>
            <a:r>
              <a:rPr spc="192" sz="2400"/>
              <a:t>播放器</a:t>
            </a:r>
          </a:p>
        </p:txBody>
      </p:sp>
      <p:sp>
        <p:nvSpPr>
          <p:cNvPr id="78" name="Shape 78"/>
          <p:cNvSpPr/>
          <p:nvPr/>
        </p:nvSpPr>
        <p:spPr>
          <a:xfrm>
            <a:off x="6605465" y="5947588"/>
            <a:ext cx="1760221" cy="40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92" sz="24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pc="0" sz="1800"/>
            </a:pPr>
            <a:r>
              <a:rPr spc="192" sz="2400"/>
              <a:t>社会化论坛</a:t>
            </a:r>
          </a:p>
        </p:txBody>
      </p:sp>
      <p:sp>
        <p:nvSpPr>
          <p:cNvPr id="79" name="Shape 79"/>
          <p:cNvSpPr/>
          <p:nvPr/>
        </p:nvSpPr>
        <p:spPr>
          <a:xfrm>
            <a:off x="9054800" y="5900413"/>
            <a:ext cx="175839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92" sz="24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pc="0" sz="1800"/>
            </a:pPr>
            <a:r>
              <a:rPr spc="192" sz="2400"/>
              <a:t>DailyIcons</a:t>
            </a:r>
          </a:p>
        </p:txBody>
      </p:sp>
      <p:sp>
        <p:nvSpPr>
          <p:cNvPr id="80" name="Shape 80"/>
          <p:cNvSpPr/>
          <p:nvPr/>
        </p:nvSpPr>
        <p:spPr>
          <a:xfrm>
            <a:off x="1915998" y="8152885"/>
            <a:ext cx="1431037" cy="40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92" sz="24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pc="0" sz="1800"/>
            </a:pPr>
            <a:r>
              <a:rPr spc="192" sz="2400"/>
              <a:t>博客引擎</a:t>
            </a:r>
          </a:p>
        </p:txBody>
      </p:sp>
      <p:sp>
        <p:nvSpPr>
          <p:cNvPr id="81" name="Shape 81"/>
          <p:cNvSpPr/>
          <p:nvPr/>
        </p:nvSpPr>
        <p:spPr>
          <a:xfrm>
            <a:off x="6083952" y="8046713"/>
            <a:ext cx="287944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92" sz="24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pc="0" sz="1800"/>
            </a:pPr>
            <a:r>
              <a:rPr spc="192" sz="2400"/>
              <a:t>Markdown 编辑器</a:t>
            </a:r>
          </a:p>
        </p:txBody>
      </p:sp>
      <p:sp>
        <p:nvSpPr>
          <p:cNvPr id="82" name="Shape 82"/>
          <p:cNvSpPr/>
          <p:nvPr/>
        </p:nvSpPr>
        <p:spPr>
          <a:xfrm>
            <a:off x="2120900" y="3860800"/>
            <a:ext cx="8078245" cy="0"/>
          </a:xfrm>
          <a:prstGeom prst="line">
            <a:avLst/>
          </a:prstGeom>
          <a:ln w="12700">
            <a:solidFill>
              <a:srgbClr val="BFBFB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cap="all" spc="384" sz="2400">
                <a:solidFill>
                  <a:srgbClr val="55D7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6"/>
          <p:cNvGrpSpPr/>
          <p:nvPr/>
        </p:nvGrpSpPr>
        <p:grpSpPr>
          <a:xfrm>
            <a:off x="-7343" y="-11562"/>
            <a:ext cx="13019681" cy="2109256"/>
            <a:chOff x="0" y="0"/>
            <a:chExt cx="13019679" cy="2109255"/>
          </a:xfrm>
        </p:grpSpPr>
        <p:pic>
          <p:nvPicPr>
            <p:cNvPr id="84" name="writing.jpg"/>
            <p:cNvPicPr/>
            <p:nvPr/>
          </p:nvPicPr>
          <p:blipFill>
            <a:blip r:embed="rId2">
              <a:extLst/>
            </a:blip>
            <a:srcRect l="0" t="36938" r="0" b="36938"/>
            <a:stretch>
              <a:fillRect/>
            </a:stretch>
          </p:blipFill>
          <p:spPr>
            <a:xfrm>
              <a:off x="0" y="3504"/>
              <a:ext cx="13019680" cy="2102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5" name="Shape 85"/>
            <p:cNvSpPr/>
            <p:nvPr/>
          </p:nvSpPr>
          <p:spPr>
            <a:xfrm>
              <a:off x="7342" y="0"/>
              <a:ext cx="13004801" cy="2109256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45000"/>
                  </a:srgbClr>
                </a:gs>
              </a:gsLst>
              <a:lin ang="5279523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</p:grpSp>
      <p:sp>
        <p:nvSpPr>
          <p:cNvPr id="87" name="Shape 87"/>
          <p:cNvSpPr/>
          <p:nvPr/>
        </p:nvSpPr>
        <p:spPr>
          <a:xfrm>
            <a:off x="10084157" y="277189"/>
            <a:ext cx="242544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Airpub</a:t>
            </a:r>
          </a:p>
        </p:txBody>
      </p:sp>
      <p:sp>
        <p:nvSpPr>
          <p:cNvPr id="88" name="Shape 88"/>
          <p:cNvSpPr/>
          <p:nvPr>
            <p:ph type="title"/>
          </p:nvPr>
        </p:nvSpPr>
        <p:spPr>
          <a:xfrm>
            <a:off x="10076972" y="1406973"/>
            <a:ext cx="2541417" cy="422286"/>
          </a:xfrm>
          <a:prstGeom prst="rect">
            <a:avLst/>
          </a:prstGeom>
        </p:spPr>
        <p:txBody>
          <a:bodyPr/>
          <a:lstStyle>
            <a:lvl1pPr>
              <a:defRPr cap="all" spc="252" sz="1800">
                <a:latin typeface="+mn-lt"/>
                <a:ea typeface="+mn-ea"/>
                <a:cs typeface="+mn-cs"/>
                <a:sym typeface="冬青黑体简体中文 W3"/>
              </a:defRPr>
            </a:lvl1pPr>
          </a:lstStyle>
          <a:p>
            <a:pPr lvl="0">
              <a:defRPr cap="none" spc="0">
                <a:solidFill>
                  <a:srgbClr val="000000"/>
                </a:solidFill>
              </a:defRPr>
            </a:pPr>
            <a:r>
              <a:rPr cap="all" spc="252">
                <a:solidFill>
                  <a:srgbClr val="FFFFFF"/>
                </a:solidFill>
              </a:rPr>
              <a:t>纯前端博客引擎实践</a:t>
            </a:r>
          </a:p>
        </p:txBody>
      </p:sp>
      <p:sp>
        <p:nvSpPr>
          <p:cNvPr id="89" name="Shape 89"/>
          <p:cNvSpPr/>
          <p:nvPr/>
        </p:nvSpPr>
        <p:spPr>
          <a:xfrm>
            <a:off x="431229" y="1111221"/>
            <a:ext cx="6980723" cy="82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defRPr b="1" spc="159">
                <a:solidFill>
                  <a:srgbClr val="FFFFFF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159" sz="4000">
                <a:solidFill>
                  <a:srgbClr val="FFFFFF"/>
                </a:solidFill>
              </a:rPr>
              <a:t>后端即服务</a:t>
            </a:r>
          </a:p>
        </p:txBody>
      </p:sp>
      <p:sp>
        <p:nvSpPr>
          <p:cNvPr id="90" name="Shape 90"/>
          <p:cNvSpPr/>
          <p:nvPr/>
        </p:nvSpPr>
        <p:spPr>
          <a:xfrm>
            <a:off x="1701545" y="2617296"/>
            <a:ext cx="9525509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/>
            </a:pPr>
            <a:r>
              <a:rPr sz="8000"/>
              <a:t>Developing upon Air</a:t>
            </a:r>
          </a:p>
        </p:txBody>
      </p:sp>
      <p:pic>
        <p:nvPicPr>
          <p:cNvPr id="91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0600" y="4464050"/>
            <a:ext cx="3784600" cy="825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6150" y="5725584"/>
            <a:ext cx="2120900" cy="71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pasted-image.t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63258" y="7048500"/>
            <a:ext cx="1676401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pasted-image.t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505047" y="8304703"/>
            <a:ext cx="2603501" cy="72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pasted-image.t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287712" y="8183071"/>
            <a:ext cx="3644901" cy="774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pasted-image.t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712200" y="5742518"/>
            <a:ext cx="3311122" cy="922864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pasted-image.t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226050" y="6997700"/>
            <a:ext cx="1943100" cy="774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pasted-image.t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059494" y="4438650"/>
            <a:ext cx="2324101" cy="876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pasted-image.tif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695096" y="4791623"/>
            <a:ext cx="1714501" cy="53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pasted-image.tif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579812" y="5649384"/>
            <a:ext cx="2222501" cy="86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pasted-image.tif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6444456" y="5776384"/>
            <a:ext cx="1625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pasted-image.tif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814240" y="7192942"/>
            <a:ext cx="2451101" cy="584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6"/>
          <p:cNvGrpSpPr/>
          <p:nvPr/>
        </p:nvGrpSpPr>
        <p:grpSpPr>
          <a:xfrm>
            <a:off x="-7343" y="-11562"/>
            <a:ext cx="13019681" cy="2109256"/>
            <a:chOff x="0" y="0"/>
            <a:chExt cx="13019679" cy="2109255"/>
          </a:xfrm>
        </p:grpSpPr>
        <p:pic>
          <p:nvPicPr>
            <p:cNvPr id="104" name="writing.jpg"/>
            <p:cNvPicPr/>
            <p:nvPr/>
          </p:nvPicPr>
          <p:blipFill>
            <a:blip r:embed="rId2">
              <a:extLst/>
            </a:blip>
            <a:srcRect l="0" t="36938" r="0" b="36938"/>
            <a:stretch>
              <a:fillRect/>
            </a:stretch>
          </p:blipFill>
          <p:spPr>
            <a:xfrm>
              <a:off x="0" y="3504"/>
              <a:ext cx="13019680" cy="2102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5" name="Shape 105"/>
            <p:cNvSpPr/>
            <p:nvPr/>
          </p:nvSpPr>
          <p:spPr>
            <a:xfrm>
              <a:off x="7342" y="0"/>
              <a:ext cx="13004801" cy="2109256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45000"/>
                  </a:srgbClr>
                </a:gs>
              </a:gsLst>
              <a:lin ang="5279523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</p:grpSp>
      <p:sp>
        <p:nvSpPr>
          <p:cNvPr id="107" name="Shape 107"/>
          <p:cNvSpPr/>
          <p:nvPr/>
        </p:nvSpPr>
        <p:spPr>
          <a:xfrm>
            <a:off x="10084157" y="277189"/>
            <a:ext cx="242544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Airpub</a:t>
            </a:r>
          </a:p>
        </p:txBody>
      </p:sp>
      <p:sp>
        <p:nvSpPr>
          <p:cNvPr id="108" name="Shape 108"/>
          <p:cNvSpPr/>
          <p:nvPr>
            <p:ph type="title"/>
          </p:nvPr>
        </p:nvSpPr>
        <p:spPr>
          <a:xfrm>
            <a:off x="10076972" y="1406973"/>
            <a:ext cx="2541417" cy="422286"/>
          </a:xfrm>
          <a:prstGeom prst="rect">
            <a:avLst/>
          </a:prstGeom>
        </p:spPr>
        <p:txBody>
          <a:bodyPr/>
          <a:lstStyle>
            <a:lvl1pPr>
              <a:defRPr cap="all" spc="252" sz="1800">
                <a:latin typeface="+mn-lt"/>
                <a:ea typeface="+mn-ea"/>
                <a:cs typeface="+mn-cs"/>
                <a:sym typeface="冬青黑体简体中文 W3"/>
              </a:defRPr>
            </a:lvl1pPr>
          </a:lstStyle>
          <a:p>
            <a:pPr lvl="0">
              <a:defRPr cap="none" spc="0">
                <a:solidFill>
                  <a:srgbClr val="000000"/>
                </a:solidFill>
              </a:defRPr>
            </a:pPr>
            <a:r>
              <a:rPr cap="all" spc="252">
                <a:solidFill>
                  <a:srgbClr val="FFFFFF"/>
                </a:solidFill>
              </a:rPr>
              <a:t>纯前端博客引擎实践</a:t>
            </a:r>
          </a:p>
        </p:txBody>
      </p:sp>
      <p:sp>
        <p:nvSpPr>
          <p:cNvPr id="109" name="Shape 109"/>
          <p:cNvSpPr/>
          <p:nvPr/>
        </p:nvSpPr>
        <p:spPr>
          <a:xfrm>
            <a:off x="431229" y="1111221"/>
            <a:ext cx="4819192" cy="82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defRPr b="1" spc="159">
                <a:solidFill>
                  <a:srgbClr val="FFFFFF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159" sz="4000">
                <a:solidFill>
                  <a:srgbClr val="FFFFFF"/>
                </a:solidFill>
              </a:rPr>
              <a:t>Airpub 简单介绍</a:t>
            </a:r>
          </a:p>
        </p:txBody>
      </p:sp>
      <p:sp>
        <p:nvSpPr>
          <p:cNvPr id="110" name="Shape 110"/>
          <p:cNvSpPr/>
          <p:nvPr/>
        </p:nvSpPr>
        <p:spPr>
          <a:xfrm>
            <a:off x="2190750" y="4571999"/>
            <a:ext cx="1638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纯前端</a:t>
            </a:r>
          </a:p>
        </p:txBody>
      </p:sp>
      <p:sp>
        <p:nvSpPr>
          <p:cNvPr id="111" name="Shape 111"/>
          <p:cNvSpPr/>
          <p:nvPr/>
        </p:nvSpPr>
        <p:spPr>
          <a:xfrm>
            <a:off x="9124950" y="4622800"/>
            <a:ext cx="219318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>
              <a:defRPr sz="1800"/>
            </a:pPr>
            <a:r>
              <a:rPr sz="3600"/>
              <a:t>Angular.js</a:t>
            </a:r>
          </a:p>
        </p:txBody>
      </p:sp>
      <p:pic>
        <p:nvPicPr>
          <p:cNvPr id="112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25292" y="4368800"/>
            <a:ext cx="4903416" cy="4038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113"/>
          <p:cNvSpPr/>
          <p:nvPr/>
        </p:nvSpPr>
        <p:spPr>
          <a:xfrm>
            <a:off x="311149" y="6019799"/>
            <a:ext cx="3162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仅需一次部署</a:t>
            </a:r>
          </a:p>
        </p:txBody>
      </p:sp>
      <p:sp>
        <p:nvSpPr>
          <p:cNvPr id="114" name="Shape 114"/>
          <p:cNvSpPr/>
          <p:nvPr/>
        </p:nvSpPr>
        <p:spPr>
          <a:xfrm>
            <a:off x="1428750" y="7467600"/>
            <a:ext cx="240030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不依赖工作流</a:t>
            </a:r>
          </a:p>
        </p:txBody>
      </p:sp>
      <p:sp>
        <p:nvSpPr>
          <p:cNvPr id="115" name="Shape 115"/>
          <p:cNvSpPr/>
          <p:nvPr/>
        </p:nvSpPr>
        <p:spPr>
          <a:xfrm>
            <a:off x="9480550" y="6019799"/>
            <a:ext cx="214325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多说 API</a:t>
            </a:r>
          </a:p>
        </p:txBody>
      </p:sp>
      <p:sp>
        <p:nvSpPr>
          <p:cNvPr id="116" name="Shape 116"/>
          <p:cNvSpPr/>
          <p:nvPr/>
        </p:nvSpPr>
        <p:spPr>
          <a:xfrm>
            <a:off x="8809482" y="7432675"/>
            <a:ext cx="2418589" cy="552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 lvl="0">
              <a:defRPr sz="1800"/>
            </a:pPr>
            <a:r>
              <a:rPr sz="3500"/>
              <a:t>Markdown</a:t>
            </a:r>
          </a:p>
        </p:txBody>
      </p:sp>
      <p:sp>
        <p:nvSpPr>
          <p:cNvPr id="117" name="Shape 117"/>
          <p:cNvSpPr/>
          <p:nvPr/>
        </p:nvSpPr>
        <p:spPr>
          <a:xfrm>
            <a:off x="3482085" y="2617296"/>
            <a:ext cx="5964429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/>
            </a:pPr>
            <a:r>
              <a:rPr sz="8000"/>
              <a:t>Publish to Air</a:t>
            </a:r>
          </a:p>
        </p:txBody>
      </p:sp>
      <p:sp>
        <p:nvSpPr>
          <p:cNvPr id="118" name="Shape 118"/>
          <p:cNvSpPr/>
          <p:nvPr/>
        </p:nvSpPr>
        <p:spPr>
          <a:xfrm>
            <a:off x="4380611" y="5453380"/>
            <a:ext cx="4167379" cy="1107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70000"/>
              </a:lnSpc>
              <a:defRPr sz="1800"/>
            </a:pPr>
            <a:r>
              <a:rPr sz="3600">
                <a:solidFill>
                  <a:srgbClr val="FFFFFF"/>
                </a:solidFill>
              </a:rPr>
              <a:t>100000000+ </a:t>
            </a:r>
            <a:endParaRPr sz="3600">
              <a:solidFill>
                <a:srgbClr val="FFFFFF"/>
              </a:solidFill>
            </a:endParaRPr>
          </a:p>
          <a:p>
            <a:pPr lvl="0">
              <a:lnSpc>
                <a:spcPct val="70000"/>
              </a:lnSpc>
              <a:defRPr sz="1800"/>
            </a:pPr>
            <a:r>
              <a:rPr sz="3600">
                <a:solidFill>
                  <a:srgbClr val="FFFFFF"/>
                </a:solidFill>
              </a:rPr>
              <a:t>Requests Per Day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2"/>
          <p:cNvGrpSpPr/>
          <p:nvPr/>
        </p:nvGrpSpPr>
        <p:grpSpPr>
          <a:xfrm>
            <a:off x="-7343" y="-11562"/>
            <a:ext cx="13019681" cy="2109256"/>
            <a:chOff x="0" y="0"/>
            <a:chExt cx="13019679" cy="2109255"/>
          </a:xfrm>
        </p:grpSpPr>
        <p:pic>
          <p:nvPicPr>
            <p:cNvPr id="120" name="writing.jpg"/>
            <p:cNvPicPr/>
            <p:nvPr/>
          </p:nvPicPr>
          <p:blipFill>
            <a:blip r:embed="rId2">
              <a:extLst/>
            </a:blip>
            <a:srcRect l="0" t="36938" r="0" b="36938"/>
            <a:stretch>
              <a:fillRect/>
            </a:stretch>
          </p:blipFill>
          <p:spPr>
            <a:xfrm>
              <a:off x="0" y="3504"/>
              <a:ext cx="13019680" cy="2102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1" name="Shape 121"/>
            <p:cNvSpPr/>
            <p:nvPr/>
          </p:nvSpPr>
          <p:spPr>
            <a:xfrm>
              <a:off x="7342" y="0"/>
              <a:ext cx="13004801" cy="2109256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45000"/>
                  </a:srgbClr>
                </a:gs>
              </a:gsLst>
              <a:lin ang="5279523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</p:grpSp>
      <p:sp>
        <p:nvSpPr>
          <p:cNvPr id="123" name="Shape 123"/>
          <p:cNvSpPr/>
          <p:nvPr/>
        </p:nvSpPr>
        <p:spPr>
          <a:xfrm>
            <a:off x="10084157" y="277189"/>
            <a:ext cx="242544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Airpub</a:t>
            </a:r>
          </a:p>
        </p:txBody>
      </p:sp>
      <p:sp>
        <p:nvSpPr>
          <p:cNvPr id="124" name="Shape 124"/>
          <p:cNvSpPr/>
          <p:nvPr>
            <p:ph type="title"/>
          </p:nvPr>
        </p:nvSpPr>
        <p:spPr>
          <a:xfrm>
            <a:off x="10076972" y="1406973"/>
            <a:ext cx="2541417" cy="422286"/>
          </a:xfrm>
          <a:prstGeom prst="rect">
            <a:avLst/>
          </a:prstGeom>
        </p:spPr>
        <p:txBody>
          <a:bodyPr/>
          <a:lstStyle>
            <a:lvl1pPr>
              <a:defRPr cap="all" spc="252" sz="1800">
                <a:latin typeface="+mn-lt"/>
                <a:ea typeface="+mn-ea"/>
                <a:cs typeface="+mn-cs"/>
                <a:sym typeface="冬青黑体简体中文 W3"/>
              </a:defRPr>
            </a:lvl1pPr>
          </a:lstStyle>
          <a:p>
            <a:pPr lvl="0">
              <a:defRPr cap="none" spc="0">
                <a:solidFill>
                  <a:srgbClr val="000000"/>
                </a:solidFill>
              </a:defRPr>
            </a:pPr>
            <a:r>
              <a:rPr cap="all" spc="252">
                <a:solidFill>
                  <a:srgbClr val="FFFFFF"/>
                </a:solidFill>
              </a:rPr>
              <a:t>纯前端博客引擎实践</a:t>
            </a:r>
          </a:p>
        </p:txBody>
      </p:sp>
      <p:sp>
        <p:nvSpPr>
          <p:cNvPr id="125" name="Shape 125"/>
          <p:cNvSpPr/>
          <p:nvPr/>
        </p:nvSpPr>
        <p:spPr>
          <a:xfrm>
            <a:off x="431229" y="1111221"/>
            <a:ext cx="4819192" cy="82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defRPr b="1" spc="159">
                <a:solidFill>
                  <a:srgbClr val="FFFFFF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159" sz="4000">
                <a:solidFill>
                  <a:srgbClr val="FFFFFF"/>
                </a:solidFill>
              </a:rPr>
              <a:t>Airpub 简单介绍</a:t>
            </a:r>
          </a:p>
        </p:txBody>
      </p:sp>
      <p:pic>
        <p:nvPicPr>
          <p:cNvPr id="126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3194" y="5035101"/>
            <a:ext cx="2724107" cy="2243656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/>
        </p:nvSpPr>
        <p:spPr>
          <a:xfrm>
            <a:off x="1818894" y="2617296"/>
            <a:ext cx="9290813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/>
            </a:pPr>
            <a:r>
              <a:rPr sz="8000"/>
              <a:t>Publish articles to Air</a:t>
            </a:r>
          </a:p>
        </p:txBody>
      </p:sp>
      <p:sp>
        <p:nvSpPr>
          <p:cNvPr id="128" name="Shape 128"/>
          <p:cNvSpPr/>
          <p:nvPr/>
        </p:nvSpPr>
        <p:spPr>
          <a:xfrm>
            <a:off x="4765177" y="6032500"/>
            <a:ext cx="3322291" cy="693964"/>
          </a:xfrm>
          <a:prstGeom prst="leftRightArrow">
            <a:avLst>
              <a:gd name="adj1" fmla="val 32000"/>
              <a:gd name="adj2" fmla="val 69340"/>
            </a:avLst>
          </a:prstGeom>
          <a:solidFill>
            <a:srgbClr val="9191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cap="all" spc="384" sz="2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pic>
        <p:nvPicPr>
          <p:cNvPr id="129" name="1412121486_databas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35344" y="6080728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1412121486_databas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79180" y="4406900"/>
            <a:ext cx="1625601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1412121486_databas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75244" y="6080728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1459949" y="7937500"/>
            <a:ext cx="2990597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Airpub 博客</a:t>
            </a:r>
          </a:p>
        </p:txBody>
      </p:sp>
      <p:sp>
        <p:nvSpPr>
          <p:cNvPr id="133" name="Shape 133"/>
          <p:cNvSpPr/>
          <p:nvPr/>
        </p:nvSpPr>
        <p:spPr>
          <a:xfrm>
            <a:off x="8968697" y="8001000"/>
            <a:ext cx="2654301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多说数据库</a:t>
            </a:r>
          </a:p>
        </p:txBody>
      </p:sp>
      <p:sp>
        <p:nvSpPr>
          <p:cNvPr id="134" name="Shape 134"/>
          <p:cNvSpPr/>
          <p:nvPr/>
        </p:nvSpPr>
        <p:spPr>
          <a:xfrm>
            <a:off x="5854403" y="5486400"/>
            <a:ext cx="958089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API</a:t>
            </a:r>
          </a:p>
        </p:txBody>
      </p:sp>
      <p:sp>
        <p:nvSpPr>
          <p:cNvPr id="135" name="Shape 135"/>
          <p:cNvSpPr/>
          <p:nvPr/>
        </p:nvSpPr>
        <p:spPr>
          <a:xfrm>
            <a:off x="4774839" y="6870700"/>
            <a:ext cx="3302967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duoshuo.embed.js</a:t>
            </a:r>
          </a:p>
        </p:txBody>
      </p:sp>
      <p:sp>
        <p:nvSpPr>
          <p:cNvPr id="136" name="Shape 136"/>
          <p:cNvSpPr/>
          <p:nvPr/>
        </p:nvSpPr>
        <p:spPr>
          <a:xfrm>
            <a:off x="4870890" y="7289800"/>
            <a:ext cx="3077515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angular-duoshuo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40"/>
          <p:cNvGrpSpPr/>
          <p:nvPr/>
        </p:nvGrpSpPr>
        <p:grpSpPr>
          <a:xfrm>
            <a:off x="-7343" y="-11562"/>
            <a:ext cx="13019681" cy="2109256"/>
            <a:chOff x="0" y="0"/>
            <a:chExt cx="13019679" cy="2109255"/>
          </a:xfrm>
        </p:grpSpPr>
        <p:pic>
          <p:nvPicPr>
            <p:cNvPr id="138" name="writing.jpg"/>
            <p:cNvPicPr/>
            <p:nvPr/>
          </p:nvPicPr>
          <p:blipFill>
            <a:blip r:embed="rId2">
              <a:extLst/>
            </a:blip>
            <a:srcRect l="0" t="36938" r="0" b="36938"/>
            <a:stretch>
              <a:fillRect/>
            </a:stretch>
          </p:blipFill>
          <p:spPr>
            <a:xfrm>
              <a:off x="0" y="3504"/>
              <a:ext cx="13019680" cy="2102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9" name="Shape 139"/>
            <p:cNvSpPr/>
            <p:nvPr/>
          </p:nvSpPr>
          <p:spPr>
            <a:xfrm>
              <a:off x="7342" y="0"/>
              <a:ext cx="13004801" cy="2109256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45000"/>
                  </a:srgbClr>
                </a:gs>
              </a:gsLst>
              <a:lin ang="5279523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</p:grpSp>
      <p:sp>
        <p:nvSpPr>
          <p:cNvPr id="141" name="Shape 141"/>
          <p:cNvSpPr/>
          <p:nvPr/>
        </p:nvSpPr>
        <p:spPr>
          <a:xfrm>
            <a:off x="10084157" y="277189"/>
            <a:ext cx="242544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Airpub</a:t>
            </a:r>
          </a:p>
        </p:txBody>
      </p:sp>
      <p:sp>
        <p:nvSpPr>
          <p:cNvPr id="142" name="Shape 142"/>
          <p:cNvSpPr/>
          <p:nvPr>
            <p:ph type="title"/>
          </p:nvPr>
        </p:nvSpPr>
        <p:spPr>
          <a:xfrm>
            <a:off x="10076972" y="1406973"/>
            <a:ext cx="2541417" cy="422286"/>
          </a:xfrm>
          <a:prstGeom prst="rect">
            <a:avLst/>
          </a:prstGeom>
        </p:spPr>
        <p:txBody>
          <a:bodyPr/>
          <a:lstStyle>
            <a:lvl1pPr>
              <a:defRPr cap="all" spc="252" sz="1800">
                <a:latin typeface="+mn-lt"/>
                <a:ea typeface="+mn-ea"/>
                <a:cs typeface="+mn-cs"/>
                <a:sym typeface="冬青黑体简体中文 W3"/>
              </a:defRPr>
            </a:lvl1pPr>
          </a:lstStyle>
          <a:p>
            <a:pPr lvl="0">
              <a:defRPr cap="none" spc="0">
                <a:solidFill>
                  <a:srgbClr val="000000"/>
                </a:solidFill>
              </a:defRPr>
            </a:pPr>
            <a:r>
              <a:rPr cap="all" spc="252">
                <a:solidFill>
                  <a:srgbClr val="FFFFFF"/>
                </a:solidFill>
              </a:rPr>
              <a:t>纯前端博客引擎实践</a:t>
            </a:r>
          </a:p>
        </p:txBody>
      </p:sp>
      <p:sp>
        <p:nvSpPr>
          <p:cNvPr id="143" name="Shape 143"/>
          <p:cNvSpPr/>
          <p:nvPr/>
        </p:nvSpPr>
        <p:spPr>
          <a:xfrm>
            <a:off x="431229" y="1111221"/>
            <a:ext cx="4819192" cy="82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defRPr b="1" spc="159">
                <a:solidFill>
                  <a:srgbClr val="FFFFFF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159" sz="4000">
                <a:solidFill>
                  <a:srgbClr val="FFFFFF"/>
                </a:solidFill>
              </a:rPr>
              <a:t>Airpub 简单介绍</a:t>
            </a:r>
          </a:p>
        </p:txBody>
      </p:sp>
      <p:pic>
        <p:nvPicPr>
          <p:cNvPr id="144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5894" y="4891235"/>
            <a:ext cx="2724107" cy="2243656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/>
        </p:nvSpPr>
        <p:spPr>
          <a:xfrm>
            <a:off x="1717294" y="2617296"/>
            <a:ext cx="9494013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/>
            </a:pPr>
            <a:r>
              <a:rPr sz="8000"/>
              <a:t>Publish images to Air</a:t>
            </a:r>
          </a:p>
        </p:txBody>
      </p:sp>
      <p:sp>
        <p:nvSpPr>
          <p:cNvPr id="146" name="Shape 146"/>
          <p:cNvSpPr/>
          <p:nvPr/>
        </p:nvSpPr>
        <p:spPr>
          <a:xfrm>
            <a:off x="4777877" y="5888634"/>
            <a:ext cx="3322291" cy="693965"/>
          </a:xfrm>
          <a:prstGeom prst="leftRightArrow">
            <a:avLst>
              <a:gd name="adj1" fmla="val 32000"/>
              <a:gd name="adj2" fmla="val 69340"/>
            </a:avLst>
          </a:prstGeom>
          <a:solidFill>
            <a:srgbClr val="9191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cap="all" spc="384" sz="2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pic>
        <p:nvPicPr>
          <p:cNvPr id="147" name="1412121486_databas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49644" y="5113497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1412121486_databas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89544" y="5113497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/>
        </p:nvSpPr>
        <p:spPr>
          <a:xfrm>
            <a:off x="1472649" y="7793634"/>
            <a:ext cx="299059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Airpub 博客</a:t>
            </a:r>
          </a:p>
        </p:txBody>
      </p:sp>
      <p:sp>
        <p:nvSpPr>
          <p:cNvPr id="150" name="Shape 150"/>
          <p:cNvSpPr/>
          <p:nvPr/>
        </p:nvSpPr>
        <p:spPr>
          <a:xfrm>
            <a:off x="8734001" y="7730134"/>
            <a:ext cx="340309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又拍云/七牛云</a:t>
            </a:r>
          </a:p>
        </p:txBody>
      </p:sp>
      <p:sp>
        <p:nvSpPr>
          <p:cNvPr id="151" name="Shape 151"/>
          <p:cNvSpPr/>
          <p:nvPr/>
        </p:nvSpPr>
        <p:spPr>
          <a:xfrm>
            <a:off x="5867103" y="5342534"/>
            <a:ext cx="95808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API</a:t>
            </a:r>
          </a:p>
        </p:txBody>
      </p:sp>
      <p:sp>
        <p:nvSpPr>
          <p:cNvPr id="152" name="Shape 152"/>
          <p:cNvSpPr/>
          <p:nvPr/>
        </p:nvSpPr>
        <p:spPr>
          <a:xfrm>
            <a:off x="5347787" y="6726834"/>
            <a:ext cx="21824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upyun-form</a:t>
            </a:r>
          </a:p>
        </p:txBody>
      </p:sp>
      <p:sp>
        <p:nvSpPr>
          <p:cNvPr id="153" name="Shape 153"/>
          <p:cNvSpPr/>
          <p:nvPr/>
        </p:nvSpPr>
        <p:spPr>
          <a:xfrm>
            <a:off x="4958977" y="7145934"/>
            <a:ext cx="292674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new FormData()</a:t>
            </a:r>
          </a:p>
        </p:txBody>
      </p:sp>
      <p:pic>
        <p:nvPicPr>
          <p:cNvPr id="154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404350" y="5913597"/>
            <a:ext cx="958089" cy="999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207750" y="5913597"/>
            <a:ext cx="958089" cy="9990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9"/>
          <p:cNvGrpSpPr/>
          <p:nvPr/>
        </p:nvGrpSpPr>
        <p:grpSpPr>
          <a:xfrm>
            <a:off x="-7343" y="-11562"/>
            <a:ext cx="13019681" cy="2109256"/>
            <a:chOff x="0" y="0"/>
            <a:chExt cx="13019679" cy="2109255"/>
          </a:xfrm>
        </p:grpSpPr>
        <p:pic>
          <p:nvPicPr>
            <p:cNvPr id="157" name="writing.jpg"/>
            <p:cNvPicPr/>
            <p:nvPr/>
          </p:nvPicPr>
          <p:blipFill>
            <a:blip r:embed="rId2">
              <a:extLst/>
            </a:blip>
            <a:srcRect l="0" t="36938" r="0" b="36938"/>
            <a:stretch>
              <a:fillRect/>
            </a:stretch>
          </p:blipFill>
          <p:spPr>
            <a:xfrm>
              <a:off x="0" y="3504"/>
              <a:ext cx="13019680" cy="2102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" name="Shape 158"/>
            <p:cNvSpPr/>
            <p:nvPr/>
          </p:nvSpPr>
          <p:spPr>
            <a:xfrm>
              <a:off x="7342" y="0"/>
              <a:ext cx="13004801" cy="2109256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45000"/>
                  </a:srgbClr>
                </a:gs>
              </a:gsLst>
              <a:lin ang="5279523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</p:grpSp>
      <p:sp>
        <p:nvSpPr>
          <p:cNvPr id="160" name="Shape 160"/>
          <p:cNvSpPr/>
          <p:nvPr/>
        </p:nvSpPr>
        <p:spPr>
          <a:xfrm>
            <a:off x="10084157" y="277189"/>
            <a:ext cx="242544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Airpub</a:t>
            </a:r>
          </a:p>
        </p:txBody>
      </p:sp>
      <p:sp>
        <p:nvSpPr>
          <p:cNvPr id="161" name="Shape 161"/>
          <p:cNvSpPr/>
          <p:nvPr>
            <p:ph type="title"/>
          </p:nvPr>
        </p:nvSpPr>
        <p:spPr>
          <a:xfrm>
            <a:off x="10076972" y="1406973"/>
            <a:ext cx="2541417" cy="422286"/>
          </a:xfrm>
          <a:prstGeom prst="rect">
            <a:avLst/>
          </a:prstGeom>
        </p:spPr>
        <p:txBody>
          <a:bodyPr/>
          <a:lstStyle>
            <a:lvl1pPr>
              <a:defRPr cap="all" spc="252" sz="1800">
                <a:latin typeface="+mn-lt"/>
                <a:ea typeface="+mn-ea"/>
                <a:cs typeface="+mn-cs"/>
                <a:sym typeface="冬青黑体简体中文 W3"/>
              </a:defRPr>
            </a:lvl1pPr>
          </a:lstStyle>
          <a:p>
            <a:pPr lvl="0">
              <a:defRPr cap="none" spc="0">
                <a:solidFill>
                  <a:srgbClr val="000000"/>
                </a:solidFill>
              </a:defRPr>
            </a:pPr>
            <a:r>
              <a:rPr cap="all" spc="252">
                <a:solidFill>
                  <a:srgbClr val="FFFFFF"/>
                </a:solidFill>
              </a:rPr>
              <a:t>纯前端博客引擎实践</a:t>
            </a:r>
          </a:p>
        </p:txBody>
      </p:sp>
      <p:sp>
        <p:nvSpPr>
          <p:cNvPr id="162" name="Shape 162"/>
          <p:cNvSpPr/>
          <p:nvPr/>
        </p:nvSpPr>
        <p:spPr>
          <a:xfrm>
            <a:off x="431229" y="1111221"/>
            <a:ext cx="4819192" cy="82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defRPr b="1" spc="159">
                <a:solidFill>
                  <a:srgbClr val="FFFFFF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159" sz="4000">
                <a:solidFill>
                  <a:srgbClr val="FFFFFF"/>
                </a:solidFill>
              </a:rPr>
              <a:t>前端鉴权</a:t>
            </a:r>
          </a:p>
        </p:txBody>
      </p:sp>
      <p:sp>
        <p:nvSpPr>
          <p:cNvPr id="163" name="Shape 163"/>
          <p:cNvSpPr/>
          <p:nvPr/>
        </p:nvSpPr>
        <p:spPr>
          <a:xfrm>
            <a:off x="425449" y="2413000"/>
            <a:ext cx="46863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 lvl="0">
              <a:defRPr sz="1800"/>
            </a:pPr>
            <a:r>
              <a:rPr sz="3600"/>
              <a:t>前端鉴权与第三方登录</a:t>
            </a:r>
          </a:p>
        </p:txBody>
      </p:sp>
      <p:sp>
        <p:nvSpPr>
          <p:cNvPr id="164" name="Shape 164"/>
          <p:cNvSpPr/>
          <p:nvPr/>
        </p:nvSpPr>
        <p:spPr>
          <a:xfrm>
            <a:off x="5069977" y="7158634"/>
            <a:ext cx="3322291" cy="693965"/>
          </a:xfrm>
          <a:prstGeom prst="leftRightArrow">
            <a:avLst>
              <a:gd name="adj1" fmla="val 32000"/>
              <a:gd name="adj2" fmla="val 69340"/>
            </a:avLst>
          </a:prstGeom>
          <a:solidFill>
            <a:srgbClr val="9191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cap="all" spc="384" sz="2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pic>
        <p:nvPicPr>
          <p:cNvPr id="165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9824" y="6142152"/>
            <a:ext cx="2425447" cy="1997671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hape 166"/>
          <p:cNvSpPr/>
          <p:nvPr/>
        </p:nvSpPr>
        <p:spPr>
          <a:xfrm>
            <a:off x="1472649" y="8306078"/>
            <a:ext cx="299059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Airpub 博客</a:t>
            </a:r>
          </a:p>
        </p:txBody>
      </p:sp>
      <p:pic>
        <p:nvPicPr>
          <p:cNvPr id="167" name="1412121486_databas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97347" y="6398905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1412121486_databas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31380" y="3006312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1412121486_databas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10244" y="2939064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/>
          <p:nvPr/>
        </p:nvSpPr>
        <p:spPr>
          <a:xfrm>
            <a:off x="9082997" y="8269435"/>
            <a:ext cx="2654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多说数据库</a:t>
            </a:r>
          </a:p>
        </p:txBody>
      </p:sp>
      <p:sp>
        <p:nvSpPr>
          <p:cNvPr id="171" name="Shape 171"/>
          <p:cNvSpPr/>
          <p:nvPr/>
        </p:nvSpPr>
        <p:spPr>
          <a:xfrm>
            <a:off x="5972729" y="8209147"/>
            <a:ext cx="1516787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Cookies</a:t>
            </a:r>
          </a:p>
        </p:txBody>
      </p:sp>
      <p:sp>
        <p:nvSpPr>
          <p:cNvPr id="172" name="Shape 172"/>
          <p:cNvSpPr/>
          <p:nvPr/>
        </p:nvSpPr>
        <p:spPr>
          <a:xfrm rot="3437642">
            <a:off x="8759935" y="5216950"/>
            <a:ext cx="1615604" cy="462700"/>
          </a:xfrm>
          <a:prstGeom prst="leftRightArrow">
            <a:avLst>
              <a:gd name="adj1" fmla="val 32000"/>
              <a:gd name="adj2" fmla="val 69340"/>
            </a:avLst>
          </a:prstGeom>
          <a:solidFill>
            <a:srgbClr val="9191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cap="all" spc="384" sz="2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73" name="Shape 173"/>
          <p:cNvSpPr/>
          <p:nvPr/>
        </p:nvSpPr>
        <p:spPr>
          <a:xfrm flipH="1" rot="17577938">
            <a:off x="10245835" y="5178850"/>
            <a:ext cx="1615604" cy="462700"/>
          </a:xfrm>
          <a:prstGeom prst="leftRightArrow">
            <a:avLst>
              <a:gd name="adj1" fmla="val 32000"/>
              <a:gd name="adj2" fmla="val 69340"/>
            </a:avLst>
          </a:prstGeom>
          <a:solidFill>
            <a:srgbClr val="9191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cap="all" spc="384" sz="2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9691276" y="4846146"/>
            <a:ext cx="120914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Tokens</a:t>
            </a:r>
          </a:p>
        </p:txBody>
      </p:sp>
      <p:pic>
        <p:nvPicPr>
          <p:cNvPr id="175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452080" y="3996912"/>
            <a:ext cx="762001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dou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532544" y="4035012"/>
            <a:ext cx="558801" cy="55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1412123039_wordpress-128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028025" y="3193313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hape 178"/>
          <p:cNvSpPr/>
          <p:nvPr/>
        </p:nvSpPr>
        <p:spPr>
          <a:xfrm>
            <a:off x="815238" y="4878984"/>
            <a:ext cx="4051174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/>
              <a:t>其他嵌有多说社交评论</a:t>
            </a:r>
            <a:endParaRPr sz="3000"/>
          </a:p>
          <a:p>
            <a:pPr lvl="0">
              <a:defRPr sz="1800"/>
            </a:pPr>
            <a:r>
              <a:rPr sz="3000"/>
              <a:t>博客或页面</a:t>
            </a:r>
          </a:p>
        </p:txBody>
      </p:sp>
      <p:sp>
        <p:nvSpPr>
          <p:cNvPr id="179" name="Shape 179"/>
          <p:cNvSpPr/>
          <p:nvPr/>
        </p:nvSpPr>
        <p:spPr>
          <a:xfrm rot="1194672">
            <a:off x="4984162" y="5548291"/>
            <a:ext cx="3322291" cy="693965"/>
          </a:xfrm>
          <a:prstGeom prst="leftRightArrow">
            <a:avLst>
              <a:gd name="adj1" fmla="val 32000"/>
              <a:gd name="adj2" fmla="val 69340"/>
            </a:avLst>
          </a:prstGeom>
          <a:solidFill>
            <a:srgbClr val="9191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cap="all" spc="384" sz="2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80" name="Shape 180"/>
          <p:cNvSpPr/>
          <p:nvPr/>
        </p:nvSpPr>
        <p:spPr>
          <a:xfrm>
            <a:off x="5972729" y="4650384"/>
            <a:ext cx="151678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Cookies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4"/>
          <p:cNvGrpSpPr/>
          <p:nvPr/>
        </p:nvGrpSpPr>
        <p:grpSpPr>
          <a:xfrm>
            <a:off x="-7343" y="-11562"/>
            <a:ext cx="13019681" cy="2109256"/>
            <a:chOff x="0" y="0"/>
            <a:chExt cx="13019679" cy="2109255"/>
          </a:xfrm>
        </p:grpSpPr>
        <p:pic>
          <p:nvPicPr>
            <p:cNvPr id="182" name="writing.jpg"/>
            <p:cNvPicPr/>
            <p:nvPr/>
          </p:nvPicPr>
          <p:blipFill>
            <a:blip r:embed="rId2">
              <a:extLst/>
            </a:blip>
            <a:srcRect l="0" t="36938" r="0" b="36938"/>
            <a:stretch>
              <a:fillRect/>
            </a:stretch>
          </p:blipFill>
          <p:spPr>
            <a:xfrm>
              <a:off x="0" y="3504"/>
              <a:ext cx="13019680" cy="2102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3" name="Shape 183"/>
            <p:cNvSpPr/>
            <p:nvPr/>
          </p:nvSpPr>
          <p:spPr>
            <a:xfrm>
              <a:off x="7342" y="0"/>
              <a:ext cx="13004801" cy="2109256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45000"/>
                  </a:srgbClr>
                </a:gs>
              </a:gsLst>
              <a:lin ang="5279523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</p:grpSp>
      <p:sp>
        <p:nvSpPr>
          <p:cNvPr id="185" name="Shape 185"/>
          <p:cNvSpPr/>
          <p:nvPr/>
        </p:nvSpPr>
        <p:spPr>
          <a:xfrm>
            <a:off x="10084157" y="277189"/>
            <a:ext cx="242544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Airpub</a:t>
            </a:r>
          </a:p>
        </p:txBody>
      </p:sp>
      <p:sp>
        <p:nvSpPr>
          <p:cNvPr id="186" name="Shape 186"/>
          <p:cNvSpPr/>
          <p:nvPr>
            <p:ph type="title"/>
          </p:nvPr>
        </p:nvSpPr>
        <p:spPr>
          <a:xfrm>
            <a:off x="10076972" y="1406973"/>
            <a:ext cx="2541417" cy="422286"/>
          </a:xfrm>
          <a:prstGeom prst="rect">
            <a:avLst/>
          </a:prstGeom>
        </p:spPr>
        <p:txBody>
          <a:bodyPr/>
          <a:lstStyle>
            <a:lvl1pPr>
              <a:defRPr cap="all" spc="252" sz="1800">
                <a:latin typeface="+mn-lt"/>
                <a:ea typeface="+mn-ea"/>
                <a:cs typeface="+mn-cs"/>
                <a:sym typeface="冬青黑体简体中文 W3"/>
              </a:defRPr>
            </a:lvl1pPr>
          </a:lstStyle>
          <a:p>
            <a:pPr lvl="0">
              <a:defRPr cap="none" spc="0">
                <a:solidFill>
                  <a:srgbClr val="000000"/>
                </a:solidFill>
              </a:defRPr>
            </a:pPr>
            <a:r>
              <a:rPr cap="all" spc="252">
                <a:solidFill>
                  <a:srgbClr val="FFFFFF"/>
                </a:solidFill>
              </a:rPr>
              <a:t>纯前端博客引擎实践</a:t>
            </a:r>
          </a:p>
        </p:txBody>
      </p:sp>
      <p:sp>
        <p:nvSpPr>
          <p:cNvPr id="187" name="Shape 187"/>
          <p:cNvSpPr/>
          <p:nvPr/>
        </p:nvSpPr>
        <p:spPr>
          <a:xfrm>
            <a:off x="431229" y="1111221"/>
            <a:ext cx="4819192" cy="82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defRPr b="1" spc="159">
                <a:solidFill>
                  <a:srgbClr val="FFFFFF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159" sz="4000">
                <a:solidFill>
                  <a:srgbClr val="FFFFFF"/>
                </a:solidFill>
              </a:rPr>
              <a:t>前端鉴权</a:t>
            </a:r>
          </a:p>
        </p:txBody>
      </p:sp>
      <p:sp>
        <p:nvSpPr>
          <p:cNvPr id="188" name="Shape 188"/>
          <p:cNvSpPr/>
          <p:nvPr/>
        </p:nvSpPr>
        <p:spPr>
          <a:xfrm>
            <a:off x="477164" y="2438400"/>
            <a:ext cx="51435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 lvl="0">
              <a:defRPr sz="1800"/>
            </a:pPr>
            <a:r>
              <a:rPr sz="3600"/>
              <a:t>鉴权体系介绍与安全风险</a:t>
            </a:r>
          </a:p>
        </p:txBody>
      </p:sp>
      <p:sp>
        <p:nvSpPr>
          <p:cNvPr id="189" name="Shape 189"/>
          <p:cNvSpPr/>
          <p:nvPr/>
        </p:nvSpPr>
        <p:spPr>
          <a:xfrm>
            <a:off x="4777877" y="5888634"/>
            <a:ext cx="3322291" cy="693965"/>
          </a:xfrm>
          <a:prstGeom prst="leftRightArrow">
            <a:avLst>
              <a:gd name="adj1" fmla="val 32000"/>
              <a:gd name="adj2" fmla="val 69340"/>
            </a:avLst>
          </a:prstGeom>
          <a:solidFill>
            <a:srgbClr val="9191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cap="all" spc="384" sz="2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pic>
        <p:nvPicPr>
          <p:cNvPr id="190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0905" y="6308548"/>
            <a:ext cx="1867196" cy="1537879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Shape 191"/>
          <p:cNvSpPr/>
          <p:nvPr/>
        </p:nvSpPr>
        <p:spPr>
          <a:xfrm>
            <a:off x="1472649" y="8141246"/>
            <a:ext cx="299059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Airpub 博客</a:t>
            </a:r>
          </a:p>
        </p:txBody>
      </p:sp>
      <p:pic>
        <p:nvPicPr>
          <p:cNvPr id="192" name="1412121486_databas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97347" y="6264687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1412121486_databas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31380" y="3006312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1412121486_databas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10244" y="2939064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9082997" y="8141246"/>
            <a:ext cx="2654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多说数据库</a:t>
            </a:r>
          </a:p>
        </p:txBody>
      </p:sp>
      <p:sp>
        <p:nvSpPr>
          <p:cNvPr id="196" name="Shape 196"/>
          <p:cNvSpPr/>
          <p:nvPr/>
        </p:nvSpPr>
        <p:spPr>
          <a:xfrm>
            <a:off x="5680629" y="6752234"/>
            <a:ext cx="151678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Cookies</a:t>
            </a:r>
          </a:p>
        </p:txBody>
      </p:sp>
      <p:sp>
        <p:nvSpPr>
          <p:cNvPr id="197" name="Shape 197"/>
          <p:cNvSpPr/>
          <p:nvPr/>
        </p:nvSpPr>
        <p:spPr>
          <a:xfrm rot="3437642">
            <a:off x="8759935" y="5216950"/>
            <a:ext cx="1615604" cy="462700"/>
          </a:xfrm>
          <a:prstGeom prst="leftRightArrow">
            <a:avLst>
              <a:gd name="adj1" fmla="val 32000"/>
              <a:gd name="adj2" fmla="val 69340"/>
            </a:avLst>
          </a:prstGeom>
          <a:solidFill>
            <a:srgbClr val="9191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cap="all" spc="384" sz="2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98" name="Shape 198"/>
          <p:cNvSpPr/>
          <p:nvPr/>
        </p:nvSpPr>
        <p:spPr>
          <a:xfrm flipH="1" rot="17577938">
            <a:off x="10245835" y="5178850"/>
            <a:ext cx="1615604" cy="462700"/>
          </a:xfrm>
          <a:prstGeom prst="leftRightArrow">
            <a:avLst>
              <a:gd name="adj1" fmla="val 32000"/>
              <a:gd name="adj2" fmla="val 69340"/>
            </a:avLst>
          </a:prstGeom>
          <a:solidFill>
            <a:srgbClr val="9191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cap="all" spc="384" sz="2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99" name="Shape 199"/>
          <p:cNvSpPr/>
          <p:nvPr/>
        </p:nvSpPr>
        <p:spPr>
          <a:xfrm>
            <a:off x="9691276" y="4846146"/>
            <a:ext cx="120914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Tokens</a:t>
            </a:r>
          </a:p>
        </p:txBody>
      </p:sp>
      <p:sp>
        <p:nvSpPr>
          <p:cNvPr id="200" name="Shape 200"/>
          <p:cNvSpPr/>
          <p:nvPr/>
        </p:nvSpPr>
        <p:spPr>
          <a:xfrm>
            <a:off x="5253198" y="5219700"/>
            <a:ext cx="2371649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CSRF Attack</a:t>
            </a:r>
          </a:p>
        </p:txBody>
      </p:sp>
      <p:pic>
        <p:nvPicPr>
          <p:cNvPr id="201" name="1412122521_Laptop-128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28025" y="3502025"/>
            <a:ext cx="1625601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Shape 202"/>
          <p:cNvSpPr/>
          <p:nvPr/>
        </p:nvSpPr>
        <p:spPr>
          <a:xfrm>
            <a:off x="1513675" y="4970175"/>
            <a:ext cx="2654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第三方页面</a:t>
            </a:r>
          </a:p>
        </p:txBody>
      </p:sp>
      <p:sp>
        <p:nvSpPr>
          <p:cNvPr id="203" name="Shape 203"/>
          <p:cNvSpPr/>
          <p:nvPr/>
        </p:nvSpPr>
        <p:spPr>
          <a:xfrm>
            <a:off x="1070295" y="5594350"/>
            <a:ext cx="3528416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hidden iframe form</a:t>
            </a:r>
          </a:p>
        </p:txBody>
      </p:sp>
      <p:sp>
        <p:nvSpPr>
          <p:cNvPr id="204" name="Shape 204"/>
          <p:cNvSpPr/>
          <p:nvPr/>
        </p:nvSpPr>
        <p:spPr>
          <a:xfrm>
            <a:off x="5070064" y="7320692"/>
            <a:ext cx="273791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Token / Nonce</a:t>
            </a:r>
          </a:p>
        </p:txBody>
      </p:sp>
      <p:sp>
        <p:nvSpPr>
          <p:cNvPr id="205" name="Shape 205"/>
          <p:cNvSpPr/>
          <p:nvPr/>
        </p:nvSpPr>
        <p:spPr>
          <a:xfrm>
            <a:off x="5008189" y="4689046"/>
            <a:ext cx="28616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通过 XSS 传染的</a:t>
            </a:r>
          </a:p>
        </p:txBody>
      </p:sp>
      <p:pic>
        <p:nvPicPr>
          <p:cNvPr id="206" name="屏幕截图 2014-09-30 00.17.37.png"/>
          <p:cNvPicPr/>
          <p:nvPr/>
        </p:nvPicPr>
        <p:blipFill>
          <a:blip r:embed="rId6">
            <a:extLst/>
          </a:blip>
          <a:srcRect l="31254" t="33416" r="0" b="0"/>
          <a:stretch>
            <a:fillRect/>
          </a:stretch>
        </p:blipFill>
        <p:spPr>
          <a:xfrm>
            <a:off x="3612554" y="3899646"/>
            <a:ext cx="5779741" cy="46677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000000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Next Ultra Light"/>
        <a:ea typeface="Avenir Next Ultra Light"/>
        <a:cs typeface="Avenir Next Ultra Light"/>
      </a:majorFont>
      <a:minorFont>
        <a:latin typeface="冬青黑体简体中文 W3"/>
        <a:ea typeface="冬青黑体简体中文 W3"/>
        <a:cs typeface="冬青黑体简体中文 W3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E3C6E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384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冬青黑体简体中文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Next Ultra Light"/>
        <a:ea typeface="Avenir Next Ultra Light"/>
        <a:cs typeface="Avenir Next Ultra Light"/>
      </a:majorFont>
      <a:minorFont>
        <a:latin typeface="冬青黑体简体中文 W3"/>
        <a:ea typeface="冬青黑体简体中文 W3"/>
        <a:cs typeface="冬青黑体简体中文 W3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E3C6E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384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冬青黑体简体中文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