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lvl1pPr algn="ctr" defTabSz="584200">
      <a:defRPr sz="4000">
        <a:latin typeface="+mn-lt"/>
        <a:ea typeface="+mn-ea"/>
        <a:cs typeface="+mn-cs"/>
        <a:sym typeface="冬青黑体简体中文 W3"/>
      </a:defRPr>
    </a:lvl1pPr>
    <a:lvl2pPr indent="228600" algn="ctr" defTabSz="584200">
      <a:defRPr sz="4000">
        <a:latin typeface="+mn-lt"/>
        <a:ea typeface="+mn-ea"/>
        <a:cs typeface="+mn-cs"/>
        <a:sym typeface="冬青黑体简体中文 W3"/>
      </a:defRPr>
    </a:lvl2pPr>
    <a:lvl3pPr indent="457200" algn="ctr" defTabSz="584200">
      <a:defRPr sz="4000">
        <a:latin typeface="+mn-lt"/>
        <a:ea typeface="+mn-ea"/>
        <a:cs typeface="+mn-cs"/>
        <a:sym typeface="冬青黑体简体中文 W3"/>
      </a:defRPr>
    </a:lvl3pPr>
    <a:lvl4pPr indent="685800" algn="ctr" defTabSz="584200">
      <a:defRPr sz="4000">
        <a:latin typeface="+mn-lt"/>
        <a:ea typeface="+mn-ea"/>
        <a:cs typeface="+mn-cs"/>
        <a:sym typeface="冬青黑体简体中文 W3"/>
      </a:defRPr>
    </a:lvl4pPr>
    <a:lvl5pPr indent="914400" algn="ctr" defTabSz="584200">
      <a:defRPr sz="4000">
        <a:latin typeface="+mn-lt"/>
        <a:ea typeface="+mn-ea"/>
        <a:cs typeface="+mn-cs"/>
        <a:sym typeface="冬青黑体简体中文 W3"/>
      </a:defRPr>
    </a:lvl5pPr>
    <a:lvl6pPr indent="1143000" algn="ctr" defTabSz="584200">
      <a:defRPr sz="4000">
        <a:latin typeface="+mn-lt"/>
        <a:ea typeface="+mn-ea"/>
        <a:cs typeface="+mn-cs"/>
        <a:sym typeface="冬青黑体简体中文 W3"/>
      </a:defRPr>
    </a:lvl6pPr>
    <a:lvl7pPr indent="1371600" algn="ctr" defTabSz="584200">
      <a:defRPr sz="4000">
        <a:latin typeface="+mn-lt"/>
        <a:ea typeface="+mn-ea"/>
        <a:cs typeface="+mn-cs"/>
        <a:sym typeface="冬青黑体简体中文 W3"/>
      </a:defRPr>
    </a:lvl7pPr>
    <a:lvl8pPr indent="1600200" algn="ctr" defTabSz="584200">
      <a:defRPr sz="4000">
        <a:latin typeface="+mn-lt"/>
        <a:ea typeface="+mn-ea"/>
        <a:cs typeface="+mn-cs"/>
        <a:sym typeface="冬青黑体简体中文 W3"/>
      </a:defRPr>
    </a:lvl8pPr>
    <a:lvl9pPr indent="1828800" algn="ctr" defTabSz="584200">
      <a:defRPr sz="4000">
        <a:latin typeface="+mn-lt"/>
        <a:ea typeface="+mn-ea"/>
        <a:cs typeface="+mn-cs"/>
        <a:sym typeface="冬青黑体简体中文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2829A"/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4E5C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Light"/>
          <a:ea typeface="Avenir Light"/>
          <a:cs typeface="Avenir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Light"/>
          <a:ea typeface="Avenir Light"/>
          <a:cs typeface="Avenir Light"/>
        </a:font>
        <a:srgbClr val="55D7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b="0"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1</a:t>
            </a:r>
            <a:endParaRPr cap="all" spc="384" sz="2400">
              <a:solidFill>
                <a:srgbClr val="55D7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2</a:t>
            </a:r>
            <a:endParaRPr cap="all" spc="384" sz="2400">
              <a:solidFill>
                <a:srgbClr val="55D7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3</a:t>
            </a:r>
            <a:endParaRPr cap="all" spc="384" sz="2400">
              <a:solidFill>
                <a:srgbClr val="55D7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4</a:t>
            </a:r>
            <a:endParaRPr cap="all" spc="384" sz="2400">
              <a:solidFill>
                <a:srgbClr val="55D7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b="0"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1</a:t>
            </a:r>
            <a:endParaRPr cap="all" spc="384" sz="2400">
              <a:solidFill>
                <a:srgbClr val="FFFF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2</a:t>
            </a:r>
            <a:endParaRPr cap="all" spc="384" sz="2400">
              <a:solidFill>
                <a:srgbClr val="FFFF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3</a:t>
            </a:r>
            <a:endParaRPr cap="all" spc="384" sz="2400">
              <a:solidFill>
                <a:srgbClr val="FFFF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4</a:t>
            </a:r>
            <a:endParaRPr cap="all" spc="384" sz="2400">
              <a:solidFill>
                <a:srgbClr val="FFFF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b="0"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1</a:t>
            </a:r>
            <a:endParaRPr cap="all" spc="384" sz="2400">
              <a:solidFill>
                <a:srgbClr val="FFFF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2</a:t>
            </a:r>
            <a:endParaRPr cap="all" spc="384" sz="2400">
              <a:solidFill>
                <a:srgbClr val="FFFF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3</a:t>
            </a:r>
            <a:endParaRPr cap="all" spc="384" sz="2400">
              <a:solidFill>
                <a:srgbClr val="FFFF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4</a:t>
            </a:r>
            <a:endParaRPr cap="all" spc="384" sz="2400">
              <a:solidFill>
                <a:srgbClr val="FFFF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b="0" cap="none" spc="327" sz="82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327" sz="8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1</a:t>
            </a:r>
            <a:endParaRPr cap="all" spc="384" sz="2400">
              <a:solidFill>
                <a:srgbClr val="55D7FF"/>
              </a:solidFill>
            </a:endParaRPr>
          </a:p>
          <a:p>
            <a:pPr lvl="1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2</a:t>
            </a:r>
            <a:endParaRPr cap="all" spc="384" sz="2400">
              <a:solidFill>
                <a:srgbClr val="55D7FF"/>
              </a:solidFill>
            </a:endParaRPr>
          </a:p>
          <a:p>
            <a:pPr lvl="2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3</a:t>
            </a:r>
            <a:endParaRPr cap="all" spc="384" sz="2400">
              <a:solidFill>
                <a:srgbClr val="55D7FF"/>
              </a:solidFill>
            </a:endParaRPr>
          </a:p>
          <a:p>
            <a:pPr lvl="3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4</a:t>
            </a:r>
            <a:endParaRPr cap="all" spc="384" sz="2400">
              <a:solidFill>
                <a:srgbClr val="55D7FF"/>
              </a:solidFill>
            </a:endParaRPr>
          </a:p>
          <a:p>
            <a:pPr lvl="4">
              <a:defRPr cap="none" spc="0" sz="1800">
                <a:solidFill>
                  <a:srgbClr val="000000"/>
                </a:solidFill>
              </a:defRPr>
            </a:pPr>
            <a:r>
              <a:rPr cap="all" spc="384" sz="2400">
                <a:solidFill>
                  <a:srgbClr val="55D7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1</a:t>
            </a:r>
            <a:endParaRPr sz="30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2</a:t>
            </a:r>
            <a:endParaRPr sz="30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3</a:t>
            </a:r>
            <a:endParaRPr sz="30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4</a:t>
            </a:r>
            <a:endParaRPr sz="30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1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2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3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4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1pPr>
      <a:lvl2pPr indent="2286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2pPr>
      <a:lvl3pPr indent="4572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3pPr>
      <a:lvl4pPr indent="6858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4pPr>
      <a:lvl5pPr indent="9144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5pPr>
      <a:lvl6pPr indent="11430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6pPr>
      <a:lvl7pPr indent="13716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7pPr>
      <a:lvl8pPr indent="16002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8pPr>
      <a:lvl9pPr indent="1828800" defTabSz="584200">
        <a:defRPr b="1" cap="all" spc="159" sz="4000">
          <a:solidFill>
            <a:srgbClr val="FFFFFF"/>
          </a:solidFill>
          <a:latin typeface="+mn-lt"/>
          <a:ea typeface="+mn-ea"/>
          <a:cs typeface="+mn-cs"/>
          <a:sym typeface="冬青黑体简体中文 W3"/>
        </a:defRPr>
      </a:lvl9pPr>
    </p:titleStyle>
    <p:bodyStyle>
      <a:lvl1pPr marL="4699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1pPr>
      <a:lvl2pPr marL="9398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2pPr>
      <a:lvl3pPr marL="14097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3pPr>
      <a:lvl4pPr marL="18796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4pPr>
      <a:lvl5pPr marL="23495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5pPr>
      <a:lvl6pPr marL="28194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6pPr>
      <a:lvl7pPr marL="32893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7pPr>
      <a:lvl8pPr marL="37592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8pPr>
      <a:lvl9pPr marL="4229100" indent="-469900" defTabSz="584200">
        <a:spcBef>
          <a:spcPts val="4200"/>
        </a:spcBef>
        <a:buClr>
          <a:srgbClr val="646464"/>
        </a:buClr>
        <a:buSzPct val="90000"/>
        <a:buChar char="•"/>
        <a:defRPr sz="3600">
          <a:solidFill>
            <a:srgbClr val="FFFFFF"/>
          </a:solidFill>
          <a:latin typeface="Avenir Light"/>
          <a:ea typeface="Avenir Light"/>
          <a:cs typeface="Avenir Light"/>
          <a:sym typeface="Avenir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2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20.png"/><Relationship Id="rId4" Type="http://schemas.openxmlformats.org/officeDocument/2006/relationships/image" Target="../media/image5.tif"/><Relationship Id="rId5" Type="http://schemas.openxmlformats.org/officeDocument/2006/relationships/image" Target="../media/image6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tif"/><Relationship Id="rId6" Type="http://schemas.openxmlformats.org/officeDocument/2006/relationships/image" Target="../media/image8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-25435" y="3641715"/>
            <a:ext cx="13055669" cy="2470170"/>
          </a:xfrm>
          <a:prstGeom prst="rect">
            <a:avLst/>
          </a:prstGeom>
          <a:solidFill>
            <a:srgbClr val="000000">
              <a:alpha val="5059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684088" y="5280024"/>
            <a:ext cx="5312024" cy="793751"/>
          </a:xfrm>
          <a:prstGeom prst="rect">
            <a:avLst/>
          </a:prstGeom>
        </p:spPr>
        <p:txBody>
          <a:bodyPr/>
          <a:lstStyle>
            <a:lvl1pPr>
              <a:defRPr cap="all" spc="199" sz="40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99" sz="4000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38" name="Shape 38"/>
          <p:cNvSpPr/>
          <p:nvPr/>
        </p:nvSpPr>
        <p:spPr>
          <a:xfrm>
            <a:off x="683419" y="3762421"/>
            <a:ext cx="3465463" cy="161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pc="0" sz="87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0" sz="8700">
                <a:solidFill>
                  <a:srgbClr val="FFFFFF"/>
                </a:solidFill>
              </a:rPr>
              <a:t>Airpub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10138962" y="7691594"/>
            <a:ext cx="2213078" cy="1521048"/>
            <a:chOff x="0" y="0"/>
            <a:chExt cx="2213077" cy="1521046"/>
          </a:xfrm>
        </p:grpSpPr>
        <p:sp>
          <p:nvSpPr>
            <p:cNvPr id="39" name="Shape 39"/>
            <p:cNvSpPr/>
            <p:nvPr/>
          </p:nvSpPr>
          <p:spPr>
            <a:xfrm>
              <a:off x="0" y="1001904"/>
              <a:ext cx="2213078" cy="515466"/>
            </a:xfrm>
            <a:prstGeom prst="rect">
              <a:avLst/>
            </a:prstGeom>
            <a:solidFill>
              <a:srgbClr val="E1E2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0" y="0"/>
              <a:ext cx="2213078" cy="1003300"/>
            </a:xfrm>
            <a:prstGeom prst="rect">
              <a:avLst/>
            </a:pr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41" name="pasted-image.t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338" y="4455"/>
              <a:ext cx="2184401" cy="1003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pasted-image.ti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8188" y="1083955"/>
              <a:ext cx="1536701" cy="393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pasted-image.pdf"/>
            <p:cNvPicPr/>
            <p:nvPr/>
          </p:nvPicPr>
          <p:blipFill>
            <a:blip r:embed="rId5">
              <a:extLst/>
            </a:blip>
            <a:srcRect l="73892" t="2653" r="4874" b="84668"/>
            <a:stretch>
              <a:fillRect/>
            </a:stretch>
          </p:blipFill>
          <p:spPr>
            <a:xfrm>
              <a:off x="135782" y="94209"/>
              <a:ext cx="1941531" cy="8694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pasted-image.pdf"/>
            <p:cNvPicPr/>
            <p:nvPr/>
          </p:nvPicPr>
          <p:blipFill>
            <a:blip r:embed="rId5">
              <a:extLst/>
            </a:blip>
            <a:srcRect l="80684" t="92604" r="0" b="0"/>
            <a:stretch>
              <a:fillRect/>
            </a:stretch>
          </p:blipFill>
          <p:spPr>
            <a:xfrm>
              <a:off x="223492" y="1013856"/>
              <a:ext cx="1766210" cy="50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6" name="airpub-version-2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51929" y="7621453"/>
            <a:ext cx="1737529" cy="1737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7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05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Shape 206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08" name="Shape 208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09" name="Shape 209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10" name="Shape 210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211" name="Shape 211"/>
          <p:cNvSpPr/>
          <p:nvPr/>
        </p:nvSpPr>
        <p:spPr>
          <a:xfrm>
            <a:off x="462432" y="2387600"/>
            <a:ext cx="588233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Angular.js App 的文件组织</a:t>
            </a:r>
          </a:p>
        </p:txBody>
      </p:sp>
      <p:pic>
        <p:nvPicPr>
          <p:cNvPr id="212" name="1412123573_angular-12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00" y="40640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3229863" y="5638800"/>
            <a:ext cx="5910073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将模块代码包裹在 IIFE 中</a:t>
            </a:r>
          </a:p>
        </p:txBody>
      </p:sp>
      <p:sp>
        <p:nvSpPr>
          <p:cNvPr id="214" name="Shape 214"/>
          <p:cNvSpPr/>
          <p:nvPr/>
        </p:nvSpPr>
        <p:spPr>
          <a:xfrm>
            <a:off x="3211575" y="6477000"/>
            <a:ext cx="594664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拆分模块多使用 provider</a:t>
            </a:r>
          </a:p>
        </p:txBody>
      </p:sp>
      <p:sp>
        <p:nvSpPr>
          <p:cNvPr id="215" name="Shape 215"/>
          <p:cNvSpPr/>
          <p:nvPr/>
        </p:nvSpPr>
        <p:spPr>
          <a:xfrm>
            <a:off x="3203956" y="7315200"/>
            <a:ext cx="720648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使用全局 Config 替代局部配置</a:t>
            </a:r>
          </a:p>
        </p:txBody>
      </p:sp>
      <p:sp>
        <p:nvSpPr>
          <p:cNvPr id="216" name="Shape 216"/>
          <p:cNvSpPr/>
          <p:nvPr/>
        </p:nvSpPr>
        <p:spPr>
          <a:xfrm>
            <a:off x="3244849" y="8153400"/>
            <a:ext cx="7734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命名你的函数，减少匿名函数使用</a:t>
            </a:r>
          </a:p>
        </p:txBody>
      </p:sp>
      <p:sp>
        <p:nvSpPr>
          <p:cNvPr id="217" name="Shape 217"/>
          <p:cNvSpPr/>
          <p:nvPr/>
        </p:nvSpPr>
        <p:spPr>
          <a:xfrm>
            <a:off x="3219449" y="4002694"/>
            <a:ext cx="3162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避免全局变量</a:t>
            </a:r>
          </a:p>
        </p:txBody>
      </p:sp>
      <p:sp>
        <p:nvSpPr>
          <p:cNvPr id="218" name="Shape 218"/>
          <p:cNvSpPr/>
          <p:nvPr/>
        </p:nvSpPr>
        <p:spPr>
          <a:xfrm>
            <a:off x="3206750" y="4820747"/>
            <a:ext cx="4178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永远使用显式注入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2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20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Shape 221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23" name="Shape 223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24" name="Shape 224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25" name="Shape 225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226" name="Shape 226"/>
          <p:cNvSpPr/>
          <p:nvPr/>
        </p:nvSpPr>
        <p:spPr>
          <a:xfrm>
            <a:off x="476249" y="2438400"/>
            <a:ext cx="42291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前端模块入口碎片化</a:t>
            </a:r>
          </a:p>
        </p:txBody>
      </p:sp>
      <p:pic>
        <p:nvPicPr>
          <p:cNvPr id="227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350" y="4038600"/>
            <a:ext cx="9944100" cy="429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1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29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Shape 230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32" name="Shape 232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33" name="Shape 233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34" name="Shape 234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235" name="Shape 235"/>
          <p:cNvSpPr/>
          <p:nvPr/>
        </p:nvSpPr>
        <p:spPr>
          <a:xfrm>
            <a:off x="476249" y="2438400"/>
            <a:ext cx="42291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前端模块入口碎片化</a:t>
            </a:r>
          </a:p>
        </p:txBody>
      </p:sp>
      <p:pic>
        <p:nvPicPr>
          <p:cNvPr id="236" name="1412123573_angular-12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00" y="40640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3236468" y="4000500"/>
            <a:ext cx="6887465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4000"/>
              <a:t>模块拆分越细越好吗？</a:t>
            </a:r>
            <a:endParaRPr sz="4000"/>
          </a:p>
          <a:p>
            <a:pPr lvl="0" algn="l">
              <a:defRPr sz="1800"/>
            </a:pPr>
            <a:r>
              <a:rPr sz="4000"/>
              <a:t>适配越多入口越好吗？</a:t>
            </a:r>
            <a:endParaRPr sz="4000"/>
          </a:p>
          <a:p>
            <a:pPr lvl="0" algn="l">
              <a:defRPr sz="1800"/>
            </a:pPr>
            <a:r>
              <a:rPr sz="4000"/>
              <a:t>多入口适配导致了什么问题？</a:t>
            </a:r>
            <a:endParaRPr sz="4000"/>
          </a:p>
          <a:p>
            <a:pPr lvl="0" algn="l">
              <a:defRPr sz="1800"/>
            </a:pPr>
            <a:endParaRPr sz="4000"/>
          </a:p>
          <a:p>
            <a:pPr lvl="0" algn="l">
              <a:defRPr sz="1800"/>
            </a:pPr>
            <a:r>
              <a:rPr sz="4000"/>
              <a:t>冗余依赖管理问题</a:t>
            </a:r>
            <a:endParaRPr sz="4000"/>
          </a:p>
          <a:p>
            <a:pPr lvl="0" algn="l">
              <a:defRPr sz="1800"/>
            </a:pPr>
            <a:r>
              <a:rPr sz="4000"/>
              <a:t>各入口方法/模块注册问题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1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39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Shape 240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42" name="Shape 242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43" name="Shape 243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44" name="Shape 244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245" name="Shape 245"/>
          <p:cNvSpPr/>
          <p:nvPr/>
        </p:nvSpPr>
        <p:spPr>
          <a:xfrm>
            <a:off x="476249" y="2438400"/>
            <a:ext cx="42291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前端模块入口碎片化</a:t>
            </a:r>
          </a:p>
        </p:txBody>
      </p:sp>
      <p:pic>
        <p:nvPicPr>
          <p:cNvPr id="24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088" y="3219450"/>
            <a:ext cx="9666624" cy="6130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50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48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Shape 249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51" name="Shape 251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52" name="Shape 252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53" name="Shape 253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254" name="Shape 254"/>
          <p:cNvSpPr/>
          <p:nvPr/>
        </p:nvSpPr>
        <p:spPr>
          <a:xfrm>
            <a:off x="438150" y="2413000"/>
            <a:ext cx="33147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工作流与模块化</a:t>
            </a:r>
          </a:p>
        </p:txBody>
      </p:sp>
      <p:pic>
        <p:nvPicPr>
          <p:cNvPr id="255" name="n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3481" y="5063128"/>
            <a:ext cx="5277838" cy="20581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3397250" y="3451224"/>
            <a:ext cx="6210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入口碎片化导致依赖多样化</a:t>
            </a:r>
          </a:p>
        </p:txBody>
      </p:sp>
      <p:sp>
        <p:nvSpPr>
          <p:cNvPr id="257" name="Shape 257"/>
          <p:cNvSpPr/>
          <p:nvPr/>
        </p:nvSpPr>
        <p:spPr>
          <a:xfrm>
            <a:off x="2889249" y="4128467"/>
            <a:ext cx="7226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多样的依赖需要配置复杂工作流</a:t>
            </a:r>
          </a:p>
        </p:txBody>
      </p:sp>
      <p:sp>
        <p:nvSpPr>
          <p:cNvPr id="258" name="Shape 258"/>
          <p:cNvSpPr/>
          <p:nvPr/>
        </p:nvSpPr>
        <p:spPr>
          <a:xfrm>
            <a:off x="2635249" y="7446344"/>
            <a:ext cx="7734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复杂工作流需适配全平台操作系统</a:t>
            </a:r>
          </a:p>
        </p:txBody>
      </p:sp>
      <p:sp>
        <p:nvSpPr>
          <p:cNvPr id="259" name="Shape 259"/>
          <p:cNvSpPr/>
          <p:nvPr/>
        </p:nvSpPr>
        <p:spPr>
          <a:xfrm>
            <a:off x="766317" y="8237886"/>
            <a:ext cx="11472165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No Grunt, No Gulp, Try NPM based Workflow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 263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61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Shape 262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64" name="Shape 264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65" name="Shape 265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66" name="Shape 266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267" name="Shape 267"/>
          <p:cNvSpPr/>
          <p:nvPr/>
        </p:nvSpPr>
        <p:spPr>
          <a:xfrm>
            <a:off x="438150" y="2413000"/>
            <a:ext cx="33147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工作流与模块化</a:t>
            </a:r>
          </a:p>
        </p:txBody>
      </p:sp>
      <p:pic>
        <p:nvPicPr>
          <p:cNvPr id="268" name="n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3481" y="3517171"/>
            <a:ext cx="5277838" cy="2058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0350" y="5870587"/>
            <a:ext cx="10325100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30350" y="7270750"/>
            <a:ext cx="3517900" cy="184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4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72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" name="Shape 273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75" name="Shape 275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76" name="Shape 276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77" name="Shape 277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前端模块化</a:t>
            </a:r>
          </a:p>
        </p:txBody>
      </p:sp>
      <p:sp>
        <p:nvSpPr>
          <p:cNvPr id="278" name="Shape 278"/>
          <p:cNvSpPr/>
          <p:nvPr/>
        </p:nvSpPr>
        <p:spPr>
          <a:xfrm>
            <a:off x="438150" y="2413000"/>
            <a:ext cx="2400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主题模块化</a:t>
            </a:r>
          </a:p>
        </p:txBody>
      </p:sp>
      <p:pic>
        <p:nvPicPr>
          <p:cNvPr id="27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394" y="3746051"/>
            <a:ext cx="2724107" cy="2243656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4587377" y="4743450"/>
            <a:ext cx="3322291" cy="693965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281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7544" y="4791678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01380" y="3117850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7444" y="4791678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hape 284"/>
          <p:cNvSpPr/>
          <p:nvPr/>
        </p:nvSpPr>
        <p:spPr>
          <a:xfrm>
            <a:off x="1282149" y="6648450"/>
            <a:ext cx="299059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Airpub 博客</a:t>
            </a:r>
          </a:p>
        </p:txBody>
      </p:sp>
      <p:sp>
        <p:nvSpPr>
          <p:cNvPr id="285" name="Shape 285"/>
          <p:cNvSpPr/>
          <p:nvPr/>
        </p:nvSpPr>
        <p:spPr>
          <a:xfrm>
            <a:off x="8282897" y="6711950"/>
            <a:ext cx="3670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静态资源服务器</a:t>
            </a:r>
          </a:p>
        </p:txBody>
      </p:sp>
      <p:sp>
        <p:nvSpPr>
          <p:cNvPr id="286" name="Shape 286"/>
          <p:cNvSpPr/>
          <p:nvPr/>
        </p:nvSpPr>
        <p:spPr>
          <a:xfrm>
            <a:off x="5350213" y="4197350"/>
            <a:ext cx="161086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CORS</a:t>
            </a:r>
          </a:p>
        </p:txBody>
      </p:sp>
      <p:sp>
        <p:nvSpPr>
          <p:cNvPr id="287" name="Shape 287"/>
          <p:cNvSpPr/>
          <p:nvPr/>
        </p:nvSpPr>
        <p:spPr>
          <a:xfrm>
            <a:off x="5610499" y="5581650"/>
            <a:ext cx="127604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.css .js</a:t>
            </a:r>
          </a:p>
        </p:txBody>
      </p:sp>
      <p:sp>
        <p:nvSpPr>
          <p:cNvPr id="288" name="Shape 288"/>
          <p:cNvSpPr/>
          <p:nvPr/>
        </p:nvSpPr>
        <p:spPr>
          <a:xfrm>
            <a:off x="5745843" y="6000750"/>
            <a:ext cx="97200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.html</a:t>
            </a:r>
          </a:p>
        </p:txBody>
      </p:sp>
      <p:pic>
        <p:nvPicPr>
          <p:cNvPr id="289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0429" y="7485000"/>
            <a:ext cx="12165000" cy="124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3400" y="8895364"/>
            <a:ext cx="8864600" cy="63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roup 294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292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3" name="Shape 293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295" name="Shape 295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296" name="Shape 296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297" name="Shape 297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数据接口设计</a:t>
            </a:r>
          </a:p>
        </p:txBody>
      </p:sp>
      <p:sp>
        <p:nvSpPr>
          <p:cNvPr id="298" name="Shape 298"/>
          <p:cNvSpPr/>
          <p:nvPr/>
        </p:nvSpPr>
        <p:spPr>
          <a:xfrm>
            <a:off x="438150" y="2413000"/>
            <a:ext cx="51435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跨域接口设计与相关问题</a:t>
            </a:r>
          </a:p>
        </p:txBody>
      </p:sp>
      <p:pic>
        <p:nvPicPr>
          <p:cNvPr id="29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194" y="5035101"/>
            <a:ext cx="2724107" cy="224365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Shape 300"/>
          <p:cNvSpPr/>
          <p:nvPr/>
        </p:nvSpPr>
        <p:spPr>
          <a:xfrm>
            <a:off x="4765177" y="6032500"/>
            <a:ext cx="3322291" cy="693964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301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5344" y="6080728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79180" y="44069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75244" y="6080728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1459949" y="7937500"/>
            <a:ext cx="299059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Airpub 博客</a:t>
            </a:r>
          </a:p>
        </p:txBody>
      </p:sp>
      <p:sp>
        <p:nvSpPr>
          <p:cNvPr id="305" name="Shape 305"/>
          <p:cNvSpPr/>
          <p:nvPr/>
        </p:nvSpPr>
        <p:spPr>
          <a:xfrm>
            <a:off x="8968697" y="8001000"/>
            <a:ext cx="2654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多说数据库</a:t>
            </a:r>
          </a:p>
        </p:txBody>
      </p:sp>
      <p:sp>
        <p:nvSpPr>
          <p:cNvPr id="306" name="Shape 306"/>
          <p:cNvSpPr/>
          <p:nvPr/>
        </p:nvSpPr>
        <p:spPr>
          <a:xfrm>
            <a:off x="5763230" y="6832600"/>
            <a:ext cx="132618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JSONP</a:t>
            </a:r>
          </a:p>
        </p:txBody>
      </p:sp>
      <p:sp>
        <p:nvSpPr>
          <p:cNvPr id="307" name="Shape 307"/>
          <p:cNvSpPr/>
          <p:nvPr/>
        </p:nvSpPr>
        <p:spPr>
          <a:xfrm>
            <a:off x="4540613" y="5251450"/>
            <a:ext cx="43476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Access-Control-Allow-Origin</a:t>
            </a:r>
          </a:p>
        </p:txBody>
      </p:sp>
      <p:sp>
        <p:nvSpPr>
          <p:cNvPr id="308" name="Shape 308"/>
          <p:cNvSpPr/>
          <p:nvPr/>
        </p:nvSpPr>
        <p:spPr>
          <a:xfrm>
            <a:off x="4768849" y="4160347"/>
            <a:ext cx="3670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天生的跨域需求</a:t>
            </a:r>
          </a:p>
        </p:txBody>
      </p:sp>
      <p:sp>
        <p:nvSpPr>
          <p:cNvPr id="309" name="Shape 309"/>
          <p:cNvSpPr/>
          <p:nvPr/>
        </p:nvSpPr>
        <p:spPr>
          <a:xfrm>
            <a:off x="5125461" y="7327900"/>
            <a:ext cx="2601723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HTTP OPTION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 313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311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2" name="Shape 312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314" name="Shape 314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315" name="Shape 315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316" name="Shape 316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SEO 相关问题</a:t>
            </a:r>
          </a:p>
        </p:txBody>
      </p:sp>
      <p:sp>
        <p:nvSpPr>
          <p:cNvPr id="317" name="Shape 317"/>
          <p:cNvSpPr/>
          <p:nvPr/>
        </p:nvSpPr>
        <p:spPr>
          <a:xfrm>
            <a:off x="438150" y="2413000"/>
            <a:ext cx="847328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搜索引擎友好的 Web App 该如何设计？</a:t>
            </a:r>
          </a:p>
        </p:txBody>
      </p:sp>
      <p:pic>
        <p:nvPicPr>
          <p:cNvPr id="31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223" y="8305289"/>
            <a:ext cx="3728604" cy="84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crawlerserver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4900" y="3451224"/>
            <a:ext cx="11226801" cy="565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323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321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2" name="Shape 322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324" name="Shape 324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325" name="Shape 325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326" name="Shape 326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致谢</a:t>
            </a:r>
          </a:p>
        </p:txBody>
      </p:sp>
      <p:sp>
        <p:nvSpPr>
          <p:cNvPr id="327" name="Shape 327"/>
          <p:cNvSpPr/>
          <p:nvPr/>
        </p:nvSpPr>
        <p:spPr>
          <a:xfrm>
            <a:off x="5264150" y="5544343"/>
            <a:ext cx="40416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400"/>
            </a:lvl1pPr>
          </a:lstStyle>
          <a:p>
            <a:pPr lvl="0">
              <a:defRPr b="0" sz="1800"/>
            </a:pPr>
            <a:r>
              <a:rPr b="1" sz="2400"/>
              <a:t>欢迎 Star or Fork Airpub</a:t>
            </a:r>
          </a:p>
        </p:txBody>
      </p:sp>
      <p:sp>
        <p:nvSpPr>
          <p:cNvPr id="328" name="Shape 328"/>
          <p:cNvSpPr/>
          <p:nvPr/>
        </p:nvSpPr>
        <p:spPr>
          <a:xfrm>
            <a:off x="5273764" y="6038850"/>
            <a:ext cx="2017523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http://airpub.io</a:t>
            </a:r>
          </a:p>
        </p:txBody>
      </p:sp>
      <p:sp>
        <p:nvSpPr>
          <p:cNvPr id="329" name="Shape 329"/>
          <p:cNvSpPr/>
          <p:nvPr/>
        </p:nvSpPr>
        <p:spPr>
          <a:xfrm>
            <a:off x="5273700" y="6413500"/>
            <a:ext cx="4470401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http://github.com/duoshuo/airpub</a:t>
            </a:r>
          </a:p>
        </p:txBody>
      </p:sp>
      <p:sp>
        <p:nvSpPr>
          <p:cNvPr id="330" name="Shape 330"/>
          <p:cNvSpPr/>
          <p:nvPr/>
        </p:nvSpPr>
        <p:spPr>
          <a:xfrm>
            <a:off x="5264150" y="4408487"/>
            <a:ext cx="605561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感谢所有关注 Airpub 朋友们</a:t>
            </a:r>
          </a:p>
        </p:txBody>
      </p:sp>
      <p:sp>
        <p:nvSpPr>
          <p:cNvPr id="331" name="Shape 331"/>
          <p:cNvSpPr/>
          <p:nvPr/>
        </p:nvSpPr>
        <p:spPr>
          <a:xfrm>
            <a:off x="1268094" y="4237037"/>
            <a:ext cx="3509011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BFBFBF"/>
                </a:solidFill>
                <a:latin typeface="Zapfino"/>
                <a:ea typeface="Zapfino"/>
                <a:cs typeface="Zapfino"/>
                <a:sym typeface="Zapf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BFBFBF"/>
                </a:solidFill>
              </a:rPr>
              <a:t>Thank you</a:t>
            </a:r>
          </a:p>
        </p:txBody>
      </p:sp>
      <p:grpSp>
        <p:nvGrpSpPr>
          <p:cNvPr id="338" name="Group 338"/>
          <p:cNvGrpSpPr/>
          <p:nvPr/>
        </p:nvGrpSpPr>
        <p:grpSpPr>
          <a:xfrm>
            <a:off x="10190341" y="7729694"/>
            <a:ext cx="2213079" cy="1521048"/>
            <a:chOff x="0" y="0"/>
            <a:chExt cx="2213077" cy="1521046"/>
          </a:xfrm>
        </p:grpSpPr>
        <p:sp>
          <p:nvSpPr>
            <p:cNvPr id="332" name="Shape 332"/>
            <p:cNvSpPr/>
            <p:nvPr/>
          </p:nvSpPr>
          <p:spPr>
            <a:xfrm>
              <a:off x="0" y="1001904"/>
              <a:ext cx="2213078" cy="515466"/>
            </a:xfrm>
            <a:prstGeom prst="rect">
              <a:avLst/>
            </a:prstGeom>
            <a:solidFill>
              <a:srgbClr val="E1E2E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0" y="0"/>
              <a:ext cx="2213078" cy="1003300"/>
            </a:xfrm>
            <a:prstGeom prst="rect">
              <a:avLst/>
            </a:pr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334" name="pasted-image.t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338" y="4455"/>
              <a:ext cx="2184401" cy="1003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5" name="pasted-image.ti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8188" y="1083955"/>
              <a:ext cx="1536701" cy="393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6" name="pasted-image.pdf"/>
            <p:cNvPicPr/>
            <p:nvPr/>
          </p:nvPicPr>
          <p:blipFill>
            <a:blip r:embed="rId5">
              <a:extLst/>
            </a:blip>
            <a:srcRect l="73892" t="2653" r="4874" b="84668"/>
            <a:stretch>
              <a:fillRect/>
            </a:stretch>
          </p:blipFill>
          <p:spPr>
            <a:xfrm>
              <a:off x="135782" y="94209"/>
              <a:ext cx="1941531" cy="8694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7" name="pasted-image.pdf"/>
            <p:cNvPicPr/>
            <p:nvPr/>
          </p:nvPicPr>
          <p:blipFill>
            <a:blip r:embed="rId5">
              <a:extLst/>
            </a:blip>
            <a:srcRect l="80684" t="92604" r="0" b="0"/>
            <a:stretch>
              <a:fillRect/>
            </a:stretch>
          </p:blipFill>
          <p:spPr>
            <a:xfrm>
              <a:off x="223491" y="1013856"/>
              <a:ext cx="1766211" cy="50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0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48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" name="Shape 49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51" name="Shape 51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53" name="Shape 53"/>
          <p:cNvSpPr/>
          <p:nvPr/>
        </p:nvSpPr>
        <p:spPr>
          <a:xfrm>
            <a:off x="431229" y="1111221"/>
            <a:ext cx="2757575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cap="all" spc="159">
                <a:solidFill>
                  <a:srgbClr val="FFFFFF"/>
                </a:solidFill>
              </a:defRPr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关于我</a:t>
            </a:r>
          </a:p>
        </p:txBody>
      </p:sp>
      <p:pic>
        <p:nvPicPr>
          <p:cNvPr id="54" name="avatar_norma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450" y="3076330"/>
            <a:ext cx="3644900" cy="5470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6800" y="3200400"/>
            <a:ext cx="68580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5601398" y="3279775"/>
            <a:ext cx="197231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turingou</a:t>
            </a:r>
          </a:p>
        </p:txBody>
      </p:sp>
      <p:pic>
        <p:nvPicPr>
          <p:cNvPr id="57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7800" y="3225800"/>
            <a:ext cx="762000" cy="63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8682513" y="3279775"/>
            <a:ext cx="1405574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@郭宇</a:t>
            </a:r>
          </a:p>
        </p:txBody>
      </p:sp>
      <p:sp>
        <p:nvSpPr>
          <p:cNvPr id="59" name="Shape 59"/>
          <p:cNvSpPr/>
          <p:nvPr/>
        </p:nvSpPr>
        <p:spPr>
          <a:xfrm>
            <a:off x="4880610" y="4519006"/>
            <a:ext cx="6929819" cy="3917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500"/>
              <a:t>暨南大学公共管理系</a:t>
            </a:r>
            <a:endParaRPr sz="3500"/>
          </a:p>
          <a:p>
            <a:pPr lvl="0" algn="l">
              <a:defRPr sz="1800"/>
            </a:pPr>
            <a:r>
              <a:rPr sz="3500"/>
              <a:t>1991年生人</a:t>
            </a:r>
            <a:endParaRPr sz="3500"/>
          </a:p>
          <a:p>
            <a:pPr lvl="0" algn="l">
              <a:defRPr sz="1800"/>
            </a:pPr>
            <a:r>
              <a:rPr sz="3500"/>
              <a:t>独立开发者</a:t>
            </a:r>
            <a:endParaRPr sz="3500"/>
          </a:p>
          <a:p>
            <a:pPr lvl="0" algn="l">
              <a:defRPr sz="1800"/>
            </a:pPr>
            <a:r>
              <a:rPr sz="3500"/>
              <a:t>开源项目持续贡献者</a:t>
            </a:r>
            <a:endParaRPr sz="3500"/>
          </a:p>
          <a:p>
            <a:pPr lvl="0" algn="l">
              <a:defRPr sz="1800"/>
            </a:pPr>
            <a:r>
              <a:rPr sz="3500"/>
              <a:t>曾工作于支付宝前端组，糗事百科</a:t>
            </a:r>
            <a:endParaRPr sz="3500"/>
          </a:p>
          <a:p>
            <a:pPr lvl="0" algn="l">
              <a:defRPr sz="1800"/>
            </a:pPr>
            <a:r>
              <a:rPr sz="3500"/>
              <a:t>现任多说社交评论软件工程师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3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61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" name="Shape 62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64" name="Shape 64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65" name="Shape 65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66" name="Shape 66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cap="all" spc="159">
                <a:solidFill>
                  <a:srgbClr val="FFFFFF"/>
                </a:solidFill>
              </a:defRPr>
            </a:lvl1pPr>
          </a:lstStyle>
          <a:p>
            <a:pPr lvl="0">
              <a:defRPr b="0" cap="none" spc="0" sz="1800">
                <a:solidFill>
                  <a:srgbClr val="000000"/>
                </a:solidFill>
              </a:defRPr>
            </a:pPr>
            <a:r>
              <a:rPr b="1" cap="all" spc="159" sz="4000">
                <a:solidFill>
                  <a:srgbClr val="FFFFFF"/>
                </a:solidFill>
              </a:rPr>
              <a:t>我的一些开源项目</a:t>
            </a:r>
          </a:p>
        </p:txBody>
      </p:sp>
      <p:pic>
        <p:nvPicPr>
          <p:cNvPr id="67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6500" y="2633171"/>
            <a:ext cx="685800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5791898" y="2699847"/>
            <a:ext cx="1972311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turingou</a:t>
            </a:r>
          </a:p>
        </p:txBody>
      </p:sp>
      <p:pic>
        <p:nvPicPr>
          <p:cNvPr id="69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67425" y="4402628"/>
            <a:ext cx="1353582" cy="1353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38820" y="4539668"/>
            <a:ext cx="1878612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18775" y="4692068"/>
            <a:ext cx="22098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69620" y="4402628"/>
            <a:ext cx="1528751" cy="1353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airpub-version-2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49458" y="6565318"/>
            <a:ext cx="1589516" cy="130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asted-image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089196" y="6863763"/>
            <a:ext cx="6868959" cy="984494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1361889" y="5955785"/>
            <a:ext cx="2747773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cap="all" spc="192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cap="none" spc="0" sz="1800"/>
            </a:pPr>
            <a:r>
              <a:rPr cap="all" spc="192" sz="2400"/>
              <a:t>豆瓣电台命令行版</a:t>
            </a:r>
          </a:p>
        </p:txBody>
      </p:sp>
      <p:sp>
        <p:nvSpPr>
          <p:cNvPr id="76" name="Shape 76"/>
          <p:cNvSpPr/>
          <p:nvPr/>
        </p:nvSpPr>
        <p:spPr>
          <a:xfrm>
            <a:off x="4527199" y="5955785"/>
            <a:ext cx="1101853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/>
            </a:pPr>
            <a:r>
              <a:rPr spc="192" sz="2400"/>
              <a:t>播放器</a:t>
            </a:r>
          </a:p>
        </p:txBody>
      </p:sp>
      <p:sp>
        <p:nvSpPr>
          <p:cNvPr id="77" name="Shape 77"/>
          <p:cNvSpPr/>
          <p:nvPr/>
        </p:nvSpPr>
        <p:spPr>
          <a:xfrm>
            <a:off x="6605465" y="5947588"/>
            <a:ext cx="1760221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/>
            </a:pPr>
            <a:r>
              <a:rPr spc="192" sz="2400"/>
              <a:t>社会化论坛</a:t>
            </a:r>
          </a:p>
        </p:txBody>
      </p:sp>
      <p:sp>
        <p:nvSpPr>
          <p:cNvPr id="78" name="Shape 78"/>
          <p:cNvSpPr/>
          <p:nvPr/>
        </p:nvSpPr>
        <p:spPr>
          <a:xfrm>
            <a:off x="9054800" y="5900413"/>
            <a:ext cx="175839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/>
            </a:pPr>
            <a:r>
              <a:rPr spc="192" sz="2400"/>
              <a:t>DailyIcons</a:t>
            </a:r>
          </a:p>
        </p:txBody>
      </p:sp>
      <p:sp>
        <p:nvSpPr>
          <p:cNvPr id="79" name="Shape 79"/>
          <p:cNvSpPr/>
          <p:nvPr/>
        </p:nvSpPr>
        <p:spPr>
          <a:xfrm>
            <a:off x="1915998" y="8152885"/>
            <a:ext cx="1431037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/>
            </a:pPr>
            <a:r>
              <a:rPr spc="192" sz="2400"/>
              <a:t>博客引擎</a:t>
            </a:r>
          </a:p>
        </p:txBody>
      </p:sp>
      <p:sp>
        <p:nvSpPr>
          <p:cNvPr id="80" name="Shape 80"/>
          <p:cNvSpPr/>
          <p:nvPr/>
        </p:nvSpPr>
        <p:spPr>
          <a:xfrm>
            <a:off x="6083952" y="8046713"/>
            <a:ext cx="28794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192" sz="24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defRPr spc="0" sz="1800"/>
            </a:pPr>
            <a:r>
              <a:rPr spc="192" sz="2400"/>
              <a:t>Markdown 编辑器</a:t>
            </a:r>
          </a:p>
        </p:txBody>
      </p:sp>
      <p:sp>
        <p:nvSpPr>
          <p:cNvPr id="81" name="Shape 81"/>
          <p:cNvSpPr/>
          <p:nvPr/>
        </p:nvSpPr>
        <p:spPr>
          <a:xfrm>
            <a:off x="2120899" y="3860800"/>
            <a:ext cx="8078246" cy="0"/>
          </a:xfrm>
          <a:prstGeom prst="line">
            <a:avLst/>
          </a:prstGeom>
          <a:ln w="12700">
            <a:solidFill>
              <a:srgbClr val="BFBFB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55D7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5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83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" name="Shape 84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86" name="Shape 86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87" name="Shape 87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88" name="Shape 88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Airpub 简单介绍</a:t>
            </a:r>
          </a:p>
        </p:txBody>
      </p:sp>
      <p:sp>
        <p:nvSpPr>
          <p:cNvPr id="89" name="Shape 89"/>
          <p:cNvSpPr/>
          <p:nvPr/>
        </p:nvSpPr>
        <p:spPr>
          <a:xfrm>
            <a:off x="2190750" y="4571999"/>
            <a:ext cx="1638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纯前端</a:t>
            </a:r>
          </a:p>
        </p:txBody>
      </p:sp>
      <p:sp>
        <p:nvSpPr>
          <p:cNvPr id="90" name="Shape 90"/>
          <p:cNvSpPr/>
          <p:nvPr/>
        </p:nvSpPr>
        <p:spPr>
          <a:xfrm>
            <a:off x="9124950" y="4622800"/>
            <a:ext cx="21931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sz="1800"/>
            </a:pPr>
            <a:r>
              <a:rPr sz="3600"/>
              <a:t>Angular.js</a:t>
            </a:r>
          </a:p>
        </p:txBody>
      </p:sp>
      <p:pic>
        <p:nvPicPr>
          <p:cNvPr id="9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5292" y="4368799"/>
            <a:ext cx="4903416" cy="403860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311149" y="6019799"/>
            <a:ext cx="3162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仅需一次部署</a:t>
            </a:r>
          </a:p>
        </p:txBody>
      </p:sp>
      <p:sp>
        <p:nvSpPr>
          <p:cNvPr id="93" name="Shape 93"/>
          <p:cNvSpPr/>
          <p:nvPr/>
        </p:nvSpPr>
        <p:spPr>
          <a:xfrm>
            <a:off x="1428750" y="7467600"/>
            <a:ext cx="2400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不依赖工作流</a:t>
            </a:r>
          </a:p>
        </p:txBody>
      </p:sp>
      <p:sp>
        <p:nvSpPr>
          <p:cNvPr id="94" name="Shape 94"/>
          <p:cNvSpPr/>
          <p:nvPr/>
        </p:nvSpPr>
        <p:spPr>
          <a:xfrm>
            <a:off x="9480549" y="6019799"/>
            <a:ext cx="214325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多说 API</a:t>
            </a:r>
          </a:p>
        </p:txBody>
      </p:sp>
      <p:sp>
        <p:nvSpPr>
          <p:cNvPr id="95" name="Shape 95"/>
          <p:cNvSpPr/>
          <p:nvPr/>
        </p:nvSpPr>
        <p:spPr>
          <a:xfrm>
            <a:off x="8809482" y="7432675"/>
            <a:ext cx="2418589" cy="5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Markdown</a:t>
            </a:r>
          </a:p>
        </p:txBody>
      </p:sp>
      <p:sp>
        <p:nvSpPr>
          <p:cNvPr id="96" name="Shape 96"/>
          <p:cNvSpPr/>
          <p:nvPr/>
        </p:nvSpPr>
        <p:spPr>
          <a:xfrm>
            <a:off x="3482085" y="2617296"/>
            <a:ext cx="596442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/>
            </a:pPr>
            <a:r>
              <a:rPr sz="8000"/>
              <a:t>Publish to Air</a:t>
            </a:r>
          </a:p>
        </p:txBody>
      </p:sp>
      <p:sp>
        <p:nvSpPr>
          <p:cNvPr id="97" name="Shape 97"/>
          <p:cNvSpPr/>
          <p:nvPr/>
        </p:nvSpPr>
        <p:spPr>
          <a:xfrm>
            <a:off x="4380611" y="5453380"/>
            <a:ext cx="4167379" cy="110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70000"/>
              </a:lnSpc>
              <a:defRPr sz="1800"/>
            </a:pPr>
            <a:r>
              <a:rPr sz="3600">
                <a:solidFill>
                  <a:srgbClr val="FFFFFF"/>
                </a:solidFill>
              </a:rPr>
              <a:t>100000000+ </a:t>
            </a:r>
            <a:endParaRPr sz="3600">
              <a:solidFill>
                <a:srgbClr val="FFFFFF"/>
              </a:solidFill>
            </a:endParaRPr>
          </a:p>
          <a:p>
            <a:pPr lvl="0">
              <a:lnSpc>
                <a:spcPct val="70000"/>
              </a:lnSpc>
              <a:defRPr sz="1800"/>
            </a:pPr>
            <a:r>
              <a:rPr sz="3600">
                <a:solidFill>
                  <a:srgbClr val="FFFFFF"/>
                </a:solidFill>
              </a:rPr>
              <a:t>Requests Pre Day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1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99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" name="Shape 100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102" name="Shape 102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104" name="Shape 104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Airpub 简单介绍</a:t>
            </a:r>
          </a:p>
        </p:txBody>
      </p:sp>
      <p:pic>
        <p:nvPicPr>
          <p:cNvPr id="105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194" y="5035101"/>
            <a:ext cx="2724107" cy="224365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1818894" y="2617296"/>
            <a:ext cx="9290813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/>
            </a:pPr>
            <a:r>
              <a:rPr sz="8000"/>
              <a:t>Publish articles to Air</a:t>
            </a:r>
          </a:p>
        </p:txBody>
      </p:sp>
      <p:sp>
        <p:nvSpPr>
          <p:cNvPr id="107" name="Shape 107"/>
          <p:cNvSpPr/>
          <p:nvPr/>
        </p:nvSpPr>
        <p:spPr>
          <a:xfrm>
            <a:off x="4765177" y="6032499"/>
            <a:ext cx="3322291" cy="693965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108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5344" y="6080728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79180" y="44069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75244" y="6080728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1459949" y="7937500"/>
            <a:ext cx="299059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Airpub 博客</a:t>
            </a:r>
          </a:p>
        </p:txBody>
      </p:sp>
      <p:sp>
        <p:nvSpPr>
          <p:cNvPr id="112" name="Shape 112"/>
          <p:cNvSpPr/>
          <p:nvPr/>
        </p:nvSpPr>
        <p:spPr>
          <a:xfrm>
            <a:off x="8968697" y="8001000"/>
            <a:ext cx="2654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多说数据库</a:t>
            </a:r>
          </a:p>
        </p:txBody>
      </p:sp>
      <p:sp>
        <p:nvSpPr>
          <p:cNvPr id="113" name="Shape 113"/>
          <p:cNvSpPr/>
          <p:nvPr/>
        </p:nvSpPr>
        <p:spPr>
          <a:xfrm>
            <a:off x="5854403" y="5486400"/>
            <a:ext cx="958089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API</a:t>
            </a:r>
          </a:p>
        </p:txBody>
      </p:sp>
      <p:sp>
        <p:nvSpPr>
          <p:cNvPr id="114" name="Shape 114"/>
          <p:cNvSpPr/>
          <p:nvPr/>
        </p:nvSpPr>
        <p:spPr>
          <a:xfrm>
            <a:off x="4774839" y="6870700"/>
            <a:ext cx="330296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duoshuo.embed.js</a:t>
            </a:r>
          </a:p>
        </p:txBody>
      </p:sp>
      <p:sp>
        <p:nvSpPr>
          <p:cNvPr id="115" name="Shape 115"/>
          <p:cNvSpPr/>
          <p:nvPr/>
        </p:nvSpPr>
        <p:spPr>
          <a:xfrm>
            <a:off x="4870890" y="7289800"/>
            <a:ext cx="307751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angular-duoshuo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9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117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" name="Shape 118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120" name="Shape 120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121" name="Shape 121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122" name="Shape 122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Airpub 简单介绍</a:t>
            </a:r>
          </a:p>
        </p:txBody>
      </p:sp>
      <p:pic>
        <p:nvPicPr>
          <p:cNvPr id="12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5894" y="4891235"/>
            <a:ext cx="2724107" cy="2243656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717294" y="2617296"/>
            <a:ext cx="9494013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/>
            </a:pPr>
            <a:r>
              <a:rPr sz="8000"/>
              <a:t>Publish images to Air</a:t>
            </a:r>
          </a:p>
        </p:txBody>
      </p:sp>
      <p:sp>
        <p:nvSpPr>
          <p:cNvPr id="125" name="Shape 125"/>
          <p:cNvSpPr/>
          <p:nvPr/>
        </p:nvSpPr>
        <p:spPr>
          <a:xfrm>
            <a:off x="4777877" y="5888634"/>
            <a:ext cx="3322291" cy="693965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126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49644" y="5113497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89544" y="5113497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1472649" y="7793634"/>
            <a:ext cx="29905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Airpub 博客</a:t>
            </a:r>
          </a:p>
        </p:txBody>
      </p:sp>
      <p:sp>
        <p:nvSpPr>
          <p:cNvPr id="129" name="Shape 129"/>
          <p:cNvSpPr/>
          <p:nvPr/>
        </p:nvSpPr>
        <p:spPr>
          <a:xfrm>
            <a:off x="8734001" y="7730134"/>
            <a:ext cx="34030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又拍云/七牛云</a:t>
            </a:r>
          </a:p>
        </p:txBody>
      </p:sp>
      <p:sp>
        <p:nvSpPr>
          <p:cNvPr id="130" name="Shape 130"/>
          <p:cNvSpPr/>
          <p:nvPr/>
        </p:nvSpPr>
        <p:spPr>
          <a:xfrm>
            <a:off x="5867103" y="5342534"/>
            <a:ext cx="95808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API</a:t>
            </a:r>
          </a:p>
        </p:txBody>
      </p:sp>
      <p:sp>
        <p:nvSpPr>
          <p:cNvPr id="131" name="Shape 131"/>
          <p:cNvSpPr/>
          <p:nvPr/>
        </p:nvSpPr>
        <p:spPr>
          <a:xfrm>
            <a:off x="5347787" y="6726834"/>
            <a:ext cx="21824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upyun-form</a:t>
            </a:r>
          </a:p>
        </p:txBody>
      </p:sp>
      <p:sp>
        <p:nvSpPr>
          <p:cNvPr id="132" name="Shape 132"/>
          <p:cNvSpPr/>
          <p:nvPr/>
        </p:nvSpPr>
        <p:spPr>
          <a:xfrm>
            <a:off x="4958977" y="7145934"/>
            <a:ext cx="29267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new FormData()</a:t>
            </a:r>
          </a:p>
        </p:txBody>
      </p:sp>
      <p:pic>
        <p:nvPicPr>
          <p:cNvPr id="133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04350" y="5913597"/>
            <a:ext cx="958089" cy="9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07750" y="5913597"/>
            <a:ext cx="958089" cy="999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8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136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Shape 137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139" name="Shape 139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140" name="Shape 140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141" name="Shape 141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前端鉴权</a:t>
            </a:r>
          </a:p>
        </p:txBody>
      </p:sp>
      <p:sp>
        <p:nvSpPr>
          <p:cNvPr id="142" name="Shape 142"/>
          <p:cNvSpPr/>
          <p:nvPr/>
        </p:nvSpPr>
        <p:spPr>
          <a:xfrm>
            <a:off x="425449" y="2413000"/>
            <a:ext cx="46863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前端鉴权与第三方登录</a:t>
            </a:r>
          </a:p>
        </p:txBody>
      </p:sp>
      <p:sp>
        <p:nvSpPr>
          <p:cNvPr id="143" name="Shape 143"/>
          <p:cNvSpPr/>
          <p:nvPr/>
        </p:nvSpPr>
        <p:spPr>
          <a:xfrm>
            <a:off x="5069977" y="7158634"/>
            <a:ext cx="3322291" cy="693965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14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9824" y="6142152"/>
            <a:ext cx="2425447" cy="199767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1472649" y="8306078"/>
            <a:ext cx="29905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Airpub 博客</a:t>
            </a:r>
          </a:p>
        </p:txBody>
      </p:sp>
      <p:pic>
        <p:nvPicPr>
          <p:cNvPr id="146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97347" y="6398905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1380" y="3006312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10244" y="2939064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9082997" y="8269435"/>
            <a:ext cx="2654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多说数据库</a:t>
            </a:r>
          </a:p>
        </p:txBody>
      </p:sp>
      <p:sp>
        <p:nvSpPr>
          <p:cNvPr id="150" name="Shape 150"/>
          <p:cNvSpPr/>
          <p:nvPr/>
        </p:nvSpPr>
        <p:spPr>
          <a:xfrm>
            <a:off x="5972729" y="7933334"/>
            <a:ext cx="15167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Cookies</a:t>
            </a:r>
          </a:p>
        </p:txBody>
      </p:sp>
      <p:sp>
        <p:nvSpPr>
          <p:cNvPr id="151" name="Shape 151"/>
          <p:cNvSpPr/>
          <p:nvPr/>
        </p:nvSpPr>
        <p:spPr>
          <a:xfrm rot="3437642">
            <a:off x="8759935" y="5216950"/>
            <a:ext cx="1615604" cy="462700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52" name="Shape 152"/>
          <p:cNvSpPr/>
          <p:nvPr/>
        </p:nvSpPr>
        <p:spPr>
          <a:xfrm flipH="1" rot="17577938">
            <a:off x="10245835" y="5178850"/>
            <a:ext cx="1615604" cy="462700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9691276" y="4846147"/>
            <a:ext cx="1209143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Tokens</a:t>
            </a:r>
          </a:p>
        </p:txBody>
      </p:sp>
      <p:pic>
        <p:nvPicPr>
          <p:cNvPr id="154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52080" y="3996912"/>
            <a:ext cx="762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dou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532545" y="4035012"/>
            <a:ext cx="558800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1412123039_wordpress-128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28025" y="3193313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815238" y="4878984"/>
            <a:ext cx="4051174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/>
              <a:t>其他嵌有多说社交评论</a:t>
            </a:r>
            <a:endParaRPr sz="3000"/>
          </a:p>
          <a:p>
            <a:pPr lvl="0">
              <a:defRPr sz="1800"/>
            </a:pPr>
            <a:r>
              <a:rPr sz="3000"/>
              <a:t>博客或页面</a:t>
            </a:r>
          </a:p>
        </p:txBody>
      </p:sp>
      <p:sp>
        <p:nvSpPr>
          <p:cNvPr id="158" name="Shape 158"/>
          <p:cNvSpPr/>
          <p:nvPr/>
        </p:nvSpPr>
        <p:spPr>
          <a:xfrm rot="1194672">
            <a:off x="4984162" y="5548291"/>
            <a:ext cx="3322291" cy="693965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5972729" y="4786914"/>
            <a:ext cx="151678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Cookies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3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161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Shape 162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164" name="Shape 164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165" name="Shape 165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166" name="Shape 166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前端鉴权</a:t>
            </a:r>
          </a:p>
        </p:txBody>
      </p:sp>
      <p:sp>
        <p:nvSpPr>
          <p:cNvPr id="167" name="Shape 167"/>
          <p:cNvSpPr/>
          <p:nvPr/>
        </p:nvSpPr>
        <p:spPr>
          <a:xfrm>
            <a:off x="477164" y="2438400"/>
            <a:ext cx="51435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鉴权体系介绍与安全风险</a:t>
            </a:r>
          </a:p>
        </p:txBody>
      </p:sp>
      <p:sp>
        <p:nvSpPr>
          <p:cNvPr id="168" name="Shape 168"/>
          <p:cNvSpPr/>
          <p:nvPr/>
        </p:nvSpPr>
        <p:spPr>
          <a:xfrm>
            <a:off x="4777877" y="5888634"/>
            <a:ext cx="3322291" cy="693965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pic>
        <p:nvPicPr>
          <p:cNvPr id="16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0905" y="6308548"/>
            <a:ext cx="1867196" cy="153787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1472649" y="8141246"/>
            <a:ext cx="29905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Airpub 博客</a:t>
            </a:r>
          </a:p>
        </p:txBody>
      </p:sp>
      <p:pic>
        <p:nvPicPr>
          <p:cNvPr id="171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97347" y="6264687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1380" y="3006312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10244" y="2939064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9082997" y="8141246"/>
            <a:ext cx="2654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多说数据库</a:t>
            </a:r>
          </a:p>
        </p:txBody>
      </p:sp>
      <p:sp>
        <p:nvSpPr>
          <p:cNvPr id="175" name="Shape 175"/>
          <p:cNvSpPr/>
          <p:nvPr/>
        </p:nvSpPr>
        <p:spPr>
          <a:xfrm>
            <a:off x="5680629" y="6752234"/>
            <a:ext cx="15167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Cookies</a:t>
            </a:r>
          </a:p>
        </p:txBody>
      </p:sp>
      <p:sp>
        <p:nvSpPr>
          <p:cNvPr id="176" name="Shape 176"/>
          <p:cNvSpPr/>
          <p:nvPr/>
        </p:nvSpPr>
        <p:spPr>
          <a:xfrm rot="3437642">
            <a:off x="8759935" y="5216950"/>
            <a:ext cx="1615604" cy="462700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7" name="Shape 177"/>
          <p:cNvSpPr/>
          <p:nvPr/>
        </p:nvSpPr>
        <p:spPr>
          <a:xfrm flipH="1" rot="17577938">
            <a:off x="10245835" y="5178850"/>
            <a:ext cx="1615604" cy="462700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9691276" y="4846146"/>
            <a:ext cx="120914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Tokens</a:t>
            </a:r>
          </a:p>
        </p:txBody>
      </p:sp>
      <p:sp>
        <p:nvSpPr>
          <p:cNvPr id="179" name="Shape 179"/>
          <p:cNvSpPr/>
          <p:nvPr/>
        </p:nvSpPr>
        <p:spPr>
          <a:xfrm>
            <a:off x="5253198" y="5219700"/>
            <a:ext cx="237164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CSRF Attack</a:t>
            </a:r>
          </a:p>
        </p:txBody>
      </p:sp>
      <p:pic>
        <p:nvPicPr>
          <p:cNvPr id="180" name="1412122521_Laptop-128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28025" y="3502024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1513675" y="4970175"/>
            <a:ext cx="2654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第三方页面</a:t>
            </a:r>
          </a:p>
        </p:txBody>
      </p:sp>
      <p:sp>
        <p:nvSpPr>
          <p:cNvPr id="182" name="Shape 182"/>
          <p:cNvSpPr/>
          <p:nvPr/>
        </p:nvSpPr>
        <p:spPr>
          <a:xfrm>
            <a:off x="1070295" y="5594350"/>
            <a:ext cx="3528416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hidden iframe form</a:t>
            </a:r>
          </a:p>
        </p:txBody>
      </p:sp>
      <p:sp>
        <p:nvSpPr>
          <p:cNvPr id="183" name="Shape 183"/>
          <p:cNvSpPr/>
          <p:nvPr/>
        </p:nvSpPr>
        <p:spPr>
          <a:xfrm>
            <a:off x="5070064" y="7320693"/>
            <a:ext cx="273791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Token / Nonce</a:t>
            </a:r>
          </a:p>
        </p:txBody>
      </p:sp>
      <p:sp>
        <p:nvSpPr>
          <p:cNvPr id="184" name="Shape 184"/>
          <p:cNvSpPr/>
          <p:nvPr/>
        </p:nvSpPr>
        <p:spPr>
          <a:xfrm>
            <a:off x="5008189" y="4689046"/>
            <a:ext cx="28616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通过 XSS 传染的</a:t>
            </a:r>
          </a:p>
        </p:txBody>
      </p:sp>
      <p:pic>
        <p:nvPicPr>
          <p:cNvPr id="185" name="屏幕截图 2014-09-30 00.17.37.png"/>
          <p:cNvPicPr/>
          <p:nvPr/>
        </p:nvPicPr>
        <p:blipFill>
          <a:blip r:embed="rId6">
            <a:extLst/>
          </a:blip>
          <a:srcRect l="31254" t="33416" r="0" b="0"/>
          <a:stretch>
            <a:fillRect/>
          </a:stretch>
        </p:blipFill>
        <p:spPr>
          <a:xfrm>
            <a:off x="3406130" y="3899646"/>
            <a:ext cx="5779741" cy="4667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9"/>
          <p:cNvGrpSpPr/>
          <p:nvPr/>
        </p:nvGrpSpPr>
        <p:grpSpPr>
          <a:xfrm>
            <a:off x="-7343" y="-11562"/>
            <a:ext cx="13019681" cy="2109256"/>
            <a:chOff x="0" y="0"/>
            <a:chExt cx="13019679" cy="2109255"/>
          </a:xfrm>
        </p:grpSpPr>
        <p:pic>
          <p:nvPicPr>
            <p:cNvPr id="187" name="writing.jpg"/>
            <p:cNvPicPr/>
            <p:nvPr/>
          </p:nvPicPr>
          <p:blipFill>
            <a:blip r:embed="rId2">
              <a:extLst/>
            </a:blip>
            <a:srcRect l="0" t="36938" r="0" b="36938"/>
            <a:stretch>
              <a:fillRect/>
            </a:stretch>
          </p:blipFill>
          <p:spPr>
            <a:xfrm>
              <a:off x="0" y="3504"/>
              <a:ext cx="13019680" cy="2102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Shape 188"/>
            <p:cNvSpPr/>
            <p:nvPr/>
          </p:nvSpPr>
          <p:spPr>
            <a:xfrm>
              <a:off x="7342" y="0"/>
              <a:ext cx="13004801" cy="2109256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45000"/>
                  </a:srgbClr>
                </a:gs>
              </a:gsLst>
              <a:lin ang="527952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pc="384" sz="2400">
                  <a:solidFill>
                    <a:srgbClr val="FFFFF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</p:grpSp>
      <p:sp>
        <p:nvSpPr>
          <p:cNvPr id="190" name="Shape 190"/>
          <p:cNvSpPr/>
          <p:nvPr/>
        </p:nvSpPr>
        <p:spPr>
          <a:xfrm>
            <a:off x="10084157" y="277189"/>
            <a:ext cx="242544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Ultr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Airpub</a:t>
            </a:r>
          </a:p>
        </p:txBody>
      </p:sp>
      <p:sp>
        <p:nvSpPr>
          <p:cNvPr id="191" name="Shape 191"/>
          <p:cNvSpPr/>
          <p:nvPr>
            <p:ph type="title"/>
          </p:nvPr>
        </p:nvSpPr>
        <p:spPr>
          <a:xfrm>
            <a:off x="10076972" y="1406973"/>
            <a:ext cx="2541417" cy="422286"/>
          </a:xfrm>
          <a:prstGeom prst="rect">
            <a:avLst/>
          </a:prstGeom>
        </p:spPr>
        <p:txBody>
          <a:bodyPr/>
          <a:lstStyle>
            <a:lvl1pPr>
              <a:defRPr cap="all" spc="252" sz="1800">
                <a:latin typeface="+mn-lt"/>
                <a:ea typeface="+mn-ea"/>
                <a:cs typeface="+mn-cs"/>
                <a:sym typeface="冬青黑体简体中文 W3"/>
              </a:defRPr>
            </a:lvl1pPr>
          </a:lstStyle>
          <a:p>
            <a:pPr lvl="0">
              <a:defRPr cap="none" spc="0">
                <a:solidFill>
                  <a:srgbClr val="000000"/>
                </a:solidFill>
              </a:defRPr>
            </a:pPr>
            <a:r>
              <a:rPr cap="all" spc="252">
                <a:solidFill>
                  <a:srgbClr val="FFFFFF"/>
                </a:solidFill>
              </a:rPr>
              <a:t>纯前端博客引擎实践</a:t>
            </a:r>
          </a:p>
        </p:txBody>
      </p:sp>
      <p:sp>
        <p:nvSpPr>
          <p:cNvPr id="192" name="Shape 192"/>
          <p:cNvSpPr/>
          <p:nvPr/>
        </p:nvSpPr>
        <p:spPr>
          <a:xfrm>
            <a:off x="431229" y="1111221"/>
            <a:ext cx="4819192" cy="82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defRPr b="1" spc="159">
                <a:solidFill>
                  <a:srgbClr val="FFFFFF"/>
                </a:solidFill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</a:defRPr>
            </a:pPr>
            <a:r>
              <a:rPr b="1" spc="159" sz="4000">
                <a:solidFill>
                  <a:srgbClr val="FFFFFF"/>
                </a:solidFill>
              </a:rPr>
              <a:t>前端鉴权</a:t>
            </a:r>
          </a:p>
        </p:txBody>
      </p:sp>
      <p:sp>
        <p:nvSpPr>
          <p:cNvPr id="193" name="Shape 193"/>
          <p:cNvSpPr/>
          <p:nvPr/>
        </p:nvSpPr>
        <p:spPr>
          <a:xfrm>
            <a:off x="477164" y="2438400"/>
            <a:ext cx="5143501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 lvl="0">
              <a:defRPr sz="1800"/>
            </a:pPr>
            <a:r>
              <a:rPr sz="3600"/>
              <a:t>鉴权体系介绍与安全风险</a:t>
            </a:r>
          </a:p>
        </p:txBody>
      </p:sp>
      <p:sp>
        <p:nvSpPr>
          <p:cNvPr id="194" name="Shape 194"/>
          <p:cNvSpPr/>
          <p:nvPr/>
        </p:nvSpPr>
        <p:spPr>
          <a:xfrm>
            <a:off x="4777877" y="5888634"/>
            <a:ext cx="3322291" cy="693965"/>
          </a:xfrm>
          <a:prstGeom prst="leftRightArrow">
            <a:avLst>
              <a:gd name="adj1" fmla="val 32000"/>
              <a:gd name="adj2" fmla="val 69340"/>
            </a:avLst>
          </a:prstGeom>
          <a:solidFill>
            <a:srgbClr val="91919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cap="all" spc="384" sz="2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4548576" y="6752234"/>
            <a:ext cx="378089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盗用 form_api_secret</a:t>
            </a:r>
          </a:p>
        </p:txBody>
      </p:sp>
      <p:pic>
        <p:nvPicPr>
          <p:cNvPr id="196" name="1412122521_Laptop-12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4825" y="5323437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1310475" y="6791588"/>
            <a:ext cx="2654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第三方网站</a:t>
            </a:r>
          </a:p>
        </p:txBody>
      </p:sp>
      <p:pic>
        <p:nvPicPr>
          <p:cNvPr id="198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49644" y="5113497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1412121486_databas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89544" y="5113497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8734001" y="7730134"/>
            <a:ext cx="34030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/>
              <a:t>又拍云/七牛云</a:t>
            </a:r>
          </a:p>
        </p:txBody>
      </p:sp>
      <p:pic>
        <p:nvPicPr>
          <p:cNvPr id="201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04350" y="5913597"/>
            <a:ext cx="958089" cy="9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07750" y="5913597"/>
            <a:ext cx="958089" cy="9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屏幕截图 2014-09-25 15.33.28.png"/>
          <p:cNvPicPr/>
          <p:nvPr/>
        </p:nvPicPr>
        <p:blipFill>
          <a:blip r:embed="rId6">
            <a:extLst/>
          </a:blip>
          <a:srcRect l="1092" t="5964" r="0" b="9417"/>
          <a:stretch>
            <a:fillRect/>
          </a:stretch>
        </p:blipFill>
        <p:spPr>
          <a:xfrm>
            <a:off x="1905000" y="2347675"/>
            <a:ext cx="9194800" cy="7157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000000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Next Ultra Light"/>
        <a:ea typeface="Avenir Next Ultra Light"/>
        <a:cs typeface="Avenir Next Ultra Light"/>
      </a:majorFont>
      <a:minorFont>
        <a:latin typeface="冬青黑体简体中文 W3"/>
        <a:ea typeface="冬青黑体简体中文 W3"/>
        <a:cs typeface="冬青黑体简体中文 W3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冬青黑体简体中文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Next Ultra Light"/>
        <a:ea typeface="Avenir Next Ultra Light"/>
        <a:cs typeface="Avenir Next Ultra Light"/>
      </a:majorFont>
      <a:minorFont>
        <a:latin typeface="冬青黑体简体中文 W3"/>
        <a:ea typeface="冬青黑体简体中文 W3"/>
        <a:cs typeface="冬青黑体简体中文 W3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冬青黑体简体中文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