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4572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9144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3716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18288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22860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27432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32004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36576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ECB"/>
          </a:solidFill>
        </a:fill>
      </a:tcStyle>
    </a:wholeTbl>
    <a:band2H>
      <a:tcTxStyle/>
      <a:tcStyle>
        <a:tcBdr/>
        <a:fill>
          <a:solidFill>
            <a:srgbClr val="F0F6E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49652"/>
          <c:y val="0.0645096"/>
          <c:w val="0.930035"/>
          <c:h val="0.814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angular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Century Gothic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Sheet1!$B$1:$F$1</c:f>
              <c:strCache>
                <c:ptCount val="5"/>
                <c:pt idx="0">
                  <c:v>一个</c:v>
                </c:pt>
                <c:pt idx="1">
                  <c:v>二个</c:v>
                </c:pt>
                <c:pt idx="2">
                  <c:v>三个</c:v>
                </c:pt>
                <c:pt idx="3">
                  <c:v>四个</c:v>
                </c:pt>
                <c:pt idx="4">
                  <c:v>五个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16</c:v>
                </c:pt>
                <c:pt idx="1">
                  <c:v>28</c:v>
                </c:pt>
                <c:pt idx="2">
                  <c:v>40</c:v>
                </c:pt>
                <c:pt idx="3">
                  <c:v>52</c:v>
                </c:pt>
                <c:pt idx="4">
                  <c:v>64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react+antd</c:v>
                </c:pt>
              </c:strCache>
            </c:strRef>
          </c:tx>
          <c:spPr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Century Gothic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Sheet1!$B$1:$F$1</c:f>
              <c:strCache>
                <c:ptCount val="5"/>
                <c:pt idx="0">
                  <c:v>一个</c:v>
                </c:pt>
                <c:pt idx="1">
                  <c:v>二个</c:v>
                </c:pt>
                <c:pt idx="2">
                  <c:v>三个</c:v>
                </c:pt>
                <c:pt idx="3">
                  <c:v>四个</c:v>
                </c:pt>
                <c:pt idx="4">
                  <c:v>五个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12</c:v>
                </c:pt>
                <c:pt idx="1">
                  <c:v>20</c:v>
                </c:pt>
                <c:pt idx="2">
                  <c:v>28</c:v>
                </c:pt>
                <c:pt idx="3">
                  <c:v>36</c:v>
                </c:pt>
                <c:pt idx="4">
                  <c:v>44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react组件</c:v>
                </c:pt>
              </c:strCache>
            </c:strRef>
          </c:tx>
          <c:spPr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Century Gothic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Sheet1!$B$1:$F$1</c:f>
              <c:strCache>
                <c:ptCount val="5"/>
                <c:pt idx="0">
                  <c:v>一个</c:v>
                </c:pt>
                <c:pt idx="1">
                  <c:v>二个</c:v>
                </c:pt>
                <c:pt idx="2">
                  <c:v>三个</c:v>
                </c:pt>
                <c:pt idx="3">
                  <c:v>四个</c:v>
                </c:pt>
                <c:pt idx="4">
                  <c:v>五个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18</c:v>
                </c:pt>
                <c:pt idx="1">
                  <c:v>22</c:v>
                </c:pt>
                <c:pt idx="2">
                  <c:v>26</c:v>
                </c:pt>
                <c:pt idx="3">
                  <c:v>30</c:v>
                </c:pt>
                <c:pt idx="4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 cmpd="sng" algn="ctr">
            <a:solidFill>
              <a:srgbClr val="888888"/>
            </a:solidFill>
            <a:prstDash val="solid"/>
            <a:miter lim="8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rgbClr val="000000"/>
                </a:solidFill>
                <a:latin typeface="Century Gothic"/>
                <a:ea typeface="+mn-ea"/>
                <a:cs typeface="+mn-cs"/>
              </a:defRPr>
            </a:pPr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 cmpd="sng" algn="ctr">
            <a:solidFill>
              <a:srgbClr val="888888"/>
            </a:solidFill>
            <a:prstDash val="solid"/>
            <a:miter lim="8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rgbClr val="000000"/>
                </a:solidFill>
                <a:latin typeface="Century Gothic"/>
                <a:ea typeface="+mn-ea"/>
                <a:cs typeface="+mn-cs"/>
              </a:defRPr>
            </a:pPr>
          </a:p>
        </c:txPr>
        <c:crossAx val="2094734552"/>
        <c:crosses val="autoZero"/>
        <c:crossBetween val="between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49652"/>
          <c:y val="0.0645096"/>
          <c:w val="0.930035"/>
          <c:h val="0.814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angular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Century Gothic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Sheet1!$B$1:$F$1</c:f>
              <c:strCache>
                <c:ptCount val="5"/>
                <c:pt idx="0">
                  <c:v>一个</c:v>
                </c:pt>
                <c:pt idx="1">
                  <c:v>二个</c:v>
                </c:pt>
                <c:pt idx="2">
                  <c:v>三个</c:v>
                </c:pt>
                <c:pt idx="3">
                  <c:v>四个</c:v>
                </c:pt>
                <c:pt idx="4">
                  <c:v>五个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react+antd</c:v>
                </c:pt>
              </c:strCache>
            </c:strRef>
          </c:tx>
          <c:spPr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Century Gothic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Sheet1!$B$1:$F$1</c:f>
              <c:strCache>
                <c:ptCount val="5"/>
                <c:pt idx="0">
                  <c:v>一个</c:v>
                </c:pt>
                <c:pt idx="1">
                  <c:v>二个</c:v>
                </c:pt>
                <c:pt idx="2">
                  <c:v>三个</c:v>
                </c:pt>
                <c:pt idx="3">
                  <c:v>四个</c:v>
                </c:pt>
                <c:pt idx="4">
                  <c:v>五个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react组件</c:v>
                </c:pt>
              </c:strCache>
            </c:strRef>
          </c:tx>
          <c:spPr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Century Gothic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Sheet1!$B$1:$F$1</c:f>
              <c:strCache>
                <c:ptCount val="5"/>
                <c:pt idx="0">
                  <c:v>一个</c:v>
                </c:pt>
                <c:pt idx="1">
                  <c:v>二个</c:v>
                </c:pt>
                <c:pt idx="2">
                  <c:v>三个</c:v>
                </c:pt>
                <c:pt idx="3">
                  <c:v>四个</c:v>
                </c:pt>
                <c:pt idx="4">
                  <c:v>五个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 cmpd="sng" algn="ctr">
            <a:solidFill>
              <a:srgbClr val="888888"/>
            </a:solidFill>
            <a:prstDash val="solid"/>
            <a:miter lim="8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rgbClr val="000000"/>
                </a:solidFill>
                <a:latin typeface="Century Gothic"/>
                <a:ea typeface="+mn-ea"/>
                <a:cs typeface="+mn-cs"/>
              </a:defRPr>
            </a:pPr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 cmpd="sng" algn="ctr">
            <a:solidFill>
              <a:srgbClr val="888888"/>
            </a:solidFill>
            <a:prstDash val="solid"/>
            <a:miter lim="800000"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rgbClr val="000000"/>
                </a:solidFill>
                <a:latin typeface="Century Gothic"/>
                <a:ea typeface="+mn-ea"/>
                <a:cs typeface="+mn-cs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3765" latinLnBrk="0">
      <a:defRPr sz="1200">
        <a:latin typeface="+mn-lt"/>
        <a:ea typeface="+mn-ea"/>
        <a:cs typeface="+mn-cs"/>
        <a:sym typeface="Century Gothic"/>
      </a:defRPr>
    </a:lvl1pPr>
    <a:lvl2pPr indent="228600" defTabSz="913765" latinLnBrk="0">
      <a:defRPr sz="1200">
        <a:latin typeface="+mn-lt"/>
        <a:ea typeface="+mn-ea"/>
        <a:cs typeface="+mn-cs"/>
        <a:sym typeface="Century Gothic"/>
      </a:defRPr>
    </a:lvl2pPr>
    <a:lvl3pPr indent="457200" defTabSz="913765" latinLnBrk="0">
      <a:defRPr sz="1200">
        <a:latin typeface="+mn-lt"/>
        <a:ea typeface="+mn-ea"/>
        <a:cs typeface="+mn-cs"/>
        <a:sym typeface="Century Gothic"/>
      </a:defRPr>
    </a:lvl3pPr>
    <a:lvl4pPr indent="685800" defTabSz="913765" latinLnBrk="0">
      <a:defRPr sz="1200">
        <a:latin typeface="+mn-lt"/>
        <a:ea typeface="+mn-ea"/>
        <a:cs typeface="+mn-cs"/>
        <a:sym typeface="Century Gothic"/>
      </a:defRPr>
    </a:lvl4pPr>
    <a:lvl5pPr indent="914400" defTabSz="913765" latinLnBrk="0">
      <a:defRPr sz="1200">
        <a:latin typeface="+mn-lt"/>
        <a:ea typeface="+mn-ea"/>
        <a:cs typeface="+mn-cs"/>
        <a:sym typeface="Century Gothic"/>
      </a:defRPr>
    </a:lvl5pPr>
    <a:lvl6pPr indent="1143000" defTabSz="913765" latinLnBrk="0">
      <a:defRPr sz="1200">
        <a:latin typeface="+mn-lt"/>
        <a:ea typeface="+mn-ea"/>
        <a:cs typeface="+mn-cs"/>
        <a:sym typeface="Century Gothic"/>
      </a:defRPr>
    </a:lvl6pPr>
    <a:lvl7pPr indent="1371600" defTabSz="913765" latinLnBrk="0">
      <a:defRPr sz="1200">
        <a:latin typeface="+mn-lt"/>
        <a:ea typeface="+mn-ea"/>
        <a:cs typeface="+mn-cs"/>
        <a:sym typeface="Century Gothic"/>
      </a:defRPr>
    </a:lvl7pPr>
    <a:lvl8pPr indent="1600200" defTabSz="913765" latinLnBrk="0">
      <a:defRPr sz="1200">
        <a:latin typeface="+mn-lt"/>
        <a:ea typeface="+mn-ea"/>
        <a:cs typeface="+mn-cs"/>
        <a:sym typeface="Century Gothic"/>
      </a:defRPr>
    </a:lvl8pPr>
    <a:lvl9pPr indent="1828800" defTabSz="913765" latinLnBrk="0">
      <a:defRPr sz="1200"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2897770" y="1851228"/>
            <a:ext cx="6396461" cy="179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4800" b="1">
                <a:solidFill>
                  <a:srgbClr val="EFEEEB"/>
                </a:solidFill>
              </a:defRPr>
            </a:lvl1pPr>
            <a:lvl2pPr marL="914400" indent="-457200" algn="ctr">
              <a:buFontTx/>
              <a:defRPr sz="4800" b="1">
                <a:solidFill>
                  <a:srgbClr val="EFEEEB"/>
                </a:solidFill>
              </a:defRPr>
            </a:lvl2pPr>
            <a:lvl3pPr marL="1463040" indent="-548640" algn="ctr">
              <a:buFontTx/>
              <a:defRPr sz="4800" b="1">
                <a:solidFill>
                  <a:srgbClr val="EFEEEB"/>
                </a:solidFill>
              </a:defRPr>
            </a:lvl3pPr>
            <a:lvl4pPr marL="1981200" indent="-609600" algn="ctr">
              <a:buFontTx/>
              <a:defRPr sz="4800" b="1">
                <a:solidFill>
                  <a:srgbClr val="EFEEEB"/>
                </a:solidFill>
              </a:defRPr>
            </a:lvl4pPr>
            <a:lvl5pPr marL="2438400" indent="-609600" algn="ctr">
              <a:buFontTx/>
              <a:defRPr sz="4800" b="1">
                <a:solidFill>
                  <a:srgbClr val="EFEEEB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文本占位符 7"/>
          <p:cNvSpPr/>
          <p:nvPr>
            <p:ph type="body" sz="quarter" idx="13" hasCustomPrompt="1"/>
          </p:nvPr>
        </p:nvSpPr>
        <p:spPr>
          <a:xfrm>
            <a:off x="2897770" y="3815372"/>
            <a:ext cx="6396461" cy="54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t>guo rong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8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9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0_标题幻灯片">
    <p:bg>
      <p:bgPr>
        <a:solidFill>
          <a:srgbClr val="293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2_标题幻灯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"/>
          <p:cNvSpPr txBox="1"/>
          <p:nvPr/>
        </p:nvSpPr>
        <p:spPr>
          <a:xfrm>
            <a:off x="440603" y="759872"/>
            <a:ext cx="14757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背景图片素材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8" name="矩形 2"/>
          <p:cNvSpPr txBox="1"/>
          <p:nvPr/>
        </p:nvSpPr>
        <p:spPr>
          <a:xfrm>
            <a:off x="440602" y="182445"/>
            <a:ext cx="758191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lvl1pPr>
          </a:lstStyle>
          <a:p>
            <a:r>
              <a:t>OfficePLUS</a:t>
            </a:r>
          </a:p>
        </p:txBody>
      </p:sp>
      <p:sp>
        <p:nvSpPr>
          <p:cNvPr id="1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6"/>
          <p:cNvSpPr txBox="1"/>
          <p:nvPr/>
        </p:nvSpPr>
        <p:spPr>
          <a:xfrm>
            <a:off x="440602" y="759872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608965"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标注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7" name="矩形 7"/>
          <p:cNvSpPr txBox="1"/>
          <p:nvPr/>
        </p:nvSpPr>
        <p:spPr>
          <a:xfrm>
            <a:off x="2857674" y="841947"/>
            <a:ext cx="1402001" cy="332486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字体使用 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行距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背景图片出处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声明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8" name="矩形 8"/>
          <p:cNvSpPr txBox="1"/>
          <p:nvPr/>
        </p:nvSpPr>
        <p:spPr>
          <a:xfrm>
            <a:off x="4395051" y="841948"/>
            <a:ext cx="3727458" cy="39192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英文 </a:t>
            </a:r>
            <a:r>
              <a:t>Century Gothic</a:t>
            </a: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中文 微软雅黑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正文 </a:t>
            </a:r>
            <a:r>
              <a:t>1.3</a:t>
            </a: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  <a:r>
              <a:t>cn.bing.com</a:t>
            </a: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互联网是一个开放共享的平台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  <a:r>
              <a:t>OfficePLUS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部分设计灵感与元素来源于网络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如有建议请联系 </a:t>
            </a:r>
            <a:r>
              <a:rPr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rPr>
              <a:t>officeplus@microsoft.com</a:t>
            </a:r>
            <a:endParaRPr>
              <a:latin typeface="Segoe UI Light" panose="020B0502040204020203"/>
              <a:ea typeface="Segoe UI Light" panose="020B0502040204020203"/>
              <a:cs typeface="Segoe UI Light" panose="020B0502040204020203"/>
              <a:sym typeface="Segoe UI Light" panose="020B0502040204020203"/>
            </a:endParaRPr>
          </a:p>
        </p:txBody>
      </p:sp>
      <p:sp>
        <p:nvSpPr>
          <p:cNvPr id="139" name="矩形 9"/>
          <p:cNvSpPr txBox="1"/>
          <p:nvPr/>
        </p:nvSpPr>
        <p:spPr>
          <a:xfrm>
            <a:off x="440602" y="182445"/>
            <a:ext cx="758191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608965">
              <a:defRPr sz="10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lvl1pPr>
          </a:lstStyle>
          <a:p>
            <a:r>
              <a:t>OfficePLUS</a:t>
            </a:r>
          </a:p>
        </p:txBody>
      </p:sp>
      <p:sp>
        <p:nvSpPr>
          <p:cNvPr id="1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6"/>
          <p:cNvSpPr txBox="1"/>
          <p:nvPr/>
        </p:nvSpPr>
        <p:spPr>
          <a:xfrm>
            <a:off x="4535000" y="4458723"/>
            <a:ext cx="3122004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 defTabSz="608965">
              <a:defRPr sz="1300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点击</a:t>
            </a:r>
            <a:r>
              <a:rPr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rPr>
              <a:t>Logo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获取更多优质模板（放映模式）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48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27832"/>
            <a:ext cx="3048000" cy="4023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文级别 1…"/>
          <p:cNvSpPr txBox="1"/>
          <p:nvPr>
            <p:ph type="body" sz="quarter" idx="1" hasCustomPrompt="1"/>
          </p:nvPr>
        </p:nvSpPr>
        <p:spPr>
          <a:xfrm>
            <a:off x="3729830" y="1972760"/>
            <a:ext cx="4732339" cy="4495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b="1">
                <a:solidFill>
                  <a:schemeClr val="accent1"/>
                </a:solidFill>
              </a:defRPr>
            </a:lvl1pPr>
            <a:lvl2pPr algn="ctr">
              <a:buFontTx/>
              <a:defRPr b="1">
                <a:solidFill>
                  <a:schemeClr val="accent1"/>
                </a:solidFill>
              </a:defRPr>
            </a:lvl2pPr>
            <a:lvl3pPr algn="ctr">
              <a:buFontTx/>
              <a:defRPr b="1">
                <a:solidFill>
                  <a:schemeClr val="accent1"/>
                </a:solidFill>
              </a:defRPr>
            </a:lvl3pPr>
            <a:lvl4pPr algn="ctr">
              <a:buFontTx/>
              <a:defRPr b="1">
                <a:solidFill>
                  <a:schemeClr val="accent1"/>
                </a:solidFill>
              </a:defRPr>
            </a:lvl4pPr>
            <a:lvl5pPr algn="ctr">
              <a:buFontTx/>
              <a:defRPr b="1">
                <a:solidFill>
                  <a:schemeClr val="accent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文本占位符 3"/>
          <p:cNvSpPr/>
          <p:nvPr>
            <p:ph type="body" sz="quarter" idx="13"/>
          </p:nvPr>
        </p:nvSpPr>
        <p:spPr>
          <a:xfrm>
            <a:off x="3064042" y="2691063"/>
            <a:ext cx="6063916" cy="902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SzTx/>
              <a:buFontTx/>
              <a:buNone/>
              <a:defRPr sz="4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2897770" y="2385446"/>
            <a:ext cx="6396461" cy="6144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SzTx/>
              <a:buFontTx/>
              <a:buNone/>
              <a:defRPr b="1">
                <a:solidFill>
                  <a:schemeClr val="accent1"/>
                </a:solidFill>
              </a:defRPr>
            </a:lvl1pPr>
            <a:lvl2pPr algn="ctr">
              <a:lnSpc>
                <a:spcPct val="130000"/>
              </a:lnSpc>
              <a:buFontTx/>
              <a:defRPr b="1">
                <a:solidFill>
                  <a:schemeClr val="accent1"/>
                </a:solidFill>
              </a:defRPr>
            </a:lvl2pPr>
            <a:lvl3pPr algn="ctr">
              <a:lnSpc>
                <a:spcPct val="130000"/>
              </a:lnSpc>
              <a:buFontTx/>
              <a:defRPr b="1">
                <a:solidFill>
                  <a:schemeClr val="accent1"/>
                </a:solidFill>
              </a:defRPr>
            </a:lvl3pPr>
            <a:lvl4pPr algn="ctr">
              <a:lnSpc>
                <a:spcPct val="130000"/>
              </a:lnSpc>
              <a:buFontTx/>
              <a:defRPr b="1">
                <a:solidFill>
                  <a:schemeClr val="accent1"/>
                </a:solidFill>
              </a:defRPr>
            </a:lvl4pPr>
            <a:lvl5pPr algn="ctr">
              <a:lnSpc>
                <a:spcPct val="130000"/>
              </a:lnSpc>
              <a:buFontTx/>
              <a:defRPr b="1">
                <a:solidFill>
                  <a:schemeClr val="accent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文本占位符 7"/>
          <p:cNvSpPr/>
          <p:nvPr>
            <p:ph type="body" sz="quarter" idx="13"/>
          </p:nvPr>
        </p:nvSpPr>
        <p:spPr>
          <a:xfrm>
            <a:off x="2897770" y="2999875"/>
            <a:ext cx="6396461" cy="10266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608965">
              <a:lnSpc>
                <a:spcPct val="130000"/>
              </a:lnSpc>
              <a:spcBef>
                <a:spcPts val="0"/>
              </a:spcBef>
              <a:buSzTx/>
              <a:buFontTx/>
              <a:buNone/>
              <a:defRPr sz="4200">
                <a:solidFill>
                  <a:srgbClr val="FFFFFF"/>
                </a:solidFill>
              </a:defRPr>
            </a:pP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7_标题幻灯片"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25"/>
          <p:cNvSpPr/>
          <p:nvPr/>
        </p:nvSpPr>
        <p:spPr>
          <a:xfrm>
            <a:off x="5443940" y="-2"/>
            <a:ext cx="6748062" cy="6895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40" y="0"/>
                </a:moveTo>
                <a:lnTo>
                  <a:pt x="21600" y="0"/>
                </a:lnTo>
                <a:lnTo>
                  <a:pt x="21600" y="21481"/>
                </a:lnTo>
                <a:lnTo>
                  <a:pt x="16136" y="21481"/>
                </a:lnTo>
                <a:lnTo>
                  <a:pt x="1615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5D02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322121" y="256673"/>
            <a:ext cx="3511942" cy="418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685800" indent="-228600">
              <a:buFontTx/>
              <a:defRPr sz="2400" b="1">
                <a:solidFill>
                  <a:schemeClr val="accent1"/>
                </a:solidFill>
              </a:defRPr>
            </a:lvl2pPr>
            <a:lvl3pPr marL="1188720" indent="-274320">
              <a:buFontTx/>
              <a:defRPr sz="2400" b="1">
                <a:solidFill>
                  <a:schemeClr val="accent1"/>
                </a:solidFill>
              </a:defRPr>
            </a:lvl3pPr>
            <a:lvl4pPr marL="1676400" indent="-304800">
              <a:buFontTx/>
              <a:defRPr sz="2400" b="1">
                <a:solidFill>
                  <a:schemeClr val="accent1"/>
                </a:solidFill>
              </a:defRPr>
            </a:lvl4pPr>
            <a:lvl5pPr marL="2133600" indent="-304800">
              <a:buFontTx/>
              <a:defRPr sz="2400" b="1">
                <a:solidFill>
                  <a:schemeClr val="accent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文本占位符 7"/>
          <p:cNvSpPr/>
          <p:nvPr>
            <p:ph type="body" sz="quarter" idx="13"/>
          </p:nvPr>
        </p:nvSpPr>
        <p:spPr>
          <a:xfrm>
            <a:off x="322120" y="675508"/>
            <a:ext cx="3511943" cy="5295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089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 b="1">
                <a:solidFill>
                  <a:srgbClr val="29303A"/>
                </a:solidFill>
              </a:defRPr>
            </a:pP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2"/>
          <p:cNvSpPr/>
          <p:nvPr/>
        </p:nvSpPr>
        <p:spPr>
          <a:xfrm>
            <a:off x="0" y="2505269"/>
            <a:ext cx="12192000" cy="43527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" name="正文级别 1…"/>
          <p:cNvSpPr txBox="1"/>
          <p:nvPr>
            <p:ph type="body" sz="quarter" idx="1" hasCustomPrompt="1"/>
          </p:nvPr>
        </p:nvSpPr>
        <p:spPr>
          <a:xfrm>
            <a:off x="322121" y="256673"/>
            <a:ext cx="3511942" cy="418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685800" indent="-228600">
              <a:buFontTx/>
              <a:defRPr sz="2400" b="1">
                <a:solidFill>
                  <a:schemeClr val="accent1"/>
                </a:solidFill>
              </a:defRPr>
            </a:lvl2pPr>
            <a:lvl3pPr marL="1188720" indent="-274320">
              <a:buFontTx/>
              <a:defRPr sz="2400" b="1">
                <a:solidFill>
                  <a:schemeClr val="accent1"/>
                </a:solidFill>
              </a:defRPr>
            </a:lvl3pPr>
            <a:lvl4pPr marL="1676400" indent="-304800">
              <a:buFontTx/>
              <a:defRPr sz="2400" b="1">
                <a:solidFill>
                  <a:schemeClr val="accent1"/>
                </a:solidFill>
              </a:defRPr>
            </a:lvl4pPr>
            <a:lvl5pPr marL="2133600" indent="-304800">
              <a:buFontTx/>
              <a:defRPr sz="2400" b="1">
                <a:solidFill>
                  <a:schemeClr val="accent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文本占位符 6"/>
          <p:cNvSpPr/>
          <p:nvPr>
            <p:ph type="body" sz="quarter" idx="13"/>
          </p:nvPr>
        </p:nvSpPr>
        <p:spPr>
          <a:xfrm>
            <a:off x="322120" y="692581"/>
            <a:ext cx="3511943" cy="5124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文级别 1…"/>
          <p:cNvSpPr txBox="1"/>
          <p:nvPr>
            <p:ph type="body" sz="quarter" idx="1" hasCustomPrompt="1"/>
          </p:nvPr>
        </p:nvSpPr>
        <p:spPr>
          <a:xfrm>
            <a:off x="322121" y="256673"/>
            <a:ext cx="3511942" cy="418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685800" indent="-228600">
              <a:buFontTx/>
              <a:defRPr sz="2400" b="1">
                <a:solidFill>
                  <a:schemeClr val="accent1"/>
                </a:solidFill>
              </a:defRPr>
            </a:lvl2pPr>
            <a:lvl3pPr marL="1188720" indent="-274320">
              <a:buFontTx/>
              <a:defRPr sz="2400" b="1">
                <a:solidFill>
                  <a:schemeClr val="accent1"/>
                </a:solidFill>
              </a:defRPr>
            </a:lvl3pPr>
            <a:lvl4pPr marL="1676400" indent="-304800">
              <a:buFontTx/>
              <a:defRPr sz="2400" b="1">
                <a:solidFill>
                  <a:schemeClr val="accent1"/>
                </a:solidFill>
              </a:defRPr>
            </a:lvl4pPr>
            <a:lvl5pPr marL="2133600" indent="-304800">
              <a:buFontTx/>
              <a:defRPr sz="2400" b="1">
                <a:solidFill>
                  <a:schemeClr val="accent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" name="文本占位符 6"/>
          <p:cNvSpPr/>
          <p:nvPr>
            <p:ph type="body" sz="quarter" idx="13"/>
          </p:nvPr>
        </p:nvSpPr>
        <p:spPr>
          <a:xfrm>
            <a:off x="322120" y="692581"/>
            <a:ext cx="3511943" cy="5124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61" name="矩形 25"/>
          <p:cNvSpPr/>
          <p:nvPr/>
        </p:nvSpPr>
        <p:spPr>
          <a:xfrm>
            <a:off x="3582384" y="-2"/>
            <a:ext cx="8609618" cy="6895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40" y="0"/>
                </a:moveTo>
                <a:lnTo>
                  <a:pt x="21600" y="0"/>
                </a:lnTo>
                <a:lnTo>
                  <a:pt x="21600" y="21481"/>
                </a:lnTo>
                <a:lnTo>
                  <a:pt x="16136" y="21481"/>
                </a:lnTo>
                <a:lnTo>
                  <a:pt x="1615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0EF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4_标题幻灯片"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文级别 1…"/>
          <p:cNvSpPr txBox="1"/>
          <p:nvPr>
            <p:ph type="body" sz="quarter" idx="1" hasCustomPrompt="1"/>
          </p:nvPr>
        </p:nvSpPr>
        <p:spPr>
          <a:xfrm>
            <a:off x="322121" y="256673"/>
            <a:ext cx="3511942" cy="418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685800" indent="-228600">
              <a:buFontTx/>
              <a:defRPr sz="2400" b="1">
                <a:solidFill>
                  <a:schemeClr val="accent1"/>
                </a:solidFill>
              </a:defRPr>
            </a:lvl2pPr>
            <a:lvl3pPr marL="1188720" indent="-274320">
              <a:buFontTx/>
              <a:defRPr sz="2400" b="1">
                <a:solidFill>
                  <a:schemeClr val="accent1"/>
                </a:solidFill>
              </a:defRPr>
            </a:lvl3pPr>
            <a:lvl4pPr marL="1676400" indent="-304800">
              <a:buFontTx/>
              <a:defRPr sz="2400" b="1">
                <a:solidFill>
                  <a:schemeClr val="accent1"/>
                </a:solidFill>
              </a:defRPr>
            </a:lvl4pPr>
            <a:lvl5pPr marL="2133600" indent="-304800">
              <a:buFontTx/>
              <a:defRPr sz="2400" b="1">
                <a:solidFill>
                  <a:schemeClr val="accent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文本占位符 7"/>
          <p:cNvSpPr/>
          <p:nvPr>
            <p:ph type="body" sz="quarter" idx="13"/>
          </p:nvPr>
        </p:nvSpPr>
        <p:spPr>
          <a:xfrm>
            <a:off x="322120" y="675508"/>
            <a:ext cx="3511943" cy="5295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089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 b="1">
                <a:solidFill>
                  <a:srgbClr val="29303A"/>
                </a:solidFill>
              </a:defRPr>
            </a:pPr>
          </a:p>
        </p:txBody>
      </p:sp>
      <p:sp>
        <p:nvSpPr>
          <p:cNvPr id="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9_标题幻灯片"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占位符 1"/>
          <p:cNvSpPr txBox="1"/>
          <p:nvPr>
            <p:ph type="body" sz="quarter" idx="1"/>
          </p:nvPr>
        </p:nvSpPr>
        <p:spPr>
          <a:xfrm>
            <a:off x="2897770" y="1851228"/>
            <a:ext cx="6396461" cy="1795159"/>
          </a:xfrm>
          <a:prstGeom prst="rect">
            <a:avLst/>
          </a:prstGeom>
        </p:spPr>
        <p:txBody>
          <a:bodyPr/>
          <a:lstStyle/>
          <a:p>
            <a:pPr defTabSz="608965">
              <a:lnSpc>
                <a:spcPct val="100000"/>
              </a:lnSpc>
              <a:spcBef>
                <a:spcPts val="0"/>
              </a:spcBef>
              <a:defRPr b="0">
                <a:solidFill>
                  <a:srgbClr val="FFFFFF"/>
                </a:solidFill>
              </a:defRPr>
            </a:pPr>
            <a:r>
              <a:rPr b="1">
                <a:solidFill>
                  <a:srgbClr val="A5D02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拆掉思维里的墙</a:t>
            </a:r>
            <a:r>
              <a:t> </a:t>
            </a:r>
          </a:p>
        </p:txBody>
      </p:sp>
      <p:sp>
        <p:nvSpPr>
          <p:cNvPr id="159" name="文本占位符 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BY </a:t>
            </a:r>
            <a:r>
              <a:rPr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rPr>
              <a:t>guo rong</a:t>
            </a:r>
            <a:endParaRPr>
              <a:latin typeface="Segoe UI Light" panose="020B0502040204020203"/>
              <a:ea typeface="Segoe UI Light" panose="020B0502040204020203"/>
              <a:cs typeface="Segoe UI Light" panose="020B0502040204020203"/>
              <a:sym typeface="Segoe UI Light" panose="020B0502040204020203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>
            <a:lvl1pPr defTabSz="721995">
              <a:spcBef>
                <a:spcPts val="700"/>
              </a:spcBef>
              <a:defRPr sz="1895"/>
            </a:lvl1pPr>
          </a:lstStyle>
          <a:p>
            <a:r>
              <a:t>过程解析</a:t>
            </a:r>
          </a:p>
        </p:txBody>
      </p:sp>
      <p:sp>
        <p:nvSpPr>
          <p:cNvPr id="239" name="文本占位符 2"/>
          <p:cNvSpPr/>
          <p:nvPr>
            <p:ph type="body" idx="13"/>
          </p:nvPr>
        </p:nvSpPr>
        <p:spPr>
          <a:xfrm>
            <a:off x="322120" y="675507"/>
            <a:ext cx="3511943" cy="529570"/>
          </a:xfrm>
          <a:prstGeom prst="rect">
            <a:avLst/>
          </a:prstGeom>
        </p:spPr>
        <p:txBody>
          <a:bodyPr/>
          <a:lstStyle>
            <a:lvl1pPr marL="0" indent="0" defTabSz="6089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 b="1">
                <a:solidFill>
                  <a:srgbClr val="29303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四个开发时代</a:t>
            </a:r>
          </a:p>
        </p:txBody>
      </p:sp>
      <p:sp>
        <p:nvSpPr>
          <p:cNvPr id="240" name="矩形 18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241" name="椭圆 34"/>
          <p:cNvSpPr/>
          <p:nvPr/>
        </p:nvSpPr>
        <p:spPr>
          <a:xfrm>
            <a:off x="1398943" y="3070166"/>
            <a:ext cx="363837" cy="36383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242" name="椭圆 35"/>
          <p:cNvSpPr/>
          <p:nvPr/>
        </p:nvSpPr>
        <p:spPr>
          <a:xfrm>
            <a:off x="3838650" y="3070166"/>
            <a:ext cx="363837" cy="363837"/>
          </a:xfrm>
          <a:prstGeom prst="ellipse">
            <a:avLst/>
          </a:prstGeom>
          <a:solidFill>
            <a:srgbClr val="29303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243" name="椭圆 36"/>
          <p:cNvSpPr/>
          <p:nvPr/>
        </p:nvSpPr>
        <p:spPr>
          <a:xfrm>
            <a:off x="6278359" y="3070166"/>
            <a:ext cx="363837" cy="3638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244" name="椭圆 37"/>
          <p:cNvSpPr/>
          <p:nvPr/>
        </p:nvSpPr>
        <p:spPr>
          <a:xfrm>
            <a:off x="8718067" y="3070166"/>
            <a:ext cx="363837" cy="36383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grpSp>
        <p:nvGrpSpPr>
          <p:cNvPr id="249" name="组 4"/>
          <p:cNvGrpSpPr/>
          <p:nvPr/>
        </p:nvGrpSpPr>
        <p:grpSpPr>
          <a:xfrm>
            <a:off x="3521601" y="948167"/>
            <a:ext cx="2854715" cy="1805474"/>
            <a:chOff x="0" y="0"/>
            <a:chExt cx="2854713" cy="1805472"/>
          </a:xfrm>
        </p:grpSpPr>
        <p:sp>
          <p:nvSpPr>
            <p:cNvPr id="245" name="矩形 9"/>
            <p:cNvSpPr/>
            <p:nvPr/>
          </p:nvSpPr>
          <p:spPr>
            <a:xfrm rot="10800000" flipH="1">
              <a:off x="-1" y="0"/>
              <a:ext cx="2854714" cy="180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23" y="0"/>
                  </a:moveTo>
                  <a:lnTo>
                    <a:pt x="4882" y="1842"/>
                  </a:lnTo>
                  <a:lnTo>
                    <a:pt x="21600" y="184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42"/>
                  </a:lnTo>
                  <a:lnTo>
                    <a:pt x="2965" y="1842"/>
                  </a:lnTo>
                  <a:close/>
                </a:path>
              </a:pathLst>
            </a:custGeom>
            <a:solidFill>
              <a:srgbClr val="29303A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grpSp>
          <p:nvGrpSpPr>
            <p:cNvPr id="248" name="组 42"/>
            <p:cNvGrpSpPr/>
            <p:nvPr/>
          </p:nvGrpSpPr>
          <p:grpSpPr>
            <a:xfrm>
              <a:off x="126482" y="337180"/>
              <a:ext cx="2630276" cy="1027591"/>
              <a:chOff x="0" y="0"/>
              <a:chExt cx="2630274" cy="1027589"/>
            </a:xfrm>
          </p:grpSpPr>
          <p:sp>
            <p:nvSpPr>
              <p:cNvPr id="246" name="文本框 8"/>
              <p:cNvSpPr txBox="1"/>
              <p:nvPr/>
            </p:nvSpPr>
            <p:spPr>
              <a:xfrm>
                <a:off x="1" y="410369"/>
                <a:ext cx="2630274" cy="617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html负责渲染，js负责处理数据，scope作用域内数据双向绑定。</a:t>
                </a:r>
              </a:p>
            </p:txBody>
          </p:sp>
          <p:sp>
            <p:nvSpPr>
              <p:cNvPr id="247" name="矩形 44"/>
              <p:cNvSpPr txBox="1"/>
              <p:nvPr/>
            </p:nvSpPr>
            <p:spPr>
              <a:xfrm>
                <a:off x="0" y="0"/>
                <a:ext cx="1704340" cy="408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引入前后端分离</a:t>
                </a:r>
              </a:p>
            </p:txBody>
          </p:sp>
        </p:grpSp>
      </p:grpSp>
      <p:grpSp>
        <p:nvGrpSpPr>
          <p:cNvPr id="254" name="组 3"/>
          <p:cNvGrpSpPr/>
          <p:nvPr/>
        </p:nvGrpSpPr>
        <p:grpSpPr>
          <a:xfrm>
            <a:off x="1050835" y="3820883"/>
            <a:ext cx="2854714" cy="1805473"/>
            <a:chOff x="0" y="0"/>
            <a:chExt cx="2854712" cy="1805471"/>
          </a:xfrm>
        </p:grpSpPr>
        <p:sp>
          <p:nvSpPr>
            <p:cNvPr id="250" name="矩形 9"/>
            <p:cNvSpPr/>
            <p:nvPr/>
          </p:nvSpPr>
          <p:spPr>
            <a:xfrm>
              <a:off x="-1" y="-1"/>
              <a:ext cx="2854714" cy="180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23" y="0"/>
                  </a:moveTo>
                  <a:lnTo>
                    <a:pt x="4882" y="1842"/>
                  </a:lnTo>
                  <a:lnTo>
                    <a:pt x="21600" y="184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42"/>
                  </a:lnTo>
                  <a:lnTo>
                    <a:pt x="2965" y="1842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grpSp>
          <p:nvGrpSpPr>
            <p:cNvPr id="253" name="组 45"/>
            <p:cNvGrpSpPr/>
            <p:nvPr/>
          </p:nvGrpSpPr>
          <p:grpSpPr>
            <a:xfrm>
              <a:off x="110868" y="424860"/>
              <a:ext cx="2630276" cy="730411"/>
              <a:chOff x="0" y="0"/>
              <a:chExt cx="2630274" cy="730409"/>
            </a:xfrm>
          </p:grpSpPr>
          <p:sp>
            <p:nvSpPr>
              <p:cNvPr id="251" name="文本框 8"/>
              <p:cNvSpPr txBox="1"/>
              <p:nvPr/>
            </p:nvSpPr>
            <p:spPr>
              <a:xfrm>
                <a:off x="1" y="410369"/>
                <a:ext cx="2630274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不谈不谈</a:t>
                </a:r>
              </a:p>
            </p:txBody>
          </p:sp>
          <p:sp>
            <p:nvSpPr>
              <p:cNvPr id="252" name="矩形 47"/>
              <p:cNvSpPr txBox="1"/>
              <p:nvPr/>
            </p:nvSpPr>
            <p:spPr>
              <a:xfrm>
                <a:off x="0" y="0"/>
                <a:ext cx="2250949" cy="408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java驱动jsp渲染页面</a:t>
                </a:r>
              </a:p>
            </p:txBody>
          </p:sp>
        </p:grpSp>
      </p:grpSp>
      <p:grpSp>
        <p:nvGrpSpPr>
          <p:cNvPr id="259" name="组 5"/>
          <p:cNvGrpSpPr/>
          <p:nvPr/>
        </p:nvGrpSpPr>
        <p:grpSpPr>
          <a:xfrm>
            <a:off x="5941200" y="3820883"/>
            <a:ext cx="2854714" cy="1805473"/>
            <a:chOff x="0" y="0"/>
            <a:chExt cx="2854712" cy="1805471"/>
          </a:xfrm>
        </p:grpSpPr>
        <p:sp>
          <p:nvSpPr>
            <p:cNvPr id="255" name="矩形 9"/>
            <p:cNvSpPr/>
            <p:nvPr/>
          </p:nvSpPr>
          <p:spPr>
            <a:xfrm>
              <a:off x="-1" y="-1"/>
              <a:ext cx="2854714" cy="180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23" y="0"/>
                  </a:moveTo>
                  <a:lnTo>
                    <a:pt x="4882" y="1842"/>
                  </a:lnTo>
                  <a:lnTo>
                    <a:pt x="21600" y="184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42"/>
                  </a:lnTo>
                  <a:lnTo>
                    <a:pt x="2965" y="184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grpSp>
          <p:nvGrpSpPr>
            <p:cNvPr id="258" name="组 48"/>
            <p:cNvGrpSpPr/>
            <p:nvPr/>
          </p:nvGrpSpPr>
          <p:grpSpPr>
            <a:xfrm>
              <a:off x="146592" y="424860"/>
              <a:ext cx="2630276" cy="1027591"/>
              <a:chOff x="0" y="0"/>
              <a:chExt cx="2630274" cy="1027589"/>
            </a:xfrm>
          </p:grpSpPr>
          <p:sp>
            <p:nvSpPr>
              <p:cNvPr id="256" name="文本框 8"/>
              <p:cNvSpPr txBox="1"/>
              <p:nvPr/>
            </p:nvSpPr>
            <p:spPr>
              <a:xfrm>
                <a:off x="1" y="410369"/>
                <a:ext cx="2630274" cy="617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大量引用antDesign官方提供的内置组件，简化代码</a:t>
                </a:r>
              </a:p>
            </p:txBody>
          </p:sp>
          <p:sp>
            <p:nvSpPr>
              <p:cNvPr id="257" name="矩形 50"/>
              <p:cNvSpPr txBox="1"/>
              <p:nvPr/>
            </p:nvSpPr>
            <p:spPr>
              <a:xfrm>
                <a:off x="0" y="0"/>
                <a:ext cx="1475740" cy="408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组件化初体验</a:t>
                </a:r>
              </a:p>
            </p:txBody>
          </p:sp>
        </p:grpSp>
      </p:grpSp>
      <p:grpSp>
        <p:nvGrpSpPr>
          <p:cNvPr id="264" name="组 6"/>
          <p:cNvGrpSpPr/>
          <p:nvPr/>
        </p:nvGrpSpPr>
        <p:grpSpPr>
          <a:xfrm>
            <a:off x="8384701" y="948167"/>
            <a:ext cx="2854714" cy="1805474"/>
            <a:chOff x="0" y="0"/>
            <a:chExt cx="2854713" cy="1805472"/>
          </a:xfrm>
        </p:grpSpPr>
        <p:sp>
          <p:nvSpPr>
            <p:cNvPr id="260" name="矩形 9"/>
            <p:cNvSpPr/>
            <p:nvPr/>
          </p:nvSpPr>
          <p:spPr>
            <a:xfrm rot="10800000" flipH="1">
              <a:off x="-1" y="0"/>
              <a:ext cx="2854714" cy="180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23" y="0"/>
                  </a:moveTo>
                  <a:lnTo>
                    <a:pt x="4882" y="1842"/>
                  </a:lnTo>
                  <a:lnTo>
                    <a:pt x="21600" y="184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42"/>
                  </a:lnTo>
                  <a:lnTo>
                    <a:pt x="2965" y="1842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grpSp>
          <p:nvGrpSpPr>
            <p:cNvPr id="263" name="组 51"/>
            <p:cNvGrpSpPr/>
            <p:nvPr/>
          </p:nvGrpSpPr>
          <p:grpSpPr>
            <a:xfrm>
              <a:off x="91835" y="337180"/>
              <a:ext cx="2630276" cy="1027591"/>
              <a:chOff x="0" y="0"/>
              <a:chExt cx="2630274" cy="1027589"/>
            </a:xfrm>
          </p:grpSpPr>
          <p:sp>
            <p:nvSpPr>
              <p:cNvPr id="261" name="文本框 8"/>
              <p:cNvSpPr txBox="1"/>
              <p:nvPr/>
            </p:nvSpPr>
            <p:spPr>
              <a:xfrm>
                <a:off x="1" y="410369"/>
                <a:ext cx="2630274" cy="617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lnSpc>
                    <a:spcPct val="130000"/>
                  </a:lnSpc>
                  <a:defRPr sz="13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对antd提供的基础组件进行再次封装，优化页面结构，实现组件复用</a:t>
                </a:r>
              </a:p>
            </p:txBody>
          </p:sp>
          <p:sp>
            <p:nvSpPr>
              <p:cNvPr id="262" name="矩形 53"/>
              <p:cNvSpPr txBox="1"/>
              <p:nvPr/>
            </p:nvSpPr>
            <p:spPr>
              <a:xfrm>
                <a:off x="0" y="0"/>
                <a:ext cx="2161540" cy="408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组件化思维模式形成</a:t>
                </a:r>
              </a:p>
            </p:txBody>
          </p:sp>
        </p:grpSp>
      </p:grpSp>
      <p:sp>
        <p:nvSpPr>
          <p:cNvPr id="265" name="文本框 54"/>
          <p:cNvSpPr txBox="1"/>
          <p:nvPr/>
        </p:nvSpPr>
        <p:spPr>
          <a:xfrm>
            <a:off x="1091163" y="2675615"/>
            <a:ext cx="91797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r>
              <a:t>传统JSP</a:t>
            </a:r>
          </a:p>
        </p:txBody>
      </p:sp>
      <p:sp>
        <p:nvSpPr>
          <p:cNvPr id="266" name="文本框 55"/>
          <p:cNvSpPr txBox="1"/>
          <p:nvPr/>
        </p:nvSpPr>
        <p:spPr>
          <a:xfrm>
            <a:off x="3152709" y="3420148"/>
            <a:ext cx="175457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r>
              <a:t>Angular1.0时代</a:t>
            </a:r>
          </a:p>
        </p:txBody>
      </p:sp>
      <p:sp>
        <p:nvSpPr>
          <p:cNvPr id="267" name="文本框 56"/>
          <p:cNvSpPr txBox="1"/>
          <p:nvPr/>
        </p:nvSpPr>
        <p:spPr>
          <a:xfrm>
            <a:off x="5541490" y="2688414"/>
            <a:ext cx="1800447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r>
              <a:t>react+antD时代</a:t>
            </a:r>
          </a:p>
        </p:txBody>
      </p:sp>
      <p:sp>
        <p:nvSpPr>
          <p:cNvPr id="268" name="文本框 57"/>
          <p:cNvSpPr txBox="1"/>
          <p:nvPr/>
        </p:nvSpPr>
        <p:spPr>
          <a:xfrm>
            <a:off x="8095463" y="3424654"/>
            <a:ext cx="160377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r>
              <a:t>react组件时代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矩形 4"/>
          <p:cNvSpPr/>
          <p:nvPr/>
        </p:nvSpPr>
        <p:spPr>
          <a:xfrm>
            <a:off x="12701" y="4669959"/>
            <a:ext cx="1828801" cy="165203"/>
          </a:xfrm>
          <a:prstGeom prst="rect">
            <a:avLst/>
          </a:prstGeom>
          <a:solidFill>
            <a:srgbClr val="29303A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1" name="矩形 5"/>
          <p:cNvSpPr/>
          <p:nvPr/>
        </p:nvSpPr>
        <p:spPr>
          <a:xfrm>
            <a:off x="1" y="3313869"/>
            <a:ext cx="1734692" cy="1652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2" name="矩形 6"/>
          <p:cNvSpPr/>
          <p:nvPr/>
        </p:nvSpPr>
        <p:spPr>
          <a:xfrm>
            <a:off x="1" y="1988918"/>
            <a:ext cx="1828801" cy="1652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275" name="椭圆 7"/>
          <p:cNvGrpSpPr/>
          <p:nvPr/>
        </p:nvGrpSpPr>
        <p:grpSpPr>
          <a:xfrm>
            <a:off x="1199158" y="1617900"/>
            <a:ext cx="907237" cy="907237"/>
            <a:chOff x="0" y="0"/>
            <a:chExt cx="907235" cy="907235"/>
          </a:xfrm>
        </p:grpSpPr>
        <p:sp>
          <p:nvSpPr>
            <p:cNvPr id="273" name="圆形"/>
            <p:cNvSpPr/>
            <p:nvPr/>
          </p:nvSpPr>
          <p:spPr>
            <a:xfrm>
              <a:off x="0" y="0"/>
              <a:ext cx="907236" cy="90723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" name="01"/>
            <p:cNvSpPr txBox="1"/>
            <p:nvPr/>
          </p:nvSpPr>
          <p:spPr>
            <a:xfrm>
              <a:off x="132861" y="160247"/>
              <a:ext cx="64151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278" name="椭圆 8"/>
          <p:cNvGrpSpPr/>
          <p:nvPr/>
        </p:nvGrpSpPr>
        <p:grpSpPr>
          <a:xfrm>
            <a:off x="1199158" y="2937960"/>
            <a:ext cx="907237" cy="907237"/>
            <a:chOff x="0" y="0"/>
            <a:chExt cx="907235" cy="907235"/>
          </a:xfrm>
        </p:grpSpPr>
        <p:sp>
          <p:nvSpPr>
            <p:cNvPr id="276" name="圆形"/>
            <p:cNvSpPr/>
            <p:nvPr/>
          </p:nvSpPr>
          <p:spPr>
            <a:xfrm>
              <a:off x="0" y="0"/>
              <a:ext cx="907236" cy="90723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02"/>
            <p:cNvSpPr txBox="1"/>
            <p:nvPr/>
          </p:nvSpPr>
          <p:spPr>
            <a:xfrm>
              <a:off x="132861" y="160247"/>
              <a:ext cx="64151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281" name="椭圆 9"/>
          <p:cNvGrpSpPr/>
          <p:nvPr/>
        </p:nvGrpSpPr>
        <p:grpSpPr>
          <a:xfrm>
            <a:off x="1211858" y="4262912"/>
            <a:ext cx="907237" cy="907237"/>
            <a:chOff x="0" y="0"/>
            <a:chExt cx="907235" cy="907235"/>
          </a:xfrm>
        </p:grpSpPr>
        <p:sp>
          <p:nvSpPr>
            <p:cNvPr id="279" name="圆形"/>
            <p:cNvSpPr/>
            <p:nvPr/>
          </p:nvSpPr>
          <p:spPr>
            <a:xfrm>
              <a:off x="0" y="0"/>
              <a:ext cx="907236" cy="907236"/>
            </a:xfrm>
            <a:prstGeom prst="ellipse">
              <a:avLst/>
            </a:prstGeom>
            <a:solidFill>
              <a:srgbClr val="29303A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03"/>
            <p:cNvSpPr txBox="1"/>
            <p:nvPr/>
          </p:nvSpPr>
          <p:spPr>
            <a:xfrm>
              <a:off x="132861" y="160247"/>
              <a:ext cx="64151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282" name="矩形 45"/>
          <p:cNvSpPr txBox="1"/>
          <p:nvPr/>
        </p:nvSpPr>
        <p:spPr>
          <a:xfrm>
            <a:off x="2617918" y="1886098"/>
            <a:ext cx="893722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需要至少2个文件，html负责渲染，并对应引入一个js来做数据和业务处理、并实现数据双向绑定</a:t>
            </a:r>
          </a:p>
        </p:txBody>
      </p:sp>
      <p:sp>
        <p:nvSpPr>
          <p:cNvPr id="283" name="矩形 46"/>
          <p:cNvSpPr txBox="1"/>
          <p:nvPr/>
        </p:nvSpPr>
        <p:spPr>
          <a:xfrm>
            <a:off x="2617918" y="3236377"/>
            <a:ext cx="893722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在js文件里，只能通过module.service自定义服务方式降外部的公用js库引入进来使用</a:t>
            </a:r>
          </a:p>
        </p:txBody>
      </p:sp>
      <p:sp>
        <p:nvSpPr>
          <p:cNvPr id="284" name="矩形 47"/>
          <p:cNvSpPr txBox="1"/>
          <p:nvPr/>
        </p:nvSpPr>
        <p:spPr>
          <a:xfrm>
            <a:off x="2630618" y="4531110"/>
            <a:ext cx="893722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提取很少一部分代码进行公用，一般都是工具类，如Ajaxservice、Validateservice等</a:t>
            </a:r>
          </a:p>
        </p:txBody>
      </p:sp>
      <p:sp>
        <p:nvSpPr>
          <p:cNvPr id="285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>
            <a:lvl1pPr defTabSz="721995">
              <a:spcBef>
                <a:spcPts val="700"/>
              </a:spcBef>
              <a:defRPr sz="1895"/>
            </a:lvl1pPr>
          </a:lstStyle>
          <a:p>
            <a:r>
              <a:t>过程解析</a:t>
            </a:r>
          </a:p>
        </p:txBody>
      </p:sp>
      <p:sp>
        <p:nvSpPr>
          <p:cNvPr id="286" name="文本占位符 2"/>
          <p:cNvSpPr/>
          <p:nvPr/>
        </p:nvSpPr>
        <p:spPr>
          <a:xfrm>
            <a:off x="322120" y="675507"/>
            <a:ext cx="3511943" cy="5295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defTabSz="608965">
              <a:defRPr sz="2400" b="1">
                <a:solidFill>
                  <a:srgbClr val="29303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Angular开发实现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矩形 4"/>
          <p:cNvSpPr/>
          <p:nvPr/>
        </p:nvSpPr>
        <p:spPr>
          <a:xfrm>
            <a:off x="12701" y="4669959"/>
            <a:ext cx="1828801" cy="165203"/>
          </a:xfrm>
          <a:prstGeom prst="rect">
            <a:avLst/>
          </a:prstGeom>
          <a:solidFill>
            <a:srgbClr val="29303A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9" name="矩形 5"/>
          <p:cNvSpPr/>
          <p:nvPr/>
        </p:nvSpPr>
        <p:spPr>
          <a:xfrm>
            <a:off x="1" y="3313869"/>
            <a:ext cx="1734692" cy="1652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0" name="矩形 6"/>
          <p:cNvSpPr/>
          <p:nvPr/>
        </p:nvSpPr>
        <p:spPr>
          <a:xfrm>
            <a:off x="1" y="1988917"/>
            <a:ext cx="1828801" cy="1652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293" name="椭圆 7"/>
          <p:cNvGrpSpPr/>
          <p:nvPr/>
        </p:nvGrpSpPr>
        <p:grpSpPr>
          <a:xfrm>
            <a:off x="1199158" y="1617900"/>
            <a:ext cx="907237" cy="907237"/>
            <a:chOff x="0" y="0"/>
            <a:chExt cx="907235" cy="907235"/>
          </a:xfrm>
        </p:grpSpPr>
        <p:sp>
          <p:nvSpPr>
            <p:cNvPr id="291" name="圆形"/>
            <p:cNvSpPr/>
            <p:nvPr/>
          </p:nvSpPr>
          <p:spPr>
            <a:xfrm>
              <a:off x="0" y="0"/>
              <a:ext cx="907236" cy="90723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" name="01"/>
            <p:cNvSpPr txBox="1"/>
            <p:nvPr/>
          </p:nvSpPr>
          <p:spPr>
            <a:xfrm>
              <a:off x="132861" y="160247"/>
              <a:ext cx="64151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296" name="椭圆 8"/>
          <p:cNvGrpSpPr/>
          <p:nvPr/>
        </p:nvGrpSpPr>
        <p:grpSpPr>
          <a:xfrm>
            <a:off x="1199158" y="2937960"/>
            <a:ext cx="907237" cy="907237"/>
            <a:chOff x="0" y="0"/>
            <a:chExt cx="907235" cy="907235"/>
          </a:xfrm>
        </p:grpSpPr>
        <p:sp>
          <p:nvSpPr>
            <p:cNvPr id="294" name="圆形"/>
            <p:cNvSpPr/>
            <p:nvPr/>
          </p:nvSpPr>
          <p:spPr>
            <a:xfrm>
              <a:off x="0" y="0"/>
              <a:ext cx="907236" cy="90723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" name="02"/>
            <p:cNvSpPr txBox="1"/>
            <p:nvPr/>
          </p:nvSpPr>
          <p:spPr>
            <a:xfrm>
              <a:off x="132861" y="160247"/>
              <a:ext cx="64151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299" name="椭圆 9"/>
          <p:cNvGrpSpPr/>
          <p:nvPr/>
        </p:nvGrpSpPr>
        <p:grpSpPr>
          <a:xfrm>
            <a:off x="1211858" y="4262912"/>
            <a:ext cx="907237" cy="907237"/>
            <a:chOff x="0" y="0"/>
            <a:chExt cx="907235" cy="907235"/>
          </a:xfrm>
        </p:grpSpPr>
        <p:sp>
          <p:nvSpPr>
            <p:cNvPr id="297" name="圆形"/>
            <p:cNvSpPr/>
            <p:nvPr/>
          </p:nvSpPr>
          <p:spPr>
            <a:xfrm>
              <a:off x="0" y="0"/>
              <a:ext cx="907236" cy="907236"/>
            </a:xfrm>
            <a:prstGeom prst="ellipse">
              <a:avLst/>
            </a:prstGeom>
            <a:solidFill>
              <a:srgbClr val="29303A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8" name="03"/>
            <p:cNvSpPr txBox="1"/>
            <p:nvPr/>
          </p:nvSpPr>
          <p:spPr>
            <a:xfrm>
              <a:off x="132861" y="160247"/>
              <a:ext cx="64151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300" name="矩形 45"/>
          <p:cNvSpPr txBox="1"/>
          <p:nvPr/>
        </p:nvSpPr>
        <p:spPr>
          <a:xfrm>
            <a:off x="2617918" y="1886098"/>
            <a:ext cx="893722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改变比较大，从html+js的方式变成了一个纯js，需要接受新的语法jsx以及混作一团的布局方式</a:t>
            </a:r>
          </a:p>
        </p:txBody>
      </p:sp>
      <p:sp>
        <p:nvSpPr>
          <p:cNvPr id="301" name="矩形 46"/>
          <p:cNvSpPr txBox="1"/>
          <p:nvPr/>
        </p:nvSpPr>
        <p:spPr>
          <a:xfrm>
            <a:off x="2617918" y="3236377"/>
            <a:ext cx="893722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开始使用import方式导入外部组件</a:t>
            </a:r>
          </a:p>
        </p:txBody>
      </p:sp>
      <p:sp>
        <p:nvSpPr>
          <p:cNvPr id="302" name="矩形 47"/>
          <p:cNvSpPr txBox="1"/>
          <p:nvPr/>
        </p:nvSpPr>
        <p:spPr>
          <a:xfrm>
            <a:off x="2630618" y="4531110"/>
            <a:ext cx="893722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大量使用原生的ant d组件，并从中尝到甜头</a:t>
            </a:r>
          </a:p>
        </p:txBody>
      </p:sp>
      <p:sp>
        <p:nvSpPr>
          <p:cNvPr id="303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>
            <a:lvl1pPr defTabSz="721995">
              <a:spcBef>
                <a:spcPts val="700"/>
              </a:spcBef>
              <a:defRPr sz="1895"/>
            </a:lvl1pPr>
          </a:lstStyle>
          <a:p>
            <a:r>
              <a:t>过程解析</a:t>
            </a:r>
          </a:p>
        </p:txBody>
      </p:sp>
      <p:sp>
        <p:nvSpPr>
          <p:cNvPr id="304" name="文本占位符 2"/>
          <p:cNvSpPr/>
          <p:nvPr/>
        </p:nvSpPr>
        <p:spPr>
          <a:xfrm>
            <a:off x="322120" y="675507"/>
            <a:ext cx="4194964" cy="5295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defTabSz="608965">
              <a:defRPr sz="2400" b="1">
                <a:solidFill>
                  <a:srgbClr val="29303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react+antD引用基础组件开发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矩形 4"/>
          <p:cNvSpPr/>
          <p:nvPr/>
        </p:nvSpPr>
        <p:spPr>
          <a:xfrm>
            <a:off x="12701" y="4669959"/>
            <a:ext cx="1828801" cy="165203"/>
          </a:xfrm>
          <a:prstGeom prst="rect">
            <a:avLst/>
          </a:prstGeom>
          <a:solidFill>
            <a:srgbClr val="29303A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7" name="矩形 5"/>
          <p:cNvSpPr/>
          <p:nvPr/>
        </p:nvSpPr>
        <p:spPr>
          <a:xfrm>
            <a:off x="1" y="3313869"/>
            <a:ext cx="1734692" cy="1652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8" name="矩形 6"/>
          <p:cNvSpPr/>
          <p:nvPr/>
        </p:nvSpPr>
        <p:spPr>
          <a:xfrm>
            <a:off x="1" y="1988917"/>
            <a:ext cx="1828801" cy="1652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311" name="椭圆 7"/>
          <p:cNvGrpSpPr/>
          <p:nvPr/>
        </p:nvGrpSpPr>
        <p:grpSpPr>
          <a:xfrm>
            <a:off x="1199158" y="1617900"/>
            <a:ext cx="907237" cy="907237"/>
            <a:chOff x="0" y="0"/>
            <a:chExt cx="907235" cy="907235"/>
          </a:xfrm>
        </p:grpSpPr>
        <p:sp>
          <p:nvSpPr>
            <p:cNvPr id="309" name="圆形"/>
            <p:cNvSpPr/>
            <p:nvPr/>
          </p:nvSpPr>
          <p:spPr>
            <a:xfrm>
              <a:off x="0" y="0"/>
              <a:ext cx="907236" cy="90723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0" name="01"/>
            <p:cNvSpPr txBox="1"/>
            <p:nvPr/>
          </p:nvSpPr>
          <p:spPr>
            <a:xfrm>
              <a:off x="132861" y="160247"/>
              <a:ext cx="64151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314" name="椭圆 8"/>
          <p:cNvGrpSpPr/>
          <p:nvPr/>
        </p:nvGrpSpPr>
        <p:grpSpPr>
          <a:xfrm>
            <a:off x="1199158" y="2937960"/>
            <a:ext cx="907237" cy="907237"/>
            <a:chOff x="0" y="0"/>
            <a:chExt cx="907235" cy="907235"/>
          </a:xfrm>
        </p:grpSpPr>
        <p:sp>
          <p:nvSpPr>
            <p:cNvPr id="312" name="圆形"/>
            <p:cNvSpPr/>
            <p:nvPr/>
          </p:nvSpPr>
          <p:spPr>
            <a:xfrm>
              <a:off x="0" y="0"/>
              <a:ext cx="907236" cy="90723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" name="02"/>
            <p:cNvSpPr txBox="1"/>
            <p:nvPr/>
          </p:nvSpPr>
          <p:spPr>
            <a:xfrm>
              <a:off x="132861" y="160247"/>
              <a:ext cx="64151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317" name="椭圆 9"/>
          <p:cNvGrpSpPr/>
          <p:nvPr/>
        </p:nvGrpSpPr>
        <p:grpSpPr>
          <a:xfrm>
            <a:off x="1211858" y="4262912"/>
            <a:ext cx="907237" cy="907237"/>
            <a:chOff x="0" y="0"/>
            <a:chExt cx="907235" cy="907235"/>
          </a:xfrm>
        </p:grpSpPr>
        <p:sp>
          <p:nvSpPr>
            <p:cNvPr id="315" name="圆形"/>
            <p:cNvSpPr/>
            <p:nvPr/>
          </p:nvSpPr>
          <p:spPr>
            <a:xfrm>
              <a:off x="0" y="0"/>
              <a:ext cx="907236" cy="907236"/>
            </a:xfrm>
            <a:prstGeom prst="ellipse">
              <a:avLst/>
            </a:prstGeom>
            <a:solidFill>
              <a:srgbClr val="29303A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03"/>
            <p:cNvSpPr txBox="1"/>
            <p:nvPr/>
          </p:nvSpPr>
          <p:spPr>
            <a:xfrm>
              <a:off x="132861" y="160247"/>
              <a:ext cx="64151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318" name="矩形 45"/>
          <p:cNvSpPr txBox="1"/>
          <p:nvPr/>
        </p:nvSpPr>
        <p:spPr>
          <a:xfrm>
            <a:off x="2617918" y="1886098"/>
            <a:ext cx="893722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jsx写法打破传统html结构，尝试使用组件封装的方式还原简单的页面结构</a:t>
            </a:r>
          </a:p>
        </p:txBody>
      </p:sp>
      <p:sp>
        <p:nvSpPr>
          <p:cNvPr id="319" name="矩形 46"/>
          <p:cNvSpPr txBox="1"/>
          <p:nvPr/>
        </p:nvSpPr>
        <p:spPr>
          <a:xfrm>
            <a:off x="2617918" y="3236377"/>
            <a:ext cx="893722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对antd组件进行再次封装，比如封装form、table、button</a:t>
            </a:r>
          </a:p>
        </p:txBody>
      </p:sp>
      <p:sp>
        <p:nvSpPr>
          <p:cNvPr id="320" name="矩形 47"/>
          <p:cNvSpPr txBox="1"/>
          <p:nvPr/>
        </p:nvSpPr>
        <p:spPr>
          <a:xfrm>
            <a:off x="2630618" y="4531110"/>
            <a:ext cx="893722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同类型组件，不同应用场景，提取公共属性，再次抽象封装，比如searchForm、editForm</a:t>
            </a:r>
          </a:p>
        </p:txBody>
      </p:sp>
      <p:sp>
        <p:nvSpPr>
          <p:cNvPr id="321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>
            <a:lvl1pPr defTabSz="721995">
              <a:spcBef>
                <a:spcPts val="700"/>
              </a:spcBef>
              <a:defRPr sz="1895"/>
            </a:lvl1pPr>
          </a:lstStyle>
          <a:p>
            <a:r>
              <a:t>过程解析</a:t>
            </a:r>
          </a:p>
        </p:txBody>
      </p:sp>
      <p:sp>
        <p:nvSpPr>
          <p:cNvPr id="322" name="文本占位符 2"/>
          <p:cNvSpPr/>
          <p:nvPr/>
        </p:nvSpPr>
        <p:spPr>
          <a:xfrm>
            <a:off x="322120" y="675507"/>
            <a:ext cx="4194964" cy="5295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defTabSz="608965">
              <a:defRPr sz="2400" b="1">
                <a:solidFill>
                  <a:srgbClr val="29303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react组件开发时代的到来</a:t>
            </a:r>
          </a:p>
        </p:txBody>
      </p:sp>
      <p:sp>
        <p:nvSpPr>
          <p:cNvPr id="323" name="矩形 4"/>
          <p:cNvSpPr/>
          <p:nvPr/>
        </p:nvSpPr>
        <p:spPr>
          <a:xfrm>
            <a:off x="12701" y="5985127"/>
            <a:ext cx="1828801" cy="165203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26" name="椭圆 9"/>
          <p:cNvGrpSpPr/>
          <p:nvPr/>
        </p:nvGrpSpPr>
        <p:grpSpPr>
          <a:xfrm>
            <a:off x="1211858" y="5578080"/>
            <a:ext cx="907237" cy="907237"/>
            <a:chOff x="0" y="0"/>
            <a:chExt cx="907235" cy="907235"/>
          </a:xfrm>
        </p:grpSpPr>
        <p:sp>
          <p:nvSpPr>
            <p:cNvPr id="324" name="圆形"/>
            <p:cNvSpPr/>
            <p:nvPr/>
          </p:nvSpPr>
          <p:spPr>
            <a:xfrm>
              <a:off x="0" y="0"/>
              <a:ext cx="907236" cy="907236"/>
            </a:xfrm>
            <a:prstGeom prst="ellipse">
              <a:avLst/>
            </a:prstGeom>
            <a:solidFill>
              <a:schemeClr val="accent3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04"/>
            <p:cNvSpPr txBox="1"/>
            <p:nvPr/>
          </p:nvSpPr>
          <p:spPr>
            <a:xfrm>
              <a:off x="132861" y="160247"/>
              <a:ext cx="641514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04</a:t>
              </a:r>
            </a:p>
          </p:txBody>
        </p:sp>
      </p:grpSp>
      <p:sp>
        <p:nvSpPr>
          <p:cNvPr id="327" name="矩形 47"/>
          <p:cNvSpPr txBox="1"/>
          <p:nvPr/>
        </p:nvSpPr>
        <p:spPr>
          <a:xfrm>
            <a:off x="2630618" y="5846278"/>
            <a:ext cx="893722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文件类似java，在头部大量使用import导入自己写的各种组件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>
            <a:lvl1pPr defTabSz="721995">
              <a:spcBef>
                <a:spcPts val="700"/>
              </a:spcBef>
              <a:defRPr sz="1895"/>
            </a:lvl1pPr>
          </a:lstStyle>
          <a:p>
            <a:r>
              <a:t>过程解析</a:t>
            </a:r>
          </a:p>
        </p:txBody>
      </p:sp>
      <p:sp>
        <p:nvSpPr>
          <p:cNvPr id="330" name="文本占位符 2"/>
          <p:cNvSpPr/>
          <p:nvPr>
            <p:ph type="body" idx="13"/>
          </p:nvPr>
        </p:nvSpPr>
        <p:spPr>
          <a:xfrm>
            <a:off x="322120" y="692581"/>
            <a:ext cx="3511943" cy="512496"/>
          </a:xfrm>
          <a:prstGeom prst="rect">
            <a:avLst/>
          </a:prstGeom>
        </p:spPr>
        <p:txBody>
          <a:bodyPr/>
          <a:lstStyle>
            <a:lvl1pPr marL="0" indent="0" defTabSz="685800">
              <a:spcBef>
                <a:spcPts val="7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带来的改变</a:t>
            </a:r>
          </a:p>
        </p:txBody>
      </p:sp>
      <p:grpSp>
        <p:nvGrpSpPr>
          <p:cNvPr id="333" name="组 17"/>
          <p:cNvGrpSpPr/>
          <p:nvPr/>
        </p:nvGrpSpPr>
        <p:grpSpPr>
          <a:xfrm>
            <a:off x="5337303" y="2250648"/>
            <a:ext cx="5889217" cy="2394590"/>
            <a:chOff x="0" y="-33704"/>
            <a:chExt cx="5889216" cy="2394589"/>
          </a:xfrm>
        </p:grpSpPr>
        <p:sp>
          <p:nvSpPr>
            <p:cNvPr id="331" name="文本框 18"/>
            <p:cNvSpPr txBox="1"/>
            <p:nvPr/>
          </p:nvSpPr>
          <p:spPr>
            <a:xfrm>
              <a:off x="0" y="562635"/>
              <a:ext cx="5889217" cy="1798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 defTabSz="1218565">
                <a:lnSpc>
                  <a:spcPct val="130000"/>
                </a:lnSpc>
                <a:defRPr>
                  <a:solidFill>
                    <a:srgbClr val="29303A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对页面的结构进行解耦，实现组件化方式，提高代码复用性</a:t>
              </a:r>
            </a:p>
          </p:txBody>
        </p:sp>
        <p:sp>
          <p:nvSpPr>
            <p:cNvPr id="332" name="矩形 19"/>
            <p:cNvSpPr txBox="1"/>
            <p:nvPr/>
          </p:nvSpPr>
          <p:spPr>
            <a:xfrm>
              <a:off x="55501" y="-33705"/>
              <a:ext cx="1995414" cy="595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 defTabSz="1218565">
                <a:lnSpc>
                  <a:spcPct val="130000"/>
                </a:lnSpc>
                <a:defRPr sz="2400" b="1">
                  <a:solidFill>
                    <a:srgbClr val="29303A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示例总结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warp dir="i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/>
          <a:p>
            <a:pPr defTabSz="813435">
              <a:spcBef>
                <a:spcPts val="800"/>
              </a:spcBef>
              <a:defRPr sz="2135"/>
            </a:pPr>
            <a:r>
              <a:t>PART FOUR</a:t>
            </a:r>
          </a:p>
        </p:txBody>
      </p:sp>
      <p:sp>
        <p:nvSpPr>
          <p:cNvPr id="336" name="文本占位符 2"/>
          <p:cNvSpPr/>
          <p:nvPr>
            <p:ph type="body" idx="13"/>
          </p:nvPr>
        </p:nvSpPr>
        <p:spPr>
          <a:xfrm>
            <a:off x="322120" y="675507"/>
            <a:ext cx="3511943" cy="529570"/>
          </a:xfrm>
          <a:prstGeom prst="rect">
            <a:avLst/>
          </a:prstGeom>
        </p:spPr>
        <p:txBody>
          <a:bodyPr/>
          <a:lstStyle>
            <a:lvl1pPr marL="0" indent="0" defTabSz="6089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 b="1">
                <a:solidFill>
                  <a:srgbClr val="29303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带来变化</a:t>
            </a:r>
          </a:p>
        </p:txBody>
      </p:sp>
      <p:sp>
        <p:nvSpPr>
          <p:cNvPr id="337" name="圆角矩形 4"/>
          <p:cNvSpPr/>
          <p:nvPr/>
        </p:nvSpPr>
        <p:spPr>
          <a:xfrm>
            <a:off x="1146891" y="1362629"/>
            <a:ext cx="9898224" cy="79245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t>工期</a:t>
            </a:r>
          </a:p>
        </p:txBody>
      </p:sp>
      <p:sp>
        <p:nvSpPr>
          <p:cNvPr id="338" name="圆角矩形 5"/>
          <p:cNvSpPr/>
          <p:nvPr/>
        </p:nvSpPr>
        <p:spPr>
          <a:xfrm>
            <a:off x="1146888" y="2758085"/>
            <a:ext cx="9898224" cy="79245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t>哦</a:t>
            </a:r>
          </a:p>
        </p:txBody>
      </p:sp>
      <p:sp>
        <p:nvSpPr>
          <p:cNvPr id="339" name="圆角矩形 6"/>
          <p:cNvSpPr/>
          <p:nvPr/>
        </p:nvSpPr>
        <p:spPr>
          <a:xfrm>
            <a:off x="1146888" y="4137668"/>
            <a:ext cx="9898224" cy="79245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0" name="矩形 9"/>
          <p:cNvSpPr txBox="1"/>
          <p:nvPr/>
        </p:nvSpPr>
        <p:spPr>
          <a:xfrm>
            <a:off x="3266526" y="1552814"/>
            <a:ext cx="3456941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文件组成，文件大小比较</a:t>
            </a:r>
          </a:p>
        </p:txBody>
      </p:sp>
      <p:sp>
        <p:nvSpPr>
          <p:cNvPr id="341" name="矩形 13"/>
          <p:cNvSpPr txBox="1"/>
          <p:nvPr/>
        </p:nvSpPr>
        <p:spPr>
          <a:xfrm>
            <a:off x="5117842" y="4317652"/>
            <a:ext cx="2847341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代码和组件复用程度</a:t>
            </a:r>
          </a:p>
        </p:txBody>
      </p:sp>
      <p:grpSp>
        <p:nvGrpSpPr>
          <p:cNvPr id="344" name="椭圆 16"/>
          <p:cNvGrpSpPr/>
          <p:nvPr/>
        </p:nvGrpSpPr>
        <p:grpSpPr>
          <a:xfrm>
            <a:off x="1634608" y="1183574"/>
            <a:ext cx="1164419" cy="1164419"/>
            <a:chOff x="0" y="0"/>
            <a:chExt cx="1164417" cy="1164417"/>
          </a:xfrm>
        </p:grpSpPr>
        <p:sp>
          <p:nvSpPr>
            <p:cNvPr id="342" name="圆形"/>
            <p:cNvSpPr/>
            <p:nvPr/>
          </p:nvSpPr>
          <p:spPr>
            <a:xfrm>
              <a:off x="0" y="0"/>
              <a:ext cx="1164418" cy="1164418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7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01"/>
            <p:cNvSpPr txBox="1"/>
            <p:nvPr/>
          </p:nvSpPr>
          <p:spPr>
            <a:xfrm>
              <a:off x="170524" y="250738"/>
              <a:ext cx="823370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347" name="椭圆 17"/>
          <p:cNvGrpSpPr/>
          <p:nvPr/>
        </p:nvGrpSpPr>
        <p:grpSpPr>
          <a:xfrm>
            <a:off x="2433137" y="2660621"/>
            <a:ext cx="1164419" cy="1164419"/>
            <a:chOff x="0" y="0"/>
            <a:chExt cx="1164417" cy="1164417"/>
          </a:xfrm>
        </p:grpSpPr>
        <p:sp>
          <p:nvSpPr>
            <p:cNvPr id="345" name="圆形"/>
            <p:cNvSpPr/>
            <p:nvPr/>
          </p:nvSpPr>
          <p:spPr>
            <a:xfrm>
              <a:off x="0" y="0"/>
              <a:ext cx="1164418" cy="116441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7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02"/>
            <p:cNvSpPr txBox="1"/>
            <p:nvPr/>
          </p:nvSpPr>
          <p:spPr>
            <a:xfrm>
              <a:off x="170524" y="250738"/>
              <a:ext cx="823370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350" name="椭圆 18"/>
          <p:cNvGrpSpPr/>
          <p:nvPr/>
        </p:nvGrpSpPr>
        <p:grpSpPr>
          <a:xfrm>
            <a:off x="3464229" y="3990713"/>
            <a:ext cx="1164419" cy="1164419"/>
            <a:chOff x="0" y="0"/>
            <a:chExt cx="1164417" cy="1164417"/>
          </a:xfrm>
        </p:grpSpPr>
        <p:sp>
          <p:nvSpPr>
            <p:cNvPr id="348" name="圆形"/>
            <p:cNvSpPr/>
            <p:nvPr/>
          </p:nvSpPr>
          <p:spPr>
            <a:xfrm>
              <a:off x="0" y="0"/>
              <a:ext cx="1164418" cy="1164418"/>
            </a:xfrm>
            <a:prstGeom prst="ellipse">
              <a:avLst/>
            </a:prstGeom>
            <a:solidFill>
              <a:srgbClr val="29303A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7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03"/>
            <p:cNvSpPr txBox="1"/>
            <p:nvPr/>
          </p:nvSpPr>
          <p:spPr>
            <a:xfrm>
              <a:off x="170524" y="250738"/>
              <a:ext cx="823370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351" name="矩形 9"/>
          <p:cNvSpPr txBox="1"/>
          <p:nvPr/>
        </p:nvSpPr>
        <p:spPr>
          <a:xfrm>
            <a:off x="3986236" y="2987560"/>
            <a:ext cx="4066541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代码结构和重复功能编码方式</a:t>
            </a:r>
          </a:p>
        </p:txBody>
      </p:sp>
      <p:sp>
        <p:nvSpPr>
          <p:cNvPr id="352" name="圆角矩形 6"/>
          <p:cNvSpPr/>
          <p:nvPr/>
        </p:nvSpPr>
        <p:spPr>
          <a:xfrm>
            <a:off x="1146888" y="5497843"/>
            <a:ext cx="9898224" cy="79245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3" name="矩形 13"/>
          <p:cNvSpPr txBox="1"/>
          <p:nvPr/>
        </p:nvSpPr>
        <p:spPr>
          <a:xfrm>
            <a:off x="5980431" y="5653426"/>
            <a:ext cx="4066541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代码质量和可读性、可维护性</a:t>
            </a:r>
          </a:p>
        </p:txBody>
      </p:sp>
      <p:grpSp>
        <p:nvGrpSpPr>
          <p:cNvPr id="356" name="椭圆 18"/>
          <p:cNvGrpSpPr/>
          <p:nvPr/>
        </p:nvGrpSpPr>
        <p:grpSpPr>
          <a:xfrm>
            <a:off x="4326818" y="5326487"/>
            <a:ext cx="1164419" cy="1164419"/>
            <a:chOff x="0" y="0"/>
            <a:chExt cx="1164417" cy="1164417"/>
          </a:xfrm>
        </p:grpSpPr>
        <p:sp>
          <p:nvSpPr>
            <p:cNvPr id="354" name="圆形"/>
            <p:cNvSpPr/>
            <p:nvPr/>
          </p:nvSpPr>
          <p:spPr>
            <a:xfrm>
              <a:off x="0" y="0"/>
              <a:ext cx="1164418" cy="1164418"/>
            </a:xfrm>
            <a:prstGeom prst="ellipse">
              <a:avLst/>
            </a:prstGeom>
            <a:solidFill>
              <a:schemeClr val="accent3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04"/>
            <p:cNvSpPr txBox="1"/>
            <p:nvPr/>
          </p:nvSpPr>
          <p:spPr>
            <a:xfrm>
              <a:off x="170524" y="250738"/>
              <a:ext cx="823370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r>
                <a:t>04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>
            <a:lvl1pPr defTabSz="721995">
              <a:spcBef>
                <a:spcPts val="700"/>
              </a:spcBef>
              <a:defRPr sz="1895"/>
            </a:lvl1pPr>
          </a:lstStyle>
          <a:p>
            <a:r>
              <a:t>示例带来的变化</a:t>
            </a:r>
          </a:p>
        </p:txBody>
      </p:sp>
      <p:sp>
        <p:nvSpPr>
          <p:cNvPr id="359" name="文本占位符 2"/>
          <p:cNvSpPr/>
          <p:nvPr>
            <p:ph type="body" idx="13"/>
          </p:nvPr>
        </p:nvSpPr>
        <p:spPr>
          <a:xfrm>
            <a:off x="322120" y="675507"/>
            <a:ext cx="3511943" cy="529570"/>
          </a:xfrm>
          <a:prstGeom prst="rect">
            <a:avLst/>
          </a:prstGeom>
        </p:spPr>
        <p:txBody>
          <a:bodyPr/>
          <a:lstStyle>
            <a:lvl1pPr marL="0" indent="0" defTabSz="6089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 b="1">
                <a:solidFill>
                  <a:srgbClr val="29303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工期重新评估</a:t>
            </a:r>
          </a:p>
        </p:txBody>
      </p:sp>
      <p:graphicFrame>
        <p:nvGraphicFramePr>
          <p:cNvPr id="360" name="二维柱形图"/>
          <p:cNvGraphicFramePr/>
          <p:nvPr/>
        </p:nvGraphicFramePr>
        <p:xfrm>
          <a:off x="725437" y="1663700"/>
          <a:ext cx="10741126" cy="4331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>
            <a:lvl1pPr defTabSz="721995">
              <a:spcBef>
                <a:spcPts val="700"/>
              </a:spcBef>
              <a:defRPr sz="1895"/>
            </a:lvl1pPr>
          </a:lstStyle>
          <a:p>
            <a:r>
              <a:t>示例带来的变化</a:t>
            </a:r>
          </a:p>
        </p:txBody>
      </p:sp>
      <p:sp>
        <p:nvSpPr>
          <p:cNvPr id="363" name="文本占位符 2"/>
          <p:cNvSpPr/>
          <p:nvPr>
            <p:ph type="body" idx="13"/>
          </p:nvPr>
        </p:nvSpPr>
        <p:spPr>
          <a:xfrm>
            <a:off x="322120" y="675507"/>
            <a:ext cx="5117401" cy="529570"/>
          </a:xfrm>
          <a:prstGeom prst="rect">
            <a:avLst/>
          </a:prstGeom>
        </p:spPr>
        <p:txBody>
          <a:bodyPr/>
          <a:lstStyle>
            <a:lvl1pPr marL="0" indent="0" defTabSz="6089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 b="1">
                <a:solidFill>
                  <a:srgbClr val="29303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全局BUG修复数量</a:t>
            </a:r>
          </a:p>
        </p:txBody>
      </p:sp>
      <p:graphicFrame>
        <p:nvGraphicFramePr>
          <p:cNvPr id="364" name="二维柱形图"/>
          <p:cNvGraphicFramePr/>
          <p:nvPr/>
        </p:nvGraphicFramePr>
        <p:xfrm>
          <a:off x="725437" y="1485900"/>
          <a:ext cx="10741126" cy="4331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>
            <a:lvl1pPr defTabSz="721995">
              <a:spcBef>
                <a:spcPts val="700"/>
              </a:spcBef>
              <a:defRPr sz="1895"/>
            </a:lvl1pPr>
          </a:lstStyle>
          <a:p>
            <a:r>
              <a:t>编码的改变</a:t>
            </a:r>
          </a:p>
        </p:txBody>
      </p:sp>
      <p:graphicFrame>
        <p:nvGraphicFramePr>
          <p:cNvPr id="367" name="表格"/>
          <p:cNvGraphicFramePr/>
          <p:nvPr/>
        </p:nvGraphicFramePr>
        <p:xfrm>
          <a:off x="599314" y="825500"/>
          <a:ext cx="11427190" cy="5799386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853622"/>
                <a:gridCol w="2853622"/>
                <a:gridCol w="2853622"/>
                <a:gridCol w="2853622"/>
              </a:tblGrid>
              <a:tr h="82237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angular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react+antd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react组件
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/>
                </a:tc>
              </a:tr>
              <a:tr h="840859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文件组成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至少一个html
至少一个js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一个js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多个js</a:t>
                      </a:r>
                    </a:p>
                  </a:txBody>
                  <a:tcPr marL="0" marR="0" marT="0" marB="0" anchor="t" anchorCtr="0" horzOverflow="overflow"/>
                </a:tc>
              </a:tr>
              <a:tr h="824689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单文件大小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中等量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很大（所有功能都要在一个js完成）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小很多（拆成了多个js来导入）</a:t>
                      </a:r>
                    </a:p>
                  </a:txBody>
                  <a:tcPr marL="0" marR="0" marT="0" marB="0" anchor="t" anchorCtr="0" horzOverflow="overflow"/>
                </a:tc>
              </a:tr>
              <a:tr h="824689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代码结构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html结构，所有页面元素均所见即所得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js+xml法语，片段式结构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大模块组件结构，清晰可见</a:t>
                      </a:r>
                    </a:p>
                  </a:txBody>
                  <a:tcPr marL="0" marR="0" marT="0" marB="0" anchor="t" anchorCtr="0" horzOverflow="overflow"/>
                </a:tc>
              </a:tr>
              <a:tr h="824689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编码方式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重复拷贝所有代码，差异化处理业务逻辑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重复拷贝所有代码，差异化处理业务逻辑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公共代码抽取和组件化，剩下都是差异</a:t>
                      </a:r>
                    </a:p>
                  </a:txBody>
                  <a:tcPr marL="0" marR="0" marT="0" marB="0" anchor="t" anchorCtr="0" horzOverflow="overflow"/>
                </a:tc>
              </a:tr>
              <a:tr h="824689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代码复用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5个页面就是5份代码，除工具类，几乎无复用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5个页面5份代码，除了antd基础组件也无复用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5个页面，1份代码</a:t>
                      </a:r>
                    </a:p>
                  </a:txBody>
                  <a:tcPr marL="0" marR="0" marT="0" marB="0" anchor="t" anchorCtr="0" horzOverflow="overflow"/>
                </a:tc>
              </a:tr>
              <a:tr h="824689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代码质量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代码耦合较高，可读性一般，不易维护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代码耦合高，可读性差，维护吃力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t>代码解耦，易读，组件维护可能会门槛较高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>
            <a:lvl1pPr defTabSz="721995">
              <a:spcBef>
                <a:spcPts val="700"/>
              </a:spcBef>
              <a:defRPr sz="1895"/>
            </a:lvl1pPr>
          </a:lstStyle>
          <a:p>
            <a:r>
              <a:t>带来改变</a:t>
            </a:r>
          </a:p>
        </p:txBody>
      </p:sp>
      <p:sp>
        <p:nvSpPr>
          <p:cNvPr id="370" name="文本占位符 2"/>
          <p:cNvSpPr/>
          <p:nvPr>
            <p:ph type="body" idx="13"/>
          </p:nvPr>
        </p:nvSpPr>
        <p:spPr>
          <a:xfrm>
            <a:off x="322120" y="692581"/>
            <a:ext cx="3511943" cy="512496"/>
          </a:xfrm>
          <a:prstGeom prst="rect">
            <a:avLst/>
          </a:prstGeom>
        </p:spPr>
        <p:txBody>
          <a:bodyPr/>
          <a:lstStyle>
            <a:lvl1pPr marL="0" indent="0" defTabSz="685800">
              <a:spcBef>
                <a:spcPts val="7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拆墙后的世界</a:t>
            </a:r>
          </a:p>
        </p:txBody>
      </p:sp>
      <p:sp>
        <p:nvSpPr>
          <p:cNvPr id="371" name="矩形 19"/>
          <p:cNvSpPr txBox="1"/>
          <p:nvPr/>
        </p:nvSpPr>
        <p:spPr>
          <a:xfrm>
            <a:off x="5684905" y="2654784"/>
            <a:ext cx="5584503" cy="595718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 defTabSz="1218565">
              <a:lnSpc>
                <a:spcPct val="130000"/>
              </a:lnSpc>
              <a:defRPr sz="2400" b="1">
                <a:solidFill>
                  <a:srgbClr val="29303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1、提高工作效率</a:t>
            </a:r>
          </a:p>
        </p:txBody>
      </p:sp>
      <p:sp>
        <p:nvSpPr>
          <p:cNvPr id="372" name="矩形 19"/>
          <p:cNvSpPr txBox="1"/>
          <p:nvPr/>
        </p:nvSpPr>
        <p:spPr>
          <a:xfrm>
            <a:off x="5684905" y="3645384"/>
            <a:ext cx="5584503" cy="595718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 defTabSz="1218565">
              <a:lnSpc>
                <a:spcPct val="130000"/>
              </a:lnSpc>
              <a:defRPr sz="2400" b="1">
                <a:solidFill>
                  <a:srgbClr val="29303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2、提升个人技术能力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>
            <a:lvl1pPr defTabSz="721995">
              <a:spcBef>
                <a:spcPts val="700"/>
              </a:spcBef>
              <a:defRPr sz="1895"/>
            </a:lvl1pPr>
          </a:lstStyle>
          <a:p>
            <a:r>
              <a:t>写在前面</a:t>
            </a:r>
          </a:p>
        </p:txBody>
      </p:sp>
      <p:sp>
        <p:nvSpPr>
          <p:cNvPr id="162" name="文本框 8"/>
          <p:cNvSpPr txBox="1"/>
          <p:nvPr/>
        </p:nvSpPr>
        <p:spPr>
          <a:xfrm>
            <a:off x="2914328" y="1705577"/>
            <a:ext cx="5129942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lnSpc>
                <a:spcPct val="13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固定的思维方式。</a:t>
            </a:r>
          </a:p>
        </p:txBody>
      </p:sp>
      <p:sp>
        <p:nvSpPr>
          <p:cNvPr id="163" name="矩形 5"/>
          <p:cNvSpPr txBox="1"/>
          <p:nvPr/>
        </p:nvSpPr>
        <p:spPr>
          <a:xfrm>
            <a:off x="2914326" y="1222151"/>
            <a:ext cx="2034541" cy="421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900" b="1">
                <a:solidFill>
                  <a:schemeClr val="accent1"/>
                </a:solidFill>
              </a:defRPr>
            </a:lvl1pPr>
          </a:lstStyle>
          <a:p>
            <a:r>
              <a:t>什么是思维里的墙</a:t>
            </a:r>
          </a:p>
        </p:txBody>
      </p:sp>
      <p:sp>
        <p:nvSpPr>
          <p:cNvPr id="164" name="文本框 7"/>
          <p:cNvSpPr txBox="1"/>
          <p:nvPr/>
        </p:nvSpPr>
        <p:spPr>
          <a:xfrm>
            <a:off x="2914328" y="2785683"/>
            <a:ext cx="5129942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lnSpc>
                <a:spcPct val="13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阻挡你成功的，就是这堵思维里的墙。</a:t>
            </a:r>
          </a:p>
        </p:txBody>
      </p:sp>
      <p:sp>
        <p:nvSpPr>
          <p:cNvPr id="165" name="矩形 8"/>
          <p:cNvSpPr txBox="1"/>
          <p:nvPr/>
        </p:nvSpPr>
        <p:spPr>
          <a:xfrm>
            <a:off x="2914326" y="2302257"/>
            <a:ext cx="2275841" cy="421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900" b="1">
                <a:solidFill>
                  <a:schemeClr val="accent1"/>
                </a:solidFill>
              </a:defRPr>
            </a:lvl1pPr>
          </a:lstStyle>
          <a:p>
            <a:r>
              <a:t>为什么要拆掉这堵墙</a:t>
            </a:r>
          </a:p>
        </p:txBody>
      </p:sp>
      <p:sp>
        <p:nvSpPr>
          <p:cNvPr id="166" name="文本框 10"/>
          <p:cNvSpPr txBox="1"/>
          <p:nvPr/>
        </p:nvSpPr>
        <p:spPr>
          <a:xfrm>
            <a:off x="2914328" y="3865789"/>
            <a:ext cx="5129942" cy="332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lnSpc>
                <a:spcPct val="13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……</a:t>
            </a:r>
          </a:p>
        </p:txBody>
      </p:sp>
      <p:sp>
        <p:nvSpPr>
          <p:cNvPr id="167" name="矩形 11"/>
          <p:cNvSpPr txBox="1"/>
          <p:nvPr/>
        </p:nvSpPr>
        <p:spPr>
          <a:xfrm>
            <a:off x="2914326" y="3382362"/>
            <a:ext cx="1069341" cy="421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900" b="1">
                <a:solidFill>
                  <a:schemeClr val="accent1"/>
                </a:solidFill>
              </a:defRPr>
            </a:lvl1pPr>
          </a:lstStyle>
          <a:p>
            <a:r>
              <a:t>怎么拆？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文本占位符 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BY </a:t>
            </a:r>
            <a:r>
              <a:rPr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rPr>
              <a:t>guo rong</a:t>
            </a:r>
            <a:endParaRPr>
              <a:latin typeface="Segoe UI Light" panose="020B0502040204020203"/>
              <a:ea typeface="Segoe UI Light" panose="020B0502040204020203"/>
              <a:cs typeface="Segoe UI Light" panose="020B0502040204020203"/>
              <a:sym typeface="Segoe UI Light" panose="020B0502040204020203"/>
            </a:endParaRPr>
          </a:p>
        </p:txBody>
      </p:sp>
      <p:sp>
        <p:nvSpPr>
          <p:cNvPr id="375" name="矩形 5"/>
          <p:cNvSpPr txBox="1"/>
          <p:nvPr/>
        </p:nvSpPr>
        <p:spPr>
          <a:xfrm>
            <a:off x="1806917" y="2187350"/>
            <a:ext cx="8578166" cy="942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800" b="1">
                <a:solidFill>
                  <a:schemeClr val="accent1"/>
                </a:solidFill>
              </a:defRPr>
            </a:lvl1pPr>
          </a:lstStyle>
          <a:p>
            <a:r>
              <a:t>你的思维里有墙要拆吗？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 18"/>
          <p:cNvSpPr txBox="1"/>
          <p:nvPr/>
        </p:nvSpPr>
        <p:spPr>
          <a:xfrm>
            <a:off x="5072522" y="702649"/>
            <a:ext cx="1755141" cy="561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608965">
              <a:defRPr sz="2600">
                <a:solidFill>
                  <a:srgbClr val="FFFFFF"/>
                </a:solidFill>
              </a:defRPr>
            </a:lvl1pPr>
          </a:lstStyle>
          <a:p>
            <a:r>
              <a:t>拆墙四步骤</a:t>
            </a:r>
          </a:p>
        </p:txBody>
      </p:sp>
      <p:sp>
        <p:nvSpPr>
          <p:cNvPr id="170" name="文本框 20"/>
          <p:cNvSpPr txBox="1"/>
          <p:nvPr/>
        </p:nvSpPr>
        <p:spPr>
          <a:xfrm>
            <a:off x="1837832" y="4245943"/>
            <a:ext cx="117380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 defTabSz="608965">
              <a:defRPr b="1">
                <a:solidFill>
                  <a:schemeClr val="accent1"/>
                </a:solidFill>
              </a:defRPr>
            </a:pPr>
            <a:r>
              <a:t>PART ONE</a:t>
            </a:r>
          </a:p>
        </p:txBody>
      </p:sp>
      <p:sp>
        <p:nvSpPr>
          <p:cNvPr id="171" name="文本框 21"/>
          <p:cNvSpPr txBox="1"/>
          <p:nvPr/>
        </p:nvSpPr>
        <p:spPr>
          <a:xfrm>
            <a:off x="1915464" y="4613374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608965"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背景叙述</a:t>
            </a:r>
          </a:p>
        </p:txBody>
      </p:sp>
      <p:grpSp>
        <p:nvGrpSpPr>
          <p:cNvPr id="174" name="组 35"/>
          <p:cNvGrpSpPr/>
          <p:nvPr/>
        </p:nvGrpSpPr>
        <p:grpSpPr>
          <a:xfrm>
            <a:off x="1704058" y="2363834"/>
            <a:ext cx="1441351" cy="1441351"/>
            <a:chOff x="0" y="0"/>
            <a:chExt cx="1441350" cy="1441350"/>
          </a:xfrm>
        </p:grpSpPr>
        <p:sp>
          <p:nvSpPr>
            <p:cNvPr id="172" name="椭圆 19"/>
            <p:cNvSpPr/>
            <p:nvPr/>
          </p:nvSpPr>
          <p:spPr>
            <a:xfrm>
              <a:off x="-1" y="-1"/>
              <a:ext cx="1441352" cy="1441352"/>
            </a:xfrm>
            <a:prstGeom prst="ellipse">
              <a:avLst/>
            </a:prstGeom>
            <a:solidFill>
              <a:srgbClr val="EFEE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08965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文本框 22"/>
            <p:cNvSpPr txBox="1"/>
            <p:nvPr/>
          </p:nvSpPr>
          <p:spPr>
            <a:xfrm>
              <a:off x="464493" y="209609"/>
              <a:ext cx="512365" cy="993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 defTabSz="608965">
                <a:defRPr sz="5800">
                  <a:solidFill>
                    <a:srgbClr val="262626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75" name="文本框 24"/>
          <p:cNvSpPr txBox="1"/>
          <p:nvPr/>
        </p:nvSpPr>
        <p:spPr>
          <a:xfrm>
            <a:off x="4213717" y="4245943"/>
            <a:ext cx="11875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 defTabSz="608965">
              <a:defRPr b="1">
                <a:solidFill>
                  <a:schemeClr val="accent1"/>
                </a:solidFill>
              </a:defRPr>
            </a:pPr>
            <a:r>
              <a:t>PART TWO</a:t>
            </a:r>
          </a:p>
        </p:txBody>
      </p:sp>
      <p:sp>
        <p:nvSpPr>
          <p:cNvPr id="176" name="文本框 25"/>
          <p:cNvSpPr txBox="1"/>
          <p:nvPr/>
        </p:nvSpPr>
        <p:spPr>
          <a:xfrm>
            <a:off x="4317959" y="4613374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608965"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存在问题</a:t>
            </a:r>
          </a:p>
        </p:txBody>
      </p:sp>
      <p:grpSp>
        <p:nvGrpSpPr>
          <p:cNvPr id="179" name="组 36"/>
          <p:cNvGrpSpPr/>
          <p:nvPr/>
        </p:nvGrpSpPr>
        <p:grpSpPr>
          <a:xfrm>
            <a:off x="4106550" y="2363834"/>
            <a:ext cx="1441351" cy="1441351"/>
            <a:chOff x="0" y="0"/>
            <a:chExt cx="1441350" cy="1441350"/>
          </a:xfrm>
        </p:grpSpPr>
        <p:sp>
          <p:nvSpPr>
            <p:cNvPr id="177" name="椭圆 23"/>
            <p:cNvSpPr/>
            <p:nvPr/>
          </p:nvSpPr>
          <p:spPr>
            <a:xfrm>
              <a:off x="-1" y="-1"/>
              <a:ext cx="1441352" cy="1441352"/>
            </a:xfrm>
            <a:prstGeom prst="ellipse">
              <a:avLst/>
            </a:prstGeom>
            <a:solidFill>
              <a:srgbClr val="EFEE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08965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文本框 26"/>
            <p:cNvSpPr txBox="1"/>
            <p:nvPr/>
          </p:nvSpPr>
          <p:spPr>
            <a:xfrm>
              <a:off x="464493" y="209609"/>
              <a:ext cx="512365" cy="993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 defTabSz="608965">
                <a:defRPr sz="5800">
                  <a:solidFill>
                    <a:srgbClr val="262626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80" name="文本框 28"/>
          <p:cNvSpPr txBox="1"/>
          <p:nvPr/>
        </p:nvSpPr>
        <p:spPr>
          <a:xfrm>
            <a:off x="6615959" y="4245943"/>
            <a:ext cx="131567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 defTabSz="608965">
              <a:defRPr b="1">
                <a:solidFill>
                  <a:schemeClr val="accent1"/>
                </a:solidFill>
              </a:defRPr>
            </a:pPr>
            <a:r>
              <a:t>PART THREE</a:t>
            </a:r>
          </a:p>
        </p:txBody>
      </p:sp>
      <p:sp>
        <p:nvSpPr>
          <p:cNvPr id="181" name="文本框 29"/>
          <p:cNvSpPr txBox="1"/>
          <p:nvPr/>
        </p:nvSpPr>
        <p:spPr>
          <a:xfrm>
            <a:off x="6785253" y="4613374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608965"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如何改进</a:t>
            </a:r>
          </a:p>
        </p:txBody>
      </p:sp>
      <p:grpSp>
        <p:nvGrpSpPr>
          <p:cNvPr id="184" name="组 37"/>
          <p:cNvGrpSpPr/>
          <p:nvPr/>
        </p:nvGrpSpPr>
        <p:grpSpPr>
          <a:xfrm>
            <a:off x="6573846" y="2363834"/>
            <a:ext cx="1441351" cy="1441351"/>
            <a:chOff x="0" y="0"/>
            <a:chExt cx="1441350" cy="1441350"/>
          </a:xfrm>
        </p:grpSpPr>
        <p:sp>
          <p:nvSpPr>
            <p:cNvPr id="182" name="椭圆 27"/>
            <p:cNvSpPr/>
            <p:nvPr/>
          </p:nvSpPr>
          <p:spPr>
            <a:xfrm>
              <a:off x="-1" y="-1"/>
              <a:ext cx="1441352" cy="1441352"/>
            </a:xfrm>
            <a:prstGeom prst="ellipse">
              <a:avLst/>
            </a:prstGeom>
            <a:solidFill>
              <a:srgbClr val="EFEE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08965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文本框 30"/>
            <p:cNvSpPr txBox="1"/>
            <p:nvPr/>
          </p:nvSpPr>
          <p:spPr>
            <a:xfrm>
              <a:off x="464493" y="209609"/>
              <a:ext cx="512365" cy="993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 defTabSz="608965">
                <a:defRPr sz="5800">
                  <a:solidFill>
                    <a:srgbClr val="262626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85" name="文本框 32"/>
          <p:cNvSpPr txBox="1"/>
          <p:nvPr/>
        </p:nvSpPr>
        <p:spPr>
          <a:xfrm>
            <a:off x="9106576" y="4245943"/>
            <a:ext cx="1274488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 defTabSz="608965">
              <a:defRPr b="1">
                <a:solidFill>
                  <a:schemeClr val="accent1"/>
                </a:solidFill>
              </a:defRPr>
            </a:pPr>
            <a:r>
              <a:t>PART FOUR</a:t>
            </a:r>
          </a:p>
        </p:txBody>
      </p:sp>
      <p:sp>
        <p:nvSpPr>
          <p:cNvPr id="186" name="文本框 33"/>
          <p:cNvSpPr txBox="1"/>
          <p:nvPr/>
        </p:nvSpPr>
        <p:spPr>
          <a:xfrm>
            <a:off x="9234549" y="4613374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608965"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带来变化</a:t>
            </a:r>
          </a:p>
        </p:txBody>
      </p:sp>
      <p:grpSp>
        <p:nvGrpSpPr>
          <p:cNvPr id="189" name="组 38"/>
          <p:cNvGrpSpPr/>
          <p:nvPr/>
        </p:nvGrpSpPr>
        <p:grpSpPr>
          <a:xfrm>
            <a:off x="9023143" y="2363834"/>
            <a:ext cx="1441351" cy="1441351"/>
            <a:chOff x="0" y="0"/>
            <a:chExt cx="1441350" cy="1441350"/>
          </a:xfrm>
        </p:grpSpPr>
        <p:sp>
          <p:nvSpPr>
            <p:cNvPr id="187" name="椭圆 31"/>
            <p:cNvSpPr/>
            <p:nvPr/>
          </p:nvSpPr>
          <p:spPr>
            <a:xfrm>
              <a:off x="-1" y="-1"/>
              <a:ext cx="1441352" cy="1441352"/>
            </a:xfrm>
            <a:prstGeom prst="ellipse">
              <a:avLst/>
            </a:prstGeom>
            <a:solidFill>
              <a:srgbClr val="EFEE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08965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文本框 34"/>
            <p:cNvSpPr txBox="1"/>
            <p:nvPr/>
          </p:nvSpPr>
          <p:spPr>
            <a:xfrm>
              <a:off x="464493" y="209609"/>
              <a:ext cx="512365" cy="993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 defTabSz="608965">
                <a:defRPr sz="5800">
                  <a:solidFill>
                    <a:srgbClr val="262626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文本占位符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608965">
              <a:lnSpc>
                <a:spcPct val="100000"/>
              </a:lnSpc>
              <a:spcBef>
                <a:spcPts val="0"/>
              </a:spcBef>
              <a:defRPr sz="2400" b="0">
                <a:solidFill>
                  <a:srgbClr val="FFFFFF"/>
                </a:solidFill>
              </a:defRPr>
            </a:pPr>
            <a:r>
              <a:rPr b="1">
                <a:solidFill>
                  <a:srgbClr val="A5D02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拆掉思维里的墙</a:t>
            </a:r>
            <a:r>
              <a:t> </a:t>
            </a:r>
          </a:p>
          <a:p>
            <a:pPr defTabSz="608965">
              <a:lnSpc>
                <a:spcPct val="100000"/>
              </a:lnSpc>
              <a:spcBef>
                <a:spcPts val="0"/>
              </a:spcBef>
              <a:defRPr b="0">
                <a:solidFill>
                  <a:srgbClr val="FFFFFF"/>
                </a:solidFill>
              </a:defRPr>
            </a:pPr>
            <a:r>
              <a:t>原来代码还可以这样写</a:t>
            </a:r>
          </a:p>
        </p:txBody>
      </p:sp>
      <p:sp>
        <p:nvSpPr>
          <p:cNvPr id="192" name="文本占位符 2"/>
          <p:cNvSpPr/>
          <p:nvPr>
            <p:ph type="body" idx="13"/>
          </p:nvPr>
        </p:nvSpPr>
        <p:spPr>
          <a:xfrm>
            <a:off x="2897770" y="3815372"/>
            <a:ext cx="6396461" cy="548081"/>
          </a:xfrm>
          <a:prstGeom prst="rect">
            <a:avLst/>
          </a:prstGeom>
        </p:spPr>
        <p:txBody>
          <a:bodyPr/>
          <a:lstStyle/>
          <a:p>
            <a:r>
              <a:t>BY </a:t>
            </a:r>
            <a:r>
              <a:rPr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rPr>
              <a:t>guo rong</a:t>
            </a:r>
            <a:endParaRPr>
              <a:latin typeface="Segoe UI Light" panose="020B0502040204020203"/>
              <a:ea typeface="Segoe UI Light" panose="020B0502040204020203"/>
              <a:cs typeface="Segoe UI Light" panose="020B0502040204020203"/>
              <a:sym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/>
          <a:p>
            <a:pPr defTabSz="813435">
              <a:spcBef>
                <a:spcPts val="800"/>
              </a:spcBef>
              <a:defRPr sz="2135"/>
            </a:pPr>
            <a:r>
              <a:t>PART ONE</a:t>
            </a:r>
          </a:p>
        </p:txBody>
      </p:sp>
      <p:sp>
        <p:nvSpPr>
          <p:cNvPr id="195" name="文本占位符 2"/>
          <p:cNvSpPr/>
          <p:nvPr>
            <p:ph type="body" idx="13"/>
          </p:nvPr>
        </p:nvSpPr>
        <p:spPr>
          <a:xfrm>
            <a:off x="322120" y="692581"/>
            <a:ext cx="3511943" cy="512496"/>
          </a:xfrm>
          <a:prstGeom prst="rect">
            <a:avLst/>
          </a:prstGeom>
        </p:spPr>
        <p:txBody>
          <a:bodyPr/>
          <a:lstStyle>
            <a:lvl1pPr marL="0" indent="0" defTabSz="685800">
              <a:spcBef>
                <a:spcPts val="7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背景叙述</a:t>
            </a:r>
          </a:p>
        </p:txBody>
      </p:sp>
      <p:sp>
        <p:nvSpPr>
          <p:cNvPr id="196" name="矩形 4"/>
          <p:cNvSpPr txBox="1"/>
          <p:nvPr/>
        </p:nvSpPr>
        <p:spPr>
          <a:xfrm>
            <a:off x="921138" y="2612457"/>
            <a:ext cx="4847669" cy="200406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30000"/>
              </a:lnSpc>
              <a:buSzPct val="100000"/>
              <a:buFont typeface="Arial" panose="020B0604020202020204"/>
              <a:buChar char="•"/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代码年纪大，最老的代码甚至能追溯到08年，jquery核心库版本只有1.4。</a:t>
            </a:r>
          </a:p>
          <a:p>
            <a:pPr marL="285750" indent="-285750">
              <a:lnSpc>
                <a:spcPct val="130000"/>
              </a:lnSpc>
              <a:buSzPct val="100000"/>
              <a:buFont typeface="Arial" panose="020B0604020202020204"/>
              <a:buChar char="•"/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marL="285750" indent="-285750">
              <a:lnSpc>
                <a:spcPct val="130000"/>
              </a:lnSpc>
              <a:buSzPct val="100000"/>
              <a:buFont typeface="Arial" panose="020B0604020202020204"/>
              <a:buChar char="•"/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经过了多个朝代，如今代码风格各异。</a:t>
            </a:r>
          </a:p>
          <a:p>
            <a:pPr>
              <a:lnSpc>
                <a:spcPct val="130000"/>
              </a:lnSpc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>
              <a:lnSpc>
                <a:spcPct val="130000"/>
              </a:lnSpc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marL="285750" indent="-285750">
              <a:lnSpc>
                <a:spcPct val="130000"/>
              </a:lnSpc>
              <a:buSzPct val="100000"/>
              <a:buFont typeface="Arial" panose="020B0604020202020204"/>
              <a:buChar char="•"/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至少存在3次开发技术的更迭，传统jsp，angular1，react等</a:t>
            </a:r>
          </a:p>
        </p:txBody>
      </p:sp>
      <p:sp>
        <p:nvSpPr>
          <p:cNvPr id="197" name="矩形 5"/>
          <p:cNvSpPr txBox="1"/>
          <p:nvPr/>
        </p:nvSpPr>
        <p:spPr>
          <a:xfrm>
            <a:off x="921139" y="1930512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产品代码</a:t>
            </a:r>
          </a:p>
        </p:txBody>
      </p:sp>
      <p:sp>
        <p:nvSpPr>
          <p:cNvPr id="198" name="文本框 8"/>
          <p:cNvSpPr txBox="1"/>
          <p:nvPr/>
        </p:nvSpPr>
        <p:spPr>
          <a:xfrm>
            <a:off x="6923710" y="2578167"/>
            <a:ext cx="4917737" cy="2275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28600" indent="-228600" defTabSz="914400">
              <a:lnSpc>
                <a:spcPct val="130000"/>
              </a:lnSpc>
              <a:buSzPct val="100000"/>
              <a:buFont typeface="Arial" panose="020B0604020202020204"/>
              <a:buChar char="•"/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大势所趋，推崇前后端分离。</a:t>
            </a:r>
          </a:p>
          <a:p>
            <a:pPr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marL="228600" indent="-228600" defTabSz="914400">
              <a:lnSpc>
                <a:spcPct val="130000"/>
              </a:lnSpc>
              <a:buSzPct val="100000"/>
              <a:buFont typeface="Arial" panose="020B0604020202020204"/>
              <a:buChar char="•"/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前端职责变化，从一个比较弱化的配合角色转变为需要前端主导来做更多事情，承担更多业务开发。</a:t>
            </a:r>
          </a:p>
          <a:p>
            <a:pPr marL="228600" indent="-228600" defTabSz="914400">
              <a:lnSpc>
                <a:spcPct val="130000"/>
              </a:lnSpc>
              <a:buSzPct val="100000"/>
              <a:buFont typeface="Arial" panose="020B0604020202020204"/>
              <a:buChar char="•"/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marL="228600" indent="-228600" defTabSz="914400">
              <a:lnSpc>
                <a:spcPct val="130000"/>
              </a:lnSpc>
              <a:buSzPct val="100000"/>
              <a:buFont typeface="Arial" panose="020B0604020202020204"/>
              <a:buChar char="•"/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并不敏捷的敏捷开发 。</a:t>
            </a:r>
          </a:p>
        </p:txBody>
      </p:sp>
      <p:sp>
        <p:nvSpPr>
          <p:cNvPr id="199" name="矩形 8"/>
          <p:cNvSpPr txBox="1"/>
          <p:nvPr/>
        </p:nvSpPr>
        <p:spPr>
          <a:xfrm>
            <a:off x="6898310" y="1930512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前端现状</a:t>
            </a:r>
          </a:p>
        </p:txBody>
      </p:sp>
      <p:sp>
        <p:nvSpPr>
          <p:cNvPr id="200" name="文本框 20"/>
          <p:cNvSpPr txBox="1"/>
          <p:nvPr/>
        </p:nvSpPr>
        <p:spPr>
          <a:xfrm>
            <a:off x="2843530" y="5579443"/>
            <a:ext cx="65049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608965">
              <a:defRPr b="1">
                <a:solidFill>
                  <a:schemeClr val="accent1"/>
                </a:solidFill>
              </a:defRPr>
            </a:lvl1pPr>
          </a:lstStyle>
          <a:p>
            <a:r>
              <a:t>如此背景下，我们的日常开发工作显得非常繁重，却收效甚微。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/>
          <a:p>
            <a:pPr defTabSz="813435">
              <a:spcBef>
                <a:spcPts val="800"/>
              </a:spcBef>
              <a:defRPr sz="2135"/>
            </a:pPr>
            <a:r>
              <a:t>PART TWO</a:t>
            </a:r>
          </a:p>
        </p:txBody>
      </p:sp>
      <p:sp>
        <p:nvSpPr>
          <p:cNvPr id="203" name="文本占位符 2"/>
          <p:cNvSpPr/>
          <p:nvPr>
            <p:ph type="body" idx="13"/>
          </p:nvPr>
        </p:nvSpPr>
        <p:spPr>
          <a:xfrm>
            <a:off x="322120" y="692581"/>
            <a:ext cx="3511943" cy="512496"/>
          </a:xfrm>
          <a:prstGeom prst="rect">
            <a:avLst/>
          </a:prstGeom>
        </p:spPr>
        <p:txBody>
          <a:bodyPr/>
          <a:lstStyle>
            <a:lvl1pPr marL="0" indent="0" defTabSz="685800">
              <a:spcBef>
                <a:spcPts val="7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存在问题</a:t>
            </a:r>
          </a:p>
        </p:txBody>
      </p:sp>
      <p:sp>
        <p:nvSpPr>
          <p:cNvPr id="204" name="矩形 5"/>
          <p:cNvSpPr txBox="1"/>
          <p:nvPr/>
        </p:nvSpPr>
        <p:spPr>
          <a:xfrm>
            <a:off x="946539" y="1751329"/>
            <a:ext cx="14757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迭代时间紧张</a:t>
            </a:r>
          </a:p>
        </p:txBody>
      </p:sp>
      <p:sp>
        <p:nvSpPr>
          <p:cNvPr id="205" name="矩形 8"/>
          <p:cNvSpPr txBox="1"/>
          <p:nvPr/>
        </p:nvSpPr>
        <p:spPr>
          <a:xfrm>
            <a:off x="1005510" y="2950322"/>
            <a:ext cx="1704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代码质量保障低</a:t>
            </a:r>
          </a:p>
        </p:txBody>
      </p:sp>
      <p:sp>
        <p:nvSpPr>
          <p:cNvPr id="206" name="矩形 4"/>
          <p:cNvSpPr txBox="1"/>
          <p:nvPr/>
        </p:nvSpPr>
        <p:spPr>
          <a:xfrm>
            <a:off x="971938" y="2179275"/>
            <a:ext cx="4847669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lnSpc>
                <a:spcPct val="130000"/>
              </a:lnSpc>
              <a:buSzPct val="100000"/>
              <a:buFont typeface="Arial" panose="020B0604020202020204"/>
              <a:buChar char="•"/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一个月迭代时间，半个月开发，半个月联调，两天自测。</a:t>
            </a:r>
          </a:p>
        </p:txBody>
      </p:sp>
      <p:sp>
        <p:nvSpPr>
          <p:cNvPr id="207" name="矩形 4"/>
          <p:cNvSpPr txBox="1"/>
          <p:nvPr/>
        </p:nvSpPr>
        <p:spPr>
          <a:xfrm>
            <a:off x="984638" y="3438066"/>
            <a:ext cx="4847669" cy="8559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30000"/>
              </a:lnSpc>
              <a:buSzPct val="100000"/>
              <a:buFont typeface="Arial" panose="020B0604020202020204"/>
              <a:buChar char="•"/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开发过程中，复制黏贴多，容易出现低级别的代码错误。</a:t>
            </a:r>
          </a:p>
          <a:p>
            <a:pPr>
              <a:lnSpc>
                <a:spcPct val="130000"/>
              </a:lnSpc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208" name="矩形 8"/>
          <p:cNvSpPr txBox="1"/>
          <p:nvPr/>
        </p:nvSpPr>
        <p:spPr>
          <a:xfrm>
            <a:off x="1018210" y="4149314"/>
            <a:ext cx="1983729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重复BUG修复繁琐</a:t>
            </a:r>
          </a:p>
        </p:txBody>
      </p:sp>
      <p:sp>
        <p:nvSpPr>
          <p:cNvPr id="209" name="矩形 4"/>
          <p:cNvSpPr txBox="1"/>
          <p:nvPr/>
        </p:nvSpPr>
        <p:spPr>
          <a:xfrm>
            <a:off x="997338" y="4637059"/>
            <a:ext cx="8213616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lnSpc>
                <a:spcPct val="130000"/>
              </a:lnSpc>
              <a:buSzPct val="100000"/>
              <a:buFont typeface="Arial" panose="020B0604020202020204"/>
              <a:buChar char="•"/>
              <a:defRPr sz="1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对于需要统一调整的需求或全局修复的BUG，需要逐一修改，容易出现遗漏，留下隐患。</a:t>
            </a:r>
          </a:p>
        </p:txBody>
      </p:sp>
      <p:sp>
        <p:nvSpPr>
          <p:cNvPr id="210" name="文本框 20"/>
          <p:cNvSpPr txBox="1"/>
          <p:nvPr/>
        </p:nvSpPr>
        <p:spPr>
          <a:xfrm>
            <a:off x="2722365" y="5579443"/>
            <a:ext cx="6747270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 defTabSz="608965">
              <a:defRPr b="1">
                <a:solidFill>
                  <a:schemeClr val="accent1"/>
                </a:solidFill>
              </a:defRPr>
            </a:lvl1pPr>
          </a:lstStyle>
          <a:p>
            <a:r>
              <a:t>过去的一年时间里，每天都在忙于应付产品迭代和各种BUG修复。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文本占位符 2"/>
          <p:cNvSpPr/>
          <p:nvPr>
            <p:ph type="body" idx="13"/>
          </p:nvPr>
        </p:nvSpPr>
        <p:spPr>
          <a:xfrm>
            <a:off x="3064042" y="2691063"/>
            <a:ext cx="6063916" cy="902370"/>
          </a:xfrm>
          <a:prstGeom prst="rect">
            <a:avLst/>
          </a:prstGeom>
        </p:spPr>
        <p:txBody>
          <a:bodyPr/>
          <a:lstStyle>
            <a:lvl1pPr marL="0" indent="0" algn="ctr" defTabSz="868680">
              <a:spcBef>
                <a:spcPts val="900"/>
              </a:spcBef>
              <a:buSzTx/>
              <a:buFontTx/>
              <a:buNone/>
              <a:defRPr sz="456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要么接受，要么改变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/>
          <a:p>
            <a:pPr defTabSz="813435">
              <a:spcBef>
                <a:spcPts val="800"/>
              </a:spcBef>
              <a:defRPr sz="2135"/>
            </a:pPr>
            <a:r>
              <a:t>PART THERE</a:t>
            </a:r>
          </a:p>
        </p:txBody>
      </p:sp>
      <p:sp>
        <p:nvSpPr>
          <p:cNvPr id="215" name="文本占位符 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 defTabSz="6089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 b="1">
                <a:solidFill>
                  <a:srgbClr val="29303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如何改进</a:t>
            </a:r>
          </a:p>
        </p:txBody>
      </p:sp>
      <p:sp>
        <p:nvSpPr>
          <p:cNvPr id="216" name="圆角矩形 4"/>
          <p:cNvSpPr/>
          <p:nvPr/>
        </p:nvSpPr>
        <p:spPr>
          <a:xfrm>
            <a:off x="1146891" y="1511094"/>
            <a:ext cx="9898224" cy="79245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7" name="圆角矩形 5"/>
          <p:cNvSpPr/>
          <p:nvPr/>
        </p:nvSpPr>
        <p:spPr>
          <a:xfrm>
            <a:off x="1146888" y="3023364"/>
            <a:ext cx="9898224" cy="79245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8" name="圆角矩形 6"/>
          <p:cNvSpPr/>
          <p:nvPr/>
        </p:nvSpPr>
        <p:spPr>
          <a:xfrm>
            <a:off x="1146888" y="4481843"/>
            <a:ext cx="9898224" cy="79245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50800" dist="38100" dir="54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9" name="矩形 9"/>
          <p:cNvSpPr txBox="1"/>
          <p:nvPr/>
        </p:nvSpPr>
        <p:spPr>
          <a:xfrm>
            <a:off x="3266526" y="1701279"/>
            <a:ext cx="2237741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升级技术和框架</a:t>
            </a:r>
          </a:p>
        </p:txBody>
      </p:sp>
      <p:sp>
        <p:nvSpPr>
          <p:cNvPr id="220" name="矩形 13"/>
          <p:cNvSpPr txBox="1"/>
          <p:nvPr/>
        </p:nvSpPr>
        <p:spPr>
          <a:xfrm>
            <a:off x="6209031" y="4631744"/>
            <a:ext cx="2847341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工作标准化、流程化</a:t>
            </a:r>
          </a:p>
        </p:txBody>
      </p:sp>
      <p:grpSp>
        <p:nvGrpSpPr>
          <p:cNvPr id="223" name="椭圆 16"/>
          <p:cNvGrpSpPr/>
          <p:nvPr/>
        </p:nvGrpSpPr>
        <p:grpSpPr>
          <a:xfrm>
            <a:off x="1634608" y="1332039"/>
            <a:ext cx="1164419" cy="1164419"/>
            <a:chOff x="0" y="0"/>
            <a:chExt cx="1164417" cy="1164417"/>
          </a:xfrm>
        </p:grpSpPr>
        <p:sp>
          <p:nvSpPr>
            <p:cNvPr id="221" name="圆形"/>
            <p:cNvSpPr/>
            <p:nvPr/>
          </p:nvSpPr>
          <p:spPr>
            <a:xfrm>
              <a:off x="0" y="0"/>
              <a:ext cx="1164418" cy="1164418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7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01"/>
            <p:cNvSpPr txBox="1"/>
            <p:nvPr/>
          </p:nvSpPr>
          <p:spPr>
            <a:xfrm>
              <a:off x="170524" y="250738"/>
              <a:ext cx="823370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226" name="椭圆 17"/>
          <p:cNvGrpSpPr/>
          <p:nvPr/>
        </p:nvGrpSpPr>
        <p:grpSpPr>
          <a:xfrm>
            <a:off x="2991937" y="2865734"/>
            <a:ext cx="1164419" cy="1164419"/>
            <a:chOff x="0" y="0"/>
            <a:chExt cx="1164417" cy="1164417"/>
          </a:xfrm>
        </p:grpSpPr>
        <p:sp>
          <p:nvSpPr>
            <p:cNvPr id="224" name="圆形"/>
            <p:cNvSpPr/>
            <p:nvPr/>
          </p:nvSpPr>
          <p:spPr>
            <a:xfrm>
              <a:off x="0" y="0"/>
              <a:ext cx="1164418" cy="116441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7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02"/>
            <p:cNvSpPr txBox="1"/>
            <p:nvPr/>
          </p:nvSpPr>
          <p:spPr>
            <a:xfrm>
              <a:off x="170524" y="250738"/>
              <a:ext cx="823370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229" name="椭圆 18"/>
          <p:cNvGrpSpPr/>
          <p:nvPr/>
        </p:nvGrpSpPr>
        <p:grpSpPr>
          <a:xfrm>
            <a:off x="4555418" y="4304805"/>
            <a:ext cx="1164419" cy="1164419"/>
            <a:chOff x="0" y="0"/>
            <a:chExt cx="1164417" cy="1164417"/>
          </a:xfrm>
        </p:grpSpPr>
        <p:sp>
          <p:nvSpPr>
            <p:cNvPr id="227" name="圆形"/>
            <p:cNvSpPr/>
            <p:nvPr/>
          </p:nvSpPr>
          <p:spPr>
            <a:xfrm>
              <a:off x="0" y="0"/>
              <a:ext cx="1164418" cy="1164418"/>
            </a:xfrm>
            <a:prstGeom prst="ellipse">
              <a:avLst/>
            </a:prstGeom>
            <a:solidFill>
              <a:srgbClr val="29303A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7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03"/>
            <p:cNvSpPr txBox="1"/>
            <p:nvPr/>
          </p:nvSpPr>
          <p:spPr>
            <a:xfrm>
              <a:off x="170524" y="250738"/>
              <a:ext cx="823370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230" name="矩形 9"/>
          <p:cNvSpPr txBox="1"/>
          <p:nvPr/>
        </p:nvSpPr>
        <p:spPr>
          <a:xfrm>
            <a:off x="4545036" y="3192673"/>
            <a:ext cx="3152141" cy="510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改变编码思想，组件化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文本占位符 1"/>
          <p:cNvSpPr txBox="1"/>
          <p:nvPr>
            <p:ph type="body" sz="quarter" idx="1"/>
          </p:nvPr>
        </p:nvSpPr>
        <p:spPr>
          <a:xfrm>
            <a:off x="322120" y="256673"/>
            <a:ext cx="3511943" cy="418834"/>
          </a:xfrm>
          <a:prstGeom prst="rect">
            <a:avLst/>
          </a:prstGeom>
        </p:spPr>
        <p:txBody>
          <a:bodyPr/>
          <a:lstStyle>
            <a:lvl1pPr defTabSz="721995">
              <a:spcBef>
                <a:spcPts val="700"/>
              </a:spcBef>
              <a:defRPr sz="1895"/>
            </a:lvl1pPr>
          </a:lstStyle>
          <a:p>
            <a:r>
              <a:t>过程解析</a:t>
            </a:r>
          </a:p>
        </p:txBody>
      </p:sp>
      <p:sp>
        <p:nvSpPr>
          <p:cNvPr id="233" name="文本占位符 2"/>
          <p:cNvSpPr/>
          <p:nvPr>
            <p:ph type="body" idx="13"/>
          </p:nvPr>
        </p:nvSpPr>
        <p:spPr>
          <a:xfrm>
            <a:off x="322120" y="692581"/>
            <a:ext cx="3511943" cy="512496"/>
          </a:xfrm>
          <a:prstGeom prst="rect">
            <a:avLst/>
          </a:prstGeom>
        </p:spPr>
        <p:txBody>
          <a:bodyPr/>
          <a:lstStyle>
            <a:lvl1pPr marL="0" indent="0" defTabSz="685800">
              <a:spcBef>
                <a:spcPts val="7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安全策略模块示例</a:t>
            </a:r>
          </a:p>
        </p:txBody>
      </p:sp>
      <p:grpSp>
        <p:nvGrpSpPr>
          <p:cNvPr id="236" name="组 17"/>
          <p:cNvGrpSpPr/>
          <p:nvPr/>
        </p:nvGrpSpPr>
        <p:grpSpPr>
          <a:xfrm>
            <a:off x="5337303" y="2250648"/>
            <a:ext cx="5889217" cy="2394590"/>
            <a:chOff x="0" y="-33704"/>
            <a:chExt cx="5889216" cy="2394589"/>
          </a:xfrm>
        </p:grpSpPr>
        <p:sp>
          <p:nvSpPr>
            <p:cNvPr id="234" name="文本框 18"/>
            <p:cNvSpPr txBox="1"/>
            <p:nvPr/>
          </p:nvSpPr>
          <p:spPr>
            <a:xfrm>
              <a:off x="0" y="562635"/>
              <a:ext cx="5889217" cy="1798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>
                <a:lnSpc>
                  <a:spcPct val="130000"/>
                </a:lnSpc>
                <a:defRPr>
                  <a:solidFill>
                    <a:srgbClr val="29303A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t>该模块下有6个二级菜单页。</a:t>
              </a:r>
            </a:p>
            <a:p>
              <a:pPr defTabSz="1218565">
                <a:lnSpc>
                  <a:spcPct val="130000"/>
                </a:lnSpc>
                <a:defRPr>
                  <a:solidFill>
                    <a:srgbClr val="29303A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t>6个菜单页中有5个页面都很相似，CRUD操作功能。</a:t>
              </a:r>
            </a:p>
          </p:txBody>
        </p:sp>
        <p:sp>
          <p:nvSpPr>
            <p:cNvPr id="235" name="矩形 19"/>
            <p:cNvSpPr txBox="1"/>
            <p:nvPr/>
          </p:nvSpPr>
          <p:spPr>
            <a:xfrm>
              <a:off x="55501" y="-33705"/>
              <a:ext cx="1483742" cy="595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lvl1pPr defTabSz="1218565">
                <a:lnSpc>
                  <a:spcPct val="130000"/>
                </a:lnSpc>
                <a:defRPr sz="2400" b="1">
                  <a:solidFill>
                    <a:srgbClr val="29303A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需求前提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D027"/>
      </a:accent1>
      <a:accent2>
        <a:srgbClr val="757276"/>
      </a:accent2>
      <a:accent3>
        <a:srgbClr val="A5A5A5"/>
      </a:accent3>
      <a:accent4>
        <a:srgbClr val="1E1E1E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3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3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D027"/>
      </a:accent1>
      <a:accent2>
        <a:srgbClr val="757276"/>
      </a:accent2>
      <a:accent3>
        <a:srgbClr val="A5A5A5"/>
      </a:accent3>
      <a:accent4>
        <a:srgbClr val="1E1E1E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3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3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WPS 演示</Application>
  <PresentationFormat/>
  <Paragraphs>307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Century Gothic</vt:lpstr>
      <vt:lpstr>Arial</vt:lpstr>
      <vt:lpstr>微软雅黑</vt:lpstr>
      <vt:lpstr>Segoe UI Light</vt:lpstr>
      <vt:lpstr>Segoe Print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This Guo·R </cp:lastModifiedBy>
  <cp:revision>1</cp:revision>
  <dcterms:created xsi:type="dcterms:W3CDTF">2018-10-19T09:20:00Z</dcterms:created>
  <dcterms:modified xsi:type="dcterms:W3CDTF">2018-10-19T09:20:00Z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