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3"/>
  </p:sldMasterIdLst>
  <p:notesMasterIdLst>
    <p:notesMasterId r:id="rId5"/>
  </p:notesMasterIdLst>
  <p:handoutMasterIdLst>
    <p:handoutMasterId r:id="rId7"/>
  </p:handoutMasterIdLst>
  <p:sldIdLst>
    <p:sldId id="282" r:id="rId4"/>
    <p:sldId id="332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542"/>
    <a:srgbClr val="092747"/>
    <a:srgbClr val="0A2949"/>
    <a:srgbClr val="000624"/>
    <a:srgbClr val="12E7EC"/>
    <a:srgbClr val="0D559F"/>
    <a:srgbClr val="0C0D18"/>
    <a:srgbClr val="A20000"/>
    <a:srgbClr val="A4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97" d="100"/>
          <a:sy n="97" d="100"/>
        </p:scale>
        <p:origin x="72" y="246"/>
      </p:cViewPr>
      <p:guideLst>
        <p:guide pos="402"/>
        <p:guide pos="7280"/>
        <p:guide orient="horz" pos="4315"/>
        <p:guide orient="horz" pos="724"/>
        <p:guide orient="horz" pos="3929"/>
        <p:guide orient="horz" pos="38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6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6088282" y="4212821"/>
            <a:ext cx="5430615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9801"/>
          <p:cNvSpPr>
            <a:spLocks noGrp="1"/>
          </p:cNvSpPr>
          <p:nvPr>
            <p:ph type="ctrTitle"/>
          </p:nvPr>
        </p:nvSpPr>
        <p:spPr>
          <a:xfrm>
            <a:off x="6088283" y="1130300"/>
            <a:ext cx="5430615" cy="234250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5" name="ïṧ1iḑé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ṧ1iḑé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7574" y="1"/>
            <a:ext cx="10850563" cy="10286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grpSp>
        <p:nvGrpSpPr>
          <p:cNvPr id="7" name="îsḻîḑê"/>
          <p:cNvGrpSpPr/>
          <p:nvPr userDrawn="1"/>
        </p:nvGrpSpPr>
        <p:grpSpPr>
          <a:xfrm flipH="1">
            <a:off x="-86627" y="1"/>
            <a:ext cx="1193716" cy="1130300"/>
            <a:chOff x="1013041" y="2920318"/>
            <a:chExt cx="2749550" cy="2603482"/>
          </a:xfrm>
        </p:grpSpPr>
        <p:sp>
          <p:nvSpPr>
            <p:cNvPr id="8" name="îS1íḍe"/>
            <p:cNvSpPr/>
            <p:nvPr/>
          </p:nvSpPr>
          <p:spPr bwMode="auto">
            <a:xfrm>
              <a:off x="1013041" y="3358468"/>
              <a:ext cx="2673350" cy="2165332"/>
            </a:xfrm>
            <a:custGeom>
              <a:avLst/>
              <a:gdLst>
                <a:gd name="T0" fmla="*/ 0 w 306"/>
                <a:gd name="T1" fmla="*/ 0 h 248"/>
                <a:gd name="T2" fmla="*/ 189 w 306"/>
                <a:gd name="T3" fmla="*/ 248 h 248"/>
                <a:gd name="T4" fmla="*/ 306 w 306"/>
                <a:gd name="T5" fmla="*/ 248 h 248"/>
                <a:gd name="T6" fmla="*/ 113 w 306"/>
                <a:gd name="T7" fmla="*/ 8 h 248"/>
                <a:gd name="T8" fmla="*/ 98 w 306"/>
                <a:gd name="T9" fmla="*/ 0 h 248"/>
                <a:gd name="T10" fmla="*/ 0 w 306"/>
                <a:gd name="T11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248">
                  <a:moveTo>
                    <a:pt x="0" y="0"/>
                  </a:moveTo>
                  <a:cubicBezTo>
                    <a:pt x="189" y="248"/>
                    <a:pt x="189" y="248"/>
                    <a:pt x="189" y="248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0" y="3"/>
                    <a:pt x="104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0E70AD">
                    <a:alpha val="40000"/>
                  </a:srgbClr>
                </a:gs>
                <a:gs pos="0">
                  <a:srgbClr val="0D559F">
                    <a:alpha val="10000"/>
                  </a:srgbClr>
                </a:gs>
                <a:gs pos="100000">
                  <a:srgbClr val="12E7EC"/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ïṡļíḍê"/>
            <p:cNvSpPr/>
            <p:nvPr/>
          </p:nvSpPr>
          <p:spPr bwMode="auto">
            <a:xfrm>
              <a:off x="1089241" y="2920318"/>
              <a:ext cx="2673350" cy="2165332"/>
            </a:xfrm>
            <a:custGeom>
              <a:avLst/>
              <a:gdLst>
                <a:gd name="T0" fmla="*/ 0 w 306"/>
                <a:gd name="T1" fmla="*/ 0 h 248"/>
                <a:gd name="T2" fmla="*/ 189 w 306"/>
                <a:gd name="T3" fmla="*/ 248 h 248"/>
                <a:gd name="T4" fmla="*/ 306 w 306"/>
                <a:gd name="T5" fmla="*/ 248 h 248"/>
                <a:gd name="T6" fmla="*/ 113 w 306"/>
                <a:gd name="T7" fmla="*/ 8 h 248"/>
                <a:gd name="T8" fmla="*/ 98 w 306"/>
                <a:gd name="T9" fmla="*/ 0 h 248"/>
                <a:gd name="T10" fmla="*/ 0 w 306"/>
                <a:gd name="T11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248">
                  <a:moveTo>
                    <a:pt x="0" y="0"/>
                  </a:moveTo>
                  <a:cubicBezTo>
                    <a:pt x="189" y="248"/>
                    <a:pt x="189" y="248"/>
                    <a:pt x="189" y="248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0" y="3"/>
                    <a:pt x="104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3000">
                  <a:srgbClr val="0E7BB3">
                    <a:alpha val="80000"/>
                  </a:srgbClr>
                </a:gs>
                <a:gs pos="0">
                  <a:srgbClr val="0D559F">
                    <a:alpha val="10000"/>
                  </a:srgbClr>
                </a:gs>
                <a:gs pos="100000">
                  <a:srgbClr val="12E7EC"/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0" name="图形 9"/>
          <p:cNvPicPr>
            <a:picLocks noChangeAspect="1"/>
          </p:cNvPicPr>
          <p:nvPr userDrawn="1"/>
        </p:nvPicPr>
        <p:blipFill>
          <a:blip r:embed="rId2">
            <a:alphaModFix amt="27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-81330"/>
            <a:ext cx="13041945" cy="70206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ṣḷîḍè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60400" y="1130301"/>
            <a:ext cx="5422900" cy="2718472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0" y="4533499"/>
            <a:ext cx="54229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60402" y="4237228"/>
            <a:ext cx="54229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ṧ1iḑé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098599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099715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alphaModFix amt="4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1" y="-30313"/>
            <a:ext cx="12852401" cy="6918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ṧ1iḑé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7574" y="1"/>
            <a:ext cx="10850563" cy="10286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grpSp>
        <p:nvGrpSpPr>
          <p:cNvPr id="7" name="îsḻîḑê"/>
          <p:cNvGrpSpPr/>
          <p:nvPr userDrawn="1"/>
        </p:nvGrpSpPr>
        <p:grpSpPr>
          <a:xfrm flipH="1">
            <a:off x="-86627" y="1"/>
            <a:ext cx="1193716" cy="1130300"/>
            <a:chOff x="1013041" y="2920318"/>
            <a:chExt cx="2749550" cy="2603482"/>
          </a:xfrm>
        </p:grpSpPr>
        <p:sp>
          <p:nvSpPr>
            <p:cNvPr id="8" name="îS1íḍe"/>
            <p:cNvSpPr/>
            <p:nvPr/>
          </p:nvSpPr>
          <p:spPr bwMode="auto">
            <a:xfrm>
              <a:off x="1013041" y="3358468"/>
              <a:ext cx="2673350" cy="2165332"/>
            </a:xfrm>
            <a:custGeom>
              <a:avLst/>
              <a:gdLst>
                <a:gd name="T0" fmla="*/ 0 w 306"/>
                <a:gd name="T1" fmla="*/ 0 h 248"/>
                <a:gd name="T2" fmla="*/ 189 w 306"/>
                <a:gd name="T3" fmla="*/ 248 h 248"/>
                <a:gd name="T4" fmla="*/ 306 w 306"/>
                <a:gd name="T5" fmla="*/ 248 h 248"/>
                <a:gd name="T6" fmla="*/ 113 w 306"/>
                <a:gd name="T7" fmla="*/ 8 h 248"/>
                <a:gd name="T8" fmla="*/ 98 w 306"/>
                <a:gd name="T9" fmla="*/ 0 h 248"/>
                <a:gd name="T10" fmla="*/ 0 w 306"/>
                <a:gd name="T11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248">
                  <a:moveTo>
                    <a:pt x="0" y="0"/>
                  </a:moveTo>
                  <a:cubicBezTo>
                    <a:pt x="189" y="248"/>
                    <a:pt x="189" y="248"/>
                    <a:pt x="189" y="248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0" y="3"/>
                    <a:pt x="104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0E70AD">
                    <a:alpha val="40000"/>
                  </a:srgbClr>
                </a:gs>
                <a:gs pos="0">
                  <a:srgbClr val="0D559F">
                    <a:alpha val="10000"/>
                  </a:srgbClr>
                </a:gs>
                <a:gs pos="100000">
                  <a:srgbClr val="12E7EC"/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ïṡļíḍê"/>
            <p:cNvSpPr/>
            <p:nvPr/>
          </p:nvSpPr>
          <p:spPr bwMode="auto">
            <a:xfrm>
              <a:off x="1089241" y="2920318"/>
              <a:ext cx="2673350" cy="2165332"/>
            </a:xfrm>
            <a:custGeom>
              <a:avLst/>
              <a:gdLst>
                <a:gd name="T0" fmla="*/ 0 w 306"/>
                <a:gd name="T1" fmla="*/ 0 h 248"/>
                <a:gd name="T2" fmla="*/ 189 w 306"/>
                <a:gd name="T3" fmla="*/ 248 h 248"/>
                <a:gd name="T4" fmla="*/ 306 w 306"/>
                <a:gd name="T5" fmla="*/ 248 h 248"/>
                <a:gd name="T6" fmla="*/ 113 w 306"/>
                <a:gd name="T7" fmla="*/ 8 h 248"/>
                <a:gd name="T8" fmla="*/ 98 w 306"/>
                <a:gd name="T9" fmla="*/ 0 h 248"/>
                <a:gd name="T10" fmla="*/ 0 w 306"/>
                <a:gd name="T11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248">
                  <a:moveTo>
                    <a:pt x="0" y="0"/>
                  </a:moveTo>
                  <a:cubicBezTo>
                    <a:pt x="189" y="248"/>
                    <a:pt x="189" y="248"/>
                    <a:pt x="189" y="248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0" y="3"/>
                    <a:pt x="104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3000">
                  <a:srgbClr val="0E7BB3">
                    <a:alpha val="80000"/>
                  </a:srgbClr>
                </a:gs>
                <a:gs pos="0">
                  <a:srgbClr val="0D559F">
                    <a:alpha val="10000"/>
                  </a:srgbClr>
                </a:gs>
                <a:gs pos="100000">
                  <a:srgbClr val="12E7EC"/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0" name="图形 9"/>
          <p:cNvPicPr>
            <a:picLocks noChangeAspect="1"/>
          </p:cNvPicPr>
          <p:nvPr userDrawn="1"/>
        </p:nvPicPr>
        <p:blipFill>
          <a:blip r:embed="rId2">
            <a:alphaModFix amt="27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-81330"/>
            <a:ext cx="13041945" cy="70206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ṣḷîḍè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60400" y="1130301"/>
            <a:ext cx="5422900" cy="2718472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0" y="4533499"/>
            <a:ext cx="54229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60402" y="4237228"/>
            <a:ext cx="54229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6088282" y="4212821"/>
            <a:ext cx="5430615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9801"/>
          <p:cNvSpPr>
            <a:spLocks noGrp="1"/>
          </p:cNvSpPr>
          <p:nvPr>
            <p:ph type="ctrTitle"/>
          </p:nvPr>
        </p:nvSpPr>
        <p:spPr>
          <a:xfrm>
            <a:off x="6088283" y="1130300"/>
            <a:ext cx="5430615" cy="234250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5" name="ïṧ1iḑé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ṧ1iḑé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098599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099715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2">
            <a:alphaModFix amt="4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1" y="-30313"/>
            <a:ext cx="12852401" cy="6918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2340610" y="1270635"/>
            <a:ext cx="123190" cy="2112010"/>
          </a:xfrm>
          <a:prstGeom prst="rect">
            <a:avLst/>
          </a:prstGeom>
          <a:gradFill flip="none" rotWithShape="1">
            <a:gsLst>
              <a:gs pos="0">
                <a:srgbClr val="02E4F9"/>
              </a:gs>
              <a:gs pos="100000">
                <a:srgbClr val="05FDA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2800" spc="300">
              <a:solidFill>
                <a:schemeClr val="bg1"/>
              </a:solidFill>
              <a:cs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 l="29375" t="8359" r="31250" b="8359"/>
          <a:stretch>
            <a:fillRect/>
          </a:stretch>
        </p:blipFill>
        <p:spPr>
          <a:xfrm>
            <a:off x="926465" y="2817495"/>
            <a:ext cx="2952115" cy="32067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496060" y="3678555"/>
            <a:ext cx="1812925" cy="12096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kern="1200" cap="none" spc="0" normalizeH="0" baseline="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lt"/>
              </a:rPr>
              <a:t>案件智能调度系统</a:t>
            </a:r>
            <a:endParaRPr kumimoji="0" lang="zh-CN" altLang="zh-CN" sz="140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kern="1200" cap="none" spc="0" normalizeH="0" baseline="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lt"/>
              </a:rPr>
              <a:t>查勘定损系统</a:t>
            </a:r>
            <a:endParaRPr kumimoji="0" lang="zh-CN" altLang="zh-CN" sz="140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kern="1200" cap="none" spc="0" normalizeH="0" baseline="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lt"/>
              </a:rPr>
              <a:t>费用核对系统</a:t>
            </a:r>
            <a:endParaRPr kumimoji="0" lang="zh-CN" altLang="zh-CN" sz="140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400" i="0" u="none" strike="noStrike" kern="1200" cap="none" spc="0" normalizeH="0" baseline="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lt"/>
              </a:rPr>
              <a:t>业务数据分析系统</a:t>
            </a:r>
            <a:endParaRPr kumimoji="0" lang="zh-CN" altLang="zh-CN" sz="140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77030" y="725805"/>
            <a:ext cx="4246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32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远东集团主体业务板块</a:t>
            </a:r>
            <a:endParaRPr lang="zh-CN" altLang="zh-CN" sz="3200" dirty="0">
              <a:solidFill>
                <a:schemeClr val="accent1"/>
              </a:solidFill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29" name="iŝľiḑé"/>
          <p:cNvSpPr/>
          <p:nvPr/>
        </p:nvSpPr>
        <p:spPr bwMode="auto">
          <a:xfrm>
            <a:off x="1946910" y="1778000"/>
            <a:ext cx="1152525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zh-CN" sz="1600" b="1" dirty="0">
                <a:solidFill>
                  <a:schemeClr val="accent1"/>
                </a:solidFill>
                <a:ea typeface="思源黑体 CN Regular" panose="020B0500000000000000" pitchFamily="34" charset="-122"/>
              </a:rPr>
              <a:t>远东公估</a:t>
            </a:r>
            <a:endParaRPr lang="zh-CN" altLang="zh-CN" sz="1600" b="1" dirty="0">
              <a:solidFill>
                <a:schemeClr val="accent1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 rot="5400000">
            <a:off x="6185535" y="1270635"/>
            <a:ext cx="123190" cy="2112010"/>
          </a:xfrm>
          <a:prstGeom prst="rect">
            <a:avLst/>
          </a:prstGeom>
          <a:gradFill flip="none" rotWithShape="1">
            <a:gsLst>
              <a:gs pos="0">
                <a:srgbClr val="02E4F9"/>
              </a:gs>
              <a:gs pos="100000">
                <a:srgbClr val="05FDA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2800" spc="300">
              <a:solidFill>
                <a:schemeClr val="bg1"/>
              </a:solidFill>
              <a:cs typeface="+mn-ea"/>
            </a:endParaRPr>
          </a:p>
        </p:txBody>
      </p:sp>
      <p:sp>
        <p:nvSpPr>
          <p:cNvPr id="31" name="iŝľiḑé"/>
          <p:cNvSpPr/>
          <p:nvPr/>
        </p:nvSpPr>
        <p:spPr bwMode="auto">
          <a:xfrm>
            <a:off x="5725160" y="1778000"/>
            <a:ext cx="1152525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zh-CN" sz="1600" b="1" dirty="0">
                <a:solidFill>
                  <a:schemeClr val="accent1"/>
                </a:solidFill>
                <a:ea typeface="思源黑体 CN Regular" panose="020B0500000000000000" pitchFamily="34" charset="-122"/>
              </a:rPr>
              <a:t>远盾网络</a:t>
            </a:r>
            <a:endParaRPr lang="zh-CN" altLang="zh-CN" sz="1600" b="1" dirty="0">
              <a:solidFill>
                <a:schemeClr val="accent1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 rot="5400000">
            <a:off x="9765030" y="1270635"/>
            <a:ext cx="123190" cy="2112010"/>
          </a:xfrm>
          <a:prstGeom prst="rect">
            <a:avLst/>
          </a:prstGeom>
          <a:gradFill flip="none" rotWithShape="1">
            <a:gsLst>
              <a:gs pos="0">
                <a:srgbClr val="02E4F9"/>
              </a:gs>
              <a:gs pos="100000">
                <a:srgbClr val="05FDA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2800" spc="300">
              <a:solidFill>
                <a:schemeClr val="bg1"/>
              </a:solidFill>
              <a:cs typeface="+mn-ea"/>
            </a:endParaRPr>
          </a:p>
        </p:txBody>
      </p:sp>
      <p:sp>
        <p:nvSpPr>
          <p:cNvPr id="33" name="iŝľiḑé"/>
          <p:cNvSpPr/>
          <p:nvPr/>
        </p:nvSpPr>
        <p:spPr bwMode="auto">
          <a:xfrm>
            <a:off x="9304655" y="1778000"/>
            <a:ext cx="1152525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zh-CN" sz="1600" b="1" dirty="0">
                <a:solidFill>
                  <a:schemeClr val="accent1"/>
                </a:solidFill>
                <a:ea typeface="思源黑体 CN Regular" panose="020B0500000000000000" pitchFamily="34" charset="-122"/>
              </a:rPr>
              <a:t>四季车服</a:t>
            </a:r>
            <a:endParaRPr lang="zh-CN" altLang="zh-CN" sz="1600" b="1" dirty="0">
              <a:solidFill>
                <a:schemeClr val="accent1"/>
              </a:solidFill>
              <a:ea typeface="思源黑体 CN Regular" panose="020B0500000000000000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" cstate="screen"/>
          <a:srcRect l="29375" t="8359" r="31250" b="8359"/>
          <a:stretch>
            <a:fillRect/>
          </a:stretch>
        </p:blipFill>
        <p:spPr>
          <a:xfrm>
            <a:off x="4770755" y="2816860"/>
            <a:ext cx="2952115" cy="320675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" cstate="screen"/>
          <a:srcRect l="29375" t="8359" r="31250" b="8359"/>
          <a:stretch>
            <a:fillRect/>
          </a:stretch>
        </p:blipFill>
        <p:spPr>
          <a:xfrm>
            <a:off x="8350250" y="2817495"/>
            <a:ext cx="2952115" cy="320675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340350" y="3678555"/>
            <a:ext cx="1812925" cy="11582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kern="1200" cap="none" spc="0" normalizeH="0" baseline="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lt"/>
              </a:rPr>
              <a:t>汽配报价平台</a:t>
            </a:r>
            <a:endParaRPr kumimoji="0" lang="zh-CN" altLang="zh-CN" sz="1400" b="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kern="1200" cap="none" spc="0" normalizeH="0" baseline="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lt"/>
              </a:rPr>
              <a:t>B2B电商平台</a:t>
            </a:r>
            <a:endParaRPr kumimoji="0" lang="zh-CN" altLang="zh-CN" sz="1400" b="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kern="1200" cap="none" spc="0" normalizeH="0" baseline="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lt"/>
              </a:rPr>
              <a:t>专线物流管理平台</a:t>
            </a:r>
            <a:endParaRPr kumimoji="0" lang="zh-CN" altLang="zh-CN" sz="1400" b="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kern="1200" cap="none" spc="0" normalizeH="0" baseline="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lt"/>
              </a:rPr>
              <a:t>供应链金融平台</a:t>
            </a:r>
            <a:endParaRPr kumimoji="0" lang="zh-CN" altLang="zh-CN" sz="1400" b="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919845" y="3678555"/>
            <a:ext cx="1812925" cy="17684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kern="1200" cap="none" spc="0" normalizeH="0" baseline="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lt"/>
              </a:rPr>
              <a:t>车管家客户管理平台</a:t>
            </a:r>
            <a:endParaRPr kumimoji="0" lang="zh-CN" altLang="zh-CN" sz="1400" b="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kern="1200" cap="none" spc="0" normalizeH="0" baseline="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lt"/>
              </a:rPr>
              <a:t>连锁店ERP操作系统</a:t>
            </a:r>
            <a:endParaRPr kumimoji="0" lang="zh-CN" altLang="zh-CN" sz="1400" b="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kern="1200" cap="none" spc="0" normalizeH="0" baseline="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lt"/>
              </a:rPr>
              <a:t>保险客户管理平台</a:t>
            </a:r>
            <a:endParaRPr kumimoji="0" lang="zh-CN" altLang="zh-CN" sz="1400" b="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lt"/>
              </a:rPr>
              <a:t>共享洗车平台</a:t>
            </a:r>
            <a:endParaRPr kumimoji="0" lang="zh-CN" altLang="zh-CN" sz="1400" b="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1400" b="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  <a:p>
            <a:pPr marL="0" marR="0" lvl="0" algn="ctr" defTabSz="914400" rt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1400" b="0" i="0" u="none" strike="noStrike" kern="1200" cap="none" spc="0" normalizeH="0" baseline="0" dirty="0">
              <a:solidFill>
                <a:schemeClr val="accent1"/>
              </a:solidFill>
              <a:ea typeface="思源黑体 CN Regular" panose="020B0500000000000000" pitchFamily="34" charset="-122"/>
              <a:sym typeface="+mn-lt"/>
            </a:endParaRPr>
          </a:p>
        </p:txBody>
      </p:sp>
      <p:sp>
        <p:nvSpPr>
          <p:cNvPr id="38" name="iŝľiḑé"/>
          <p:cNvSpPr/>
          <p:nvPr/>
        </p:nvSpPr>
        <p:spPr bwMode="auto">
          <a:xfrm>
            <a:off x="1225550" y="2510790"/>
            <a:ext cx="2334895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zh-CN" sz="1400" b="1" dirty="0">
                <a:solidFill>
                  <a:schemeClr val="accent1"/>
                </a:solidFill>
                <a:ea typeface="思源黑体 CN Regular" panose="020B0500000000000000" pitchFamily="34" charset="-122"/>
              </a:rPr>
              <a:t>保险行业共享查勘定损平台</a:t>
            </a:r>
            <a:endParaRPr lang="zh-CN" altLang="zh-CN" sz="1400" b="1" dirty="0">
              <a:solidFill>
                <a:schemeClr val="accent1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39" name="iŝľiḑé"/>
          <p:cNvSpPr/>
          <p:nvPr/>
        </p:nvSpPr>
        <p:spPr bwMode="auto">
          <a:xfrm>
            <a:off x="8771255" y="2510790"/>
            <a:ext cx="2199640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zh-CN" sz="1400" b="1" dirty="0">
                <a:solidFill>
                  <a:schemeClr val="accent1"/>
                </a:solidFill>
                <a:ea typeface="思源黑体 CN Regular" panose="020B0500000000000000" pitchFamily="34" charset="-122"/>
              </a:rPr>
              <a:t>一站式汽车O2O服务平台</a:t>
            </a:r>
            <a:endParaRPr lang="zh-CN" altLang="zh-CN" sz="1400" b="1" dirty="0">
              <a:solidFill>
                <a:schemeClr val="accent1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40" name="iŝľiḑé"/>
          <p:cNvSpPr/>
          <p:nvPr/>
        </p:nvSpPr>
        <p:spPr bwMode="auto">
          <a:xfrm>
            <a:off x="5191760" y="2510790"/>
            <a:ext cx="2090420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zh-CN" sz="1400" b="1" dirty="0">
                <a:solidFill>
                  <a:schemeClr val="accent1"/>
                </a:solidFill>
                <a:ea typeface="思源黑体 CN Regular" panose="020B0500000000000000" pitchFamily="34" charset="-122"/>
              </a:rPr>
              <a:t>汽配</a:t>
            </a:r>
            <a:r>
              <a:rPr lang="zh-CN" altLang="zh-CN" sz="1400" b="1" dirty="0">
                <a:solidFill>
                  <a:schemeClr val="accent1"/>
                </a:solidFill>
                <a:ea typeface="思源黑体 CN Regular" panose="020B0500000000000000" pitchFamily="34" charset="-122"/>
              </a:rPr>
              <a:t>B2B智能交易系统</a:t>
            </a:r>
            <a:endParaRPr lang="zh-CN" altLang="zh-CN" sz="1400" b="1" dirty="0">
              <a:solidFill>
                <a:schemeClr val="accent1"/>
              </a:solidFill>
              <a:ea typeface="思源黑体 CN Regular" panose="020B0500000000000000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 animBg="1"/>
      <p:bldP spid="38" grpId="0"/>
      <p:bldP spid="26" grpId="0"/>
      <p:bldP spid="31" grpId="0"/>
      <p:bldP spid="30" grpId="0" animBg="1"/>
      <p:bldP spid="40" grpId="0"/>
      <p:bldP spid="36" grpId="0"/>
      <p:bldP spid="33" grpId="0"/>
      <p:bldP spid="32" grpId="0" animBg="1"/>
      <p:bldP spid="39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213100" y="725805"/>
            <a:ext cx="546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sz="32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远东集团各版块业务运作流程</a:t>
            </a:r>
            <a:endParaRPr lang="zh-CN" altLang="zh-CN" sz="3200" dirty="0" smtClean="0">
              <a:solidFill>
                <a:schemeClr val="accent1"/>
              </a:solidFill>
              <a:ea typeface="思源黑体 CN Regular" panose="020B0500000000000000" pitchFamily="3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674110" y="1797685"/>
            <a:ext cx="2824480" cy="772795"/>
            <a:chOff x="1584402" y="1903846"/>
            <a:chExt cx="9062674" cy="3823037"/>
          </a:xfrm>
        </p:grpSpPr>
        <p:grpSp>
          <p:nvGrpSpPr>
            <p:cNvPr id="13" name="组合 12"/>
            <p:cNvGrpSpPr/>
            <p:nvPr/>
          </p:nvGrpSpPr>
          <p:grpSpPr>
            <a:xfrm>
              <a:off x="1584402" y="3589771"/>
              <a:ext cx="9062674" cy="2137112"/>
              <a:chOff x="1584402" y="3589771"/>
              <a:chExt cx="9062674" cy="2137112"/>
            </a:xfrm>
          </p:grpSpPr>
          <p:sp>
            <p:nvSpPr>
              <p:cNvPr id="24" name="任意多边形: 形状 23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" name="梯形 1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" name="梯形 3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" name="梯形 4"/>
              <p:cNvSpPr/>
              <p:nvPr/>
            </p:nvSpPr>
            <p:spPr>
              <a:xfrm rot="3120575" flipV="1">
                <a:off x="1546837" y="5397384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" name="任意多边形: 形状 28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" name="任意多边形: 形状 29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任意多边形: 形状 30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" name="任意多边形: 形状 31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flipH="1" flipV="1">
              <a:off x="1584402" y="1903846"/>
              <a:ext cx="9062674" cy="2137112"/>
              <a:chOff x="1584402" y="3589771"/>
              <a:chExt cx="9062674" cy="2137112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梯形 15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梯形 16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梯形 4"/>
              <p:cNvSpPr/>
              <p:nvPr/>
            </p:nvSpPr>
            <p:spPr>
              <a:xfrm rot="3120575" flipV="1">
                <a:off x="1544456" y="5395003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iŝľiḑé"/>
          <p:cNvSpPr/>
          <p:nvPr/>
        </p:nvSpPr>
        <p:spPr bwMode="auto">
          <a:xfrm>
            <a:off x="1223010" y="1981835"/>
            <a:ext cx="3800475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01 - </a:t>
            </a:r>
            <a:r>
              <a:rPr lang="zh-CN" altLang="zh-CN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保险公司委托</a:t>
            </a:r>
            <a:endParaRPr lang="zh-CN" altLang="zh-CN" sz="1400" dirty="0">
              <a:solidFill>
                <a:schemeClr val="accent1"/>
              </a:solidFill>
              <a:ea typeface="思源黑体 CN Regular" panose="020B0500000000000000" pitchFamily="34" charset="-122"/>
              <a:sym typeface="+mn-ea"/>
            </a:endParaRPr>
          </a:p>
        </p:txBody>
      </p:sp>
      <p:cxnSp>
        <p:nvCxnSpPr>
          <p:cNvPr id="150" name="直接连接符 149"/>
          <p:cNvCxnSpPr/>
          <p:nvPr/>
        </p:nvCxnSpPr>
        <p:spPr>
          <a:xfrm>
            <a:off x="6532245" y="2156460"/>
            <a:ext cx="894080" cy="0"/>
          </a:xfrm>
          <a:prstGeom prst="line">
            <a:avLst/>
          </a:prstGeom>
          <a:ln w="3175">
            <a:solidFill>
              <a:srgbClr val="02E4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7465029" y="1768475"/>
            <a:ext cx="3046095" cy="772795"/>
            <a:chOff x="1584402" y="1903846"/>
            <a:chExt cx="9062674" cy="3823037"/>
          </a:xfrm>
        </p:grpSpPr>
        <p:grpSp>
          <p:nvGrpSpPr>
            <p:cNvPr id="41" name="组合 40"/>
            <p:cNvGrpSpPr/>
            <p:nvPr/>
          </p:nvGrpSpPr>
          <p:grpSpPr>
            <a:xfrm>
              <a:off x="1584402" y="3589771"/>
              <a:ext cx="9062674" cy="2137112"/>
              <a:chOff x="1584402" y="3589771"/>
              <a:chExt cx="9062674" cy="2137112"/>
            </a:xfrm>
          </p:grpSpPr>
          <p:sp>
            <p:nvSpPr>
              <p:cNvPr id="42" name="任意多边形: 形状 23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梯形 42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梯形 43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梯形 4"/>
              <p:cNvSpPr/>
              <p:nvPr/>
            </p:nvSpPr>
            <p:spPr>
              <a:xfrm rot="3120575" flipV="1">
                <a:off x="1546837" y="5397384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28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29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9" name="任意多边形: 形状 30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31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flipH="1" flipV="1">
              <a:off x="1584402" y="1903846"/>
              <a:ext cx="9062674" cy="2137112"/>
              <a:chOff x="1584402" y="3589771"/>
              <a:chExt cx="9062674" cy="2137112"/>
            </a:xfrm>
          </p:grpSpPr>
          <p:sp>
            <p:nvSpPr>
              <p:cNvPr id="52" name="任意多边形: 形状 14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梯形 52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4" name="梯形 53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5" name="梯形 4"/>
              <p:cNvSpPr/>
              <p:nvPr/>
            </p:nvSpPr>
            <p:spPr>
              <a:xfrm rot="3120575" flipV="1">
                <a:off x="1544456" y="5395003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任意多边形: 形状 19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8" name="任意多边形: 形状 20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任意多边形: 形状 21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" name="任意多边形: 形状 22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61" name="iŝľiḑé"/>
          <p:cNvSpPr/>
          <p:nvPr/>
        </p:nvSpPr>
        <p:spPr bwMode="auto">
          <a:xfrm>
            <a:off x="7858125" y="1952625"/>
            <a:ext cx="3800475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03 - </a:t>
            </a:r>
            <a:r>
              <a:rPr lang="zh-CN" altLang="en-US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赶赴事故现场并确认损失</a:t>
            </a:r>
            <a:endParaRPr lang="zh-CN" altLang="en-US" sz="1400" dirty="0">
              <a:solidFill>
                <a:schemeClr val="accent1"/>
              </a:solidFill>
              <a:ea typeface="思源黑体 CN Regular" panose="020B0500000000000000" pitchFamily="34" charset="-122"/>
              <a:sym typeface="+mn-ea"/>
            </a:endParaRPr>
          </a:p>
        </p:txBody>
      </p:sp>
      <p:cxnSp>
        <p:nvCxnSpPr>
          <p:cNvPr id="201" name="直接连接符 200"/>
          <p:cNvCxnSpPr/>
          <p:nvPr/>
        </p:nvCxnSpPr>
        <p:spPr>
          <a:xfrm>
            <a:off x="7553325" y="5396230"/>
            <a:ext cx="703580" cy="0"/>
          </a:xfrm>
          <a:prstGeom prst="line">
            <a:avLst/>
          </a:prstGeom>
          <a:ln w="3175">
            <a:solidFill>
              <a:srgbClr val="02E4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8990330" y="2607310"/>
            <a:ext cx="1270" cy="633095"/>
          </a:xfrm>
          <a:prstGeom prst="line">
            <a:avLst/>
          </a:prstGeom>
          <a:ln w="3175">
            <a:solidFill>
              <a:srgbClr val="02E4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7426960" y="3429000"/>
            <a:ext cx="3119120" cy="772795"/>
            <a:chOff x="1584402" y="1903846"/>
            <a:chExt cx="9062674" cy="3823037"/>
          </a:xfrm>
        </p:grpSpPr>
        <p:grpSp>
          <p:nvGrpSpPr>
            <p:cNvPr id="72" name="组合 71"/>
            <p:cNvGrpSpPr/>
            <p:nvPr/>
          </p:nvGrpSpPr>
          <p:grpSpPr>
            <a:xfrm>
              <a:off x="1584402" y="3589771"/>
              <a:ext cx="9062674" cy="2137112"/>
              <a:chOff x="1584402" y="3589771"/>
              <a:chExt cx="9062674" cy="2137112"/>
            </a:xfrm>
          </p:grpSpPr>
          <p:sp>
            <p:nvSpPr>
              <p:cNvPr id="73" name="任意多边形: 形状 23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4" name="梯形 73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5" name="梯形 74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6" name="梯形 4"/>
              <p:cNvSpPr/>
              <p:nvPr/>
            </p:nvSpPr>
            <p:spPr>
              <a:xfrm rot="3120575" flipV="1">
                <a:off x="1546837" y="5397384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8" name="任意多边形: 形状 28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9" name="任意多边形: 形状 29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0" name="任意多边形: 形状 30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1" name="任意多边形: 形状 31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 flipH="1" flipV="1">
              <a:off x="1584402" y="1903846"/>
              <a:ext cx="9062674" cy="2137112"/>
              <a:chOff x="1584402" y="3589771"/>
              <a:chExt cx="9062674" cy="2137112"/>
            </a:xfrm>
          </p:grpSpPr>
          <p:sp>
            <p:nvSpPr>
              <p:cNvPr id="83" name="任意多边形: 形状 14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" name="梯形 130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2" name="梯形 131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" name="梯形 4"/>
              <p:cNvSpPr/>
              <p:nvPr/>
            </p:nvSpPr>
            <p:spPr>
              <a:xfrm rot="3120575" flipV="1">
                <a:off x="1544456" y="5395003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" name="任意多边形: 形状 19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" name="任意多边形: 形状 20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" name="任意多边形: 形状 21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" name="任意多边形: 形状 22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39" name="iŝľiḑé"/>
          <p:cNvSpPr/>
          <p:nvPr/>
        </p:nvSpPr>
        <p:spPr bwMode="auto">
          <a:xfrm>
            <a:off x="7548880" y="3611245"/>
            <a:ext cx="3078480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04 - </a:t>
            </a:r>
            <a:r>
              <a:rPr lang="zh-CN" altLang="en-US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维修厂确定维修方案及所需配件</a:t>
            </a:r>
            <a:endParaRPr lang="zh-CN" altLang="en-US" sz="1400" dirty="0">
              <a:solidFill>
                <a:schemeClr val="accent1"/>
              </a:solidFill>
              <a:ea typeface="思源黑体 CN Regular" panose="020B0500000000000000" pitchFamily="34" charset="-122"/>
              <a:sym typeface="+mn-ea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 flipH="1">
            <a:off x="6359525" y="3869690"/>
            <a:ext cx="846455" cy="3175"/>
          </a:xfrm>
          <a:prstGeom prst="line">
            <a:avLst/>
          </a:prstGeom>
          <a:ln w="3175">
            <a:solidFill>
              <a:srgbClr val="02E4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2793365" y="3419475"/>
            <a:ext cx="3284220" cy="772795"/>
            <a:chOff x="1584402" y="1903846"/>
            <a:chExt cx="9062674" cy="3823037"/>
          </a:xfrm>
        </p:grpSpPr>
        <p:grpSp>
          <p:nvGrpSpPr>
            <p:cNvPr id="142" name="组合 141"/>
            <p:cNvGrpSpPr/>
            <p:nvPr/>
          </p:nvGrpSpPr>
          <p:grpSpPr>
            <a:xfrm>
              <a:off x="1584402" y="3589771"/>
              <a:ext cx="9062674" cy="2137112"/>
              <a:chOff x="1584402" y="3589771"/>
              <a:chExt cx="9062674" cy="2137112"/>
            </a:xfrm>
          </p:grpSpPr>
          <p:sp>
            <p:nvSpPr>
              <p:cNvPr id="143" name="任意多边形: 形状 23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" name="梯形 143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" name="梯形 144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" name="梯形 4"/>
              <p:cNvSpPr/>
              <p:nvPr/>
            </p:nvSpPr>
            <p:spPr>
              <a:xfrm rot="3120575" flipV="1">
                <a:off x="1546837" y="5397384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" name="任意多边形: 形状 28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" name="任意多边形: 形状 29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" name="任意多边形: 形状 30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" name="任意多边形: 形状 31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25" name="组合 224"/>
            <p:cNvGrpSpPr/>
            <p:nvPr/>
          </p:nvGrpSpPr>
          <p:grpSpPr>
            <a:xfrm flipH="1" flipV="1">
              <a:off x="1584402" y="1903846"/>
              <a:ext cx="9062674" cy="2137112"/>
              <a:chOff x="1584402" y="3589771"/>
              <a:chExt cx="9062674" cy="2137112"/>
            </a:xfrm>
          </p:grpSpPr>
          <p:sp>
            <p:nvSpPr>
              <p:cNvPr id="226" name="任意多边形: 形状 14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7" name="梯形 226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8" name="梯形 227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9" name="梯形 4"/>
              <p:cNvSpPr/>
              <p:nvPr/>
            </p:nvSpPr>
            <p:spPr>
              <a:xfrm rot="3120575" flipV="1">
                <a:off x="1544456" y="5395003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1" name="任意多边形: 形状 19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2" name="任意多边形: 形状 20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3" name="任意多边形: 形状 21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4" name="任意多边形: 形状 22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35" name="iŝľiḑé"/>
          <p:cNvSpPr/>
          <p:nvPr/>
        </p:nvSpPr>
        <p:spPr bwMode="auto">
          <a:xfrm>
            <a:off x="3375025" y="3611245"/>
            <a:ext cx="3082925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05 - </a:t>
            </a:r>
            <a:r>
              <a:rPr lang="zh-CN" altLang="en-US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远盾电商平台下单</a:t>
            </a:r>
            <a:endParaRPr lang="zh-CN" altLang="en-US" sz="1400" dirty="0">
              <a:solidFill>
                <a:schemeClr val="accent1"/>
              </a:solidFill>
              <a:ea typeface="思源黑体 CN Regular" panose="020B0500000000000000" pitchFamily="34" charset="-122"/>
              <a:sym typeface="+mn-ea"/>
            </a:endParaRPr>
          </a:p>
        </p:txBody>
      </p:sp>
      <p:cxnSp>
        <p:nvCxnSpPr>
          <p:cNvPr id="236" name="直接连接符 235"/>
          <p:cNvCxnSpPr/>
          <p:nvPr/>
        </p:nvCxnSpPr>
        <p:spPr>
          <a:xfrm flipH="1">
            <a:off x="1851660" y="3866515"/>
            <a:ext cx="846455" cy="3175"/>
          </a:xfrm>
          <a:prstGeom prst="line">
            <a:avLst/>
          </a:prstGeom>
          <a:ln w="3175">
            <a:solidFill>
              <a:srgbClr val="02E4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1892300" y="4048125"/>
            <a:ext cx="5715" cy="784225"/>
          </a:xfrm>
          <a:prstGeom prst="line">
            <a:avLst/>
          </a:prstGeom>
          <a:ln w="3175">
            <a:solidFill>
              <a:srgbClr val="02E4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/>
          <p:cNvGrpSpPr/>
          <p:nvPr/>
        </p:nvGrpSpPr>
        <p:grpSpPr>
          <a:xfrm>
            <a:off x="1258570" y="5029835"/>
            <a:ext cx="2938780" cy="772795"/>
            <a:chOff x="1584402" y="1903846"/>
            <a:chExt cx="9062674" cy="3823037"/>
          </a:xfrm>
        </p:grpSpPr>
        <p:grpSp>
          <p:nvGrpSpPr>
            <p:cNvPr id="240" name="组合 239"/>
            <p:cNvGrpSpPr/>
            <p:nvPr/>
          </p:nvGrpSpPr>
          <p:grpSpPr>
            <a:xfrm>
              <a:off x="1584402" y="3589771"/>
              <a:ext cx="9062674" cy="2137112"/>
              <a:chOff x="1584402" y="3589771"/>
              <a:chExt cx="9062674" cy="2137112"/>
            </a:xfrm>
          </p:grpSpPr>
          <p:sp>
            <p:nvSpPr>
              <p:cNvPr id="241" name="任意多边形: 形状 23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2" name="梯形 241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3" name="梯形 242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4" name="梯形 4"/>
              <p:cNvSpPr/>
              <p:nvPr/>
            </p:nvSpPr>
            <p:spPr>
              <a:xfrm rot="3120575" flipV="1">
                <a:off x="1546837" y="5397384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6" name="任意多边形: 形状 28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7" name="任意多边形: 形状 29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8" name="任意多边形: 形状 30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9" name="任意多边形: 形状 31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50" name="组合 249"/>
            <p:cNvGrpSpPr/>
            <p:nvPr/>
          </p:nvGrpSpPr>
          <p:grpSpPr>
            <a:xfrm flipH="1" flipV="1">
              <a:off x="1584402" y="1903846"/>
              <a:ext cx="9062674" cy="2137112"/>
              <a:chOff x="1584402" y="3589771"/>
              <a:chExt cx="9062674" cy="2137112"/>
            </a:xfrm>
          </p:grpSpPr>
          <p:sp>
            <p:nvSpPr>
              <p:cNvPr id="251" name="任意多边形: 形状 14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2" name="梯形 251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3" name="梯形 252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4" name="梯形 4"/>
              <p:cNvSpPr/>
              <p:nvPr/>
            </p:nvSpPr>
            <p:spPr>
              <a:xfrm rot="3120575" flipV="1">
                <a:off x="1544456" y="5395003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5" name="椭圆 254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6" name="任意多边形: 形状 19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7" name="任意多边形: 形状 20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8" name="任意多边形: 形状 21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9" name="任意多边形: 形状 22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60" name="iŝľiḑé"/>
          <p:cNvSpPr/>
          <p:nvPr/>
        </p:nvSpPr>
        <p:spPr bwMode="auto">
          <a:xfrm>
            <a:off x="1330960" y="5202555"/>
            <a:ext cx="2912110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06 - </a:t>
            </a:r>
            <a:r>
              <a:rPr lang="zh-CN" altLang="zh-CN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客服介入提供报价、竞价服务</a:t>
            </a:r>
            <a:endParaRPr lang="zh-CN" altLang="zh-CN" sz="1400" dirty="0">
              <a:solidFill>
                <a:schemeClr val="accent1"/>
              </a:solidFill>
              <a:ea typeface="思源黑体 CN Regular" panose="020B0500000000000000" pitchFamily="34" charset="-122"/>
              <a:sym typeface="+mn-ea"/>
            </a:endParaRPr>
          </a:p>
        </p:txBody>
      </p:sp>
      <p:cxnSp>
        <p:nvCxnSpPr>
          <p:cNvPr id="262" name="直接连接符 261"/>
          <p:cNvCxnSpPr/>
          <p:nvPr/>
        </p:nvCxnSpPr>
        <p:spPr>
          <a:xfrm flipV="1">
            <a:off x="4330700" y="5427980"/>
            <a:ext cx="846455" cy="3175"/>
          </a:xfrm>
          <a:prstGeom prst="line">
            <a:avLst/>
          </a:prstGeom>
          <a:ln w="3175">
            <a:solidFill>
              <a:srgbClr val="02E4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组合 262"/>
          <p:cNvGrpSpPr/>
          <p:nvPr/>
        </p:nvGrpSpPr>
        <p:grpSpPr>
          <a:xfrm>
            <a:off x="5271770" y="5056505"/>
            <a:ext cx="1960245" cy="772795"/>
            <a:chOff x="1584402" y="1903846"/>
            <a:chExt cx="9062674" cy="3823037"/>
          </a:xfrm>
        </p:grpSpPr>
        <p:grpSp>
          <p:nvGrpSpPr>
            <p:cNvPr id="264" name="组合 263"/>
            <p:cNvGrpSpPr/>
            <p:nvPr/>
          </p:nvGrpSpPr>
          <p:grpSpPr>
            <a:xfrm>
              <a:off x="1584402" y="3589771"/>
              <a:ext cx="9062674" cy="2137112"/>
              <a:chOff x="1584402" y="3589771"/>
              <a:chExt cx="9062674" cy="2137112"/>
            </a:xfrm>
          </p:grpSpPr>
          <p:sp>
            <p:nvSpPr>
              <p:cNvPr id="265" name="任意多边形: 形状 23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6" name="梯形 265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7" name="梯形 266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8" name="梯形 4"/>
              <p:cNvSpPr/>
              <p:nvPr/>
            </p:nvSpPr>
            <p:spPr>
              <a:xfrm rot="3120575" flipV="1">
                <a:off x="1546837" y="5397384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9" name="椭圆 268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0" name="任意多边形: 形状 28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1" name="任意多边形: 形状 29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2" name="任意多边形: 形状 30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3" name="任意多边形: 形状 31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74" name="组合 273"/>
            <p:cNvGrpSpPr/>
            <p:nvPr/>
          </p:nvGrpSpPr>
          <p:grpSpPr>
            <a:xfrm flipH="1" flipV="1">
              <a:off x="1584402" y="1903846"/>
              <a:ext cx="9062674" cy="2137112"/>
              <a:chOff x="1584402" y="3589771"/>
              <a:chExt cx="9062674" cy="2137112"/>
            </a:xfrm>
          </p:grpSpPr>
          <p:sp>
            <p:nvSpPr>
              <p:cNvPr id="275" name="任意多边形: 形状 14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6" name="梯形 275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7" name="梯形 276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8" name="梯形 4"/>
              <p:cNvSpPr/>
              <p:nvPr/>
            </p:nvSpPr>
            <p:spPr>
              <a:xfrm rot="3120575" flipV="1">
                <a:off x="1544456" y="5395003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9" name="椭圆 278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0" name="任意多边形: 形状 19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1" name="任意多边形: 形状 20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2" name="任意多边形: 形状 21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3" name="任意多边形: 形状 22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84" name="iŝľiḑé"/>
          <p:cNvSpPr/>
          <p:nvPr/>
        </p:nvSpPr>
        <p:spPr bwMode="auto">
          <a:xfrm>
            <a:off x="5431790" y="5229225"/>
            <a:ext cx="2748915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07 - </a:t>
            </a:r>
            <a:r>
              <a:rPr lang="zh-CN" altLang="en-US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确认供货</a:t>
            </a:r>
            <a:endParaRPr lang="zh-CN" altLang="en-US" sz="1400" dirty="0">
              <a:solidFill>
                <a:schemeClr val="accent1"/>
              </a:solidFill>
              <a:ea typeface="思源黑体 CN Regular" panose="020B0500000000000000" pitchFamily="34" charset="-122"/>
              <a:sym typeface="+mn-ea"/>
            </a:endParaRPr>
          </a:p>
        </p:txBody>
      </p:sp>
      <p:grpSp>
        <p:nvGrpSpPr>
          <p:cNvPr id="285" name="组合 284"/>
          <p:cNvGrpSpPr/>
          <p:nvPr/>
        </p:nvGrpSpPr>
        <p:grpSpPr>
          <a:xfrm>
            <a:off x="8465820" y="5041900"/>
            <a:ext cx="1960245" cy="772795"/>
            <a:chOff x="1584402" y="1903846"/>
            <a:chExt cx="9062674" cy="3823037"/>
          </a:xfrm>
        </p:grpSpPr>
        <p:grpSp>
          <p:nvGrpSpPr>
            <p:cNvPr id="286" name="组合 285"/>
            <p:cNvGrpSpPr/>
            <p:nvPr/>
          </p:nvGrpSpPr>
          <p:grpSpPr>
            <a:xfrm>
              <a:off x="1584402" y="3589771"/>
              <a:ext cx="9062674" cy="2137112"/>
              <a:chOff x="1584402" y="3589771"/>
              <a:chExt cx="9062674" cy="2137112"/>
            </a:xfrm>
          </p:grpSpPr>
          <p:sp>
            <p:nvSpPr>
              <p:cNvPr id="287" name="任意多边形: 形状 23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8" name="梯形 287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9" name="梯形 288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0" name="梯形 4"/>
              <p:cNvSpPr/>
              <p:nvPr/>
            </p:nvSpPr>
            <p:spPr>
              <a:xfrm rot="3120575" flipV="1">
                <a:off x="1546837" y="5397384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1" name="椭圆 290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2" name="任意多边形: 形状 28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3" name="任意多边形: 形状 29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4" name="任意多边形: 形状 30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5" name="任意多边形: 形状 31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96" name="组合 295"/>
            <p:cNvGrpSpPr/>
            <p:nvPr/>
          </p:nvGrpSpPr>
          <p:grpSpPr>
            <a:xfrm flipH="1" flipV="1">
              <a:off x="1584402" y="1903846"/>
              <a:ext cx="9062674" cy="2137112"/>
              <a:chOff x="1584402" y="3589771"/>
              <a:chExt cx="9062674" cy="2137112"/>
            </a:xfrm>
          </p:grpSpPr>
          <p:sp>
            <p:nvSpPr>
              <p:cNvPr id="297" name="任意多边形: 形状 14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8" name="梯形 297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9" name="梯形 298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0" name="梯形 4"/>
              <p:cNvSpPr/>
              <p:nvPr/>
            </p:nvSpPr>
            <p:spPr>
              <a:xfrm rot="3120575" flipV="1">
                <a:off x="1544456" y="5395003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1" name="椭圆 300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2" name="任意多边形: 形状 19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3" name="任意多边形: 形状 20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4" name="任意多边形: 形状 21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5" name="任意多边形: 形状 22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06" name="iŝľiḑé"/>
          <p:cNvSpPr/>
          <p:nvPr/>
        </p:nvSpPr>
        <p:spPr bwMode="auto">
          <a:xfrm>
            <a:off x="8625840" y="5231130"/>
            <a:ext cx="1724025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08 - </a:t>
            </a:r>
            <a:r>
              <a:rPr lang="zh-CN" altLang="en-US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专线物流配送</a:t>
            </a:r>
            <a:endParaRPr lang="zh-CN" altLang="en-US" sz="1400" dirty="0">
              <a:solidFill>
                <a:schemeClr val="accent1"/>
              </a:solidFill>
              <a:ea typeface="思源黑体 CN Regular" panose="020B0500000000000000" pitchFamily="34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60780" y="1788160"/>
            <a:ext cx="1729740" cy="772795"/>
            <a:chOff x="1584402" y="1903846"/>
            <a:chExt cx="9062674" cy="3823037"/>
          </a:xfrm>
        </p:grpSpPr>
        <p:grpSp>
          <p:nvGrpSpPr>
            <p:cNvPr id="26" name="组合 25"/>
            <p:cNvGrpSpPr/>
            <p:nvPr/>
          </p:nvGrpSpPr>
          <p:grpSpPr>
            <a:xfrm>
              <a:off x="1584402" y="3589771"/>
              <a:ext cx="9062674" cy="2137112"/>
              <a:chOff x="1584402" y="3589771"/>
              <a:chExt cx="9062674" cy="2137112"/>
            </a:xfrm>
          </p:grpSpPr>
          <p:sp>
            <p:nvSpPr>
              <p:cNvPr id="29" name="任意多边形: 形状 23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梯形 29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梯形 30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梯形 4"/>
              <p:cNvSpPr/>
              <p:nvPr/>
            </p:nvSpPr>
            <p:spPr>
              <a:xfrm rot="3120575" flipV="1">
                <a:off x="1546837" y="5397384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2CC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28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29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0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1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 flipV="1">
              <a:off x="1584402" y="1903846"/>
              <a:ext cx="9062674" cy="2137112"/>
              <a:chOff x="1584402" y="3589771"/>
              <a:chExt cx="9062674" cy="2137112"/>
            </a:xfrm>
          </p:grpSpPr>
          <p:sp>
            <p:nvSpPr>
              <p:cNvPr id="39" name="任意多边形: 形状 14"/>
              <p:cNvSpPr/>
              <p:nvPr/>
            </p:nvSpPr>
            <p:spPr>
              <a:xfrm>
                <a:off x="1652007" y="3589771"/>
                <a:ext cx="8888987" cy="2005807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861985" h="2451015">
                    <a:moveTo>
                      <a:pt x="10861985" y="2084821"/>
                    </a:moveTo>
                    <a:lnTo>
                      <a:pt x="10522232" y="2430680"/>
                    </a:lnTo>
                    <a:lnTo>
                      <a:pt x="251521" y="2451015"/>
                    </a:lnTo>
                    <a:lnTo>
                      <a:pt x="4778" y="2131701"/>
                    </a:lnTo>
                    <a:cubicBezTo>
                      <a:pt x="-9673" y="1092163"/>
                      <a:pt x="13480" y="881310"/>
                      <a:pt x="11188" y="0"/>
                    </a:cubicBezTo>
                  </a:path>
                </a:pathLst>
              </a:custGeom>
              <a:noFill/>
              <a:ln w="19050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梯形 39"/>
              <p:cNvSpPr/>
              <p:nvPr/>
            </p:nvSpPr>
            <p:spPr>
              <a:xfrm flipV="1">
                <a:off x="2795159" y="5595578"/>
                <a:ext cx="851792" cy="131305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2" name="梯形 61"/>
              <p:cNvSpPr/>
              <p:nvPr/>
            </p:nvSpPr>
            <p:spPr>
              <a:xfrm rot="5400000" flipV="1">
                <a:off x="1407134" y="4727547"/>
                <a:ext cx="419147" cy="64612"/>
              </a:xfrm>
              <a:prstGeom prst="trapezoid">
                <a:avLst>
                  <a:gd name="adj" fmla="val 83457"/>
                </a:avLst>
              </a:pr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3" name="梯形 4"/>
              <p:cNvSpPr/>
              <p:nvPr/>
            </p:nvSpPr>
            <p:spPr>
              <a:xfrm rot="3120575" flipV="1">
                <a:off x="1467936" y="5395003"/>
                <a:ext cx="460512" cy="64612"/>
              </a:xfrm>
              <a:custGeom>
                <a:avLst/>
                <a:gdLst>
                  <a:gd name="connsiteX0" fmla="*/ 0 w 512180"/>
                  <a:gd name="connsiteY0" fmla="*/ 78953 h 78953"/>
                  <a:gd name="connsiteX1" fmla="*/ 65892 w 512180"/>
                  <a:gd name="connsiteY1" fmla="*/ 0 h 78953"/>
                  <a:gd name="connsiteX2" fmla="*/ 446288 w 512180"/>
                  <a:gd name="connsiteY2" fmla="*/ 0 h 78953"/>
                  <a:gd name="connsiteX3" fmla="*/ 512180 w 512180"/>
                  <a:gd name="connsiteY3" fmla="*/ 78953 h 78953"/>
                  <a:gd name="connsiteX4" fmla="*/ 0 w 512180"/>
                  <a:gd name="connsiteY4" fmla="*/ 78953 h 78953"/>
                  <a:gd name="connsiteX0-1" fmla="*/ 0 w 562727"/>
                  <a:gd name="connsiteY0-2" fmla="*/ 76132 h 78953"/>
                  <a:gd name="connsiteX1-3" fmla="*/ 116439 w 562727"/>
                  <a:gd name="connsiteY1-4" fmla="*/ 0 h 78953"/>
                  <a:gd name="connsiteX2-5" fmla="*/ 496835 w 562727"/>
                  <a:gd name="connsiteY2-6" fmla="*/ 0 h 78953"/>
                  <a:gd name="connsiteX3-7" fmla="*/ 562727 w 562727"/>
                  <a:gd name="connsiteY3-8" fmla="*/ 78953 h 78953"/>
                  <a:gd name="connsiteX4-9" fmla="*/ 0 w 562727"/>
                  <a:gd name="connsiteY4-10" fmla="*/ 76132 h 7895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62727" h="78953">
                    <a:moveTo>
                      <a:pt x="0" y="76132"/>
                    </a:moveTo>
                    <a:lnTo>
                      <a:pt x="116439" y="0"/>
                    </a:lnTo>
                    <a:lnTo>
                      <a:pt x="496835" y="0"/>
                    </a:lnTo>
                    <a:lnTo>
                      <a:pt x="562727" y="78953"/>
                    </a:lnTo>
                    <a:lnTo>
                      <a:pt x="0" y="76132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0526994" y="5210782"/>
                <a:ext cx="106082" cy="106082"/>
              </a:xfrm>
              <a:prstGeom prst="ellipse">
                <a:avLst/>
              </a:pr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5" name="任意多边形: 形状 19"/>
              <p:cNvSpPr/>
              <p:nvPr/>
            </p:nvSpPr>
            <p:spPr>
              <a:xfrm>
                <a:off x="10443054" y="48717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6" name="任意多边形: 形状 20"/>
              <p:cNvSpPr/>
              <p:nvPr/>
            </p:nvSpPr>
            <p:spPr>
              <a:xfrm>
                <a:off x="10443054" y="4695388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7" name="任意多边形: 形状 21"/>
              <p:cNvSpPr/>
              <p:nvPr/>
            </p:nvSpPr>
            <p:spPr>
              <a:xfrm>
                <a:off x="10443054" y="4518989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8" name="任意多边形: 形状 22"/>
              <p:cNvSpPr/>
              <p:nvPr/>
            </p:nvSpPr>
            <p:spPr>
              <a:xfrm>
                <a:off x="10443054" y="4342590"/>
                <a:ext cx="204022" cy="207689"/>
              </a:xfrm>
              <a:custGeom>
                <a:avLst/>
                <a:gdLst>
                  <a:gd name="connsiteX0" fmla="*/ 10856686 w 10856686"/>
                  <a:gd name="connsiteY0" fmla="*/ 4180114 h 4789714"/>
                  <a:gd name="connsiteX1" fmla="*/ 10363200 w 10856686"/>
                  <a:gd name="connsiteY1" fmla="*/ 4775200 h 4789714"/>
                  <a:gd name="connsiteX2" fmla="*/ 261257 w 10856686"/>
                  <a:gd name="connsiteY2" fmla="*/ 4789714 h 4789714"/>
                  <a:gd name="connsiteX3" fmla="*/ 14514 w 10856686"/>
                  <a:gd name="connsiteY3" fmla="*/ 4470400 h 4789714"/>
                  <a:gd name="connsiteX4" fmla="*/ 0 w 10856686"/>
                  <a:gd name="connsiteY4" fmla="*/ 0 h 4789714"/>
                  <a:gd name="connsiteX0-1" fmla="*/ 10856686 w 10856686"/>
                  <a:gd name="connsiteY0-2" fmla="*/ 4180114 h 4789714"/>
                  <a:gd name="connsiteX1-3" fmla="*/ 10363200 w 10856686"/>
                  <a:gd name="connsiteY1-4" fmla="*/ 4775200 h 4789714"/>
                  <a:gd name="connsiteX2-5" fmla="*/ 261257 w 10856686"/>
                  <a:gd name="connsiteY2-6" fmla="*/ 4789714 h 4789714"/>
                  <a:gd name="connsiteX3-7" fmla="*/ 14514 w 10856686"/>
                  <a:gd name="connsiteY3-8" fmla="*/ 4470400 h 4789714"/>
                  <a:gd name="connsiteX4-9" fmla="*/ 749 w 10856686"/>
                  <a:gd name="connsiteY4-10" fmla="*/ 1242677 h 4789714"/>
                  <a:gd name="connsiteX5" fmla="*/ 0 w 10856686"/>
                  <a:gd name="connsiteY5" fmla="*/ 0 h 4789714"/>
                  <a:gd name="connsiteX0-11" fmla="*/ 10855937 w 10855937"/>
                  <a:gd name="connsiteY0-12" fmla="*/ 2937437 h 3547037"/>
                  <a:gd name="connsiteX1-13" fmla="*/ 10362451 w 10855937"/>
                  <a:gd name="connsiteY1-14" fmla="*/ 3532523 h 3547037"/>
                  <a:gd name="connsiteX2-15" fmla="*/ 260508 w 10855937"/>
                  <a:gd name="connsiteY2-16" fmla="*/ 3547037 h 3547037"/>
                  <a:gd name="connsiteX3-17" fmla="*/ 13765 w 10855937"/>
                  <a:gd name="connsiteY3-18" fmla="*/ 3227723 h 3547037"/>
                  <a:gd name="connsiteX4-19" fmla="*/ 0 w 10855937"/>
                  <a:gd name="connsiteY4-20" fmla="*/ 0 h 3547037"/>
                  <a:gd name="connsiteX0-21" fmla="*/ 10855937 w 10855937"/>
                  <a:gd name="connsiteY0-22" fmla="*/ 2937437 h 3547037"/>
                  <a:gd name="connsiteX1-23" fmla="*/ 10362451 w 10855937"/>
                  <a:gd name="connsiteY1-24" fmla="*/ 3532523 h 3547037"/>
                  <a:gd name="connsiteX2-25" fmla="*/ 260508 w 10855937"/>
                  <a:gd name="connsiteY2-26" fmla="*/ 3547037 h 3547037"/>
                  <a:gd name="connsiteX3-27" fmla="*/ 13765 w 10855937"/>
                  <a:gd name="connsiteY3-28" fmla="*/ 3227723 h 3547037"/>
                  <a:gd name="connsiteX4-29" fmla="*/ 0 w 10855937"/>
                  <a:gd name="connsiteY4-30" fmla="*/ 0 h 3547037"/>
                  <a:gd name="connsiteX0-31" fmla="*/ 10868873 w 10868873"/>
                  <a:gd name="connsiteY0-32" fmla="*/ 2937437 h 3547037"/>
                  <a:gd name="connsiteX1-33" fmla="*/ 10375387 w 10868873"/>
                  <a:gd name="connsiteY1-34" fmla="*/ 3532523 h 3547037"/>
                  <a:gd name="connsiteX2-35" fmla="*/ 273444 w 10868873"/>
                  <a:gd name="connsiteY2-36" fmla="*/ 3547037 h 3547037"/>
                  <a:gd name="connsiteX3-37" fmla="*/ 26701 w 10868873"/>
                  <a:gd name="connsiteY3-38" fmla="*/ 3227723 h 3547037"/>
                  <a:gd name="connsiteX4-39" fmla="*/ 5177 w 10868873"/>
                  <a:gd name="connsiteY4-40" fmla="*/ 1101841 h 3547037"/>
                  <a:gd name="connsiteX5-41" fmla="*/ 12936 w 10868873"/>
                  <a:gd name="connsiteY5-42" fmla="*/ 0 h 3547037"/>
                  <a:gd name="connsiteX0-43" fmla="*/ 10868873 w 10868873"/>
                  <a:gd name="connsiteY0-44" fmla="*/ 1835596 h 2445196"/>
                  <a:gd name="connsiteX1-45" fmla="*/ 10375387 w 10868873"/>
                  <a:gd name="connsiteY1-46" fmla="*/ 2430682 h 2445196"/>
                  <a:gd name="connsiteX2-47" fmla="*/ 273444 w 10868873"/>
                  <a:gd name="connsiteY2-48" fmla="*/ 2445196 h 2445196"/>
                  <a:gd name="connsiteX3-49" fmla="*/ 26701 w 10868873"/>
                  <a:gd name="connsiteY3-50" fmla="*/ 2125882 h 2445196"/>
                  <a:gd name="connsiteX4-51" fmla="*/ 5177 w 10868873"/>
                  <a:gd name="connsiteY4-52" fmla="*/ 0 h 2445196"/>
                  <a:gd name="connsiteX0-53" fmla="*/ 10863696 w 10863696"/>
                  <a:gd name="connsiteY0-54" fmla="*/ 1835596 h 2445196"/>
                  <a:gd name="connsiteX1-55" fmla="*/ 10370210 w 10863696"/>
                  <a:gd name="connsiteY1-56" fmla="*/ 2430682 h 2445196"/>
                  <a:gd name="connsiteX2-57" fmla="*/ 268267 w 10863696"/>
                  <a:gd name="connsiteY2-58" fmla="*/ 2445196 h 2445196"/>
                  <a:gd name="connsiteX3-59" fmla="*/ 21524 w 10863696"/>
                  <a:gd name="connsiteY3-60" fmla="*/ 2125882 h 2445196"/>
                  <a:gd name="connsiteX4-61" fmla="*/ 0 w 10863696"/>
                  <a:gd name="connsiteY4-62" fmla="*/ 0 h 2445196"/>
                  <a:gd name="connsiteX0-63" fmla="*/ 10882319 w 10882319"/>
                  <a:gd name="connsiteY0-64" fmla="*/ 1835596 h 2445196"/>
                  <a:gd name="connsiteX1-65" fmla="*/ 10388833 w 10882319"/>
                  <a:gd name="connsiteY1-66" fmla="*/ 2430682 h 2445196"/>
                  <a:gd name="connsiteX2-67" fmla="*/ 286890 w 10882319"/>
                  <a:gd name="connsiteY2-68" fmla="*/ 2445196 h 2445196"/>
                  <a:gd name="connsiteX3-69" fmla="*/ 40147 w 10882319"/>
                  <a:gd name="connsiteY3-70" fmla="*/ 2125882 h 2445196"/>
                  <a:gd name="connsiteX4-71" fmla="*/ 0 w 10882319"/>
                  <a:gd name="connsiteY4-72" fmla="*/ 0 h 2445196"/>
                  <a:gd name="connsiteX0-73" fmla="*/ 10853134 w 10853134"/>
                  <a:gd name="connsiteY0-74" fmla="*/ 1841415 h 2451015"/>
                  <a:gd name="connsiteX1-75" fmla="*/ 10359648 w 10853134"/>
                  <a:gd name="connsiteY1-76" fmla="*/ 2436501 h 2451015"/>
                  <a:gd name="connsiteX2-77" fmla="*/ 257705 w 10853134"/>
                  <a:gd name="connsiteY2-78" fmla="*/ 2451015 h 2451015"/>
                  <a:gd name="connsiteX3-79" fmla="*/ 10962 w 10853134"/>
                  <a:gd name="connsiteY3-80" fmla="*/ 2131701 h 2451015"/>
                  <a:gd name="connsiteX4-81" fmla="*/ 11553 w 10853134"/>
                  <a:gd name="connsiteY4-82" fmla="*/ 0 h 2451015"/>
                  <a:gd name="connsiteX0-83" fmla="*/ 10864860 w 10864860"/>
                  <a:gd name="connsiteY0-84" fmla="*/ 1841415 h 2451015"/>
                  <a:gd name="connsiteX1-85" fmla="*/ 10371374 w 10864860"/>
                  <a:gd name="connsiteY1-86" fmla="*/ 2436501 h 2451015"/>
                  <a:gd name="connsiteX2-87" fmla="*/ 269431 w 10864860"/>
                  <a:gd name="connsiteY2-88" fmla="*/ 2451015 h 2451015"/>
                  <a:gd name="connsiteX3-89" fmla="*/ 22688 w 10864860"/>
                  <a:gd name="connsiteY3-90" fmla="*/ 2131701 h 2451015"/>
                  <a:gd name="connsiteX4-91" fmla="*/ 0 w 10864860"/>
                  <a:gd name="connsiteY4-92" fmla="*/ 0 h 2451015"/>
                  <a:gd name="connsiteX0-93" fmla="*/ 10856761 w 10856761"/>
                  <a:gd name="connsiteY0-94" fmla="*/ 1841415 h 2451015"/>
                  <a:gd name="connsiteX1-95" fmla="*/ 10363275 w 10856761"/>
                  <a:gd name="connsiteY1-96" fmla="*/ 2436501 h 2451015"/>
                  <a:gd name="connsiteX2-97" fmla="*/ 261332 w 10856761"/>
                  <a:gd name="connsiteY2-98" fmla="*/ 2451015 h 2451015"/>
                  <a:gd name="connsiteX3-99" fmla="*/ 14589 w 10856761"/>
                  <a:gd name="connsiteY3-100" fmla="*/ 2131701 h 2451015"/>
                  <a:gd name="connsiteX4-101" fmla="*/ 3540 w 10856761"/>
                  <a:gd name="connsiteY4-102" fmla="*/ 0 h 2451015"/>
                  <a:gd name="connsiteX0-103" fmla="*/ 10858803 w 10858803"/>
                  <a:gd name="connsiteY0-104" fmla="*/ 1841415 h 2451015"/>
                  <a:gd name="connsiteX1-105" fmla="*/ 10365317 w 10858803"/>
                  <a:gd name="connsiteY1-106" fmla="*/ 2436501 h 2451015"/>
                  <a:gd name="connsiteX2-107" fmla="*/ 263374 w 10858803"/>
                  <a:gd name="connsiteY2-108" fmla="*/ 2451015 h 2451015"/>
                  <a:gd name="connsiteX3-109" fmla="*/ 16631 w 10858803"/>
                  <a:gd name="connsiteY3-110" fmla="*/ 2131701 h 2451015"/>
                  <a:gd name="connsiteX4-111" fmla="*/ 5582 w 10858803"/>
                  <a:gd name="connsiteY4-112" fmla="*/ 0 h 2451015"/>
                  <a:gd name="connsiteX0-113" fmla="*/ 10854255 w 10854255"/>
                  <a:gd name="connsiteY0-114" fmla="*/ 1841415 h 2451015"/>
                  <a:gd name="connsiteX1-115" fmla="*/ 10360769 w 10854255"/>
                  <a:gd name="connsiteY1-116" fmla="*/ 2436501 h 2451015"/>
                  <a:gd name="connsiteX2-117" fmla="*/ 258826 w 10854255"/>
                  <a:gd name="connsiteY2-118" fmla="*/ 2451015 h 2451015"/>
                  <a:gd name="connsiteX3-119" fmla="*/ 12083 w 10854255"/>
                  <a:gd name="connsiteY3-120" fmla="*/ 2131701 h 2451015"/>
                  <a:gd name="connsiteX4-121" fmla="*/ 1034 w 10854255"/>
                  <a:gd name="connsiteY4-122" fmla="*/ 0 h 2451015"/>
                  <a:gd name="connsiteX0-123" fmla="*/ 10846712 w 10846712"/>
                  <a:gd name="connsiteY0-124" fmla="*/ 1841415 h 2451015"/>
                  <a:gd name="connsiteX1-125" fmla="*/ 10353226 w 10846712"/>
                  <a:gd name="connsiteY1-126" fmla="*/ 2436501 h 2451015"/>
                  <a:gd name="connsiteX2-127" fmla="*/ 251283 w 10846712"/>
                  <a:gd name="connsiteY2-128" fmla="*/ 2451015 h 2451015"/>
                  <a:gd name="connsiteX3-129" fmla="*/ 4540 w 10846712"/>
                  <a:gd name="connsiteY3-130" fmla="*/ 2131701 h 2451015"/>
                  <a:gd name="connsiteX4-131" fmla="*/ 5130 w 10846712"/>
                  <a:gd name="connsiteY4-132" fmla="*/ 0 h 2451015"/>
                  <a:gd name="connsiteX0-133" fmla="*/ 10842172 w 10842172"/>
                  <a:gd name="connsiteY0-134" fmla="*/ 1841415 h 2451015"/>
                  <a:gd name="connsiteX1-135" fmla="*/ 10348686 w 10842172"/>
                  <a:gd name="connsiteY1-136" fmla="*/ 2436501 h 2451015"/>
                  <a:gd name="connsiteX2-137" fmla="*/ 246743 w 10842172"/>
                  <a:gd name="connsiteY2-138" fmla="*/ 2451015 h 2451015"/>
                  <a:gd name="connsiteX3-139" fmla="*/ 0 w 10842172"/>
                  <a:gd name="connsiteY3-140" fmla="*/ 2131701 h 2451015"/>
                  <a:gd name="connsiteX4-141" fmla="*/ 590 w 10842172"/>
                  <a:gd name="connsiteY4-142" fmla="*/ 0 h 2451015"/>
                  <a:gd name="connsiteX0-143" fmla="*/ 10842172 w 10842172"/>
                  <a:gd name="connsiteY0-144" fmla="*/ 1841415 h 2451015"/>
                  <a:gd name="connsiteX1-145" fmla="*/ 10348686 w 10842172"/>
                  <a:gd name="connsiteY1-146" fmla="*/ 2436501 h 2451015"/>
                  <a:gd name="connsiteX2-147" fmla="*/ 246743 w 10842172"/>
                  <a:gd name="connsiteY2-148" fmla="*/ 2451015 h 2451015"/>
                  <a:gd name="connsiteX3-149" fmla="*/ 0 w 10842172"/>
                  <a:gd name="connsiteY3-150" fmla="*/ 2131701 h 2451015"/>
                  <a:gd name="connsiteX4-151" fmla="*/ 590 w 10842172"/>
                  <a:gd name="connsiteY4-152" fmla="*/ 0 h 2451015"/>
                  <a:gd name="connsiteX0-153" fmla="*/ 10842172 w 10842172"/>
                  <a:gd name="connsiteY0-154" fmla="*/ 1841415 h 2451015"/>
                  <a:gd name="connsiteX1-155" fmla="*/ 10348686 w 10842172"/>
                  <a:gd name="connsiteY1-156" fmla="*/ 2436501 h 2451015"/>
                  <a:gd name="connsiteX2-157" fmla="*/ 246743 w 10842172"/>
                  <a:gd name="connsiteY2-158" fmla="*/ 2451015 h 2451015"/>
                  <a:gd name="connsiteX3-159" fmla="*/ 0 w 10842172"/>
                  <a:gd name="connsiteY3-160" fmla="*/ 2131701 h 2451015"/>
                  <a:gd name="connsiteX4-161" fmla="*/ 6410 w 10842172"/>
                  <a:gd name="connsiteY4-162" fmla="*/ 0 h 2451015"/>
                  <a:gd name="connsiteX0-163" fmla="*/ 10842172 w 10842172"/>
                  <a:gd name="connsiteY0-164" fmla="*/ 1841415 h 2451015"/>
                  <a:gd name="connsiteX1-165" fmla="*/ 10348686 w 10842172"/>
                  <a:gd name="connsiteY1-166" fmla="*/ 2436501 h 2451015"/>
                  <a:gd name="connsiteX2-167" fmla="*/ 246743 w 10842172"/>
                  <a:gd name="connsiteY2-168" fmla="*/ 2451015 h 2451015"/>
                  <a:gd name="connsiteX3-169" fmla="*/ 0 w 10842172"/>
                  <a:gd name="connsiteY3-170" fmla="*/ 2131701 h 2451015"/>
                  <a:gd name="connsiteX4-171" fmla="*/ 6410 w 10842172"/>
                  <a:gd name="connsiteY4-172" fmla="*/ 0 h 2451015"/>
                  <a:gd name="connsiteX0-173" fmla="*/ 10846950 w 10846950"/>
                  <a:gd name="connsiteY0-174" fmla="*/ 1841415 h 2451015"/>
                  <a:gd name="connsiteX1-175" fmla="*/ 10353464 w 10846950"/>
                  <a:gd name="connsiteY1-176" fmla="*/ 2436501 h 2451015"/>
                  <a:gd name="connsiteX2-177" fmla="*/ 251521 w 10846950"/>
                  <a:gd name="connsiteY2-178" fmla="*/ 2451015 h 2451015"/>
                  <a:gd name="connsiteX3-179" fmla="*/ 4778 w 10846950"/>
                  <a:gd name="connsiteY3-180" fmla="*/ 2131701 h 2451015"/>
                  <a:gd name="connsiteX4-181" fmla="*/ 11188 w 10846950"/>
                  <a:gd name="connsiteY4-182" fmla="*/ 0 h 2451015"/>
                  <a:gd name="connsiteX0-183" fmla="*/ 10846950 w 10846950"/>
                  <a:gd name="connsiteY0-184" fmla="*/ 1841415 h 2451015"/>
                  <a:gd name="connsiteX1-185" fmla="*/ 10568788 w 10846950"/>
                  <a:gd name="connsiteY1-186" fmla="*/ 2430680 h 2451015"/>
                  <a:gd name="connsiteX2-187" fmla="*/ 251521 w 10846950"/>
                  <a:gd name="connsiteY2-188" fmla="*/ 2451015 h 2451015"/>
                  <a:gd name="connsiteX3-189" fmla="*/ 4778 w 10846950"/>
                  <a:gd name="connsiteY3-190" fmla="*/ 2131701 h 2451015"/>
                  <a:gd name="connsiteX4-191" fmla="*/ 11188 w 10846950"/>
                  <a:gd name="connsiteY4-192" fmla="*/ 0 h 2451015"/>
                  <a:gd name="connsiteX0-193" fmla="*/ 10846950 w 10846950"/>
                  <a:gd name="connsiteY0-194" fmla="*/ 1841415 h 2451015"/>
                  <a:gd name="connsiteX1-195" fmla="*/ 10522232 w 10846950"/>
                  <a:gd name="connsiteY1-196" fmla="*/ 2430680 h 2451015"/>
                  <a:gd name="connsiteX2-197" fmla="*/ 251521 w 10846950"/>
                  <a:gd name="connsiteY2-198" fmla="*/ 2451015 h 2451015"/>
                  <a:gd name="connsiteX3-199" fmla="*/ 4778 w 10846950"/>
                  <a:gd name="connsiteY3-200" fmla="*/ 2131701 h 2451015"/>
                  <a:gd name="connsiteX4-201" fmla="*/ 11188 w 10846950"/>
                  <a:gd name="connsiteY4-202" fmla="*/ 0 h 2451015"/>
                  <a:gd name="connsiteX0-203" fmla="*/ 10846950 w 10846950"/>
                  <a:gd name="connsiteY0-204" fmla="*/ 1841415 h 2451015"/>
                  <a:gd name="connsiteX1-205" fmla="*/ 10745593 w 10846950"/>
                  <a:gd name="connsiteY1-206" fmla="*/ 2046023 h 2451015"/>
                  <a:gd name="connsiteX2-207" fmla="*/ 10522232 w 10846950"/>
                  <a:gd name="connsiteY2-208" fmla="*/ 2430680 h 2451015"/>
                  <a:gd name="connsiteX3-209" fmla="*/ 251521 w 10846950"/>
                  <a:gd name="connsiteY3-210" fmla="*/ 2451015 h 2451015"/>
                  <a:gd name="connsiteX4-211" fmla="*/ 4778 w 10846950"/>
                  <a:gd name="connsiteY4-212" fmla="*/ 2131701 h 2451015"/>
                  <a:gd name="connsiteX5-213" fmla="*/ 11188 w 10846950"/>
                  <a:gd name="connsiteY5-214" fmla="*/ 0 h 2451015"/>
                  <a:gd name="connsiteX0-215" fmla="*/ 10745593 w 10745593"/>
                  <a:gd name="connsiteY0-216" fmla="*/ 2046023 h 2451015"/>
                  <a:gd name="connsiteX1-217" fmla="*/ 10522232 w 10745593"/>
                  <a:gd name="connsiteY1-218" fmla="*/ 2430680 h 2451015"/>
                  <a:gd name="connsiteX2-219" fmla="*/ 251521 w 10745593"/>
                  <a:gd name="connsiteY2-220" fmla="*/ 2451015 h 2451015"/>
                  <a:gd name="connsiteX3-221" fmla="*/ 4778 w 10745593"/>
                  <a:gd name="connsiteY3-222" fmla="*/ 2131701 h 2451015"/>
                  <a:gd name="connsiteX4-223" fmla="*/ 11188 w 10745593"/>
                  <a:gd name="connsiteY4-224" fmla="*/ 0 h 2451015"/>
                  <a:gd name="connsiteX0-225" fmla="*/ 10830947 w 10830947"/>
                  <a:gd name="connsiteY0-226" fmla="*/ 2046023 h 2451015"/>
                  <a:gd name="connsiteX1-227" fmla="*/ 10522232 w 10830947"/>
                  <a:gd name="connsiteY1-228" fmla="*/ 2430680 h 2451015"/>
                  <a:gd name="connsiteX2-229" fmla="*/ 251521 w 10830947"/>
                  <a:gd name="connsiteY2-230" fmla="*/ 2451015 h 2451015"/>
                  <a:gd name="connsiteX3-231" fmla="*/ 4778 w 10830947"/>
                  <a:gd name="connsiteY3-232" fmla="*/ 2131701 h 2451015"/>
                  <a:gd name="connsiteX4-233" fmla="*/ 11188 w 10830947"/>
                  <a:gd name="connsiteY4-234" fmla="*/ 0 h 2451015"/>
                  <a:gd name="connsiteX0-235" fmla="*/ 10877504 w 10877504"/>
                  <a:gd name="connsiteY0-236" fmla="*/ 2046023 h 2451015"/>
                  <a:gd name="connsiteX1-237" fmla="*/ 10522232 w 10877504"/>
                  <a:gd name="connsiteY1-238" fmla="*/ 2430680 h 2451015"/>
                  <a:gd name="connsiteX2-239" fmla="*/ 251521 w 10877504"/>
                  <a:gd name="connsiteY2-240" fmla="*/ 2451015 h 2451015"/>
                  <a:gd name="connsiteX3-241" fmla="*/ 4778 w 10877504"/>
                  <a:gd name="connsiteY3-242" fmla="*/ 2131701 h 2451015"/>
                  <a:gd name="connsiteX4-243" fmla="*/ 11188 w 10877504"/>
                  <a:gd name="connsiteY4-244" fmla="*/ 0 h 2451015"/>
                  <a:gd name="connsiteX0-245" fmla="*/ 10861985 w 10861985"/>
                  <a:gd name="connsiteY0-246" fmla="*/ 2084821 h 2451015"/>
                  <a:gd name="connsiteX1-247" fmla="*/ 10522232 w 10861985"/>
                  <a:gd name="connsiteY1-248" fmla="*/ 2430680 h 2451015"/>
                  <a:gd name="connsiteX2-249" fmla="*/ 251521 w 10861985"/>
                  <a:gd name="connsiteY2-250" fmla="*/ 2451015 h 2451015"/>
                  <a:gd name="connsiteX3-251" fmla="*/ 4778 w 10861985"/>
                  <a:gd name="connsiteY3-252" fmla="*/ 2131701 h 2451015"/>
                  <a:gd name="connsiteX4-253" fmla="*/ 11188 w 10861985"/>
                  <a:gd name="connsiteY4-254" fmla="*/ 0 h 2451015"/>
                  <a:gd name="connsiteX0-255" fmla="*/ 10857207 w 10857207"/>
                  <a:gd name="connsiteY0-256" fmla="*/ 0 h 366194"/>
                  <a:gd name="connsiteX1-257" fmla="*/ 10517454 w 10857207"/>
                  <a:gd name="connsiteY1-258" fmla="*/ 345859 h 366194"/>
                  <a:gd name="connsiteX2-259" fmla="*/ 246743 w 10857207"/>
                  <a:gd name="connsiteY2-260" fmla="*/ 366194 h 366194"/>
                  <a:gd name="connsiteX3-261" fmla="*/ 0 w 10857207"/>
                  <a:gd name="connsiteY3-262" fmla="*/ 46880 h 366194"/>
                  <a:gd name="connsiteX0-263" fmla="*/ 10610464 w 10610464"/>
                  <a:gd name="connsiteY0-264" fmla="*/ 0 h 366194"/>
                  <a:gd name="connsiteX1-265" fmla="*/ 10270711 w 10610464"/>
                  <a:gd name="connsiteY1-266" fmla="*/ 345859 h 366194"/>
                  <a:gd name="connsiteX2-267" fmla="*/ 0 w 10610464"/>
                  <a:gd name="connsiteY2-268" fmla="*/ 366194 h 366194"/>
                  <a:gd name="connsiteX0-269" fmla="*/ 339753 w 339753"/>
                  <a:gd name="connsiteY0-270" fmla="*/ 0 h 345859"/>
                  <a:gd name="connsiteX1-271" fmla="*/ 0 w 339753"/>
                  <a:gd name="connsiteY1-272" fmla="*/ 345859 h 345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39753" h="345859">
                    <a:moveTo>
                      <a:pt x="339753" y="0"/>
                    </a:moveTo>
                    <a:lnTo>
                      <a:pt x="0" y="345859"/>
                    </a:lnTo>
                  </a:path>
                </a:pathLst>
              </a:custGeom>
              <a:noFill/>
              <a:ln w="28575">
                <a:solidFill>
                  <a:srgbClr val="0BF1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69" name="直接连接符 68"/>
          <p:cNvCxnSpPr/>
          <p:nvPr/>
        </p:nvCxnSpPr>
        <p:spPr>
          <a:xfrm>
            <a:off x="2969895" y="2156460"/>
            <a:ext cx="648000" cy="0"/>
          </a:xfrm>
          <a:prstGeom prst="line">
            <a:avLst/>
          </a:prstGeom>
          <a:ln w="3175">
            <a:solidFill>
              <a:srgbClr val="02E4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ŝľiḑé"/>
          <p:cNvSpPr/>
          <p:nvPr/>
        </p:nvSpPr>
        <p:spPr bwMode="auto">
          <a:xfrm>
            <a:off x="3698875" y="1974850"/>
            <a:ext cx="3800475" cy="4127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02- </a:t>
            </a:r>
            <a:r>
              <a:rPr lang="zh-CN" altLang="zh-CN" sz="1400" dirty="0">
                <a:solidFill>
                  <a:schemeClr val="accent1"/>
                </a:solidFill>
                <a:ea typeface="思源黑体 CN Regular" panose="020B0500000000000000" pitchFamily="34" charset="-122"/>
                <a:sym typeface="+mn-ea"/>
              </a:rPr>
              <a:t>查勘员接收远见平台调度派单</a:t>
            </a:r>
            <a:endParaRPr lang="zh-CN" altLang="zh-CN" sz="1400" dirty="0">
              <a:solidFill>
                <a:schemeClr val="accent1"/>
              </a:solidFill>
              <a:ea typeface="思源黑体 CN Regular" panose="020B0500000000000000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1" grpId="0"/>
      <p:bldP spid="139" grpId="0"/>
      <p:bldP spid="235" grpId="0"/>
      <p:bldP spid="260" grpId="0"/>
      <p:bldP spid="284" grpId="0"/>
      <p:bldP spid="306" grpId="0"/>
      <p:bldP spid="70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007.2409448818898,&quot;width&quot;:3368.1858267716534}"/>
</p:tagLst>
</file>

<file path=ppt/tags/tag2.xml><?xml version="1.0" encoding="utf-8"?>
<p:tagLst xmlns:p="http://schemas.openxmlformats.org/presentationml/2006/main">
  <p:tag name="KSO_WM_UNIT_PLACING_PICTURE_USER_VIEWPORT" val="{&quot;height&quot;:4007.2409448818898,&quot;width&quot;:3368.1858267716534}"/>
</p:tagLst>
</file>

<file path=ppt/tags/tag3.xml><?xml version="1.0" encoding="utf-8"?>
<p:tagLst xmlns:p="http://schemas.openxmlformats.org/presentationml/2006/main">
  <p:tag name="KSO_WM_UNIT_PLACING_PICTURE_USER_VIEWPORT" val="{&quot;height&quot;:4007.2409448818898,&quot;width&quot;:3368.1858267716534}"/>
</p:tagLst>
</file>

<file path=ppt/tags/tag4.xml><?xml version="1.0" encoding="utf-8"?>
<p:tagLst xmlns:p="http://schemas.openxmlformats.org/presentationml/2006/main">
  <p:tag name="ISLIDE.DIAGRAM" val="#331864;"/>
</p:tagLst>
</file>

<file path=ppt/tags/tag5.xml><?xml version="1.0" encoding="utf-8"?>
<p:tagLst xmlns:p="http://schemas.openxmlformats.org/presentationml/2006/main">
  <p:tag name="ISLIDE.DIAGRAM" val="#331864;"/>
</p:tagLst>
</file>

<file path=ppt/tags/tag6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ISLIDE.THEME" val="#296207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1E7EC"/>
      </a:accent1>
      <a:accent2>
        <a:srgbClr val="0D59A1"/>
      </a:accent2>
      <a:accent3>
        <a:srgbClr val="00C6CC"/>
      </a:accent3>
      <a:accent4>
        <a:srgbClr val="0A6080"/>
      </a:accent4>
      <a:accent5>
        <a:srgbClr val="000624"/>
      </a:accent5>
      <a:accent6>
        <a:srgbClr val="073868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44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1E7EC"/>
      </a:accent1>
      <a:accent2>
        <a:srgbClr val="0D59A1"/>
      </a:accent2>
      <a:accent3>
        <a:srgbClr val="00C6CC"/>
      </a:accent3>
      <a:accent4>
        <a:srgbClr val="0A6080"/>
      </a:accent4>
      <a:accent5>
        <a:srgbClr val="000624"/>
      </a:accent5>
      <a:accent6>
        <a:srgbClr val="073868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44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演示</Application>
  <PresentationFormat>宽屏</PresentationFormat>
  <Paragraphs>49</Paragraphs>
  <Slides>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思源黑体 CN Regular</vt:lpstr>
      <vt:lpstr>黑体</vt:lpstr>
      <vt:lpstr>微软雅黑</vt:lpstr>
      <vt:lpstr>Arial Unicode MS</vt:lpstr>
      <vt:lpstr>Calibri</vt:lpstr>
      <vt:lpstr>主题5</vt:lpstr>
      <vt:lpstr>2_主题5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</dc:title>
  <dc:creator>iSlide</dc:creator>
  <cp:lastModifiedBy>这是潘潘潘潘panda</cp:lastModifiedBy>
  <cp:revision>50</cp:revision>
  <cp:lastPrinted>2019-07-31T16:00:00Z</cp:lastPrinted>
  <dcterms:created xsi:type="dcterms:W3CDTF">2019-07-31T16:00:00Z</dcterms:created>
  <dcterms:modified xsi:type="dcterms:W3CDTF">2020-06-08T09:41:49Z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2052-11.3.0.9228</vt:lpwstr>
  </property>
</Properties>
</file>