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716" r:id="rId2"/>
    <p:sldId id="473" r:id="rId3"/>
    <p:sldId id="683" r:id="rId4"/>
    <p:sldId id="709" r:id="rId5"/>
    <p:sldId id="764" r:id="rId6"/>
    <p:sldId id="765" r:id="rId7"/>
    <p:sldId id="766" r:id="rId8"/>
    <p:sldId id="767" r:id="rId9"/>
    <p:sldId id="768" r:id="rId10"/>
    <p:sldId id="769" r:id="rId11"/>
    <p:sldId id="770" r:id="rId12"/>
    <p:sldId id="673" r:id="rId13"/>
    <p:sldId id="684" r:id="rId14"/>
  </p:sldIdLst>
  <p:sldSz cx="9144000" cy="5143500" type="screen16x9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/>
    <p:restoredTop sz="94626"/>
  </p:normalViewPr>
  <p:slideViewPr>
    <p:cSldViewPr showGuides="1">
      <p:cViewPr varScale="1">
        <p:scale>
          <a:sx n="85" d="100"/>
          <a:sy n="85" d="100"/>
        </p:scale>
        <p:origin x="872" y="60"/>
      </p:cViewPr>
      <p:guideLst>
        <p:guide orient="horz" pos="171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F8FCF7-EEC3-4247-A8B3-DE355BFDA23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2020/9/15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1D55F8-30D5-9441-981B-6C6581D966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02E4E8-5603-F947-AFC2-9C2925A0F66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2020/9/15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67A853-69FB-484F-99E4-DBCCD421FD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3" name="Picture 2" descr="D:\PROWISDOM\2017年\20170122 【用友】PPT模板\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3850" y="211138"/>
            <a:ext cx="503238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59" name="Picture 2" descr="D:\PROWISDOM\2017年\20170122 【用友】PPT模板\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8350" y="211138"/>
            <a:ext cx="504825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3" name="Picture 2" descr="D:\PROWISDOM\2017年\20170122 【用友】PPT模板\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8350" y="211138"/>
            <a:ext cx="504825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7107" name="Picture 2" descr="D:\PROWISDOM\2017年\20170122 【用友】PPT模板\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8350" y="211138"/>
            <a:ext cx="504825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131" name="Picture 2" descr="D:\PROWISDOM\2017年\20170122 【用友】PPT模板\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8350" y="211138"/>
            <a:ext cx="504825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9155" name="Picture 2" descr="D:\PROWISDOM\2017年\20170122 【用友】PPT模板\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3850" y="211138"/>
            <a:ext cx="503238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D:\PROWISDOM\2017年\20170122 【用友】PPT模板\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8350" y="211138"/>
            <a:ext cx="504825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3" descr="E:\工作\2017\用友\集团\8.31新PPTvi\封面封底\内页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0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72450" y="177800"/>
            <a:ext cx="792163" cy="35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79512" y="22895"/>
            <a:ext cx="8229600" cy="504056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72450" y="109538"/>
            <a:ext cx="792163" cy="352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E:\工作\2017\用友\集团\8.31新PPTvi\封面封底\内页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1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72450" y="177800"/>
            <a:ext cx="792163" cy="35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18864" y="22895"/>
            <a:ext cx="8229600" cy="504056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67" name="Picture 2" descr="D:\PROWISDOM\2017年\20170122 【用友】PPT模板\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8350" y="211138"/>
            <a:ext cx="504825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1" name="Picture 2" descr="D:\PROWISDOM\2017年\20170122 【用友】PPT模板\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8350" y="211138"/>
            <a:ext cx="504825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5" name="Picture 2" descr="D:\PROWISDOM\2017年\20170122 【用友】PPT模板\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8350" y="211138"/>
            <a:ext cx="504825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39" name="Picture 2" descr="D:\PROWISDOM\2017年\20170122 【用友】PPT模板\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8350" y="211138"/>
            <a:ext cx="504825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63" name="Picture 2" descr="D:\PROWISDOM\2017年\20170122 【用友】PPT模板\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8350" y="211138"/>
            <a:ext cx="504825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7" name="Picture 2" descr="D:\PROWISDOM\2017年\20170122 【用友】PPT模板\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8350" y="211138"/>
            <a:ext cx="504825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11" name="Picture 2" descr="D:\PROWISDOM\2017年\20170122 【用友】PPT模板\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8350" y="211138"/>
            <a:ext cx="504825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5" name="Picture 2" descr="D:\PROWISDOM\2017年\20170122 【用友】PPT模板\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8350" y="211138"/>
            <a:ext cx="504825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7462"/>
            <a:ext cx="7791450" cy="5176838"/>
          </a:xfrm>
          <a:custGeom>
            <a:avLst/>
            <a:gdLst>
              <a:gd name="connsiteX0" fmla="*/ 0 w 6600999"/>
              <a:gd name="connsiteY0" fmla="*/ 0 h 6220163"/>
              <a:gd name="connsiteX1" fmla="*/ 6600999 w 6600999"/>
              <a:gd name="connsiteY1" fmla="*/ 0 h 6220163"/>
              <a:gd name="connsiteX2" fmla="*/ 6600999 w 6600999"/>
              <a:gd name="connsiteY2" fmla="*/ 6220163 h 6220163"/>
              <a:gd name="connsiteX3" fmla="*/ 0 w 6600999"/>
              <a:gd name="connsiteY3" fmla="*/ 6220163 h 6220163"/>
              <a:gd name="connsiteX4" fmla="*/ 0 w 6600999"/>
              <a:gd name="connsiteY4" fmla="*/ 0 h 6220163"/>
              <a:gd name="connsiteX0-1" fmla="*/ 0 w 6600999"/>
              <a:gd name="connsiteY0-2" fmla="*/ 0 h 6220163"/>
              <a:gd name="connsiteX1-3" fmla="*/ 6600999 w 6600999"/>
              <a:gd name="connsiteY1-4" fmla="*/ 0 h 6220163"/>
              <a:gd name="connsiteX2-5" fmla="*/ 6440578 w 6600999"/>
              <a:gd name="connsiteY2-6" fmla="*/ 5145341 h 6220163"/>
              <a:gd name="connsiteX3-7" fmla="*/ 0 w 6600999"/>
              <a:gd name="connsiteY3-8" fmla="*/ 6220163 h 6220163"/>
              <a:gd name="connsiteX4-9" fmla="*/ 0 w 6600999"/>
              <a:gd name="connsiteY4-10" fmla="*/ 0 h 6220163"/>
              <a:gd name="connsiteX0-11" fmla="*/ 0 w 7066220"/>
              <a:gd name="connsiteY0-12" fmla="*/ 0 h 6220163"/>
              <a:gd name="connsiteX1-13" fmla="*/ 7066220 w 7066220"/>
              <a:gd name="connsiteY1-14" fmla="*/ 0 h 6220163"/>
              <a:gd name="connsiteX2-15" fmla="*/ 6440578 w 7066220"/>
              <a:gd name="connsiteY2-16" fmla="*/ 5145341 h 6220163"/>
              <a:gd name="connsiteX3-17" fmla="*/ 0 w 7066220"/>
              <a:gd name="connsiteY3-18" fmla="*/ 6220163 h 6220163"/>
              <a:gd name="connsiteX4-19" fmla="*/ 0 w 7066220"/>
              <a:gd name="connsiteY4-20" fmla="*/ 0 h 6220163"/>
              <a:gd name="connsiteX0-21" fmla="*/ 0 w 7066220"/>
              <a:gd name="connsiteY0-22" fmla="*/ 0 h 5145341"/>
              <a:gd name="connsiteX1-23" fmla="*/ 7066220 w 7066220"/>
              <a:gd name="connsiteY1-24" fmla="*/ 0 h 5145341"/>
              <a:gd name="connsiteX2-25" fmla="*/ 6440578 w 7066220"/>
              <a:gd name="connsiteY2-26" fmla="*/ 5145341 h 5145341"/>
              <a:gd name="connsiteX3-27" fmla="*/ 657727 w 7066220"/>
              <a:gd name="connsiteY3-28" fmla="*/ 4888668 h 5145341"/>
              <a:gd name="connsiteX4-29" fmla="*/ 0 w 7066220"/>
              <a:gd name="connsiteY4-30" fmla="*/ 0 h 5145341"/>
              <a:gd name="connsiteX0-31" fmla="*/ 0 w 7066220"/>
              <a:gd name="connsiteY0-32" fmla="*/ 0 h 5177426"/>
              <a:gd name="connsiteX1-33" fmla="*/ 7066220 w 7066220"/>
              <a:gd name="connsiteY1-34" fmla="*/ 0 h 5177426"/>
              <a:gd name="connsiteX2-35" fmla="*/ 6440578 w 7066220"/>
              <a:gd name="connsiteY2-36" fmla="*/ 5145341 h 5177426"/>
              <a:gd name="connsiteX3-37" fmla="*/ 80211 w 7066220"/>
              <a:gd name="connsiteY3-38" fmla="*/ 5177426 h 5177426"/>
              <a:gd name="connsiteX4-39" fmla="*/ 0 w 7066220"/>
              <a:gd name="connsiteY4-40" fmla="*/ 0 h 5177426"/>
              <a:gd name="connsiteX0-41" fmla="*/ 0 w 7066220"/>
              <a:gd name="connsiteY0-42" fmla="*/ 0 h 5161384"/>
              <a:gd name="connsiteX1-43" fmla="*/ 7066220 w 7066220"/>
              <a:gd name="connsiteY1-44" fmla="*/ 0 h 5161384"/>
              <a:gd name="connsiteX2-45" fmla="*/ 6440578 w 7066220"/>
              <a:gd name="connsiteY2-46" fmla="*/ 5145341 h 5161384"/>
              <a:gd name="connsiteX3-47" fmla="*/ 16043 w 7066220"/>
              <a:gd name="connsiteY3-48" fmla="*/ 5161384 h 5161384"/>
              <a:gd name="connsiteX4-49" fmla="*/ 0 w 7066220"/>
              <a:gd name="connsiteY4-50" fmla="*/ 0 h 5161384"/>
              <a:gd name="connsiteX0-51" fmla="*/ 0 w 7066220"/>
              <a:gd name="connsiteY0-52" fmla="*/ 0 h 5177425"/>
              <a:gd name="connsiteX1-53" fmla="*/ 7066220 w 7066220"/>
              <a:gd name="connsiteY1-54" fmla="*/ 0 h 5177425"/>
              <a:gd name="connsiteX2-55" fmla="*/ 6440578 w 7066220"/>
              <a:gd name="connsiteY2-56" fmla="*/ 5177425 h 5177425"/>
              <a:gd name="connsiteX3-57" fmla="*/ 16043 w 7066220"/>
              <a:gd name="connsiteY3-58" fmla="*/ 5161384 h 5177425"/>
              <a:gd name="connsiteX4-59" fmla="*/ 0 w 7066220"/>
              <a:gd name="connsiteY4-60" fmla="*/ 0 h 51774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066220" h="5177425">
                <a:moveTo>
                  <a:pt x="0" y="0"/>
                </a:moveTo>
                <a:lnTo>
                  <a:pt x="7066220" y="0"/>
                </a:lnTo>
                <a:lnTo>
                  <a:pt x="6440578" y="5177425"/>
                </a:lnTo>
                <a:lnTo>
                  <a:pt x="16043" y="5161384"/>
                </a:lnTo>
                <a:cubicBezTo>
                  <a:pt x="10695" y="3440923"/>
                  <a:pt x="5348" y="1720461"/>
                  <a:pt x="0" y="0"/>
                </a:cubicBezTo>
                <a:close/>
              </a:path>
            </a:pathLst>
          </a:custGeom>
          <a:blipFill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3479800" y="1892300"/>
            <a:ext cx="5664200" cy="1831975"/>
          </a:xfrm>
          <a:custGeom>
            <a:avLst/>
            <a:gdLst>
              <a:gd name="T0" fmla="*/ 0 w 5165"/>
              <a:gd name="T1" fmla="*/ 1210 h 1210"/>
              <a:gd name="T2" fmla="*/ 400 w 5165"/>
              <a:gd name="T3" fmla="*/ 0 h 1210"/>
              <a:gd name="T4" fmla="*/ 5165 w 5165"/>
              <a:gd name="T5" fmla="*/ 0 h 1210"/>
              <a:gd name="T6" fmla="*/ 5165 w 5165"/>
              <a:gd name="T7" fmla="*/ 1210 h 1210"/>
              <a:gd name="T8" fmla="*/ 0 w 5165"/>
              <a:gd name="T9" fmla="*/ 1210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65" h="1210">
                <a:moveTo>
                  <a:pt x="0" y="1210"/>
                </a:moveTo>
                <a:lnTo>
                  <a:pt x="400" y="0"/>
                </a:lnTo>
                <a:lnTo>
                  <a:pt x="5165" y="0"/>
                </a:lnTo>
                <a:lnTo>
                  <a:pt x="5165" y="1210"/>
                </a:lnTo>
                <a:lnTo>
                  <a:pt x="0" y="121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73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1" name="Freeform 6"/>
          <p:cNvSpPr/>
          <p:nvPr/>
        </p:nvSpPr>
        <p:spPr>
          <a:xfrm>
            <a:off x="3679825" y="2082800"/>
            <a:ext cx="5464175" cy="1828800"/>
          </a:xfrm>
          <a:custGeom>
            <a:avLst/>
            <a:gdLst>
              <a:gd name="txL" fmla="*/ 0 w 5165"/>
              <a:gd name="txT" fmla="*/ 0 h 1210"/>
              <a:gd name="txR" fmla="*/ 5165 w 5165"/>
              <a:gd name="txB" fmla="*/ 1210 h 1210"/>
            </a:gdLst>
            <a:ahLst/>
            <a:cxnLst>
              <a:cxn ang="0">
                <a:pos x="0" y="2147483646"/>
              </a:cxn>
              <a:cxn ang="0">
                <a:pos x="447605327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5165" h="1210">
                <a:moveTo>
                  <a:pt x="0" y="1210"/>
                </a:moveTo>
                <a:lnTo>
                  <a:pt x="400" y="0"/>
                </a:lnTo>
                <a:lnTo>
                  <a:pt x="5165" y="0"/>
                </a:lnTo>
                <a:lnTo>
                  <a:pt x="5165" y="1210"/>
                </a:lnTo>
                <a:lnTo>
                  <a:pt x="0" y="1210"/>
                </a:lnTo>
                <a:close/>
              </a:path>
            </a:pathLst>
          </a:custGeom>
          <a:solidFill>
            <a:srgbClr val="C00000">
              <a:alpha val="90195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2532" name="直接连接符 6"/>
          <p:cNvCxnSpPr/>
          <p:nvPr/>
        </p:nvCxnSpPr>
        <p:spPr>
          <a:xfrm>
            <a:off x="4191000" y="3095625"/>
            <a:ext cx="4787900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2253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50" y="177800"/>
            <a:ext cx="792163" cy="35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4" name="TextBox 9"/>
          <p:cNvSpPr txBox="1"/>
          <p:nvPr/>
        </p:nvSpPr>
        <p:spPr>
          <a:xfrm>
            <a:off x="4450512" y="2320925"/>
            <a:ext cx="2235291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36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endPara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5" name="TextBox 10"/>
          <p:cNvSpPr txBox="1"/>
          <p:nvPr/>
        </p:nvSpPr>
        <p:spPr>
          <a:xfrm>
            <a:off x="5475624" y="3186004"/>
            <a:ext cx="2031325" cy="646331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用友网络科技股份有限公司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 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郭宝刚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9552" y="-92546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en-US" altLang="zh-CN" dirty="0" err="1"/>
              <a:t>package.json</a:t>
            </a:r>
            <a:r>
              <a:rPr lang="zh-CN" altLang="zh-CN" dirty="0"/>
              <a:t>配置</a:t>
            </a:r>
            <a:endParaRPr lang="zh-CN" altLang="en-US" sz="3200" dirty="0" smtClean="0">
              <a:solidFill>
                <a:srgbClr val="E6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568" y="492229"/>
            <a:ext cx="78488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如果不想使用</a:t>
            </a:r>
            <a:r>
              <a:rPr lang="en-US" altLang="zh-CN" dirty="0"/>
              <a:t>webpack.config.js</a:t>
            </a:r>
            <a:r>
              <a:rPr lang="zh-CN" altLang="zh-CN" dirty="0"/>
              <a:t>作为默认文件，可以通过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zh-CN" altLang="zh-CN" dirty="0"/>
              <a:t>初始化当前项目，会生成一个</a:t>
            </a:r>
            <a:r>
              <a:rPr lang="en-US" altLang="zh-CN" dirty="0" err="1"/>
              <a:t>package.json</a:t>
            </a:r>
            <a:r>
              <a:rPr lang="zh-CN" altLang="zh-CN" dirty="0"/>
              <a:t>文件，在其中的</a:t>
            </a:r>
            <a:r>
              <a:rPr lang="en-US" altLang="zh-CN" dirty="0"/>
              <a:t>scripts</a:t>
            </a:r>
            <a:r>
              <a:rPr lang="zh-CN" altLang="zh-CN" dirty="0"/>
              <a:t>下面配置</a:t>
            </a:r>
            <a:endParaRPr lang="zh-CN" altLang="en-US" sz="3200" dirty="0" smtClean="0">
              <a:solidFill>
                <a:srgbClr val="E6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1616442"/>
            <a:ext cx="5184576" cy="10511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3568" y="3075806"/>
            <a:ext cx="79208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这样就可以指定任意文件，使用的时候用</a:t>
            </a:r>
            <a:r>
              <a:rPr lang="en-US" altLang="zh-CN" dirty="0" err="1"/>
              <a:t>npm</a:t>
            </a:r>
            <a:r>
              <a:rPr lang="en-US" altLang="zh-CN" dirty="0"/>
              <a:t> run build</a:t>
            </a:r>
            <a:r>
              <a:rPr lang="zh-CN" altLang="zh-CN" dirty="0"/>
              <a:t>即可。</a:t>
            </a:r>
          </a:p>
          <a:p>
            <a:endParaRPr lang="en-US" altLang="zh-CN" dirty="0"/>
          </a:p>
          <a:p>
            <a:r>
              <a:rPr lang="zh-CN" altLang="zh-CN" dirty="0" smtClean="0"/>
              <a:t>接下来</a:t>
            </a:r>
            <a:r>
              <a:rPr lang="zh-CN" altLang="zh-CN" dirty="0"/>
              <a:t>我们再讲项目</a:t>
            </a:r>
            <a:r>
              <a:rPr lang="en-US" altLang="zh-CN" dirty="0" err="1"/>
              <a:t>js</a:t>
            </a:r>
            <a:r>
              <a:rPr lang="zh-CN" altLang="zh-CN" dirty="0"/>
              <a:t>文件放在</a:t>
            </a:r>
            <a:r>
              <a:rPr lang="en-US" altLang="zh-CN" dirty="0" err="1"/>
              <a:t>src</a:t>
            </a:r>
            <a:r>
              <a:rPr lang="zh-CN" altLang="zh-CN" dirty="0"/>
              <a:t>目录中，在</a:t>
            </a:r>
            <a:r>
              <a:rPr lang="en-US" altLang="zh-CN" dirty="0"/>
              <a:t>webpack.config.js</a:t>
            </a:r>
            <a:r>
              <a:rPr lang="zh-CN" altLang="zh-CN" dirty="0"/>
              <a:t>中讲</a:t>
            </a:r>
            <a:r>
              <a:rPr lang="en-US" altLang="zh-CN" dirty="0"/>
              <a:t>entry</a:t>
            </a:r>
            <a:r>
              <a:rPr lang="zh-CN" altLang="zh-CN" dirty="0"/>
              <a:t>改为</a:t>
            </a:r>
            <a:r>
              <a:rPr lang="en-US" altLang="zh-CN" dirty="0"/>
              <a:t>’./</a:t>
            </a:r>
            <a:r>
              <a:rPr lang="en-US" altLang="zh-CN" dirty="0" err="1"/>
              <a:t>src</a:t>
            </a:r>
            <a:r>
              <a:rPr lang="en-US" altLang="zh-CN" dirty="0"/>
              <a:t>/index’</a:t>
            </a:r>
            <a:r>
              <a:rPr lang="zh-CN" altLang="zh-CN" dirty="0"/>
              <a:t>，这样项目结构就和我们平时用的差不多了。</a:t>
            </a:r>
          </a:p>
          <a:p>
            <a:endParaRPr lang="zh-CN" altLang="en-US" sz="3200" dirty="0" smtClean="0">
              <a:solidFill>
                <a:srgbClr val="E6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94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1560" y="1954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试运行一下</a:t>
            </a:r>
            <a:endParaRPr lang="zh-CN" altLang="en-US" sz="3200" dirty="0" smtClean="0">
              <a:solidFill>
                <a:srgbClr val="E6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639884" y="843558"/>
            <a:ext cx="7964564" cy="316835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9884" y="4220170"/>
            <a:ext cx="7964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打包成功了，但是会有一个</a:t>
            </a:r>
            <a:r>
              <a:rPr lang="en-US" altLang="zh-CN"/>
              <a:t>warning</a:t>
            </a:r>
            <a:r>
              <a:rPr lang="zh-CN" altLang="zh-CN"/>
              <a:t>，需要添加打包的</a:t>
            </a:r>
            <a:r>
              <a:rPr lang="en-US" altLang="zh-CN"/>
              <a:t>mode,</a:t>
            </a:r>
            <a:r>
              <a:rPr lang="zh-CN" altLang="zh-CN"/>
              <a:t>可以设置为</a:t>
            </a:r>
            <a:r>
              <a:rPr lang="en-US" altLang="zh-CN"/>
              <a:t>development</a:t>
            </a:r>
            <a:r>
              <a:rPr lang="zh-CN" altLang="zh-CN"/>
              <a:t>或者</a:t>
            </a:r>
            <a:r>
              <a:rPr lang="en-US" altLang="zh-CN"/>
              <a:t>production</a:t>
            </a:r>
            <a:r>
              <a:rPr lang="zh-CN" altLang="zh-CN"/>
              <a:t>，区别在于打包后打代码会不会压缩。</a:t>
            </a:r>
          </a:p>
        </p:txBody>
      </p:sp>
    </p:spTree>
    <p:extLst>
      <p:ext uri="{BB962C8B-B14F-4D97-AF65-F5344CB8AC3E}">
        <p14:creationId xmlns:p14="http://schemas.microsoft.com/office/powerpoint/2010/main" val="26044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2" descr="E:\工作\2017\用友\集团\李凯8.31新PPTvi\封面封底\方案2\封面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0"/>
            <a:ext cx="9147175" cy="5145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4" name="TextBox 2"/>
          <p:cNvSpPr txBox="1"/>
          <p:nvPr/>
        </p:nvSpPr>
        <p:spPr>
          <a:xfrm>
            <a:off x="3397250" y="2070100"/>
            <a:ext cx="2349500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50" y="177800"/>
            <a:ext cx="792163" cy="352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3" descr="C:\Users\win7.5\Desktop\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18" name="Picture 4" descr="E:\工作\2017\用友\2018年用友新标识组合\数字企业智能服务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38" y="1635125"/>
            <a:ext cx="3743325" cy="1873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2" descr="E:\工作\2017\用友\集团\8.31新PPTvi\封面封底\目录页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-1587"/>
            <a:ext cx="9144000" cy="5145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50" y="177800"/>
            <a:ext cx="792163" cy="35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5" name="内容占位符 27"/>
          <p:cNvSpPr txBox="1"/>
          <p:nvPr/>
        </p:nvSpPr>
        <p:spPr>
          <a:xfrm>
            <a:off x="3857625" y="1357313"/>
            <a:ext cx="3355975" cy="3190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defTabSz="913130" eaLnBrk="1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b="1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endParaRPr lang="zh-CN" altLang="en-US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6" name="内容占位符 27"/>
          <p:cNvSpPr txBox="1"/>
          <p:nvPr/>
        </p:nvSpPr>
        <p:spPr>
          <a:xfrm>
            <a:off x="3857625" y="2060575"/>
            <a:ext cx="3303588" cy="317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defTabSz="913130" eaLnBrk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31"/>
          <p:cNvSpPr txBox="1"/>
          <p:nvPr/>
        </p:nvSpPr>
        <p:spPr>
          <a:xfrm>
            <a:off x="3489325" y="1323975"/>
            <a:ext cx="393700" cy="400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spcFirstLastPara="1" wrap="none" lIns="45719" tIns="45719" rIns="45719" bIns="45719" spcCol="381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8534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8534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文本框 33"/>
          <p:cNvSpPr txBox="1"/>
          <p:nvPr/>
        </p:nvSpPr>
        <p:spPr>
          <a:xfrm>
            <a:off x="3476625" y="2033588"/>
            <a:ext cx="393700" cy="400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spcFirstLastPara="1" wrap="none" lIns="45719" tIns="45719" rIns="45719" bIns="45719" spcCol="38100" anchor="ctr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8534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8534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559" name="内容占位符 27"/>
          <p:cNvSpPr txBox="1"/>
          <p:nvPr/>
        </p:nvSpPr>
        <p:spPr>
          <a:xfrm>
            <a:off x="3862388" y="2736850"/>
            <a:ext cx="3303587" cy="317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defTabSz="913130" eaLnBrk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33"/>
          <p:cNvSpPr txBox="1"/>
          <p:nvPr/>
        </p:nvSpPr>
        <p:spPr>
          <a:xfrm>
            <a:off x="3481388" y="2709863"/>
            <a:ext cx="393700" cy="400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spcFirstLastPara="1" wrap="none" lIns="45719" tIns="45719" rIns="45719" bIns="45719" spcCol="38100" anchor="ctr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8534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8534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561" name="内容占位符 27"/>
          <p:cNvSpPr txBox="1"/>
          <p:nvPr/>
        </p:nvSpPr>
        <p:spPr>
          <a:xfrm>
            <a:off x="3859213" y="3413125"/>
            <a:ext cx="3305175" cy="317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defTabSz="913130" eaLnBrk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33"/>
          <p:cNvSpPr txBox="1"/>
          <p:nvPr/>
        </p:nvSpPr>
        <p:spPr>
          <a:xfrm>
            <a:off x="3478213" y="3386138"/>
            <a:ext cx="393700" cy="400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spcFirstLastPara="1" wrap="none" lIns="45719" tIns="45719" rIns="45719" bIns="45719" spcCol="38100" anchor="ctr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8534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8534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2"/>
          <p:cNvSpPr txBox="1">
            <a:spLocks noGrp="1"/>
          </p:cNvSpPr>
          <p:nvPr>
            <p:ph type="title" idx="4294967295"/>
          </p:nvPr>
        </p:nvSpPr>
        <p:spPr>
          <a:xfrm>
            <a:off x="706120" y="-16192"/>
            <a:ext cx="8229600" cy="768350"/>
          </a:xfrm>
          <a:noFill/>
          <a:ln>
            <a:noFill/>
          </a:ln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endParaRPr lang="zh-CN" altLang="en-US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68724" y="1040130"/>
            <a:ext cx="469170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为什么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webpack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68724" y="1757247"/>
            <a:ext cx="36601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如何使用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webpack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68724" y="2474364"/>
            <a:ext cx="4884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webpack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配置文件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68724" y="3168644"/>
            <a:ext cx="497974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package.json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xfrm>
            <a:off x="519113" y="22225"/>
            <a:ext cx="8229600" cy="504825"/>
          </a:xfrm>
          <a:noFill/>
          <a:ln>
            <a:noFill/>
          </a:ln>
        </p:spPr>
        <p:txBody>
          <a:bodyPr anchor="ctr"/>
          <a:lstStyle/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</a:rPr>
              <a:t>为什么要使用</a:t>
            </a:r>
            <a:r>
              <a:rPr lang="en-US" altLang="zh-CN" b="1" dirty="0" err="1" smtClean="0">
                <a:solidFill>
                  <a:srgbClr val="FF0000"/>
                </a:solidFill>
              </a:rPr>
              <a:t>webpack</a:t>
            </a:r>
            <a:endParaRPr lang="zh-CN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5441" y="771550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如果不使用任何框架，使用原生的</a:t>
            </a:r>
            <a:r>
              <a:rPr lang="en-US" altLang="zh-CN" dirty="0" err="1"/>
              <a:t>js</a:t>
            </a:r>
            <a:r>
              <a:rPr lang="zh-CN" altLang="zh-CN" dirty="0"/>
              <a:t>，如何实现在页面</a:t>
            </a:r>
            <a:r>
              <a:rPr lang="zh-CN" altLang="zh-CN" dirty="0" smtClean="0"/>
              <a:t>添加</a:t>
            </a:r>
            <a:r>
              <a:rPr lang="en-US" altLang="zh-CN" dirty="0" err="1" smtClean="0"/>
              <a:t>header,content,footer</a:t>
            </a:r>
            <a:r>
              <a:rPr lang="zh-CN" altLang="zh-CN" dirty="0"/>
              <a:t>？</a:t>
            </a:r>
            <a:endParaRPr lang="zh-CN" altLang="en-US" sz="3200" dirty="0" smtClean="0">
              <a:solidFill>
                <a:srgbClr val="E6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541645" y="1563638"/>
            <a:ext cx="5774060" cy="3281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51520" y="483518"/>
            <a:ext cx="84969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这样写虽然可以实现，但是如果页面很复杂，维护一个</a:t>
            </a:r>
            <a:r>
              <a:rPr lang="en-US" altLang="zh-CN" dirty="0" err="1"/>
              <a:t>js</a:t>
            </a:r>
            <a:r>
              <a:rPr lang="zh-CN" altLang="zh-CN" dirty="0"/>
              <a:t>就非常困难。于是我们可以将各个页面模块分开到不通的</a:t>
            </a:r>
            <a:r>
              <a:rPr lang="en-US" altLang="zh-CN" dirty="0" err="1"/>
              <a:t>js</a:t>
            </a:r>
            <a:r>
              <a:rPr lang="zh-CN" altLang="zh-CN" dirty="0"/>
              <a:t>中维护。比如</a:t>
            </a:r>
            <a:r>
              <a:rPr lang="en-US" altLang="zh-CN" dirty="0"/>
              <a:t>header.js</a:t>
            </a:r>
            <a:r>
              <a:rPr lang="zh-CN" altLang="zh-CN" dirty="0"/>
              <a:t>可以写成下面的方法</a:t>
            </a:r>
            <a:endParaRPr lang="zh-CN" altLang="en-US" sz="3200" dirty="0" smtClean="0">
              <a:solidFill>
                <a:srgbClr val="E6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491630"/>
            <a:ext cx="7704856" cy="20286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5536" y="3579862"/>
            <a:ext cx="79208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html</a:t>
            </a:r>
            <a:r>
              <a:rPr lang="zh-CN" altLang="zh-CN" dirty="0"/>
              <a:t>中引用该</a:t>
            </a:r>
            <a:r>
              <a:rPr lang="en-US" altLang="zh-CN" dirty="0" err="1"/>
              <a:t>js</a:t>
            </a:r>
            <a:r>
              <a:rPr lang="zh-CN" altLang="zh-CN" dirty="0"/>
              <a:t>，然后在</a:t>
            </a:r>
            <a:r>
              <a:rPr lang="en-US" altLang="zh-CN" dirty="0"/>
              <a:t>index.js</a:t>
            </a:r>
            <a:r>
              <a:rPr lang="zh-CN" altLang="zh-CN" dirty="0"/>
              <a:t>中调用</a:t>
            </a:r>
            <a:r>
              <a:rPr lang="en-US" altLang="zh-CN" dirty="0"/>
              <a:t>header()</a:t>
            </a:r>
            <a:r>
              <a:rPr lang="zh-CN" altLang="zh-CN" dirty="0"/>
              <a:t>方法，这样就形成了初步的代码分离。但是这样做也有很多问题，比如</a:t>
            </a:r>
            <a:r>
              <a:rPr lang="en-US" altLang="zh-CN" dirty="0" err="1"/>
              <a:t>js</a:t>
            </a:r>
            <a:r>
              <a:rPr lang="zh-CN" altLang="zh-CN" dirty="0"/>
              <a:t>的引用顺序，全局变量污染等</a:t>
            </a:r>
            <a:r>
              <a:rPr lang="zh-CN" altLang="zh-CN" dirty="0" smtClean="0"/>
              <a:t>问题</a:t>
            </a:r>
            <a:r>
              <a:rPr lang="zh-CN" altLang="en-US" dirty="0" smtClean="0"/>
              <a:t>。</a:t>
            </a:r>
            <a:endParaRPr lang="zh-CN" altLang="en-US" sz="3200" dirty="0" smtClean="0">
              <a:solidFill>
                <a:srgbClr val="E6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899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43608" y="771550"/>
            <a:ext cx="72008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于是</a:t>
            </a:r>
            <a:r>
              <a:rPr lang="zh-CN" altLang="zh-CN" dirty="0"/>
              <a:t>就有了</a:t>
            </a:r>
            <a:r>
              <a:rPr lang="en-US" altLang="zh-CN" dirty="0" err="1"/>
              <a:t>amd</a:t>
            </a:r>
            <a:r>
              <a:rPr lang="zh-CN" altLang="zh-CN" dirty="0"/>
              <a:t>，</a:t>
            </a:r>
            <a:r>
              <a:rPr lang="en-US" altLang="zh-CN" dirty="0" err="1"/>
              <a:t>cmd</a:t>
            </a:r>
            <a:r>
              <a:rPr lang="zh-CN" altLang="zh-CN" dirty="0"/>
              <a:t>，</a:t>
            </a:r>
            <a:r>
              <a:rPr lang="en-US" altLang="zh-CN" dirty="0" err="1"/>
              <a:t>commonJs</a:t>
            </a:r>
            <a:r>
              <a:rPr lang="zh-CN" altLang="zh-CN" dirty="0"/>
              <a:t>等模块化定义方法。我们最常用的就是</a:t>
            </a:r>
            <a:r>
              <a:rPr lang="en-US" altLang="zh-CN" dirty="0" err="1"/>
              <a:t>commonJS</a:t>
            </a:r>
            <a:r>
              <a:rPr lang="zh-CN" altLang="zh-CN" dirty="0"/>
              <a:t>和</a:t>
            </a:r>
            <a:r>
              <a:rPr lang="en-US" altLang="zh-CN" dirty="0"/>
              <a:t>ES module</a:t>
            </a:r>
            <a:r>
              <a:rPr lang="zh-CN" altLang="zh-CN" dirty="0"/>
              <a:t>两种，使用方法分别是：</a:t>
            </a:r>
          </a:p>
          <a:p>
            <a:r>
              <a:rPr lang="en-US" altLang="zh-CN" dirty="0" err="1"/>
              <a:t>commonJS</a:t>
            </a:r>
            <a:r>
              <a:rPr lang="zh-CN" altLang="zh-CN" dirty="0"/>
              <a:t>： </a:t>
            </a:r>
            <a:endParaRPr lang="en-US" altLang="zh-CN" dirty="0" smtClean="0"/>
          </a:p>
          <a:p>
            <a:r>
              <a:rPr lang="zh-CN" altLang="zh-CN" dirty="0" smtClean="0"/>
              <a:t>导出 </a:t>
            </a:r>
            <a:r>
              <a:rPr lang="en-US" altLang="zh-CN" dirty="0" err="1">
                <a:solidFill>
                  <a:schemeClr val="tx2"/>
                </a:solidFill>
              </a:rPr>
              <a:t>module.exports</a:t>
            </a:r>
            <a:r>
              <a:rPr lang="en-US" altLang="zh-CN" dirty="0">
                <a:solidFill>
                  <a:schemeClr val="tx2"/>
                </a:solidFill>
              </a:rPr>
              <a:t> = header; 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zh-CN" altLang="zh-CN" dirty="0" smtClean="0"/>
              <a:t>引用 </a:t>
            </a:r>
            <a:r>
              <a:rPr lang="en-US" altLang="zh-CN" dirty="0" err="1">
                <a:solidFill>
                  <a:schemeClr val="tx2"/>
                </a:solidFill>
              </a:rPr>
              <a:t>var</a:t>
            </a:r>
            <a:r>
              <a:rPr lang="en-US" altLang="zh-CN" dirty="0">
                <a:solidFill>
                  <a:schemeClr val="tx2"/>
                </a:solidFill>
              </a:rPr>
              <a:t> header = require('./header.js');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/>
              <a:t>ES module</a:t>
            </a:r>
            <a:r>
              <a:rPr lang="zh-CN" altLang="zh-CN" dirty="0"/>
              <a:t>： </a:t>
            </a:r>
            <a:endParaRPr lang="en-US" altLang="zh-CN" dirty="0" smtClean="0"/>
          </a:p>
          <a:p>
            <a:r>
              <a:rPr lang="zh-CN" altLang="zh-CN" dirty="0" smtClean="0"/>
              <a:t>导出 </a:t>
            </a:r>
            <a:r>
              <a:rPr lang="en-US" altLang="zh-CN" dirty="0">
                <a:solidFill>
                  <a:schemeClr val="tx2"/>
                </a:solidFill>
              </a:rPr>
              <a:t>export default header; 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zh-CN" altLang="zh-CN" dirty="0" smtClean="0"/>
              <a:t>引用 </a:t>
            </a:r>
            <a:r>
              <a:rPr lang="en-US" altLang="zh-CN" dirty="0">
                <a:solidFill>
                  <a:schemeClr val="tx2"/>
                </a:solidFill>
              </a:rPr>
              <a:t>import header from './header.js';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 smtClean="0"/>
              <a:t>这个</a:t>
            </a:r>
            <a:r>
              <a:rPr lang="zh-CN" altLang="zh-CN" dirty="0"/>
              <a:t>时候又有一个问题，这些方法浏览器不认，跑不起来，于是就</a:t>
            </a:r>
            <a:r>
              <a:rPr lang="zh-CN" altLang="zh-CN" dirty="0" smtClean="0"/>
              <a:t>有了</a:t>
            </a:r>
            <a:r>
              <a:rPr lang="en-US" altLang="zh-CN" dirty="0" err="1"/>
              <a:t>w</a:t>
            </a:r>
            <a:r>
              <a:rPr lang="en-US" altLang="zh-CN" dirty="0" err="1" smtClean="0"/>
              <a:t>ebpack</a:t>
            </a:r>
            <a:r>
              <a:rPr lang="zh-CN" altLang="zh-CN" dirty="0"/>
              <a:t>，可以将这些代码打包成一个浏览器可以运行的</a:t>
            </a:r>
            <a:r>
              <a:rPr lang="en-US" altLang="zh-CN" dirty="0" err="1"/>
              <a:t>js</a:t>
            </a:r>
            <a:r>
              <a:rPr lang="zh-CN" altLang="zh-CN" dirty="0"/>
              <a:t>，</a:t>
            </a:r>
            <a:r>
              <a:rPr lang="zh-CN" altLang="zh-CN" dirty="0" smtClean="0"/>
              <a:t>所以</a:t>
            </a:r>
            <a:r>
              <a:rPr lang="en-US" altLang="zh-CN" dirty="0" err="1" smtClean="0"/>
              <a:t>webpack</a:t>
            </a:r>
            <a:r>
              <a:rPr lang="zh-CN" altLang="zh-CN" dirty="0"/>
              <a:t>是一个</a:t>
            </a:r>
            <a:r>
              <a:rPr lang="zh-CN" altLang="zh-CN" b="1" dirty="0"/>
              <a:t>模块打包工具</a:t>
            </a:r>
            <a:r>
              <a:rPr lang="zh-CN" altLang="zh-CN" dirty="0"/>
              <a:t>。</a:t>
            </a:r>
            <a:endParaRPr lang="zh-CN" altLang="en-US" sz="3200" dirty="0" smtClean="0">
              <a:solidFill>
                <a:srgbClr val="E6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317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xfrm>
            <a:off x="519113" y="22225"/>
            <a:ext cx="8229600" cy="504825"/>
          </a:xfrm>
          <a:noFill/>
          <a:ln>
            <a:noFill/>
          </a:ln>
        </p:spPr>
        <p:txBody>
          <a:bodyPr anchor="ctr"/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如何</a:t>
            </a:r>
            <a:r>
              <a:rPr lang="zh-CN" altLang="en-US" b="1" dirty="0" smtClean="0">
                <a:solidFill>
                  <a:srgbClr val="FF0000"/>
                </a:solidFill>
              </a:rPr>
              <a:t>使用</a:t>
            </a:r>
            <a:r>
              <a:rPr lang="en-US" altLang="zh-CN" b="1" dirty="0" err="1" smtClean="0">
                <a:solidFill>
                  <a:srgbClr val="FF0000"/>
                </a:solidFill>
              </a:rPr>
              <a:t>webpack</a:t>
            </a:r>
            <a:endParaRPr lang="zh-CN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5536" y="527050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zh-CN" dirty="0" smtClean="0"/>
              <a:t>安装</a:t>
            </a:r>
            <a:endParaRPr lang="zh-CN" altLang="en-US" sz="3200" dirty="0" smtClean="0">
              <a:solidFill>
                <a:srgbClr val="E6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1560" y="1111825"/>
            <a:ext cx="78488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首先必须安装</a:t>
            </a:r>
            <a:r>
              <a:rPr lang="en-US" altLang="zh-CN" dirty="0" err="1"/>
              <a:t>nodejs</a:t>
            </a:r>
            <a:r>
              <a:rPr lang="zh-CN" altLang="zh-CN" dirty="0"/>
              <a:t>。</a:t>
            </a:r>
          </a:p>
          <a:p>
            <a:r>
              <a:rPr lang="zh-CN" altLang="zh-CN" dirty="0" smtClean="0"/>
              <a:t>全局</a:t>
            </a:r>
            <a:r>
              <a:rPr lang="zh-CN" altLang="zh-CN" dirty="0"/>
              <a:t>安装，可以通过</a:t>
            </a:r>
            <a:r>
              <a:rPr lang="en-US" altLang="zh-CN" dirty="0" err="1"/>
              <a:t>npm</a:t>
            </a:r>
            <a:r>
              <a:rPr lang="zh-CN" altLang="zh-CN" dirty="0"/>
              <a:t>命令，全局安装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zh-CN" dirty="0"/>
              <a:t>和</a:t>
            </a:r>
            <a:r>
              <a:rPr lang="en-US" altLang="zh-CN" dirty="0"/>
              <a:t> </a:t>
            </a:r>
            <a:r>
              <a:rPr lang="en-US" altLang="zh-CN" dirty="0" err="1"/>
              <a:t>webpack</a:t>
            </a:r>
            <a:r>
              <a:rPr lang="en-US" altLang="zh-CN" dirty="0"/>
              <a:t>-cli</a:t>
            </a:r>
            <a:r>
              <a:rPr lang="zh-CN" altLang="zh-CN" dirty="0"/>
              <a:t>两个包</a:t>
            </a:r>
            <a:endParaRPr lang="zh-CN" altLang="en-US" sz="3200" dirty="0" smtClean="0">
              <a:solidFill>
                <a:srgbClr val="E6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2067694"/>
            <a:ext cx="3312368" cy="36164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11560" y="2643758"/>
            <a:ext cx="73448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一般不用这么装，不通版本的</a:t>
            </a:r>
            <a:r>
              <a:rPr lang="en-US" altLang="zh-CN" dirty="0" err="1"/>
              <a:t>Webpack</a:t>
            </a:r>
            <a:r>
              <a:rPr lang="zh-CN" altLang="zh-CN" dirty="0"/>
              <a:t>配置可能不同。</a:t>
            </a:r>
          </a:p>
          <a:p>
            <a:r>
              <a:rPr lang="zh-CN" altLang="zh-CN" dirty="0" smtClean="0"/>
              <a:t>本地</a:t>
            </a:r>
            <a:r>
              <a:rPr lang="zh-CN" altLang="zh-CN" dirty="0"/>
              <a:t>安装，即在本项目中安装，也是通过</a:t>
            </a:r>
            <a:r>
              <a:rPr lang="en-US" altLang="zh-CN" dirty="0" err="1"/>
              <a:t>npm</a:t>
            </a:r>
            <a:r>
              <a:rPr lang="zh-CN" altLang="zh-CN" dirty="0"/>
              <a:t>命令</a:t>
            </a:r>
            <a:endParaRPr lang="zh-CN" altLang="en-US" sz="3200" dirty="0" smtClean="0">
              <a:solidFill>
                <a:srgbClr val="E6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/>
          <p:nvPr/>
        </p:nvPicPr>
        <p:blipFill>
          <a:blip r:embed="rId3"/>
          <a:stretch>
            <a:fillRect/>
          </a:stretch>
        </p:blipFill>
        <p:spPr>
          <a:xfrm>
            <a:off x="827584" y="3795885"/>
            <a:ext cx="3240360" cy="37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4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9552" y="0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使用</a:t>
            </a:r>
            <a:endParaRPr lang="zh-CN" altLang="en-US" sz="3200" dirty="0" smtClean="0">
              <a:solidFill>
                <a:srgbClr val="E6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4495" y="800799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通过上面的代码，我们已经得到了一个分模块的代码，但是不能在浏览器上运行。现在我们可以对改代码进行打包，进入项目根目录，运行下面的指令即可实现打包。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6081" y="2499742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其中</a:t>
            </a:r>
            <a:r>
              <a:rPr lang="en-US" altLang="zh-CN" dirty="0" err="1"/>
              <a:t>npx</a:t>
            </a:r>
            <a:r>
              <a:rPr lang="zh-CN" altLang="zh-CN" dirty="0"/>
              <a:t>指的是运行本地</a:t>
            </a:r>
            <a:r>
              <a:rPr lang="en-US" altLang="zh-CN" dirty="0" err="1"/>
              <a:t>Webpack</a:t>
            </a:r>
            <a:r>
              <a:rPr lang="zh-CN" altLang="zh-CN" dirty="0"/>
              <a:t>，</a:t>
            </a:r>
            <a:r>
              <a:rPr lang="en-US" altLang="zh-CN" dirty="0"/>
              <a:t>index.js</a:t>
            </a:r>
            <a:r>
              <a:rPr lang="zh-CN" altLang="zh-CN" dirty="0"/>
              <a:t>是入口文件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运行完成之后会生成一个目录</a:t>
            </a:r>
            <a:r>
              <a:rPr lang="en-US" altLang="zh-CN" dirty="0" err="1"/>
              <a:t>dist</a:t>
            </a:r>
            <a:r>
              <a:rPr lang="zh-CN" altLang="zh-CN" dirty="0"/>
              <a:t>和</a:t>
            </a:r>
            <a:r>
              <a:rPr lang="en-US" altLang="zh-CN" dirty="0"/>
              <a:t>main.js</a:t>
            </a:r>
            <a:r>
              <a:rPr lang="zh-CN" altLang="zh-CN" dirty="0"/>
              <a:t>文件，这个</a:t>
            </a:r>
            <a:r>
              <a:rPr lang="en-US" altLang="zh-CN" dirty="0" err="1"/>
              <a:t>js</a:t>
            </a:r>
            <a:r>
              <a:rPr lang="zh-CN" altLang="zh-CN" dirty="0"/>
              <a:t>即为</a:t>
            </a:r>
            <a:r>
              <a:rPr lang="en-US" altLang="zh-CN" dirty="0" err="1"/>
              <a:t>Webpack</a:t>
            </a:r>
            <a:r>
              <a:rPr lang="zh-CN" altLang="zh-CN" dirty="0"/>
              <a:t>打包之后浏览器可运行的文件。在</a:t>
            </a:r>
            <a:r>
              <a:rPr lang="en-US" altLang="zh-CN" dirty="0"/>
              <a:t>html</a:t>
            </a:r>
            <a:r>
              <a:rPr lang="zh-CN" altLang="zh-CN" dirty="0"/>
              <a:t>中引用该</a:t>
            </a:r>
            <a:r>
              <a:rPr lang="en-US" altLang="zh-CN" dirty="0" err="1"/>
              <a:t>js</a:t>
            </a:r>
            <a:r>
              <a:rPr lang="zh-CN" altLang="zh-CN" dirty="0"/>
              <a:t>就可以正常展示页面了。</a:t>
            </a:r>
          </a:p>
          <a:p>
            <a:r>
              <a:rPr lang="zh-CN" altLang="zh-CN" dirty="0"/>
              <a:t>虽然在这个项目中没有任何</a:t>
            </a:r>
            <a:r>
              <a:rPr lang="en-US" altLang="zh-CN" dirty="0" err="1"/>
              <a:t>Webpack</a:t>
            </a:r>
            <a:r>
              <a:rPr lang="zh-CN" altLang="zh-CN" dirty="0"/>
              <a:t>的配置，但是</a:t>
            </a:r>
            <a:r>
              <a:rPr lang="en-US" altLang="zh-CN" dirty="0" err="1"/>
              <a:t>Webpack</a:t>
            </a:r>
            <a:r>
              <a:rPr lang="zh-CN" altLang="zh-CN" dirty="0"/>
              <a:t>尽可能的简化的配置，给出了很多默认的配置。</a:t>
            </a: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1915386"/>
            <a:ext cx="2664296" cy="28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9552" y="-92546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en-US" altLang="zh-CN" dirty="0" err="1" smtClean="0"/>
              <a:t>webpack</a:t>
            </a:r>
            <a:r>
              <a:rPr lang="zh-CN" altLang="zh-CN" dirty="0"/>
              <a:t>配置文件</a:t>
            </a:r>
            <a:endParaRPr lang="zh-CN" altLang="en-US" sz="3200" dirty="0" smtClean="0">
              <a:solidFill>
                <a:srgbClr val="E6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568" y="492229"/>
            <a:ext cx="78488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如果我们想要别的配置，就需要添加</a:t>
            </a:r>
            <a:r>
              <a:rPr lang="en-US" altLang="zh-CN" dirty="0" err="1"/>
              <a:t>Webpack</a:t>
            </a:r>
            <a:r>
              <a:rPr lang="zh-CN" altLang="zh-CN" dirty="0"/>
              <a:t>的默认配置文件，即在项目根目录下创建</a:t>
            </a:r>
            <a:r>
              <a:rPr lang="en-US" altLang="zh-CN" dirty="0"/>
              <a:t>webpack.config.js</a:t>
            </a:r>
            <a:r>
              <a:rPr lang="zh-CN" altLang="zh-CN" dirty="0"/>
              <a:t>文件即可。</a:t>
            </a:r>
            <a:endParaRPr lang="zh-CN" altLang="en-US" sz="3200" dirty="0" smtClean="0">
              <a:solidFill>
                <a:srgbClr val="E6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1421944"/>
            <a:ext cx="4680520" cy="172819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5576" y="3363838"/>
            <a:ext cx="78488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在该文件中做一个最简单的配置，通过</a:t>
            </a:r>
            <a:r>
              <a:rPr lang="en-US" altLang="zh-CN" dirty="0" err="1"/>
              <a:t>commonJs</a:t>
            </a:r>
            <a:r>
              <a:rPr lang="zh-CN" altLang="zh-CN" dirty="0"/>
              <a:t>的形式导出配置，其中</a:t>
            </a:r>
            <a:r>
              <a:rPr lang="en-US" altLang="zh-CN" dirty="0"/>
              <a:t>entry</a:t>
            </a:r>
            <a:r>
              <a:rPr lang="zh-CN" altLang="zh-CN" dirty="0"/>
              <a:t>是入口文件配置，</a:t>
            </a:r>
            <a:r>
              <a:rPr lang="en-US" altLang="zh-CN" dirty="0"/>
              <a:t>output</a:t>
            </a:r>
            <a:r>
              <a:rPr lang="zh-CN" altLang="zh-CN" dirty="0"/>
              <a:t>是输出配置，</a:t>
            </a:r>
            <a:r>
              <a:rPr lang="en-US" altLang="zh-CN" dirty="0"/>
              <a:t>filename</a:t>
            </a:r>
            <a:r>
              <a:rPr lang="zh-CN" altLang="zh-CN" dirty="0"/>
              <a:t>即为输出</a:t>
            </a:r>
            <a:r>
              <a:rPr lang="en-US" altLang="zh-CN" dirty="0" err="1"/>
              <a:t>js</a:t>
            </a:r>
            <a:r>
              <a:rPr lang="zh-CN" altLang="zh-CN" dirty="0"/>
              <a:t>文件名，</a:t>
            </a:r>
            <a:r>
              <a:rPr lang="en-US" altLang="zh-CN" dirty="0"/>
              <a:t>path</a:t>
            </a:r>
            <a:r>
              <a:rPr lang="zh-CN" altLang="zh-CN" dirty="0"/>
              <a:t>是输出路径，</a:t>
            </a:r>
            <a:r>
              <a:rPr lang="en-US" altLang="zh-CN" dirty="0"/>
              <a:t>path</a:t>
            </a:r>
            <a:r>
              <a:rPr lang="zh-CN" altLang="zh-CN" dirty="0"/>
              <a:t>模块是</a:t>
            </a:r>
            <a:r>
              <a:rPr lang="en-US" altLang="zh-CN" dirty="0" err="1"/>
              <a:t>nodejs</a:t>
            </a:r>
            <a:r>
              <a:rPr lang="zh-CN" altLang="zh-CN" dirty="0"/>
              <a:t>自带的，所以可以直接引用，</a:t>
            </a:r>
            <a:r>
              <a:rPr lang="en-US" altLang="zh-CN" dirty="0"/>
              <a:t>__</a:t>
            </a:r>
            <a:r>
              <a:rPr lang="en-US" altLang="zh-CN" dirty="0" err="1"/>
              <a:t>dirname</a:t>
            </a:r>
            <a:r>
              <a:rPr lang="zh-CN" altLang="zh-CN" dirty="0"/>
              <a:t>为当前执行文件所在目录的完整目录名。</a:t>
            </a:r>
          </a:p>
          <a:p>
            <a:r>
              <a:rPr lang="zh-CN" altLang="zh-CN" dirty="0"/>
              <a:t>配置完成之后直接运行</a:t>
            </a:r>
            <a:r>
              <a:rPr lang="en-US" altLang="zh-CN" dirty="0" err="1"/>
              <a:t>npx</a:t>
            </a:r>
            <a:r>
              <a:rPr lang="en-US" altLang="zh-CN" dirty="0"/>
              <a:t> </a:t>
            </a:r>
            <a:r>
              <a:rPr lang="en-US" altLang="zh-CN" dirty="0" err="1"/>
              <a:t>webpack</a:t>
            </a:r>
            <a:r>
              <a:rPr lang="zh-CN" altLang="zh-CN" dirty="0"/>
              <a:t>即可。</a:t>
            </a:r>
            <a:endParaRPr lang="zh-CN" altLang="en-US" sz="3200" dirty="0" smtClean="0">
              <a:solidFill>
                <a:srgbClr val="E6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575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dirty="0" smtClean="0">
            <a:solidFill>
              <a:srgbClr val="E60012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667</Words>
  <Application>Microsoft Office PowerPoint</Application>
  <PresentationFormat>全屏显示(16:9)</PresentationFormat>
  <Paragraphs>53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什么是webpack</vt:lpstr>
      <vt:lpstr>为什么要使用webpack</vt:lpstr>
      <vt:lpstr>PowerPoint 演示文稿</vt:lpstr>
      <vt:lpstr>PowerPoint 演示文稿</vt:lpstr>
      <vt:lpstr>如何使用webpack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yangziyu</dc:creator>
  <cp:lastModifiedBy>HP</cp:lastModifiedBy>
  <cp:revision>2712</cp:revision>
  <dcterms:created xsi:type="dcterms:W3CDTF">2017-02-14T08:00:00Z</dcterms:created>
  <dcterms:modified xsi:type="dcterms:W3CDTF">2020-09-15T10:59:57Z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