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400" r:id="rId3"/>
    <p:sldId id="357" r:id="rId4"/>
    <p:sldId id="359" r:id="rId6"/>
    <p:sldId id="384" r:id="rId7"/>
    <p:sldId id="356" r:id="rId8"/>
    <p:sldId id="307" r:id="rId9"/>
    <p:sldId id="385" r:id="rId10"/>
    <p:sldId id="386" r:id="rId11"/>
    <p:sldId id="387" r:id="rId12"/>
    <p:sldId id="360" r:id="rId13"/>
    <p:sldId id="388" r:id="rId14"/>
    <p:sldId id="389" r:id="rId15"/>
    <p:sldId id="394" r:id="rId16"/>
    <p:sldId id="395" r:id="rId17"/>
    <p:sldId id="396" r:id="rId18"/>
    <p:sldId id="397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晓晖" initials="张" lastIdx="1" clrIdx="0"/>
  <p:cmAuthor id="2" name="admin" initials="a" lastIdx="1" clrIdx="1"/>
  <p:cmAuthor id="3" name="43240" initials="4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C3"/>
    <a:srgbClr val="094960"/>
    <a:srgbClr val="6CB9B3"/>
    <a:srgbClr val="D67D00"/>
    <a:srgbClr val="EBB200"/>
    <a:srgbClr val="C053A0"/>
    <a:srgbClr val="E7AE00"/>
    <a:srgbClr val="D1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3" autoAdjust="0"/>
    <p:restoredTop sz="94317" autoAdjust="0"/>
  </p:normalViewPr>
  <p:slideViewPr>
    <p:cSldViewPr snapToGrid="0">
      <p:cViewPr varScale="1">
        <p:scale>
          <a:sx n="81" d="100"/>
          <a:sy n="81" d="100"/>
        </p:scale>
        <p:origin x="3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B47BD-7393-4851-BD44-41EFEC125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D0BA3-E378-4F92-A9A8-669926243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54DBF8-758A-4FFF-A878-76B94F9DBD3D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B661B7-39DB-4196-BC15-87365C1D29BD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代码使用</a:t>
            </a:r>
            <a:r>
              <a:rPr lang="en-US" altLang="zh-CN" dirty="0"/>
              <a:t>Matlab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统计和计算；马克斯·普朗克生物控制论研究所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B661B7-39DB-4196-BC15-87365C1D29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DB77F-351B-4714-992C-9D1FBE573272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EE0DD-5C4C-4BC2-98FD-8978FD6CA772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D5344-B5DE-4484-85E5-69EBDB7CFCA2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CD47-1C19-4C23-8B81-84CD72783D9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5267-4681-4414-9119-7FB5C9CF2544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47A5-CB01-4BC0-A20D-18F30ACBAF9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28A01-BFE2-45E5-9376-610D52644029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95FC2-032C-4FBC-8A18-2190D7BBCB1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DD9E0-BF81-4EAF-B96F-A48C6F912D14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B6B8C-1A90-4C8E-A80E-8F2AADE2D9FE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31FB9-7C16-4460-B456-BFDD4F7DDCAA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E0A55-D3BF-440C-9F5F-588AACD95FE2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FC103-1818-4021-98D6-7AF58F980ACF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E5264-CC12-467A-B8EE-A74E5412B32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BEF52-6370-4EE6-AEC2-067F868D433F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12FE0-4769-4AFA-9BAF-88592D4C032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E89A4-78DC-4DEA-90E0-9CA238AD0B24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4D0E5-3565-4308-AAA3-37045AFB2D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AE0FE-2C69-417A-9811-52B92E5A7283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3796A-941C-43B3-B7D0-EED7706C3CD1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54156-41B3-4734-8794-8181945C3FB2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29CAA-43D2-4A5C-AB42-243578E27FC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A4480C61-CA15-4C12-98B3-672DA82239A6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6377DC3-9E37-49A9-9FD2-C1C87A063052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.jpe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image" Target="../media/image20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ee.com/GuoBaoYong/spectral_clustering" TargetMode="External"/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://www.yalewoo.com/modularity_community_detection.html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.jpeg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e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任意多边形 48"/>
          <p:cNvSpPr/>
          <p:nvPr/>
        </p:nvSpPr>
        <p:spPr>
          <a:xfrm>
            <a:off x="2344738" y="6762750"/>
            <a:ext cx="200025" cy="146050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5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0" y="315913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1" name="文本框 41"/>
          <p:cNvSpPr txBox="1"/>
          <p:nvPr/>
        </p:nvSpPr>
        <p:spPr>
          <a:xfrm>
            <a:off x="371475" y="336550"/>
            <a:ext cx="1028700" cy="479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3" name="日期占位符 3"/>
          <p:cNvSpPr txBox="1">
            <a:spLocks noGrp="1"/>
          </p:cNvSpPr>
          <p:nvPr>
            <p:ph type="dt" sz="half" idx="10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eaLnBrk="1" hangingPunct="1">
              <a:buNone/>
            </a:pPr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61954" y="841613"/>
            <a:ext cx="11661496" cy="644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54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/>
              <a:t>社区、谱聚类</a:t>
            </a:r>
            <a:endParaRPr lang="zh-CN" altLang="en-US" sz="2400" dirty="0"/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000" dirty="0"/>
              <a:t>社区相关概念</a:t>
            </a:r>
            <a:endParaRPr lang="zh-CN" altLang="en-US" sz="2000" dirty="0"/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2000" dirty="0">
                <a:sym typeface="+mn-ea"/>
              </a:rPr>
              <a:t>谱聚类概述</a:t>
            </a:r>
            <a:endParaRPr lang="zh-CN" altLang="en-US" sz="2000" dirty="0"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2000" dirty="0"/>
              <a:t>无向权重图</a:t>
            </a:r>
            <a:r>
              <a:rPr lang="en-US" altLang="zh-CN" sz="2000" dirty="0"/>
              <a:t>G</a:t>
            </a:r>
            <a:endParaRPr lang="en-US" altLang="zh-CN" sz="2000" dirty="0"/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2000" dirty="0"/>
              <a:t>邻接矩阵</a:t>
            </a:r>
            <a:r>
              <a:rPr lang="en-US" altLang="zh-CN" sz="2000" dirty="0"/>
              <a:t>W</a:t>
            </a:r>
            <a:endParaRPr lang="en-US" altLang="zh-CN" sz="2000" dirty="0"/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2000" dirty="0"/>
              <a:t>拉普拉斯矩阵</a:t>
            </a:r>
            <a:r>
              <a:rPr lang="en-US" altLang="zh-CN" sz="2000" dirty="0"/>
              <a:t>L</a:t>
            </a:r>
            <a:endParaRPr lang="en-US" altLang="zh-CN" sz="2000" dirty="0"/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2000" dirty="0"/>
              <a:t>割值函数</a:t>
            </a:r>
            <a:r>
              <a:rPr lang="en-US" altLang="zh-CN" sz="2000" dirty="0"/>
              <a:t>Cut</a:t>
            </a:r>
            <a:endParaRPr lang="en-US" altLang="zh-CN" sz="2000" dirty="0"/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2000" dirty="0"/>
              <a:t>谱聚类算法流程</a:t>
            </a:r>
            <a:endParaRPr lang="zh-CN" altLang="en-US" sz="2000" dirty="0"/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2000" dirty="0"/>
              <a:t>谱聚类代码及运行结果</a:t>
            </a:r>
            <a:endParaRPr lang="zh-CN" altLang="en-US" sz="2000" dirty="0"/>
          </a:p>
          <a:p>
            <a:pPr algn="l">
              <a:lnSpc>
                <a:spcPct val="130000"/>
              </a:lnSpc>
              <a:buClrTx/>
              <a:buSzTx/>
            </a:pPr>
            <a:r>
              <a:rPr lang="zh-CN" altLang="en-US" sz="2000" dirty="0"/>
              <a:t>谱聚类算法总结</a:t>
            </a:r>
            <a:endParaRPr lang="en-US" altLang="zh-CN" sz="2000" dirty="0"/>
          </a:p>
          <a:p>
            <a:pPr algn="l">
              <a:lnSpc>
                <a:spcPct val="130000"/>
              </a:lnSpc>
              <a:buClrTx/>
              <a:buSzTx/>
            </a:pPr>
            <a:endParaRPr lang="zh-CN" altLang="en-US" sz="2400" dirty="0"/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p>
            <a:pPr>
              <a:defRPr/>
            </a:pP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5625" y="231207"/>
            <a:ext cx="84074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拉普拉斯矩阵</a:t>
            </a: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95" y="776288"/>
            <a:ext cx="2559182" cy="2648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851856" y="1085035"/>
                <a:ext cx="2515432" cy="1390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56" y="1085035"/>
                <a:ext cx="2515432" cy="1390061"/>
              </a:xfrm>
              <a:prstGeom prst="rect">
                <a:avLst/>
              </a:prstGeom>
              <a:blipFill rotWithShape="1">
                <a:blip r:embed="rId2"/>
                <a:stretch>
                  <a:fillRect l="-3" t="-33" r="11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044589" y="1108888"/>
                <a:ext cx="3286611" cy="1366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89" y="1108888"/>
                <a:ext cx="3286611" cy="1366208"/>
              </a:xfrm>
              <a:prstGeom prst="rect">
                <a:avLst/>
              </a:prstGeom>
              <a:blipFill rotWithShape="1">
                <a:blip r:embed="rId3"/>
                <a:stretch>
                  <a:fillRect l="-5" t="-13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082429" y="1108888"/>
                <a:ext cx="3286611" cy="1390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L</a:t>
                </a:r>
                <a14:m>
                  <m:oMath xmlns:m="http://schemas.openxmlformats.org/officeDocument/2006/math"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429" y="1108888"/>
                <a:ext cx="3286611" cy="1390061"/>
              </a:xfrm>
              <a:prstGeom prst="rect">
                <a:avLst/>
              </a:prstGeom>
              <a:blipFill rotWithShape="1">
                <a:blip r:embed="rId4"/>
                <a:stretch>
                  <a:fillRect l="-5" t="-1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917440" y="2639961"/>
            <a:ext cx="64516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1. L</a:t>
            </a:r>
            <a:r>
              <a:rPr lang="zh-CN" altLang="en-US" sz="2400" dirty="0">
                <a:latin typeface="Times New Roman" panose="02020603050405020304" pitchFamily="18" charset="0"/>
              </a:rPr>
              <a:t>是对称的；且行和等于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2. L</a:t>
            </a:r>
            <a:r>
              <a:rPr lang="zh-CN" altLang="en-US" sz="2400" dirty="0">
                <a:latin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个特征值非负特征值，且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最小特征值是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，因为</a:t>
            </a:r>
            <a:r>
              <a:rPr lang="en-US" altLang="zh-CN" sz="2400" dirty="0">
                <a:latin typeface="Times New Roman" panose="02020603050405020304" pitchFamily="18" charset="0"/>
              </a:rPr>
              <a:t>LI=0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Ax=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</a:rPr>
              <a:t>对任意向量</a:t>
            </a:r>
            <a:r>
              <a:rPr lang="en-US" altLang="zh-CN" sz="2400" dirty="0">
                <a:latin typeface="Times New Roman" panose="02020603050405020304" pitchFamily="18" charset="0"/>
              </a:rPr>
              <a:t>f,</a:t>
            </a:r>
            <a:r>
              <a:rPr lang="zh-CN" altLang="en-US" sz="2400" dirty="0">
                <a:latin typeface="Times New Roman" panose="02020603050405020304" pitchFamily="18" charset="0"/>
              </a:rPr>
              <a:t>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684" y="3424374"/>
            <a:ext cx="2330570" cy="3365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863" y="4481850"/>
            <a:ext cx="3029106" cy="80014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560" y="3424374"/>
            <a:ext cx="3948594" cy="3043587"/>
          </a:xfrm>
          <a:prstGeom prst="rect">
            <a:avLst/>
          </a:prstGeom>
        </p:spPr>
      </p:pic>
      <p:pic>
        <p:nvPicPr>
          <p:cNvPr id="4102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割值函数</a:t>
            </a: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Cut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>
            <a:spLocks noChangeArrowheads="1"/>
          </p:cNvSpPr>
          <p:nvPr/>
        </p:nvSpPr>
        <p:spPr bwMode="auto">
          <a:xfrm>
            <a:off x="361954" y="841613"/>
            <a:ext cx="11661496" cy="30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54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720090" algn="just">
              <a:lnSpc>
                <a:spcPct val="150000"/>
              </a:lnSpc>
              <a:buNone/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给定一个具有邻接矩阵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的相似图，构造图的划分的最简单、最直接的方法是求解</a:t>
            </a:r>
            <a:r>
              <a:rPr lang="en-US" altLang="zh-CN" sz="24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minCut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720090" algn="just">
              <a:lnSpc>
                <a:spcPct val="150000"/>
              </a:lnSpc>
              <a:buNone/>
            </a:pPr>
            <a:r>
              <a:rPr lang="zh-CN" altLang="en-US" sz="2400" kern="100" dirty="0">
                <a:cs typeface="Times New Roman" panose="02020603050405020304" pitchFamily="18" charset="0"/>
              </a:rPr>
              <a:t>两个最常见的割值函数是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RatioCut</a:t>
            </a:r>
            <a:r>
              <a:rPr lang="zh-CN" altLang="en-US" sz="2400" kern="100" dirty="0"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Ncut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  <a:r>
              <a:rPr lang="zh-CN" altLang="zh-CN" sz="2400" kern="100" dirty="0"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RatioCut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中，图的子集</a:t>
            </a:r>
            <a:r>
              <a:rPr lang="en-US" altLang="zh-CN" sz="2400" kern="100" dirty="0"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的大小由其顶点数</a:t>
            </a:r>
            <a:r>
              <a:rPr lang="en-US" altLang="zh-CN" sz="2400" kern="100" dirty="0">
                <a:cs typeface="Times New Roman" panose="02020603050405020304" pitchFamily="18" charset="0"/>
              </a:rPr>
              <a:t>|A|</a:t>
            </a:r>
            <a:r>
              <a:rPr lang="zh-CN" altLang="zh-CN" sz="2400" kern="100" dirty="0">
                <a:cs typeface="Times New Roman" panose="02020603050405020304" pitchFamily="18" charset="0"/>
              </a:rPr>
              <a:t>来度量，而在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Ncut</a:t>
            </a:r>
            <a:r>
              <a:rPr lang="zh-CN" altLang="zh-CN" sz="2400" kern="100" dirty="0">
                <a:cs typeface="Times New Roman" panose="02020603050405020304" pitchFamily="18" charset="0"/>
              </a:rPr>
              <a:t>中，大小由其边</a:t>
            </a:r>
            <a:r>
              <a:rPr lang="en-US" altLang="zh-CN" sz="2400" kern="100" dirty="0">
                <a:cs typeface="Times New Roman" panose="02020603050405020304" pitchFamily="18" charset="0"/>
              </a:rPr>
              <a:t>vol(A)</a:t>
            </a:r>
            <a:r>
              <a:rPr lang="zh-CN" altLang="zh-CN" sz="2400" kern="100" dirty="0">
                <a:cs typeface="Times New Roman" panose="02020603050405020304" pitchFamily="18" charset="0"/>
              </a:rPr>
              <a:t>的权重来度量。定义如下：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indent="720090" algn="just">
              <a:lnSpc>
                <a:spcPct val="150000"/>
              </a:lnSpc>
              <a:buNone/>
            </a:pPr>
            <a:endParaRPr lang="zh-CN" altLang="zh-CN" sz="2400" kern="1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00178" y="3429000"/>
          <a:ext cx="9128340" cy="2735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81381600" imgH="24384000" progId="Equation.DSMT4">
                  <p:embed/>
                </p:oleObj>
              </mc:Choice>
              <mc:Fallback>
                <p:oleObj name="Equation" r:id="rId1" imgW="81381600" imgH="24384000" progId="Equation.DSMT4">
                  <p:embed/>
                  <p:pic>
                    <p:nvPicPr>
                      <p:cNvPr id="0" name="图片 -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0178" y="3429000"/>
                        <a:ext cx="9128340" cy="2735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谱聚类算法流程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>
            <a:spLocks noChangeArrowheads="1"/>
          </p:cNvSpPr>
          <p:nvPr/>
        </p:nvSpPr>
        <p:spPr bwMode="auto">
          <a:xfrm>
            <a:off x="361954" y="841613"/>
            <a:ext cx="11661496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54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720090" algn="just">
              <a:lnSpc>
                <a:spcPct val="150000"/>
              </a:lnSpc>
              <a:buNone/>
            </a:pPr>
            <a:r>
              <a:rPr lang="zh-CN" altLang="en-US" sz="2400" dirty="0"/>
              <a:t>现在总结一下谱聚类的基本流程。一般来说，谱聚类主要的注意点为相似矩阵</a:t>
            </a:r>
            <a:r>
              <a:rPr lang="en-US" altLang="zh-CN" sz="2400" dirty="0"/>
              <a:t>W</a:t>
            </a:r>
            <a:r>
              <a:rPr lang="zh-CN" altLang="en-US" sz="2400" dirty="0"/>
              <a:t>的生成方式，</a:t>
            </a:r>
            <a:r>
              <a:rPr lang="en-US" altLang="zh-CN" sz="2400" dirty="0"/>
              <a:t>Cut</a:t>
            </a:r>
            <a:r>
              <a:rPr lang="zh-CN" altLang="en-US" sz="2400" dirty="0"/>
              <a:t>函数选取以及最后的聚类方法。</a:t>
            </a:r>
            <a:endParaRPr lang="en-US" altLang="zh-CN" sz="2400" dirty="0"/>
          </a:p>
          <a:p>
            <a:pPr indent="720090" algn="just">
              <a:lnSpc>
                <a:spcPct val="150000"/>
              </a:lnSpc>
              <a:buNone/>
            </a:pPr>
            <a:r>
              <a:rPr lang="zh-CN" altLang="en-US" sz="2400" dirty="0"/>
              <a:t>常用的相似矩阵</a:t>
            </a:r>
            <a:r>
              <a:rPr lang="en-US" altLang="zh-CN" sz="2400" dirty="0"/>
              <a:t>W</a:t>
            </a:r>
            <a:r>
              <a:rPr lang="zh-CN" altLang="en-US" sz="2400" dirty="0"/>
              <a:t>的生成方式是基于高斯核距离的全连接方式，常用的切图方式是</a:t>
            </a:r>
            <a:r>
              <a:rPr lang="en-US" altLang="zh-CN" sz="2400" dirty="0" err="1"/>
              <a:t>Ncut</a:t>
            </a:r>
            <a:r>
              <a:rPr lang="zh-CN" altLang="en-US" sz="2400" dirty="0"/>
              <a:t>。而到最后常用的聚类方法为</a:t>
            </a:r>
            <a:r>
              <a:rPr lang="en-US" altLang="zh-CN" sz="2400" dirty="0"/>
              <a:t>K-Means</a:t>
            </a:r>
            <a:r>
              <a:rPr lang="zh-CN" altLang="en-US" sz="2400" dirty="0"/>
              <a:t>。下面以</a:t>
            </a:r>
            <a:r>
              <a:rPr lang="en-US" altLang="zh-CN" sz="2400" dirty="0" err="1"/>
              <a:t>Ncut</a:t>
            </a:r>
            <a:r>
              <a:rPr lang="zh-CN" altLang="en-US" sz="2400" dirty="0"/>
              <a:t>为例总结谱聚类算法流程。</a:t>
            </a:r>
            <a:endParaRPr lang="zh-CN" altLang="en-US" sz="2400" dirty="0"/>
          </a:p>
        </p:txBody>
      </p:sp>
      <p:pic>
        <p:nvPicPr>
          <p:cNvPr id="410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谱聚类算法流程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"/>
              <p:cNvSpPr txBox="1">
                <a:spLocks noChangeArrowheads="1"/>
              </p:cNvSpPr>
              <p:nvPr/>
            </p:nvSpPr>
            <p:spPr bwMode="auto">
              <a:xfrm>
                <a:off x="371479" y="978773"/>
                <a:ext cx="11661496" cy="50590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625475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indent="720090" algn="just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（1）整理数据集，进行数据</a:t>
                </a:r>
                <a:r>
                  <a:rPr lang="zh-CN" altLang="en-US" sz="2000" dirty="0"/>
                  <a:t>预处理，使数据集中数据在0-1之间。假设数据集m行n列。</a:t>
                </a:r>
                <a:endParaRPr lang="zh-CN" altLang="en-US" sz="2000" dirty="0"/>
              </a:p>
              <a:p>
                <a:pPr indent="720090" algn="just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（2）求邻接矩阵W。元素值为每一点到其他点之间距离，即权重。</a:t>
                </a:r>
                <a:endParaRPr lang="zh-CN" altLang="en-US" sz="2000" dirty="0"/>
              </a:p>
              <a:p>
                <a:pPr indent="720090" algn="just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（3）求相似度矩阵S，相似度矩阵的定义。相似度矩阵由权值矩阵得到，实践中一般用高斯核函数（也称径向基函数核）计算相似度，距离越大，代表其相似度越小</a:t>
                </a:r>
                <a:endParaRPr lang="zh-CN" altLang="en-US" sz="2000" dirty="0"/>
              </a:p>
              <a:p>
                <a:pPr indent="720090" algn="just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（4）求度矩阵D。把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的每一列元素加起来得到个数，然后把它们放在对角线上（其它地方都是零），组成一个的对角矩阵，记为度矩阵。</a:t>
                </a:r>
                <a:endParaRPr lang="zh-CN" altLang="en-US" sz="2000" dirty="0"/>
              </a:p>
              <a:p>
                <a:pPr indent="720090" algn="just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（5）求拉普拉斯矩阵L。使用标准化变换 L=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kern="1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000" kern="100"/>
                        </m:ctrlPr>
                      </m:sSupPr>
                      <m:e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kern="1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S</m:t>
                    </m:r>
                    <m:sSup>
                      <m:sSupPr>
                        <m:ctrlPr>
                          <a:rPr lang="zh-CN" altLang="zh-CN" sz="2000" kern="100"/>
                        </m:ctrlPr>
                      </m:sSupPr>
                      <m:e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/>
                  <a:t> (I单位矩阵)</a:t>
                </a:r>
                <a:endParaRPr lang="zh-CN" altLang="en-US" sz="2000" dirty="0"/>
              </a:p>
              <a:p>
                <a:pPr indent="720090" algn="just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（6）求出L的最小的k个特征值和对应的特征向量V</a:t>
                </a:r>
                <a:endParaRPr lang="zh-CN" altLang="en-US" sz="2000" dirty="0"/>
              </a:p>
              <a:p>
                <a:pPr indent="720090" algn="just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（7）将特征向量V进行kmeans聚类(少量的特征向量)，得到m行1列的矩阵，即分类结果。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479" y="978773"/>
                <a:ext cx="11661496" cy="5059045"/>
              </a:xfrm>
              <a:prstGeom prst="rect">
                <a:avLst/>
              </a:prstGeom>
              <a:blipFill rotWithShape="1">
                <a:blip r:embed="rId1"/>
                <a:stretch>
                  <a:fillRect t="-5" r="3" b="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谱聚类代码及运行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8300" y="1333500"/>
            <a:ext cx="8915400" cy="4191000"/>
          </a:xfrm>
          <a:prstGeom prst="rect">
            <a:avLst/>
          </a:prstGeom>
        </p:spPr>
      </p:pic>
      <p:pic>
        <p:nvPicPr>
          <p:cNvPr id="410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583055" y="5919470"/>
            <a:ext cx="882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使用</a:t>
            </a:r>
            <a:r>
              <a:rPr lang="en-US" altLang="zh-CN"/>
              <a:t>MatLab</a:t>
            </a:r>
            <a:r>
              <a:rPr lang="zh-CN" altLang="en-US"/>
              <a:t>编写，代码及数据集地址：</a:t>
            </a:r>
            <a:r>
              <a:rPr lang="zh-CN" altLang="en-US">
                <a:hlinkClick r:id="rId4" tooltip="" action="ppaction://hlinkfile"/>
              </a:rPr>
              <a:t>https://gitee.com/GuoBaoYong/spectral_clustering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7.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谱聚类代码及运行结果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>
            <a:spLocks noChangeArrowheads="1"/>
          </p:cNvSpPr>
          <p:nvPr/>
        </p:nvSpPr>
        <p:spPr bwMode="auto">
          <a:xfrm>
            <a:off x="371479" y="978773"/>
            <a:ext cx="11661496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54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720090" algn="just">
              <a:lnSpc>
                <a:spcPct val="150000"/>
              </a:lnSpc>
              <a:buNone/>
            </a:pPr>
            <a:r>
              <a:rPr lang="zh-CN" altLang="en-US" sz="2000" dirty="0"/>
              <a:t>使用两个数据集twoCircles和XOR，分别设置</a:t>
            </a:r>
            <a:r>
              <a:rPr lang="en-US" altLang="zh-CN" sz="2000" dirty="0"/>
              <a:t>k=2</a:t>
            </a:r>
            <a:r>
              <a:rPr lang="zh-CN" altLang="en-US" sz="2000" dirty="0"/>
              <a:t>、</a:t>
            </a:r>
            <a:r>
              <a:rPr lang="en-US" altLang="zh-CN" sz="2000" dirty="0"/>
              <a:t>k=4</a:t>
            </a:r>
            <a:r>
              <a:rPr lang="zh-CN" altLang="en-US" sz="2000" dirty="0"/>
              <a:t>，从而得到</a:t>
            </a:r>
            <a:r>
              <a:rPr lang="zh-CN" altLang="en-US" sz="2000" dirty="0"/>
              <a:t>以下结果：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292350"/>
            <a:ext cx="4051300" cy="3038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2292350"/>
            <a:ext cx="4051300" cy="3038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5910" y="5330825"/>
            <a:ext cx="3077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twoCircles数据集，</a:t>
            </a:r>
            <a:r>
              <a:rPr lang="en-US" altLang="zh-CN" dirty="0">
                <a:sym typeface="+mn-ea"/>
              </a:rPr>
              <a:t>k=2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84390" y="5330825"/>
            <a:ext cx="2503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XOR</a:t>
            </a:r>
            <a:r>
              <a:rPr lang="zh-CN" altLang="en-US" dirty="0">
                <a:sym typeface="+mn-ea"/>
              </a:rPr>
              <a:t>数据集，</a:t>
            </a:r>
            <a:r>
              <a:rPr lang="en-US" altLang="zh-CN" dirty="0">
                <a:sym typeface="+mn-ea"/>
              </a:rPr>
              <a:t>k=4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结果</a:t>
            </a:r>
            <a:endParaRPr lang="zh-CN" altLang="en-US" dirty="0">
              <a:sym typeface="+mn-ea"/>
            </a:endParaRPr>
          </a:p>
        </p:txBody>
      </p:sp>
      <p:pic>
        <p:nvPicPr>
          <p:cNvPr id="410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谱聚类算法总结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>
            <a:spLocks noChangeArrowheads="1"/>
          </p:cNvSpPr>
          <p:nvPr/>
        </p:nvSpPr>
        <p:spPr bwMode="auto">
          <a:xfrm>
            <a:off x="371479" y="978773"/>
            <a:ext cx="11661496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54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720090" algn="just">
              <a:lnSpc>
                <a:spcPct val="150000"/>
              </a:lnSpc>
              <a:buNone/>
            </a:pPr>
            <a:r>
              <a:rPr lang="zh-CN" altLang="en-US" sz="2000" dirty="0"/>
              <a:t>谱聚类算法是一个使用起来简单，但是讲清楚却不是那么容易的算法，它需要一定的数学基础。</a:t>
            </a:r>
            <a:endParaRPr lang="zh-CN" altLang="en-US" sz="2000" dirty="0"/>
          </a:p>
          <a:p>
            <a:pPr indent="720090" algn="just">
              <a:lnSpc>
                <a:spcPct val="150000"/>
              </a:lnSpc>
              <a:buNone/>
            </a:pPr>
            <a:r>
              <a:rPr lang="zh-CN" altLang="en-US" sz="2000" dirty="0"/>
              <a:t>谱聚类算法的主要优点有：</a:t>
            </a:r>
            <a:endParaRPr lang="zh-CN" altLang="en-US" sz="2000" dirty="0"/>
          </a:p>
          <a:p>
            <a:pPr indent="720090" algn="just">
              <a:lnSpc>
                <a:spcPct val="150000"/>
              </a:lnSpc>
              <a:buNone/>
            </a:pPr>
            <a:r>
              <a:rPr lang="zh-CN" altLang="en-US" sz="2000" dirty="0"/>
              <a:t>1)</a:t>
            </a:r>
            <a:r>
              <a:rPr lang="zh-CN" altLang="en-US" sz="2000" dirty="0">
                <a:solidFill>
                  <a:srgbClr val="FF0000"/>
                </a:solidFill>
              </a:rPr>
              <a:t>谱聚类只需要数据之间的相似度矩阵，因此对于处理稀疏数据的聚类很有效</a:t>
            </a:r>
            <a:r>
              <a:rPr lang="zh-CN" altLang="en-US" sz="2000" dirty="0"/>
              <a:t>。这点传统聚类算法比如</a:t>
            </a:r>
            <a:r>
              <a:rPr lang="en-US" altLang="zh-CN" sz="2000" dirty="0"/>
              <a:t>k</a:t>
            </a:r>
            <a:r>
              <a:rPr lang="zh-CN" altLang="en-US" sz="2000" dirty="0"/>
              <a:t>-</a:t>
            </a:r>
            <a:r>
              <a:rPr lang="en-US" altLang="zh-CN" sz="2000" dirty="0"/>
              <a:t>m</a:t>
            </a:r>
            <a:r>
              <a:rPr lang="zh-CN" altLang="en-US" sz="2000" dirty="0"/>
              <a:t>eans很难做到</a:t>
            </a:r>
            <a:endParaRPr lang="zh-CN" altLang="en-US" sz="2000" dirty="0"/>
          </a:p>
          <a:p>
            <a:pPr indent="720090" algn="just">
              <a:lnSpc>
                <a:spcPct val="150000"/>
              </a:lnSpc>
              <a:buNone/>
            </a:pPr>
            <a:r>
              <a:rPr lang="zh-CN" altLang="en-US" sz="2000" dirty="0"/>
              <a:t>2)由于使用了降维，因此在处理高维数据聚类时的复杂度比传统聚类算法好。</a:t>
            </a:r>
            <a:endParaRPr lang="zh-CN" altLang="en-US" sz="2000" dirty="0"/>
          </a:p>
          <a:p>
            <a:pPr indent="720090" algn="just">
              <a:lnSpc>
                <a:spcPct val="150000"/>
              </a:lnSpc>
              <a:buNone/>
            </a:pPr>
            <a:r>
              <a:rPr lang="zh-CN" altLang="en-US" sz="2000" dirty="0"/>
              <a:t>谱聚类算法的主要缺点有：</a:t>
            </a:r>
            <a:endParaRPr lang="zh-CN" altLang="en-US" sz="2000" dirty="0"/>
          </a:p>
          <a:p>
            <a:pPr indent="720090" algn="just">
              <a:lnSpc>
                <a:spcPct val="150000"/>
              </a:lnSpc>
              <a:buNone/>
            </a:pPr>
            <a:r>
              <a:rPr lang="zh-CN" altLang="en-US" sz="2000" dirty="0"/>
              <a:t>1)如果最终聚类的维度非常高，由于降维的幅度不够，谱聚类的运行速度和最后的聚类效果均不好。</a:t>
            </a:r>
            <a:endParaRPr lang="zh-CN" altLang="en-US" sz="2000" dirty="0"/>
          </a:p>
          <a:p>
            <a:pPr indent="720090" algn="just">
              <a:lnSpc>
                <a:spcPct val="150000"/>
              </a:lnSpc>
              <a:buNone/>
            </a:pPr>
            <a:r>
              <a:rPr lang="zh-CN" altLang="en-US" sz="2000" dirty="0"/>
              <a:t>2)聚类效果</a:t>
            </a:r>
            <a:r>
              <a:rPr lang="zh-CN" altLang="en-US" sz="2000" dirty="0">
                <a:solidFill>
                  <a:srgbClr val="FF0000"/>
                </a:solidFill>
              </a:rPr>
              <a:t>依赖于相似矩阵，不同的相似矩阵得到的最终聚类效果可能很不同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pic>
        <p:nvPicPr>
          <p:cNvPr id="410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文本框 1"/>
          <p:cNvSpPr txBox="1">
            <a:spLocks noChangeArrowheads="1"/>
          </p:cNvSpPr>
          <p:nvPr/>
        </p:nvSpPr>
        <p:spPr bwMode="auto">
          <a:xfrm>
            <a:off x="361954" y="841613"/>
            <a:ext cx="11661496" cy="15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54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Q1</a:t>
            </a:r>
            <a:r>
              <a:rPr lang="zh-CN" altLang="en-US" sz="2400" dirty="0"/>
              <a:t>：什么是社区？</a:t>
            </a:r>
            <a:endParaRPr lang="zh-CN" altLang="en-US" sz="2400" dirty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社区是一个子图，包含顶点和边。</a:t>
            </a:r>
            <a:r>
              <a:rPr lang="zh-CN" altLang="en-US" sz="2400" b="1" dirty="0"/>
              <a:t>同一社区内</a:t>
            </a:r>
            <a:r>
              <a:rPr lang="zh-CN" altLang="en-US" sz="2400" dirty="0"/>
              <a:t>的节点与节点之间的连接很紧密,而</a:t>
            </a:r>
            <a:r>
              <a:rPr lang="zh-CN" altLang="en-US" sz="2400" b="1" dirty="0"/>
              <a:t>社区与社区之间</a:t>
            </a:r>
            <a:r>
              <a:rPr lang="zh-CN" altLang="en-US" sz="2400" dirty="0"/>
              <a:t>的连接比较稀疏.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社区相关概念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2545080"/>
            <a:ext cx="5753100" cy="1546860"/>
          </a:xfrm>
          <a:prstGeom prst="rect">
            <a:avLst/>
          </a:prstGeom>
        </p:spPr>
      </p:pic>
      <p:sp>
        <p:nvSpPr>
          <p:cNvPr id="3" name="文本框 1"/>
          <p:cNvSpPr txBox="1">
            <a:spLocks noChangeArrowheads="1"/>
          </p:cNvSpPr>
          <p:nvPr/>
        </p:nvSpPr>
        <p:spPr bwMode="auto">
          <a:xfrm>
            <a:off x="371479" y="4266168"/>
            <a:ext cx="11661496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54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Q2</a:t>
            </a:r>
            <a:r>
              <a:rPr lang="zh-CN" altLang="en-US" sz="2400" dirty="0"/>
              <a:t>：社区研究有哪些方向？</a:t>
            </a:r>
            <a:endParaRPr lang="zh-CN" altLang="en-US" sz="2400" dirty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社区发现：给定一个图，找出其社区结构的过程叫做社区发现。</a:t>
            </a:r>
            <a:endParaRPr lang="zh-CN" altLang="en-US" sz="2400" dirty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社区搜索：</a:t>
            </a:r>
            <a:r>
              <a:rPr lang="zh-CN" altLang="en-US" sz="2400" dirty="0">
                <a:sym typeface="+mn-ea"/>
              </a:rPr>
              <a:t>给定一个图和种子节点集，</a:t>
            </a:r>
            <a:r>
              <a:rPr lang="zh-CN" altLang="en-US" sz="2400" dirty="0"/>
              <a:t>找出包含给定节点集的社区的过程叫做社区搜索。</a:t>
            </a:r>
            <a:endParaRPr lang="zh-CN" altLang="en-US" sz="2400" dirty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......</a:t>
            </a:r>
            <a:endParaRPr lang="en-US" altLang="zh-CN" sz="2400" dirty="0"/>
          </a:p>
        </p:txBody>
      </p:sp>
      <p:pic>
        <p:nvPicPr>
          <p:cNvPr id="8195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社区相关概念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2" name="文本框 1"/>
              <p:cNvSpPr txBox="1">
                <a:spLocks noChangeArrowheads="1"/>
              </p:cNvSpPr>
              <p:nvPr/>
            </p:nvSpPr>
            <p:spPr bwMode="auto">
              <a:xfrm>
                <a:off x="361954" y="841613"/>
                <a:ext cx="11661496" cy="557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625475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dirty="0"/>
                  <a:t>Q3</a:t>
                </a:r>
                <a:r>
                  <a:rPr lang="zh-CN" altLang="en-US" sz="2400" dirty="0"/>
                  <a:t>：社区划分质量的度量方式？</a:t>
                </a:r>
                <a:endParaRPr lang="zh-CN" altLang="en-US" sz="2400" dirty="0"/>
              </a:p>
              <a:p>
                <a:pPr latinLnBrk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）模块度（Modularity）（</a:t>
                </a:r>
                <a:r>
                  <a:rPr lang="zh-CN" altLang="en-US" sz="2400" dirty="0">
                    <a:hlinkClick r:id="rId1"/>
                  </a:rPr>
                  <a:t>http://www.yalewoo.com/modularity_community_detection.html</a:t>
                </a:r>
                <a:r>
                  <a:rPr lang="zh-CN" altLang="en-US" sz="2400" dirty="0"/>
                  <a:t>）。是社区发现中用来衡量社区划分质量的一种方法。公式：</a:t>
                </a:r>
                <a:endParaRPr lang="zh-CN" altLang="en-US" sz="2400" dirty="0"/>
              </a:p>
              <a:p>
                <a:pPr latinLnBrk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/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/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/>
                  <a:t>表示结点i和结点</a:t>
                </a:r>
                <a:r>
                  <a:rPr lang="en-US" altLang="zh-CN" sz="2400" dirty="0"/>
                  <a:t>h</a:t>
                </a:r>
                <a:r>
                  <a:rPr lang="zh-CN" altLang="en-US" sz="2400" dirty="0"/>
                  <a:t>之间边的数目；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𝑘𝑖𝑘𝑗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zh-CN" altLang="en-US" sz="2400" dirty="0"/>
                  <a:t>表示随机放置边的情况下，结点i和结点j 之间边数的期望值；δ(i,j)=0表示结点i 和 j 不在同一个社团，δ(i,j)=1表示结点 i 和 j 在同一个社团。</a:t>
                </a:r>
                <a:endParaRPr lang="zh-CN" altLang="en-US" sz="2400" dirty="0"/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/>
                  <a:t>模块度的定义可以看做：</a:t>
                </a:r>
                <a:endParaRPr lang="zh-CN" altLang="en-US" sz="2400" dirty="0"/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/>
                  <a:t>在社区内部的边的比例，减去边随机放置时社区内部期望边数的比例。</a:t>
                </a:r>
                <a:endParaRPr lang="zh-CN" altLang="en-US" sz="2400" dirty="0"/>
              </a:p>
              <a:p>
                <a:pPr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模块度值越大，代表社团内部联系越紧密。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10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954" y="841613"/>
                <a:ext cx="11661496" cy="5579110"/>
              </a:xfrm>
              <a:prstGeom prst="rect">
                <a:avLst/>
              </a:prstGeom>
              <a:blipFill rotWithShape="1">
                <a:blip r:embed="rId2"/>
                <a:stretch>
                  <a:fillRect t="-4" r="3" b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0" y="2442845"/>
            <a:ext cx="2642870" cy="821690"/>
          </a:xfrm>
          <a:prstGeom prst="rect">
            <a:avLst/>
          </a:prstGeom>
        </p:spPr>
      </p:pic>
      <p:pic>
        <p:nvPicPr>
          <p:cNvPr id="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社区相关概念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02" name="文本框 1"/>
          <p:cNvSpPr txBox="1">
            <a:spLocks noChangeArrowheads="1"/>
          </p:cNvSpPr>
          <p:nvPr/>
        </p:nvSpPr>
        <p:spPr bwMode="auto">
          <a:xfrm>
            <a:off x="371479" y="860028"/>
            <a:ext cx="11661496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54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）电导（</a:t>
            </a:r>
            <a:r>
              <a:rPr lang="en-US" altLang="zh-CN" sz="2400" dirty="0">
                <a:sym typeface="+mn-ea"/>
              </a:rPr>
              <a:t>Conductance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公式：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ym typeface="+mn-ea"/>
              </a:rPr>
              <a:t>其中， 由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之外的所有节点组成，               表示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与    之间的边数，</a:t>
            </a:r>
            <a:r>
              <a:rPr lang="en-US" altLang="zh-CN" sz="2400" dirty="0">
                <a:sym typeface="+mn-ea"/>
              </a:rPr>
              <a:t>vol(·)</a:t>
            </a:r>
            <a:r>
              <a:rPr lang="zh-CN" altLang="en-US" sz="2400" dirty="0">
                <a:sym typeface="+mn-ea"/>
              </a:rPr>
              <a:t>计算“边的体积”，即对于子集节点，我们计算其在图</a:t>
            </a:r>
            <a:r>
              <a:rPr lang="en-US" altLang="zh-CN" sz="2400" dirty="0">
                <a:sym typeface="+mn-ea"/>
              </a:rPr>
              <a:t>G</a:t>
            </a:r>
            <a:r>
              <a:rPr lang="zh-CN" altLang="en-US" sz="2400" dirty="0">
                <a:sym typeface="+mn-ea"/>
              </a:rPr>
              <a:t>中的节点度的和值。</a:t>
            </a:r>
            <a:endParaRPr lang="zh-CN" altLang="en-US" sz="2400" dirty="0"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对于电导而言，越小说明社区划分质量越好。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978903" y="1369499"/>
          <a:ext cx="2853116" cy="71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828800" imgH="459740" progId="Equation.DSMT4">
                  <p:embed/>
                </p:oleObj>
              </mc:Choice>
              <mc:Fallback>
                <p:oleObj name="Equation" r:id="rId1" imgW="1828800" imgH="459740" progId="Equation.DSMT4">
                  <p:embed/>
                  <p:pic>
                    <p:nvPicPr>
                      <p:cNvPr id="0" name="图片 227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8903" y="1369499"/>
                        <a:ext cx="2853116" cy="715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872360" y="2378002"/>
          <a:ext cx="262658" cy="3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54305" imgH="230505" progId="Equation.DSMT4">
                  <p:embed/>
                </p:oleObj>
              </mc:Choice>
              <mc:Fallback>
                <p:oleObj name="Equation" r:id="rId3" imgW="154305" imgH="230505" progId="Equation.DSMT4">
                  <p:embed/>
                  <p:pic>
                    <p:nvPicPr>
                      <p:cNvPr id="0" name="图片 227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2360" y="2378002"/>
                        <a:ext cx="262658" cy="39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647756" y="2405916"/>
          <a:ext cx="896431" cy="337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610870" imgH="230505" progId="Equation.DSMT4">
                  <p:embed/>
                </p:oleObj>
              </mc:Choice>
              <mc:Fallback>
                <p:oleObj name="Equation" r:id="rId5" imgW="610870" imgH="230505" progId="Equation.DSMT4">
                  <p:embed/>
                  <p:pic>
                    <p:nvPicPr>
                      <p:cNvPr id="0" name="图片 227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7756" y="2405916"/>
                        <a:ext cx="896431" cy="337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01050" y="2405942"/>
          <a:ext cx="262658" cy="3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154305" imgH="230505" progId="Equation.DSMT4">
                  <p:embed/>
                </p:oleObj>
              </mc:Choice>
              <mc:Fallback>
                <p:oleObj name="Equation" r:id="rId7" imgW="154305" imgH="230505" progId="Equation.DSMT4">
                  <p:embed/>
                  <p:pic>
                    <p:nvPicPr>
                      <p:cNvPr id="0" name="图片 227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1050" y="2405942"/>
                        <a:ext cx="262658" cy="39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1276350"/>
            <a:ext cx="9144000" cy="58547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Tutorial on Spectral Clustering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746249" y="1998330"/>
            <a:ext cx="9144000" cy="712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谱聚类综述</a:t>
            </a:r>
            <a:endParaRPr lang="zh-CN" sz="32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" y="254965"/>
            <a:ext cx="4076179" cy="45447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174223" y="254965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272915" y="259715"/>
            <a:ext cx="5772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315B7B"/>
                </a:solidFill>
                <a:effectLst/>
                <a:uLnTx/>
                <a:uFillTx/>
                <a:latin typeface="等线" panose="02010600030101010101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Statistics and Computing, 17 (4), 2007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srgbClr val="315B7B"/>
              </a:solidFill>
              <a:effectLst/>
              <a:uLnTx/>
              <a:uFillTx/>
              <a:latin typeface="等线" panose="02010600030101010101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9030" y="2766060"/>
            <a:ext cx="4853940" cy="11963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40" y="4309110"/>
            <a:ext cx="8313420" cy="1226820"/>
          </a:xfrm>
          <a:prstGeom prst="rect">
            <a:avLst/>
          </a:prstGeom>
        </p:spPr>
      </p:pic>
      <p:pic>
        <p:nvPicPr>
          <p:cNvPr id="410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文本框 1"/>
          <p:cNvSpPr txBox="1">
            <a:spLocks noChangeArrowheads="1"/>
          </p:cNvSpPr>
          <p:nvPr/>
        </p:nvSpPr>
        <p:spPr bwMode="auto">
          <a:xfrm>
            <a:off x="361954" y="841613"/>
            <a:ext cx="11661496" cy="536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254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谱聚类（</a:t>
            </a:r>
            <a:r>
              <a:rPr lang="en-US" altLang="zh-CN" sz="2400" dirty="0"/>
              <a:t>spectral clustering</a:t>
            </a:r>
            <a:r>
              <a:rPr lang="zh-CN" altLang="en-US" sz="2400" dirty="0"/>
              <a:t>）是广泛使用的聚类算法，比起传统的</a:t>
            </a:r>
            <a:r>
              <a:rPr lang="en-US" altLang="zh-CN" sz="2400" dirty="0"/>
              <a:t>k-means</a:t>
            </a:r>
            <a:r>
              <a:rPr lang="zh-CN" altLang="en-US" sz="2400" dirty="0"/>
              <a:t>算法，谱聚类对数据分布的适应性更强，聚类效果也很优秀，同时聚类的计算量也小很多，是实现起来也不复杂。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谱聚类是从图论中演化出来的算法，后来在聚类中得到了广泛的应用。它的主要思想是把所有的数据看做空间中的点，这些点之间可以用边连接起来。距离较远的两个点之间的边权重值较低，而距离较近的两个点之间的边权重值较高，通过对所有数据点组成的图进行切图，让切图后不同的子图间边权重和尽可能的低，而子图内的边权重和尽可能的高，从而达到聚类的目的。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/>
              <a:t>乍一看，这个算法原理的确简单，但是要完全理解这个算法的话，需要对图论中的无向图，线性代数和矩阵分析都有一定的了解。下面我们就从这些需要的基础知识开始，一步步学习谱聚类。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谱聚类概述</a:t>
            </a:r>
            <a:endParaRPr lang="en-US" altLang="zh-CN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2" name="文本框 1"/>
              <p:cNvSpPr txBox="1">
                <a:spLocks noChangeArrowheads="1"/>
              </p:cNvSpPr>
              <p:nvPr/>
            </p:nvSpPr>
            <p:spPr bwMode="auto">
              <a:xfrm>
                <a:off x="361954" y="1068995"/>
                <a:ext cx="11661496" cy="4720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625475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indent="720090">
                  <a:lnSpc>
                    <a:spcPct val="150000"/>
                  </a:lnSpc>
                  <a:buNone/>
                </a:pPr>
                <a:r>
                  <a:rPr lang="zh-CN" altLang="zh-CN" sz="2400" dirty="0"/>
                  <a:t>给定一组数据点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···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zh-CN" sz="2400" dirty="0"/>
                  <a:t>和所有数据点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dirty="0"/>
                  <a:t>之间的相似性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2400" dirty="0"/>
                  <a:t>的概念，聚类的直观目标是将数据点分成几个组，使同一组的点相似，不同组的点不同。图</a:t>
                </a:r>
                <a:r>
                  <a:rPr lang="en-US" altLang="zh-CN" sz="2400" dirty="0"/>
                  <a:t>G = (V, E)</a:t>
                </a:r>
                <a:r>
                  <a:rPr lang="zh-CN" altLang="zh-CN" sz="2400" dirty="0"/>
                  <a:t>。图中的每个顶点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dirty="0"/>
                  <a:t>代表一个数据点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dirty="0"/>
                  <a:t>。如果对应的数据点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dirty="0"/>
                  <a:t>之间的相似度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zh-CN" sz="2400" dirty="0"/>
                  <a:t>为正或大于某一阈值，并且边被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zh-CN" sz="2400" dirty="0"/>
                  <a:t>加权，则两个顶点相连。聚类问题现在可以用相似图重新表述</a:t>
                </a:r>
                <a:r>
                  <a:rPr lang="en-US" altLang="zh-CN" sz="2400" dirty="0"/>
                  <a:t>: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我们想要找到一个图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的划分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不同组之间的权重很低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这意味着分在不同的社区是相互不同的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和组内的边有很高的权值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这意味着分在同一个社区相似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400" dirty="0"/>
                  <a:t> </a:t>
                </a:r>
                <a:endParaRPr lang="en-US" altLang="zh-CN" sz="2400" dirty="0"/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zh-CN" sz="2400" dirty="0"/>
                  <a:t>度矩阵</a:t>
                </a:r>
                <a:r>
                  <a:rPr lang="en-US" altLang="zh-CN" sz="2400" dirty="0"/>
                  <a:t>D</a:t>
                </a:r>
                <a:r>
                  <a:rPr lang="zh-CN" altLang="zh-CN" sz="2400" dirty="0"/>
                  <a:t>被定义为度为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···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/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400" dirty="0"/>
                  <a:t>的对角矩阵</a:t>
                </a:r>
                <a:r>
                  <a:rPr lang="zh-CN" altLang="en-US" sz="24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|:=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zh-CN" altLang="zh-CN" sz="2400">
                        <a:latin typeface="Cambria Math" panose="02040503050406030204" pitchFamily="18" charset="0"/>
                      </a:rPr>
                      <m:t>中的节点数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；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vol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):=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400"/>
                        </m:ctrlPr>
                      </m:naryPr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40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/>
              </a:p>
              <a:p>
                <a:pPr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|A|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用顶点的数量来度量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的大小，而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vol(A)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用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中所有顶点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度的和值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来度量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的大小</a:t>
                </a:r>
                <a:endParaRPr lang="zh-CN" altLang="zh-CN" sz="2400" dirty="0"/>
              </a:p>
            </p:txBody>
          </p:sp>
        </mc:Choice>
        <mc:Fallback>
          <p:sp>
            <p:nvSpPr>
              <p:cNvPr id="410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954" y="1068995"/>
                <a:ext cx="11661496" cy="4720010"/>
              </a:xfrm>
              <a:prstGeom prst="rect">
                <a:avLst/>
              </a:prstGeom>
              <a:blipFill rotWithShape="1">
                <a:blip r:embed="rId1"/>
                <a:stretch>
                  <a:fillRect t="-6" r="3" b="-21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无向权重图</a:t>
            </a: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2" name="文本框 1"/>
              <p:cNvSpPr txBox="1">
                <a:spLocks noChangeArrowheads="1"/>
              </p:cNvSpPr>
              <p:nvPr/>
            </p:nvSpPr>
            <p:spPr bwMode="auto">
              <a:xfrm>
                <a:off x="361954" y="841613"/>
                <a:ext cx="11661496" cy="5975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625475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indent="0">
                  <a:buNone/>
                </a:pPr>
                <a:r>
                  <a:rPr lang="zh-CN" altLang="en-US" sz="2400" kern="100" dirty="0">
                    <a:latin typeface="+mn-ea"/>
                    <a:ea typeface="+mn-ea"/>
                    <a:cs typeface="Times New Roman" panose="02020603050405020304" pitchFamily="18" charset="0"/>
                  </a:rPr>
                  <a:t>我们可以通过节点间的距离来获得邻接矩阵</a:t>
                </a:r>
                <a:r>
                  <a:rPr lang="en-US" altLang="zh-CN" sz="2400" kern="100" dirty="0">
                    <a:latin typeface="+mn-ea"/>
                    <a:ea typeface="+mn-ea"/>
                    <a:cs typeface="Times New Roman" panose="02020603050405020304" pitchFamily="18" charset="0"/>
                  </a:rPr>
                  <a:t>W.</a:t>
                </a:r>
                <a:endParaRPr lang="zh-CN" altLang="en-US" sz="2400" kern="1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en-US" altLang="zh-CN" sz="2400" b="1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ε-</a:t>
                </a:r>
                <a:r>
                  <a:rPr lang="zh-CN" altLang="zh-CN" sz="2400" b="1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邻域图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:</a:t>
                </a:r>
                <a:r>
                  <a:rPr lang="zh-CN" altLang="zh-CN" sz="2400" kern="100" dirty="0">
                    <a:solidFill>
                      <a:srgbClr val="FF0000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将所有距离小于</a:t>
                </a:r>
                <a:r>
                  <a:rPr lang="en-US" altLang="zh-CN" sz="2400" kern="100" dirty="0">
                    <a:solidFill>
                      <a:srgbClr val="FF0000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ε</a:t>
                </a:r>
                <a:r>
                  <a:rPr lang="zh-CN" altLang="zh-CN" sz="2400" kern="100" dirty="0">
                    <a:solidFill>
                      <a:srgbClr val="FF0000"/>
                    </a:solidFill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的点连接起来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。由于所有连接点之间的距离大致相同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最多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ε)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，加权边不会包含更多的数据信息到图中。因此，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ε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邻域图通常被认为是一个未加权图。</a:t>
                </a:r>
                <a:endParaRPr lang="zh-CN" altLang="zh-CN" sz="2400" kern="100" dirty="0"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en-US" altLang="zh-CN" sz="2400" b="1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k-</a:t>
                </a:r>
                <a:r>
                  <a:rPr lang="zh-CN" altLang="zh-CN" sz="2400" b="1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近邻图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: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这里的目标是如果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近邻中，连接顶点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。如果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近邻中或者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近邻中，我们就把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用一条无向边连接起来，得到的图通常被称为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k-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最近邻图。如果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近邻中且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近邻中，则将两个顶点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连接起来。得到的图称为互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近邻图。</a:t>
                </a:r>
                <a:endParaRPr lang="zh-CN" altLang="zh-CN" sz="2400" kern="100" dirty="0"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indent="267970" algn="just">
                  <a:lnSpc>
                    <a:spcPct val="150000"/>
                  </a:lnSpc>
                </a:pPr>
                <a:r>
                  <a:rPr lang="zh-CN" altLang="zh-CN" sz="2400" b="1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完全连通图</a:t>
                </a:r>
                <a:r>
                  <a:rPr lang="en-US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:</a:t>
                </a:r>
                <a:r>
                  <a:rPr lang="zh-CN" altLang="zh-CN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这里我们简单地连接所有彼此具有正相似度的点，然后加权所有边</a:t>
                </a:r>
                <a:r>
                  <a:rPr lang="zh-CN" altLang="en-US" sz="240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2400" kern="100" dirty="0">
                    <a:latin typeface="+mn-ea"/>
                    <a:ea typeface="+mn-ea"/>
                    <a:cs typeface="Times New Roman" panose="02020603050405020304" pitchFamily="18" charset="0"/>
                  </a:rPr>
                  <a:t>高斯相似函数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+mn-ea"/>
                        <a:ea typeface="+mn-ea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400" kern="100">
                        <a:latin typeface="+mn-ea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400" kern="100">
                        <a:latin typeface="+mn-ea"/>
                        <a:ea typeface="+mn-ea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sz="2400" kern="100">
                        <a:latin typeface="+mn-ea"/>
                        <a:ea typeface="+mn-ea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+mn-ea"/>
                        <a:ea typeface="+mn-ea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sz="2400" kern="100">
                        <a:latin typeface="+mn-ea"/>
                        <a:ea typeface="+mn-ea"/>
                        <a:cs typeface="Times New Roman" panose="02020603050405020304" pitchFamily="18" charset="0"/>
                      </a:rPr>
                      <m:t>(−</m:t>
                    </m:r>
                    <m:sSup>
                      <m:sSupPr>
                        <m:ctrlPr>
                          <a:rPr lang="zh-CN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zh-CN" altLang="zh-CN" sz="2400" kern="100">
                                <a:latin typeface="+mn-ea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latin typeface="+mn-ea"/>
                                <a:ea typeface="+mn-ea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latin typeface="+mn-ea"/>
                                <a:ea typeface="+mn-ea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400" kern="100">
                                <a:latin typeface="+mn-ea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latin typeface="+mn-ea"/>
                                <a:ea typeface="+mn-ea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kern="100">
                                <a:latin typeface="+mn-ea"/>
                                <a:ea typeface="+mn-ea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kern="100">
                        <a:latin typeface="+mn-ea"/>
                        <a:ea typeface="+mn-ea"/>
                        <a:cs typeface="Times New Roman" panose="02020603050405020304" pitchFamily="18" charset="0"/>
                      </a:rPr>
                      <m:t>/(</m:t>
                    </m:r>
                    <m:r>
                      <a:rPr lang="en-US" altLang="zh-CN" sz="2400" kern="100">
                        <a:latin typeface="+mn-ea"/>
                        <a:ea typeface="+mn-ea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zh-CN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2400" kern="100">
                            <a:latin typeface="+mn-ea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kern="100">
                        <a:latin typeface="+mn-ea"/>
                        <a:ea typeface="+mn-ea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sz="2400" kern="100" dirty="0">
                    <a:latin typeface="+mn-ea"/>
                    <a:ea typeface="+mn-ea"/>
                    <a:cs typeface="Times New Roman" panose="02020603050405020304" pitchFamily="18" charset="0"/>
                  </a:rPr>
                  <a:t>，其中参数</a:t>
                </a:r>
                <a:r>
                  <a:rPr lang="en-US" altLang="zh-CN" sz="2400" kern="100" dirty="0">
                    <a:latin typeface="+mn-ea"/>
                    <a:ea typeface="+mn-ea"/>
                    <a:cs typeface="Times New Roman" panose="02020603050405020304" pitchFamily="18" charset="0"/>
                  </a:rPr>
                  <a:t>σ</a:t>
                </a:r>
                <a:r>
                  <a:rPr lang="zh-CN" altLang="zh-CN" sz="2400" kern="100" dirty="0">
                    <a:latin typeface="+mn-ea"/>
                    <a:ea typeface="+mn-ea"/>
                    <a:cs typeface="Times New Roman" panose="02020603050405020304" pitchFamily="18" charset="0"/>
                  </a:rPr>
                  <a:t>控制邻域的宽度。</a:t>
                </a:r>
                <a:endParaRPr lang="zh-CN" altLang="zh-CN" sz="2400" kern="1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0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954" y="841613"/>
                <a:ext cx="11661496" cy="5975610"/>
              </a:xfrm>
              <a:prstGeom prst="rect">
                <a:avLst/>
              </a:prstGeom>
              <a:blipFill rotWithShape="1">
                <a:blip r:embed="rId1"/>
                <a:stretch>
                  <a:fillRect t="-4" r="3" b="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邻接矩阵</a:t>
            </a: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 48"/>
          <p:cNvSpPr/>
          <p:nvPr/>
        </p:nvSpPr>
        <p:spPr>
          <a:xfrm>
            <a:off x="2344746" y="6762753"/>
            <a:ext cx="200025" cy="146051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926" y="776288"/>
            <a:ext cx="78978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954" y="315917"/>
            <a:ext cx="1038225" cy="47942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1" name="文本框 41"/>
          <p:cNvSpPr txBox="1">
            <a:spLocks noChangeArrowheads="1"/>
          </p:cNvSpPr>
          <p:nvPr/>
        </p:nvSpPr>
        <p:spPr bwMode="auto">
          <a:xfrm>
            <a:off x="371478" y="336549"/>
            <a:ext cx="102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7015" y="191513"/>
            <a:ext cx="8407400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en-US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拉普拉斯矩阵</a:t>
            </a:r>
            <a:r>
              <a:rPr lang="en-US" altLang="zh-CN" sz="3200" b="1" kern="100" dirty="0">
                <a:solidFill>
                  <a:srgbClr val="315B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lang="zh-CN" altLang="en-US" sz="3200" b="1" kern="100" dirty="0">
              <a:solidFill>
                <a:srgbClr val="315B7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"/>
              <p:cNvSpPr txBox="1">
                <a:spLocks noChangeArrowheads="1"/>
              </p:cNvSpPr>
              <p:nvPr/>
            </p:nvSpPr>
            <p:spPr bwMode="auto">
              <a:xfrm>
                <a:off x="361954" y="841613"/>
                <a:ext cx="11661496" cy="3641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625475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indent="720090" algn="just">
                  <a:lnSpc>
                    <a:spcPct val="150000"/>
                  </a:lnSpc>
                  <a:buNone/>
                </a:pPr>
                <a:r>
                  <a:rPr lang="zh-CN" altLang="zh-CN" sz="2400" kern="100" dirty="0">
                    <a:cs typeface="Times New Roman" panose="02020603050405020304" pitchFamily="18" charset="0"/>
                  </a:rPr>
                  <a:t>谱聚类的主要工具是拉普拉斯矩阵。存在一个专门研究这些矩阵的整个领域，称为谱图理论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。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定义非</a:t>
                </a:r>
                <a:r>
                  <a:rPr lang="zh-CN" altLang="en-US" sz="2400" kern="100" dirty="0">
                    <a:cs typeface="Times New Roman" panose="02020603050405020304" pitchFamily="18" charset="0"/>
                  </a:rPr>
                  <a:t>标准</a:t>
                </a:r>
                <a:r>
                  <a:rPr lang="zh-CN" altLang="zh-CN" sz="2400" kern="100" dirty="0">
                    <a:cs typeface="Times New Roman" panose="02020603050405020304" pitchFamily="18" charset="0"/>
                  </a:rPr>
                  <a:t>化图拉普拉斯矩阵为</a:t>
                </a:r>
                <a:endParaRPr lang="zh-CN" altLang="zh-CN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</m:oMath>
                </a14:m>
                <a:endParaRPr lang="en-US" altLang="zh-CN" sz="2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zh-CN" sz="2400" kern="100" dirty="0">
                    <a:cs typeface="Times New Roman" panose="02020603050405020304" pitchFamily="18" charset="0"/>
                  </a:rPr>
                  <a:t>有两个矩阵被称为归一化的拉普拉斯矩阵。这两个矩阵彼此密切相关，定义为</a:t>
                </a:r>
                <a:endParaRPr lang="zh-CN" altLang="zh-CN" sz="2400" kern="100" dirty="0"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kern="100"/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zh-CN" altLang="zh-CN" sz="2400" kern="100"/>
                        </m:ctrlPr>
                      </m:sSup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zh-CN" altLang="zh-CN" sz="2400" kern="100"/>
                        </m:ctrlPr>
                      </m:sSup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kern="100"/>
                        </m:ctrlPr>
                      </m:sSup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zh-CN" altLang="zh-CN" sz="2400" kern="100"/>
                        </m:ctrlPr>
                      </m:sSup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2400" kern="100" dirty="0"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kern="100"/>
                        </m:ctrlPr>
                      </m:sSub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𝑟𝑤</m:t>
                        </m:r>
                      </m:sub>
                    </m:sSub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:=</m:t>
                    </m:r>
                    <m:sSup>
                      <m:sSupPr>
                        <m:ctrlPr>
                          <a:rPr lang="zh-CN" altLang="zh-CN" sz="2400" kern="100"/>
                        </m:ctrlPr>
                      </m:sSup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400" kern="100"/>
                        </m:ctrlPr>
                      </m:sSupPr>
                      <m:e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kern="1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kern="1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CN" altLang="zh-CN" sz="2400" kern="1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954" y="841613"/>
                <a:ext cx="11661496" cy="3641253"/>
              </a:xfrm>
              <a:prstGeom prst="rect">
                <a:avLst/>
              </a:prstGeom>
              <a:blipFill rotWithShape="1">
                <a:blip r:embed="rId1"/>
                <a:stretch>
                  <a:fillRect t="-7" r="3" b="-90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39688"/>
            <a:ext cx="2101850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600,&quot;width&quot;:140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3382</Words>
  <Application>WPS 演示</Application>
  <PresentationFormat>宽屏</PresentationFormat>
  <Paragraphs>136</Paragraphs>
  <Slides>16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Times New Roman</vt:lpstr>
      <vt:lpstr>Calibri Light</vt:lpstr>
      <vt:lpstr>微软雅黑</vt:lpstr>
      <vt:lpstr>Cambria Math</vt:lpstr>
      <vt:lpstr>MS Mincho</vt:lpstr>
      <vt:lpstr>Segoe Print</vt:lpstr>
      <vt:lpstr>黑体</vt:lpstr>
      <vt:lpstr>等线</vt:lpstr>
      <vt:lpstr>Arial Unicode MS</vt:lpstr>
      <vt:lpstr>Office 主题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A Tutorial on Spectral Clustering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匿名用户</dc:creator>
  <cp:lastModifiedBy>~</cp:lastModifiedBy>
  <cp:revision>547</cp:revision>
  <dcterms:created xsi:type="dcterms:W3CDTF">2015-05-12T00:06:00Z</dcterms:created>
  <dcterms:modified xsi:type="dcterms:W3CDTF">2021-09-30T08:47:51Z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19DF45D103F34F9381B4CF1855CCE453</vt:lpwstr>
  </property>
  <property fmtid="{D5CDD505-2E9C-101B-9397-08002B2CF9AE}" pid="3" name="KSOProductBuildVer">
    <vt:lpwstr>2052-11.1.0.10700</vt:lpwstr>
  </property>
</Properties>
</file>